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9" r:id="rId4"/>
    <p:sldMasterId id="2147483678" r:id="rId5"/>
    <p:sldMasterId id="2147483702" r:id="rId6"/>
    <p:sldMasterId id="2147483660" r:id="rId7"/>
  </p:sldMasterIdLst>
  <p:notesMasterIdLst>
    <p:notesMasterId r:id="rId9"/>
  </p:notesMasterIdLst>
  <p:handoutMasterIdLst>
    <p:handoutMasterId r:id="rId10"/>
  </p:handoutMasterIdLst>
  <p:sldIdLst>
    <p:sldId id="2134807088" r:id="rId8"/>
  </p:sldIdLst>
  <p:sldSz cx="9906000" cy="6858000" type="A4"/>
  <p:notesSz cx="9939338" cy="6805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orient="horz" pos="2092" userDrawn="1">
          <p15:clr>
            <a:srgbClr val="A4A3A4"/>
          </p15:clr>
        </p15:guide>
        <p15:guide id="6" pos="3936" userDrawn="1">
          <p15:clr>
            <a:srgbClr val="A4A3A4"/>
          </p15:clr>
        </p15:guide>
        <p15:guide id="7" pos="5978" userDrawn="1">
          <p15:clr>
            <a:srgbClr val="A4A3A4"/>
          </p15:clr>
        </p15:guide>
        <p15:guide id="8" pos="3687" userDrawn="1">
          <p15:clr>
            <a:srgbClr val="A4A3A4"/>
          </p15:clr>
        </p15:guide>
        <p15:guide id="9" pos="3052" userDrawn="1">
          <p15:clr>
            <a:srgbClr val="A4A3A4"/>
          </p15:clr>
        </p15:guide>
        <p15:guide id="10" orient="horz" pos="1706" userDrawn="1">
          <p15:clr>
            <a:srgbClr val="A4A3A4"/>
          </p15:clr>
        </p15:guide>
        <p15:guide id="11" orient="horz" pos="550" userDrawn="1">
          <p15:clr>
            <a:srgbClr val="A4A3A4"/>
          </p15:clr>
        </p15:guide>
        <p15:guide id="12" pos="3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5C8CB-EB54-CD76-5506-4CD04C6C4C22}" name="김 동민" initials="동김" userId="S::min9056@withie.co.kr::844e4c5f-951c-485d-9e8b-e9abb8c1b9a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E6E"/>
    <a:srgbClr val="FFFFD1"/>
    <a:srgbClr val="D9E1F2"/>
    <a:srgbClr val="FFFEE6"/>
    <a:srgbClr val="4214FE"/>
    <a:srgbClr val="DAEDEF"/>
    <a:srgbClr val="E6E6E6"/>
    <a:srgbClr val="0000FA"/>
    <a:srgbClr val="0000FF"/>
    <a:srgbClr val="E6B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16" y="60"/>
      </p:cViewPr>
      <p:guideLst>
        <p:guide orient="horz" pos="4065"/>
        <p:guide pos="308"/>
        <p:guide orient="horz" pos="3748"/>
        <p:guide orient="horz" pos="2092"/>
        <p:guide pos="3936"/>
        <p:guide pos="5978"/>
        <p:guide pos="3687"/>
        <p:guide pos="3052"/>
        <p:guide orient="horz" pos="1706"/>
        <p:guide orient="horz" pos="550"/>
        <p:guide pos="3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84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열판매량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84-4179-8926-906189E8AED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4A84-4179-8926-906189E8AED9}"/>
              </c:ext>
            </c:extLst>
          </c:dPt>
          <c:dLbls>
            <c:dLbl>
              <c:idx val="1"/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00FF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00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2021년</c:v>
                </c:pt>
                <c:pt idx="1">
                  <c:v>2024년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960</c:v>
                </c:pt>
                <c:pt idx="1">
                  <c:v>1151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60E-4BCA-A5FC-C4FAF9C591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수열량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00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2021년</c:v>
                </c:pt>
                <c:pt idx="1">
                  <c:v>2024년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344</c:v>
                </c:pt>
                <c:pt idx="1">
                  <c:v>545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60E-4BCA-A5FC-C4FAF9C59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0"/>
        <c:overlap val="-40"/>
        <c:axId val="210985760"/>
        <c:axId val="210987872"/>
      </c:barChart>
      <c:catAx>
        <c:axId val="21098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210987872"/>
        <c:crosses val="autoZero"/>
        <c:auto val="1"/>
        <c:lblAlgn val="ctr"/>
        <c:lblOffset val="100"/>
        <c:noMultiLvlLbl val="0"/>
      </c:catAx>
      <c:valAx>
        <c:axId val="210987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098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632042769126312"/>
          <c:y val="1.1950042088301747E-2"/>
          <c:w val="0.5858285016458179"/>
          <c:h val="9.35278708302198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6350"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0285" y="1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8F445-EC1A-4A49-ADBB-B8D9BD6A9271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4300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0285" y="6464300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9F761-135D-4538-A77F-CDF2FC91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11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047" cy="341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1"/>
            <a:ext cx="4307047" cy="341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10041-3460-4F6A-A7EF-F01620F6C00E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9938" y="850900"/>
            <a:ext cx="3319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75202"/>
            <a:ext cx="7951470" cy="26797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4152"/>
            <a:ext cx="4307047" cy="341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2"/>
            <a:ext cx="4307047" cy="341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93AC-2C16-4D3F-98A8-DB8AD506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44" userDrawn="1">
          <p15:clr>
            <a:srgbClr val="F26B43"/>
          </p15:clr>
        </p15:guide>
        <p15:guide id="2" pos="313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0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412906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098925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3454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ABBAB431-A10F-45AC-927E-A8C17882AE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5" y="6456979"/>
            <a:ext cx="12133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376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9525" y="6492875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2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127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394" y="762000"/>
            <a:ext cx="9454130" cy="5691336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171796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1237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3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nomenclature"/>
          <p:cNvSpPr txBox="1"/>
          <p:nvPr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pic>
        <p:nvPicPr>
          <p:cNvPr id="19" name="Picture 18" descr="pasted-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4866" y="5935745"/>
            <a:ext cx="1056268" cy="3016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182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nomenclature"/>
          <p:cNvSpPr txBox="1"/>
          <p:nvPr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ABBAB431-A10F-45AC-927E-A8C17882AE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5" y="6456979"/>
            <a:ext cx="12133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6465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53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530" y="785794"/>
            <a:ext cx="9402134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092" y="87830"/>
            <a:ext cx="924563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09879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9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9904" y="1628800"/>
            <a:ext cx="6913563" cy="1224137"/>
          </a:xfrm>
        </p:spPr>
        <p:txBody>
          <a:bodyPr wrap="square" tIns="72000" bIns="72000" anchor="t"/>
          <a:lstStyle>
            <a:lvl1pPr>
              <a:defRPr sz="2742"/>
            </a:lvl1pPr>
          </a:lstStyle>
          <a:p>
            <a:r>
              <a:rPr lang="ko-KR" altLang="en-US"/>
              <a:t>마스터 제목 스타일 편집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965622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394" y="762000"/>
            <a:ext cx="9454130" cy="5691336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76644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96545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92088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43" y="170116"/>
            <a:ext cx="8563391" cy="4001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6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88B8083D-798E-401C-BB0D-B4FFF9719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36B56011-E6D4-4202-8A53-5A6AEA4C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928" y="6482934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738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D6E85BC-18BD-48BE-8A0B-438D586708A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20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156C94E-02F0-30A4-7563-19F89DDCC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859" y="116634"/>
            <a:ext cx="506934" cy="4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0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43" y="170116"/>
            <a:ext cx="8563391" cy="4001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6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88B8083D-798E-401C-BB0D-B4FFF9719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36B56011-E6D4-4202-8A53-5A6AEA4C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928" y="6482934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738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D6E85BC-18BD-48BE-8A0B-438D586708A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20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156C94E-02F0-30A4-7563-19F89DDCC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859" y="116634"/>
            <a:ext cx="506934" cy="4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4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장"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xmlns="" id="{F2945E8C-E849-4D43-B443-030704E7F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78273" y="6424535"/>
            <a:ext cx="202406" cy="1942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554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fld id="{EE46CB3B-22D4-45B7-ACB3-C65C57F36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theme" Target="../theme/theme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10" Type="http://schemas.openxmlformats.org/officeDocument/2006/relationships/image" Target="../media/image4.emf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93159" y="116828"/>
            <a:ext cx="837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127" y="791598"/>
            <a:ext cx="8929976" cy="55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96" y="6571332"/>
            <a:ext cx="921573" cy="2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 userDrawn="1"/>
        </p:nvSpPr>
        <p:spPr bwMode="auto">
          <a:xfrm>
            <a:off x="8589261" y="44624"/>
            <a:ext cx="1274590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Strictly Confidential </a:t>
            </a:r>
            <a:endParaRPr lang="ko-KR" altLang="en-US" sz="11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xmlns="" id="{6DB63BB0-9A00-43E4-86A9-51F7FD7D6B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01128" y="610551"/>
            <a:ext cx="8929975" cy="0"/>
          </a:xfrm>
          <a:prstGeom prst="line">
            <a:avLst/>
          </a:prstGeom>
          <a:noFill/>
          <a:ln w="63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</a:endParaRPr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xmlns="" id="{AE7D71FA-4DC5-4091-B015-30896BBE8645}"/>
              </a:ext>
            </a:extLst>
          </p:cNvPr>
          <p:cNvSpPr txBox="1">
            <a:spLocks/>
          </p:cNvSpPr>
          <p:nvPr userDrawn="1"/>
        </p:nvSpPr>
        <p:spPr>
          <a:xfrm>
            <a:off x="9072282" y="6571332"/>
            <a:ext cx="787448" cy="243182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8E853F99-DCCA-4EE7-BBFF-101EC0F0C472}" type="slidenum">
              <a:rPr lang="ko-KR" altLang="en-US" sz="80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ko-KR" altLang="en-US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/ 11</a:t>
            </a:r>
            <a:endParaRPr lang="ko-KR" altLang="en-US" sz="80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5" r:id="rId5"/>
    <p:sldLayoutId id="2147483677" r:id="rId6"/>
    <p:sldLayoutId id="2147483686" r:id="rId7"/>
    <p:sldLayoutId id="2147483687" r:id="rId8"/>
    <p:sldLayoutId id="2147483688" r:id="rId9"/>
  </p:sldLayoutIdLst>
  <p:transition spd="med"/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9pPr>
    </p:titleStyle>
    <p:bodyStyle>
      <a:lvl1pPr marL="269875" indent="-269875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Wingdings" pitchFamily="2" charset="2"/>
        <a:buChar char="q"/>
        <a:defRPr kumimoji="1" sz="1400" b="1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539750" indent="-179388" algn="l" rtl="0" fontAlgn="base" latinLnBrk="1">
        <a:lnSpc>
          <a:spcPct val="130000"/>
        </a:lnSpc>
        <a:spcBef>
          <a:spcPct val="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나눔고딕" panose="020D0604000000000000" pitchFamily="50" charset="-127"/>
        </a:defRPr>
      </a:lvl2pPr>
      <a:lvl3pPr marL="901700" indent="-182563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굴림" pitchFamily="50" charset="-127"/>
        <a:buChar char="-"/>
        <a:defRPr kumimoji="1" sz="1100">
          <a:solidFill>
            <a:schemeClr val="tx1"/>
          </a:solidFill>
          <a:latin typeface="+mn-lt"/>
          <a:ea typeface="나눔고딕" panose="020D0604000000000000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93159" y="116828"/>
            <a:ext cx="837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127" y="791598"/>
            <a:ext cx="8929976" cy="55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96" y="6571332"/>
            <a:ext cx="921573" cy="2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 userDrawn="1"/>
        </p:nvSpPr>
        <p:spPr bwMode="auto">
          <a:xfrm>
            <a:off x="8589261" y="44624"/>
            <a:ext cx="1274590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Strictly Confidential </a:t>
            </a:r>
            <a:endParaRPr lang="ko-KR" altLang="en-US" sz="11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xmlns="" id="{6DB63BB0-9A00-43E4-86A9-51F7FD7D6B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01128" y="610551"/>
            <a:ext cx="8929975" cy="0"/>
          </a:xfrm>
          <a:prstGeom prst="line">
            <a:avLst/>
          </a:prstGeom>
          <a:noFill/>
          <a:ln w="63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00" r:id="rId2"/>
    <p:sldLayoutId id="2147483680" r:id="rId3"/>
    <p:sldLayoutId id="2147483701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transition spd="med"/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9pPr>
    </p:titleStyle>
    <p:bodyStyle>
      <a:lvl1pPr marL="269875" indent="-269875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Wingdings" pitchFamily="2" charset="2"/>
        <a:buChar char="q"/>
        <a:defRPr kumimoji="1" sz="1400" b="1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539750" indent="-179388" algn="l" rtl="0" fontAlgn="base" latinLnBrk="1">
        <a:lnSpc>
          <a:spcPct val="130000"/>
        </a:lnSpc>
        <a:spcBef>
          <a:spcPct val="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나눔고딕" panose="020D0604000000000000" pitchFamily="50" charset="-127"/>
        </a:defRPr>
      </a:lvl2pPr>
      <a:lvl3pPr marL="901700" indent="-182563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굴림" pitchFamily="50" charset="-127"/>
        <a:buChar char="-"/>
        <a:defRPr kumimoji="1" sz="1100">
          <a:solidFill>
            <a:schemeClr val="tx1"/>
          </a:solidFill>
          <a:latin typeface="+mn-lt"/>
          <a:ea typeface="나눔고딕" panose="020D0604000000000000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341981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gray">
          <a:xfrm>
            <a:off x="291862" y="836712"/>
            <a:ext cx="934165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92941" y="6534150"/>
            <a:ext cx="2988666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</a:pPr>
            <a:r>
              <a:rPr lang="en-US" sz="700">
                <a:solidFill>
                  <a:srgbClr val="7C848A"/>
                </a:solidFill>
                <a:cs typeface="Arial" charset="0"/>
                <a:sym typeface="Arial"/>
              </a:rPr>
              <a:t>© OLI Scenario 386</a:t>
            </a: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8"/>
            </p:custDataLst>
          </p:nvPr>
        </p:nvSpPr>
        <p:spPr bwMode="gray">
          <a:xfrm>
            <a:off x="4397052" y="6532791"/>
            <a:ext cx="111358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 fontAlgn="base" latinLnBrk="0">
              <a:spcAft>
                <a:spcPct val="0"/>
              </a:spcAft>
            </a:pPr>
            <a:endParaRPr 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 flipV="1">
            <a:off x="271497" y="610551"/>
            <a:ext cx="9362023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ln w="38100">
                <a:solidFill>
                  <a:schemeClr val="tx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290169" y="152064"/>
            <a:ext cx="8543925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444928" y="6597352"/>
            <a:ext cx="428650" cy="23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B0F92F-3965-4F34-B7FF-419C6FA1D5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9" r:id="rId2"/>
  </p:sldLayoutIdLst>
  <p:hf hdr="0" ftr="0" dt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265113" indent="-26511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맑은 고딕" panose="020B0503020000020004" pitchFamily="50" charset="-127"/>
        <a:buChar char="▣"/>
        <a:defRPr sz="1400" b="1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539750" indent="-25876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cs typeface="+mn-cs"/>
          <a:sym typeface="Arial"/>
        </a:defRPr>
      </a:lvl2pPr>
      <a:lvl3pPr marL="712788" indent="-171450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+mn-cs"/>
          <a:sym typeface="Arial"/>
        </a:defRPr>
      </a:lvl3pPr>
      <a:lvl4pPr marL="987425" indent="-18256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cs typeface="+mn-cs"/>
          <a:sym typeface="Arial"/>
        </a:defRPr>
      </a:lvl4pPr>
      <a:lvl5pPr marL="1162050" indent="-173038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Arial" charset="0"/>
        <a:buChar char="-"/>
        <a:defRPr sz="14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092" y="87830"/>
            <a:ext cx="924563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300" y="785794"/>
            <a:ext cx="940213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 userDrawn="1"/>
        </p:nvSpPr>
        <p:spPr>
          <a:xfrm>
            <a:off x="9129464" y="6597354"/>
            <a:ext cx="704528" cy="236821"/>
          </a:xfrm>
          <a:prstGeom prst="rect">
            <a:avLst/>
          </a:prstGeom>
        </p:spPr>
        <p:txBody>
          <a:bodyPr lIns="32659" tIns="32659" rIns="32659" bIns="32659" anchor="ctr"/>
          <a:lstStyle>
            <a:lvl1pPr algn="ctr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endParaRPr lang="ko-KR" altLang="en-US" sz="907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 flipV="1">
            <a:off x="216189" y="610551"/>
            <a:ext cx="9430245" cy="0"/>
          </a:xfrm>
          <a:prstGeom prst="line">
            <a:avLst/>
          </a:prstGeom>
          <a:noFill/>
          <a:ln w="190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90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0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</p:sldLayoutIdLst>
  <p:transition/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177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5pPr>
      <a:lvl6pPr marL="414772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6pPr>
      <a:lvl7pPr marL="829544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7pPr>
      <a:lvl8pPr marL="1244316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8pPr>
      <a:lvl9pPr marL="1659087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9pPr>
    </p:titleStyle>
    <p:bodyStyle>
      <a:lvl1pPr marL="249152" indent="-249152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q"/>
        <a:defRPr kumimoji="1" sz="127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67431" indent="-239070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l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815142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§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055652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Char char="•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304803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176112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6pPr>
      <a:lvl7pPr marL="2590884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7pPr>
      <a:lvl8pPr marL="3005656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8pPr>
      <a:lvl9pPr marL="3420428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chart" Target="../charts/char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01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B08AD98-79DF-468E-9B34-A36ED3250F3C}"/>
              </a:ext>
            </a:extLst>
          </p:cNvPr>
          <p:cNvSpPr/>
          <p:nvPr/>
        </p:nvSpPr>
        <p:spPr>
          <a:xfrm>
            <a:off x="488515" y="247550"/>
            <a:ext cx="5144534" cy="33054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Ⅰ.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경영 전략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–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경쟁력 있는 열원 확보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903AE91-03CD-42E1-98AF-A9C43BFE64F1}"/>
              </a:ext>
            </a:extLst>
          </p:cNvPr>
          <p:cNvSpPr/>
          <p:nvPr/>
        </p:nvSpPr>
        <p:spPr>
          <a:xfrm>
            <a:off x="555149" y="850704"/>
            <a:ext cx="116302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8944" y="850704"/>
            <a:ext cx="1848583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kumimoji="0" lang="ko-KR" altLang="en-US" sz="1400" b="1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미활용</a:t>
            </a:r>
            <a:r>
              <a:rPr lang="ko-KR" altLang="en-US" sz="14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 저가 </a:t>
            </a: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열원 개발</a:t>
            </a:r>
            <a:endParaRPr lang="ko-KR" altLang="en-US" sz="1400" b="1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5763" y="1235909"/>
            <a:ext cx="6069472" cy="3126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92100" lvl="1" indent="-11239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10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저가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열원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건 추가 확보 및 열 생산원가 절감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200FF"/>
                </a:solidFill>
                <a:latin typeface="나눔고딕"/>
                <a:ea typeface="나눔고딕"/>
                <a:cs typeface="Arial"/>
              </a:rPr>
              <a:t> </a:t>
            </a:r>
            <a:endParaRPr lang="en-US" altLang="ko-KR"/>
          </a:p>
        </p:txBody>
      </p:sp>
      <p:cxnSp>
        <p:nvCxnSpPr>
          <p:cNvPr id="83" name="직선 연결선 82"/>
          <p:cNvCxnSpPr/>
          <p:nvPr/>
        </p:nvCxnSpPr>
        <p:spPr>
          <a:xfrm>
            <a:off x="581130" y="1171758"/>
            <a:ext cx="2078936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화살표: 갈매기형 수장 92">
            <a:extLst>
              <a:ext uri="{FF2B5EF4-FFF2-40B4-BE49-F238E27FC236}">
                <a16:creationId xmlns:a16="http://schemas.microsoft.com/office/drawing/2014/main" xmlns="" id="{6C93FBEA-3FFB-F5BD-57E1-70B07F22735E}"/>
              </a:ext>
            </a:extLst>
          </p:cNvPr>
          <p:cNvSpPr/>
          <p:nvPr/>
        </p:nvSpPr>
        <p:spPr>
          <a:xfrm>
            <a:off x="3325218" y="2527611"/>
            <a:ext cx="309377" cy="411059"/>
          </a:xfrm>
          <a:prstGeom prst="chevron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HY헤드라인M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903AE91-03CD-42E1-98AF-A9C43BFE64F1}"/>
              </a:ext>
            </a:extLst>
          </p:cNvPr>
          <p:cNvSpPr/>
          <p:nvPr/>
        </p:nvSpPr>
        <p:spPr>
          <a:xfrm>
            <a:off x="557985" y="3806037"/>
            <a:ext cx="116302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62480" y="4129074"/>
            <a:ext cx="1889942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8944" y="3806037"/>
            <a:ext cx="1630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신규열원 건설 추진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35763" y="4185308"/>
            <a:ext cx="7181772" cy="5705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92100" lvl="1" indent="-11239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공급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세대 및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대형 </a:t>
            </a: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수요처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증가로 열수요 증가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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'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29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년부터 열 부족 발생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최대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256G/h)</a:t>
            </a:r>
            <a:endParaRPr lang="en-US">
              <a:latin typeface="나눔고딕"/>
              <a:ea typeface="나눔고딕"/>
              <a:cs typeface="Arial"/>
            </a:endParaRPr>
          </a:p>
          <a:p>
            <a:pPr marL="292100" lvl="1" indent="-11239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열공급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부족을 해소하기 위해서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500MW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급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(260G/h)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신규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CHP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건설 추진</a:t>
            </a:r>
            <a:endParaRPr lang="en-US" altLang="ko-KR" sz="11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</p:txBody>
      </p:sp>
      <p:sp>
        <p:nvSpPr>
          <p:cNvPr id="6" name="사각형: 둥근 모서리 59">
            <a:extLst>
              <a:ext uri="{FF2B5EF4-FFF2-40B4-BE49-F238E27FC236}">
                <a16:creationId xmlns:a16="http://schemas.microsoft.com/office/drawing/2014/main" xmlns="" id="{61D141F6-4CC5-DB84-1F84-161EB2A117F8}"/>
              </a:ext>
            </a:extLst>
          </p:cNvPr>
          <p:cNvSpPr/>
          <p:nvPr/>
        </p:nvSpPr>
        <p:spPr>
          <a:xfrm>
            <a:off x="7949841" y="5551759"/>
            <a:ext cx="548057" cy="401980"/>
          </a:xfrm>
          <a:prstGeom prst="roundRect">
            <a:avLst>
              <a:gd name="adj" fmla="val 10966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준공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AB29775-41D7-815B-7E6D-EC44DD2861EA}"/>
              </a:ext>
            </a:extLst>
          </p:cNvPr>
          <p:cNvCxnSpPr>
            <a:cxnSpLocks/>
          </p:cNvCxnSpPr>
          <p:nvPr/>
        </p:nvCxnSpPr>
        <p:spPr>
          <a:xfrm flipH="1">
            <a:off x="1127469" y="5374194"/>
            <a:ext cx="7191636" cy="0"/>
          </a:xfrm>
          <a:prstGeom prst="line">
            <a:avLst/>
          </a:prstGeom>
          <a:noFill/>
          <a:ln w="57150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4" name="사각형: 둥근 모서리 59">
            <a:extLst>
              <a:ext uri="{FF2B5EF4-FFF2-40B4-BE49-F238E27FC236}">
                <a16:creationId xmlns:a16="http://schemas.microsoft.com/office/drawing/2014/main" xmlns="" id="{7EA3310D-1D89-3515-EA93-1A46019E2959}"/>
              </a:ext>
            </a:extLst>
          </p:cNvPr>
          <p:cNvSpPr/>
          <p:nvPr/>
        </p:nvSpPr>
        <p:spPr>
          <a:xfrm>
            <a:off x="6788757" y="5534902"/>
            <a:ext cx="548057" cy="401980"/>
          </a:xfrm>
          <a:prstGeom prst="roundRect">
            <a:avLst>
              <a:gd name="adj" fmla="val 10966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착공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5" name="사각형: 둥근 모서리 59">
            <a:extLst>
              <a:ext uri="{FF2B5EF4-FFF2-40B4-BE49-F238E27FC236}">
                <a16:creationId xmlns:a16="http://schemas.microsoft.com/office/drawing/2014/main" xmlns="" id="{6ACF1367-9E1D-CC09-180A-E77AD2623B83}"/>
              </a:ext>
            </a:extLst>
          </p:cNvPr>
          <p:cNvSpPr/>
          <p:nvPr/>
        </p:nvSpPr>
        <p:spPr>
          <a:xfrm>
            <a:off x="5441769" y="5551759"/>
            <a:ext cx="735096" cy="401980"/>
          </a:xfrm>
          <a:prstGeom prst="roundRect">
            <a:avLst>
              <a:gd name="adj" fmla="val 10966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투자 승인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6" name="사각형: 둥근 모서리 59">
            <a:extLst>
              <a:ext uri="{FF2B5EF4-FFF2-40B4-BE49-F238E27FC236}">
                <a16:creationId xmlns:a16="http://schemas.microsoft.com/office/drawing/2014/main" xmlns="" id="{0B3D23DE-578C-A865-F02F-0EA43D20DFD2}"/>
              </a:ext>
            </a:extLst>
          </p:cNvPr>
          <p:cNvSpPr/>
          <p:nvPr/>
        </p:nvSpPr>
        <p:spPr>
          <a:xfrm>
            <a:off x="3551981" y="5494313"/>
            <a:ext cx="1818384" cy="401980"/>
          </a:xfrm>
          <a:prstGeom prst="roundRect">
            <a:avLst>
              <a:gd name="adj" fmla="val 10966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</a:rPr>
              <a:t>열원부지 확보</a:t>
            </a:r>
            <a:r>
              <a:rPr lang="ko-KR" altLang="en-US" sz="1000">
                <a:solidFill>
                  <a:srgbClr val="000000"/>
                </a:solidFill>
                <a:latin typeface="나눔고딕"/>
                <a:ea typeface="나눔고딕"/>
              </a:rPr>
              <a:t>/ 사업허가 추진</a:t>
            </a:r>
            <a:endParaRPr lang="en-US" altLang="ko-KR" sz="1000">
              <a:solidFill>
                <a:srgbClr val="000000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</a:rPr>
              <a:t>주민수용성 확보</a:t>
            </a:r>
            <a:endParaRPr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A9307D15-5369-ED4C-267F-8B22C2D98FF2}"/>
              </a:ext>
            </a:extLst>
          </p:cNvPr>
          <p:cNvGrpSpPr/>
          <p:nvPr/>
        </p:nvGrpSpPr>
        <p:grpSpPr>
          <a:xfrm>
            <a:off x="926149" y="5190011"/>
            <a:ext cx="548056" cy="368365"/>
            <a:chOff x="1685284" y="5352442"/>
            <a:chExt cx="513028" cy="368365"/>
          </a:xfrm>
        </p:grpSpPr>
        <p:sp>
          <p:nvSpPr>
            <p:cNvPr id="49" name="순서도: 연결자 48">
              <a:extLst>
                <a:ext uri="{FF2B5EF4-FFF2-40B4-BE49-F238E27FC236}">
                  <a16:creationId xmlns:a16="http://schemas.microsoft.com/office/drawing/2014/main" xmlns="" id="{B25BB69A-49B9-9DD7-C3A9-FED047F0B105}"/>
                </a:ext>
              </a:extLst>
            </p:cNvPr>
            <p:cNvSpPr/>
            <p:nvPr/>
          </p:nvSpPr>
          <p:spPr>
            <a:xfrm>
              <a:off x="1720228" y="5352442"/>
              <a:ext cx="430816" cy="368365"/>
            </a:xfrm>
            <a:prstGeom prst="flowChartConnector">
              <a:avLst/>
            </a:prstGeom>
            <a:solidFill>
              <a:srgbClr val="FFFFFF"/>
            </a:solidFill>
            <a:ln w="38100" cap="flat" cmpd="sng" algn="ctr">
              <a:solidFill>
                <a:srgbClr val="0D6E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AE5926A-693C-6466-B736-F870A2789CE8}"/>
                </a:ext>
              </a:extLst>
            </p:cNvPr>
            <p:cNvSpPr txBox="1"/>
            <p:nvPr/>
          </p:nvSpPr>
          <p:spPr>
            <a:xfrm>
              <a:off x="1685284" y="5416507"/>
              <a:ext cx="51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2023</a:t>
              </a:r>
              <a:endPara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ECF7A905-37BE-DD8B-A1C8-214F91C3386A}"/>
              </a:ext>
            </a:extLst>
          </p:cNvPr>
          <p:cNvGrpSpPr/>
          <p:nvPr/>
        </p:nvGrpSpPr>
        <p:grpSpPr>
          <a:xfrm>
            <a:off x="2905865" y="5190011"/>
            <a:ext cx="548056" cy="368365"/>
            <a:chOff x="1685284" y="5352442"/>
            <a:chExt cx="513028" cy="368365"/>
          </a:xfrm>
        </p:grpSpPr>
        <p:sp>
          <p:nvSpPr>
            <p:cNvPr id="52" name="순서도: 연결자 51">
              <a:extLst>
                <a:ext uri="{FF2B5EF4-FFF2-40B4-BE49-F238E27FC236}">
                  <a16:creationId xmlns:a16="http://schemas.microsoft.com/office/drawing/2014/main" xmlns="" id="{C4DFB18F-592B-5329-BA0B-CB68D45E10B3}"/>
                </a:ext>
              </a:extLst>
            </p:cNvPr>
            <p:cNvSpPr/>
            <p:nvPr/>
          </p:nvSpPr>
          <p:spPr>
            <a:xfrm>
              <a:off x="1720228" y="5352442"/>
              <a:ext cx="430816" cy="368365"/>
            </a:xfrm>
            <a:prstGeom prst="flowChartConnector">
              <a:avLst/>
            </a:prstGeom>
            <a:solidFill>
              <a:srgbClr val="FFFFFF"/>
            </a:solidFill>
            <a:ln w="38100" cap="flat" cmpd="sng" algn="ctr">
              <a:solidFill>
                <a:srgbClr val="0D6E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C87521D-F8CA-3E42-21AB-C0D0D9BA85EC}"/>
                </a:ext>
              </a:extLst>
            </p:cNvPr>
            <p:cNvSpPr txBox="1"/>
            <p:nvPr/>
          </p:nvSpPr>
          <p:spPr>
            <a:xfrm>
              <a:off x="1685284" y="5416507"/>
              <a:ext cx="51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2024</a:t>
              </a:r>
              <a:endPara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D48FBB73-F159-4639-C27E-45611DDA4903}"/>
              </a:ext>
            </a:extLst>
          </p:cNvPr>
          <p:cNvGrpSpPr/>
          <p:nvPr/>
        </p:nvGrpSpPr>
        <p:grpSpPr>
          <a:xfrm>
            <a:off x="5549520" y="5190011"/>
            <a:ext cx="548056" cy="368365"/>
            <a:chOff x="1685284" y="5352442"/>
            <a:chExt cx="513028" cy="368365"/>
          </a:xfrm>
        </p:grpSpPr>
        <p:sp>
          <p:nvSpPr>
            <p:cNvPr id="56" name="순서도: 연결자 55">
              <a:extLst>
                <a:ext uri="{FF2B5EF4-FFF2-40B4-BE49-F238E27FC236}">
                  <a16:creationId xmlns:a16="http://schemas.microsoft.com/office/drawing/2014/main" xmlns="" id="{7A76FDF0-912B-E6B2-32B2-C9E7BBD0BBD4}"/>
                </a:ext>
              </a:extLst>
            </p:cNvPr>
            <p:cNvSpPr/>
            <p:nvPr/>
          </p:nvSpPr>
          <p:spPr>
            <a:xfrm>
              <a:off x="1720228" y="5352442"/>
              <a:ext cx="430816" cy="368365"/>
            </a:xfrm>
            <a:prstGeom prst="flowChartConnector">
              <a:avLst/>
            </a:prstGeom>
            <a:solidFill>
              <a:srgbClr val="FFFFFF"/>
            </a:solidFill>
            <a:ln w="38100" cap="flat" cmpd="sng" algn="ctr">
              <a:solidFill>
                <a:srgbClr val="0D6E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998763DF-095D-2909-BCAF-9A433E5EC307}"/>
                </a:ext>
              </a:extLst>
            </p:cNvPr>
            <p:cNvSpPr txBox="1"/>
            <p:nvPr/>
          </p:nvSpPr>
          <p:spPr>
            <a:xfrm>
              <a:off x="1685284" y="5416507"/>
              <a:ext cx="51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2025</a:t>
              </a:r>
              <a:endPara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5332357F-DE02-777C-DC21-7817B31C385C}"/>
              </a:ext>
            </a:extLst>
          </p:cNvPr>
          <p:cNvGrpSpPr/>
          <p:nvPr/>
        </p:nvGrpSpPr>
        <p:grpSpPr>
          <a:xfrm>
            <a:off x="6747103" y="5190011"/>
            <a:ext cx="548056" cy="368365"/>
            <a:chOff x="1685284" y="5352442"/>
            <a:chExt cx="513028" cy="368365"/>
          </a:xfrm>
        </p:grpSpPr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xmlns="" id="{B7A322D6-0829-A55D-B7CB-5DA72C6EFACE}"/>
                </a:ext>
              </a:extLst>
            </p:cNvPr>
            <p:cNvSpPr/>
            <p:nvPr/>
          </p:nvSpPr>
          <p:spPr>
            <a:xfrm>
              <a:off x="1720228" y="5352442"/>
              <a:ext cx="430816" cy="368365"/>
            </a:xfrm>
            <a:prstGeom prst="flowChartConnector">
              <a:avLst/>
            </a:prstGeom>
            <a:solidFill>
              <a:srgbClr val="FFFFFF"/>
            </a:solidFill>
            <a:ln w="38100" cap="flat" cmpd="sng" algn="ctr">
              <a:solidFill>
                <a:srgbClr val="0D6E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D614A9C6-18F7-3B0C-783A-088F64339BFE}"/>
                </a:ext>
              </a:extLst>
            </p:cNvPr>
            <p:cNvSpPr txBox="1"/>
            <p:nvPr/>
          </p:nvSpPr>
          <p:spPr>
            <a:xfrm>
              <a:off x="1685284" y="5416507"/>
              <a:ext cx="513028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2026</a:t>
              </a:r>
              <a:endPara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9A0C7012-2272-4E25-14D5-037B7C7A11F5}"/>
              </a:ext>
            </a:extLst>
          </p:cNvPr>
          <p:cNvGrpSpPr/>
          <p:nvPr/>
        </p:nvGrpSpPr>
        <p:grpSpPr>
          <a:xfrm>
            <a:off x="7944686" y="5190011"/>
            <a:ext cx="548056" cy="368365"/>
            <a:chOff x="1685284" y="5352442"/>
            <a:chExt cx="513028" cy="368365"/>
          </a:xfrm>
        </p:grpSpPr>
        <p:sp>
          <p:nvSpPr>
            <p:cNvPr id="63" name="순서도: 연결자 62">
              <a:extLst>
                <a:ext uri="{FF2B5EF4-FFF2-40B4-BE49-F238E27FC236}">
                  <a16:creationId xmlns:a16="http://schemas.microsoft.com/office/drawing/2014/main" xmlns="" id="{CBD10DB4-95CD-E3D2-4A3E-44C225F6C70B}"/>
                </a:ext>
              </a:extLst>
            </p:cNvPr>
            <p:cNvSpPr/>
            <p:nvPr/>
          </p:nvSpPr>
          <p:spPr>
            <a:xfrm>
              <a:off x="1720228" y="5352442"/>
              <a:ext cx="430816" cy="368365"/>
            </a:xfrm>
            <a:prstGeom prst="flowChartConnector">
              <a:avLst/>
            </a:prstGeom>
            <a:solidFill>
              <a:srgbClr val="FFFFFF"/>
            </a:solidFill>
            <a:ln w="38100" cap="flat" cmpd="sng" algn="ctr">
              <a:solidFill>
                <a:srgbClr val="0D6E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6CD10375-22C9-0204-5749-6C7912DBFCE6}"/>
                </a:ext>
              </a:extLst>
            </p:cNvPr>
            <p:cNvSpPr txBox="1"/>
            <p:nvPr/>
          </p:nvSpPr>
          <p:spPr>
            <a:xfrm>
              <a:off x="1685284" y="5416507"/>
              <a:ext cx="51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2029</a:t>
              </a:r>
              <a:endPara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68" name="사각형: 둥근 모서리 59">
            <a:extLst>
              <a:ext uri="{FF2B5EF4-FFF2-40B4-BE49-F238E27FC236}">
                <a16:creationId xmlns:a16="http://schemas.microsoft.com/office/drawing/2014/main" xmlns="" id="{C2F0DEB2-8ADE-69D2-D0EC-8FE3F82BB965}"/>
              </a:ext>
            </a:extLst>
          </p:cNvPr>
          <p:cNvSpPr/>
          <p:nvPr/>
        </p:nvSpPr>
        <p:spPr>
          <a:xfrm>
            <a:off x="1504709" y="5417035"/>
            <a:ext cx="1240865" cy="401980"/>
          </a:xfrm>
          <a:prstGeom prst="roundRect">
            <a:avLst>
              <a:gd name="adj" fmla="val 10966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사업타당성 검토</a:t>
            </a: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xmlns="" id="{770409EF-A262-1427-94A9-746C86BE475A}"/>
              </a:ext>
            </a:extLst>
          </p:cNvPr>
          <p:cNvGrpSpPr/>
          <p:nvPr/>
        </p:nvGrpSpPr>
        <p:grpSpPr>
          <a:xfrm>
            <a:off x="3814189" y="1687310"/>
            <a:ext cx="3115317" cy="1772117"/>
            <a:chOff x="618451" y="1750091"/>
            <a:chExt cx="3115317" cy="1772117"/>
          </a:xfrm>
        </p:grpSpPr>
        <p:sp>
          <p:nvSpPr>
            <p:cNvPr id="4" name="직사각형 57">
              <a:extLst>
                <a:ext uri="{FF2B5EF4-FFF2-40B4-BE49-F238E27FC236}">
                  <a16:creationId xmlns:a16="http://schemas.microsoft.com/office/drawing/2014/main" xmlns="" id="{33E72A15-028B-78C3-A12C-66AE5BB93FEC}"/>
                </a:ext>
              </a:extLst>
            </p:cNvPr>
            <p:cNvSpPr/>
            <p:nvPr/>
          </p:nvSpPr>
          <p:spPr>
            <a:xfrm>
              <a:off x="618451" y="1924336"/>
              <a:ext cx="2934015" cy="15978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" name="모서리가 둥근 직사각형 54">
              <a:hlinkClick r:id="" action="ppaction://noaction"/>
              <a:extLst>
                <a:ext uri="{FF2B5EF4-FFF2-40B4-BE49-F238E27FC236}">
                  <a16:creationId xmlns:a16="http://schemas.microsoft.com/office/drawing/2014/main" xmlns="" id="{16DF930D-52DF-3573-1CF7-48233D713F82}"/>
                </a:ext>
              </a:extLst>
            </p:cNvPr>
            <p:cNvSpPr/>
            <p:nvPr/>
          </p:nvSpPr>
          <p:spPr>
            <a:xfrm>
              <a:off x="1154865" y="1750091"/>
              <a:ext cx="1861186" cy="266397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7874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잠재 </a:t>
              </a:r>
              <a:r>
                <a:rPr kumimoji="0" lang="ko-KR" altLang="en-US" sz="1100" b="1" i="0" u="none" strike="noStrike" kern="1200" cap="none" spc="0" normalizeH="0" baseline="0" noProof="0" err="1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미활용</a:t>
              </a: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열원 지속 개발</a:t>
              </a:r>
            </a:p>
          </p:txBody>
        </p:sp>
        <p:sp>
          <p:nvSpPr>
            <p:cNvPr id="9" name="사각형: 둥근 모서리 59">
              <a:extLst>
                <a:ext uri="{FF2B5EF4-FFF2-40B4-BE49-F238E27FC236}">
                  <a16:creationId xmlns:a16="http://schemas.microsoft.com/office/drawing/2014/main" xmlns="" id="{7C3E508D-73FE-98A6-D5BF-C04C26E3271A}"/>
                </a:ext>
              </a:extLst>
            </p:cNvPr>
            <p:cNvSpPr/>
            <p:nvPr/>
          </p:nvSpPr>
          <p:spPr>
            <a:xfrm>
              <a:off x="632063" y="1999370"/>
              <a:ext cx="3101705" cy="1416997"/>
            </a:xfrm>
            <a:prstGeom prst="roundRect">
              <a:avLst>
                <a:gd name="adj" fmla="val 10966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1450" marR="0" lvl="0" indent="-171450" algn="l" defTabSz="914400" rtl="0" eaLnBrk="1" fontAlgn="auto" latinLnBrk="1" hangingPunct="1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소각장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  <a:p>
              <a:pPr marR="0" lvl="0" algn="l" defTabSz="180975" rtl="0" eaLnBrk="1" fontAlgn="auto" latinLnBrk="1" hangingPunct="1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	- 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송도 소각장 및 기타 소각장 연계 방안 검토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연료전지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  <a:p>
              <a:pPr defTabSz="180975">
                <a:lnSpc>
                  <a:spcPct val="170000"/>
                </a:lnSpc>
                <a:tabLst>
                  <a:tab pos="180975" algn="l"/>
                </a:tabLst>
                <a:defRPr/>
              </a:pPr>
              <a: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	- </a:t>
              </a:r>
              <a:r>
                <a:rPr lang="ko-KR" altLang="en-US" sz="1050" b="1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위드인천</a:t>
              </a:r>
              <a: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E </a:t>
              </a:r>
              <a:r>
                <a:rPr lang="ko-KR" altLang="en-US" sz="1050" b="1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부지내</a:t>
              </a:r>
              <a: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 </a:t>
              </a:r>
              <a:r>
                <a:rPr lang="ko-KR" altLang="en-US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연료전지 도입 검토</a:t>
              </a:r>
              <a: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/>
              </a:r>
              <a:b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</a:br>
              <a: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	- 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인천 </a:t>
              </a:r>
              <a:r>
                <a:rPr kumimoji="0" lang="ko-KR" altLang="en-US" sz="1050" b="1" i="0" u="none" strike="noStrike" kern="1200" cap="none" spc="0" normalizeH="0" baseline="0" noProof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북항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 연료전지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</p:txBody>
        </p:sp>
      </p:grpSp>
      <p:grpSp>
        <p:nvGrpSpPr>
          <p:cNvPr id="10" name="그룹 4">
            <a:extLst>
              <a:ext uri="{FF2B5EF4-FFF2-40B4-BE49-F238E27FC236}">
                <a16:creationId xmlns:a16="http://schemas.microsoft.com/office/drawing/2014/main" xmlns="" id="{DC1CD559-36B2-AD27-EA4A-C79E288C31A7}"/>
              </a:ext>
            </a:extLst>
          </p:cNvPr>
          <p:cNvGrpSpPr/>
          <p:nvPr/>
        </p:nvGrpSpPr>
        <p:grpSpPr>
          <a:xfrm>
            <a:off x="796863" y="1687310"/>
            <a:ext cx="2456607" cy="1770911"/>
            <a:chOff x="4355633" y="1751296"/>
            <a:chExt cx="2456607" cy="1770911"/>
          </a:xfrm>
        </p:grpSpPr>
        <p:sp>
          <p:nvSpPr>
            <p:cNvPr id="11" name="직사각형 132">
              <a:extLst>
                <a:ext uri="{FF2B5EF4-FFF2-40B4-BE49-F238E27FC236}">
                  <a16:creationId xmlns:a16="http://schemas.microsoft.com/office/drawing/2014/main" xmlns="" id="{690E8BC1-5740-E26D-FFF0-92B54343A150}"/>
                </a:ext>
              </a:extLst>
            </p:cNvPr>
            <p:cNvSpPr/>
            <p:nvPr/>
          </p:nvSpPr>
          <p:spPr>
            <a:xfrm>
              <a:off x="4355633" y="1944076"/>
              <a:ext cx="2355400" cy="1578131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2" name="모서리가 둥근 직사각형 133">
              <a:hlinkClick r:id="" action="ppaction://noaction"/>
              <a:extLst>
                <a:ext uri="{FF2B5EF4-FFF2-40B4-BE49-F238E27FC236}">
                  <a16:creationId xmlns:a16="http://schemas.microsoft.com/office/drawing/2014/main" xmlns="" id="{7472BD22-D282-BC7D-3222-BA40777EB5E3}"/>
                </a:ext>
              </a:extLst>
            </p:cNvPr>
            <p:cNvSpPr/>
            <p:nvPr/>
          </p:nvSpPr>
          <p:spPr>
            <a:xfrm>
              <a:off x="4629584" y="1751296"/>
              <a:ext cx="1807498" cy="266397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7874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23</a:t>
              </a: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년 </a:t>
              </a:r>
              <a:r>
                <a:rPr kumimoji="0" lang="ko-KR" altLang="en-US" sz="1100" b="1" i="0" u="none" strike="noStrike" kern="1200" cap="none" spc="0" normalizeH="0" baseline="0" noProof="0" err="1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미활용</a:t>
              </a: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열원 개발 실적</a:t>
              </a:r>
            </a:p>
          </p:txBody>
        </p:sp>
        <p:sp>
          <p:nvSpPr>
            <p:cNvPr id="13" name="사각형: 둥근 모서리 59">
              <a:extLst>
                <a:ext uri="{FF2B5EF4-FFF2-40B4-BE49-F238E27FC236}">
                  <a16:creationId xmlns:a16="http://schemas.microsoft.com/office/drawing/2014/main" xmlns="" id="{C230E511-E866-B4B2-8772-996FAC1F62FC}"/>
                </a:ext>
              </a:extLst>
            </p:cNvPr>
            <p:cNvSpPr/>
            <p:nvPr/>
          </p:nvSpPr>
          <p:spPr>
            <a:xfrm>
              <a:off x="4366888" y="2000062"/>
              <a:ext cx="2445352" cy="1416997"/>
            </a:xfrm>
            <a:prstGeom prst="roundRect">
              <a:avLst>
                <a:gd name="adj" fmla="val 10966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l" defTabSz="914400" rtl="0" eaLnBrk="1" fontAlgn="auto" latinLnBrk="1" hangingPunct="1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인천도시가스 연료전지 계약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/>
              </a:r>
              <a:b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</a:b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(12.5G/h, </a:t>
              </a:r>
              <a:r>
                <a:rPr lang="en-US" altLang="ko-KR" sz="105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24.4Q)</a:t>
              </a:r>
              <a:endParaRPr kumimoji="0" lang="ko-KR" altLang="en-US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  <a:p>
              <a:pPr marL="171450" lvl="0" indent="-171450">
                <a:lnSpc>
                  <a:spcPct val="170000"/>
                </a:lnSpc>
                <a:buFont typeface="Wingdings" panose="05000000000000000000" pitchFamily="2" charset="2"/>
                <a:buChar char="§"/>
                <a:defRPr/>
              </a:pP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SK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인천석유화학 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/>
              </a:r>
              <a:b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</a:b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- 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추가</a:t>
              </a:r>
              <a:r>
                <a:rPr kumimoji="0" lang="ko-KR" altLang="en-US" sz="1050" b="1" i="0" u="none" strike="noStrike" kern="1200" cap="none" spc="0" normalizeH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 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10G/h (</a:t>
              </a:r>
              <a:r>
                <a:rPr lang="en-US" altLang="ko-KR" sz="105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23.1Q)</a:t>
              </a:r>
              <a:b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</a:b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- </a:t>
              </a:r>
              <a:r>
                <a:rPr lang="ko-KR" altLang="en-US" sz="1050" b="1" noProof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청라</a:t>
              </a:r>
              <a:r>
                <a:rPr lang="ko-KR" altLang="en-US" sz="1050" b="1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 연계 물량 </a:t>
              </a:r>
              <a:r>
                <a:rPr lang="en-US" altLang="ko-KR" sz="1050" b="1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/>
                  <a:ea typeface="나눔고딕"/>
                  <a:cs typeface="Arial"/>
                </a:rPr>
                <a:t>25G/h (</a:t>
              </a:r>
              <a:r>
                <a:rPr lang="en-US" altLang="ko-KR" sz="105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lang="en-US" altLang="ko-KR" sz="105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/>
                  <a:ea typeface="나눔고딕"/>
                  <a:cs typeface="Arial"/>
                </a:rPr>
                <a:t>23.2Q)</a:t>
              </a:r>
              <a:r>
                <a:rPr lang="ko-KR" altLang="en-US" sz="1050" b="1" u="sng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/>
                  <a:ea typeface="나눔고딕"/>
                  <a:cs typeface="Arial"/>
                </a:rPr>
                <a:t> </a:t>
              </a:r>
              <a:endParaRPr kumimoji="0" lang="en-US" altLang="ko-KR" sz="1050" b="1" i="0" u="sng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</p:txBody>
        </p:sp>
      </p:grp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xmlns="" id="{0419ABCD-C78E-6CC7-BB4F-DC309DC39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651332"/>
              </p:ext>
            </p:extLst>
          </p:nvPr>
        </p:nvGraphicFramePr>
        <p:xfrm>
          <a:off x="6984379" y="1030406"/>
          <a:ext cx="2359459" cy="2437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0DC2A09-823D-4457-1870-2EE9988B6E9D}"/>
              </a:ext>
            </a:extLst>
          </p:cNvPr>
          <p:cNvSpPr txBox="1"/>
          <p:nvPr/>
        </p:nvSpPr>
        <p:spPr>
          <a:xfrm>
            <a:off x="7587176" y="2313484"/>
            <a:ext cx="541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(36%)</a:t>
            </a:r>
            <a:endParaRPr lang="ko-KR" altLang="en-US" sz="8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609063-CD80-624B-B3BC-D3EBFE2EA434}"/>
              </a:ext>
            </a:extLst>
          </p:cNvPr>
          <p:cNvSpPr txBox="1"/>
          <p:nvPr/>
        </p:nvSpPr>
        <p:spPr>
          <a:xfrm>
            <a:off x="8628389" y="2081644"/>
            <a:ext cx="554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(47%)</a:t>
            </a:r>
            <a:endParaRPr lang="ko-KR" altLang="en-US" sz="8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5AB12F-E78A-33FF-166C-72BACC2F2C2D}"/>
              </a:ext>
            </a:extLst>
          </p:cNvPr>
          <p:cNvSpPr txBox="1"/>
          <p:nvPr/>
        </p:nvSpPr>
        <p:spPr>
          <a:xfrm>
            <a:off x="8556067" y="1256752"/>
            <a:ext cx="863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단위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천</a:t>
            </a:r>
            <a:r>
              <a:rPr lang="en-US" altLang="ko-KR" sz="800" err="1">
                <a:latin typeface="나눔고딕" panose="020D0604000000000000" pitchFamily="50" charset="-127"/>
                <a:ea typeface="나눔고딕" panose="020D0604000000000000" pitchFamily="50" charset="-127"/>
              </a:rPr>
              <a:t>Gcal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6F9994-ED34-09F9-B4F1-234791A01080}"/>
              </a:ext>
            </a:extLst>
          </p:cNvPr>
          <p:cNvSpPr txBox="1"/>
          <p:nvPr/>
        </p:nvSpPr>
        <p:spPr>
          <a:xfrm>
            <a:off x="7336999" y="442946"/>
            <a:ext cx="2006839" cy="492443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/>
          <a:p>
            <a:pPr defTabSz="304800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`21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대형 </a:t>
            </a:r>
            <a:r>
              <a:rPr lang="ko-KR" altLang="en-US" sz="80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수열처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공급 시작 시점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(SKIPC,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인천연료전지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시운전 물량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623888">
              <a:tabLst>
                <a:tab pos="298450" algn="l"/>
              </a:tabLst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`24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대형 </a:t>
            </a:r>
            <a:r>
              <a:rPr lang="ko-KR" altLang="en-US" sz="80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수열처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공급 본격화 및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도시가스 연료전지 물량 포함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D6F9994-ED34-09F9-B4F1-234791A01080}"/>
              </a:ext>
            </a:extLst>
          </p:cNvPr>
          <p:cNvSpPr txBox="1"/>
          <p:nvPr/>
        </p:nvSpPr>
        <p:spPr>
          <a:xfrm>
            <a:off x="6176865" y="4312846"/>
            <a:ext cx="2006839" cy="180246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/>
          <a:p>
            <a:pPr defTabSz="304800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증자시점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`26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1,738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9DDE02C-B6E4-FC9F-D79C-C29CC5A8DE58}"/>
              </a:ext>
            </a:extLst>
          </p:cNvPr>
          <p:cNvSpPr txBox="1"/>
          <p:nvPr/>
        </p:nvSpPr>
        <p:spPr>
          <a:xfrm>
            <a:off x="4100919" y="1125522"/>
            <a:ext cx="2211347" cy="369332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>
            <a:defPPr>
              <a:defRPr lang="ko-KR"/>
            </a:defPPr>
            <a:lvl1pPr defTabSz="304800">
              <a:defRPr kumimoji="0" sz="800" b="0" i="0" u="none" strike="noStrike" cap="none" spc="0" normalizeH="0" baseline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defRPr>
            </a:lvl1pPr>
          </a:lstStyle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송도 소각장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(3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호기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20G/h</a:t>
            </a:r>
          </a:p>
          <a:p>
            <a:r>
              <a:rPr lang="ko-KR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기타 소각장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​</a:t>
            </a:r>
          </a:p>
          <a:p>
            <a:r>
              <a:rPr lang="ko-KR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 - 중구/동구 소각장: </a:t>
            </a:r>
            <a:r>
              <a:rPr lang="ko-KR" altLang="ko-KR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입지선정전</a:t>
            </a:r>
            <a:r>
              <a:rPr lang="ko-KR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단계(영종도 후보)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F4C1D2D-1533-D31A-B514-E71DEB8FEB50}"/>
              </a:ext>
            </a:extLst>
          </p:cNvPr>
          <p:cNvSpPr txBox="1"/>
          <p:nvPr/>
        </p:nvSpPr>
        <p:spPr>
          <a:xfrm>
            <a:off x="4100918" y="846870"/>
            <a:ext cx="2006839" cy="246221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>
            <a:defPPr>
              <a:defRPr lang="ko-KR"/>
            </a:defPPr>
            <a:lvl1pPr defTabSz="304800">
              <a:defRPr kumimoji="0" sz="800" b="1" i="0" u="none" strike="noStrike" cap="none" spc="0" normalizeH="0" baseline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defRPr>
            </a:lvl1pPr>
          </a:lstStyle>
          <a:p>
            <a:r>
              <a:rPr lang="ko-KR" altLang="en-US" b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쌍용건설</a:t>
            </a:r>
            <a:r>
              <a:rPr lang="ko-KR" altLang="en-US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연료전지 </a:t>
            </a:r>
            <a:r>
              <a:rPr lang="en-US" altLang="ko-KR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6G/h</a:t>
            </a:r>
          </a:p>
          <a:p>
            <a:r>
              <a:rPr lang="ko-KR" altLang="en-US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드림라인 연료전지 </a:t>
            </a:r>
            <a:r>
              <a:rPr lang="en-US" altLang="ko-KR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6G/h</a:t>
            </a:r>
          </a:p>
        </p:txBody>
      </p:sp>
    </p:spTree>
    <p:extLst>
      <p:ext uri="{BB962C8B-B14F-4D97-AF65-F5344CB8AC3E}">
        <p14:creationId xmlns:p14="http://schemas.microsoft.com/office/powerpoint/2010/main" val="3872115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7FF"/>
        </a:solidFill>
        <a:ln w="9525">
          <a:solidFill>
            <a:schemeClr val="bg1">
              <a:lumMod val="85000"/>
            </a:schemeClr>
          </a:solidFill>
        </a:ln>
      </a:spPr>
      <a:bodyPr lIns="36000" tIns="0" rIns="36000" bIns="0" rtlCol="0" anchor="ctr"/>
      <a:lstStyle>
        <a:defPPr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7FF"/>
        </a:solidFill>
        <a:ln w="9525">
          <a:solidFill>
            <a:schemeClr val="bg1">
              <a:lumMod val="85000"/>
            </a:schemeClr>
          </a:solidFill>
        </a:ln>
      </a:spPr>
      <a:bodyPr lIns="36000" tIns="0" rIns="36000" bIns="0" rtlCol="0" anchor="ctr"/>
      <a:lstStyle>
        <a:defPPr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S">
  <a:themeElements>
    <a:clrScheme name="사용자 지정 1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4.xml><?xml version="1.0" encoding="utf-8"?>
<a:theme xmlns:a="http://schemas.openxmlformats.org/drawingml/2006/main" name="0_전략기획실_서식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Arial Black"/>
        <a:ea typeface="휴먼둥근헤드라인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72000" bIns="36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7dfad6-22e3-457f-a69c-c119f0c0187a">
      <Terms xmlns="http://schemas.microsoft.com/office/infopath/2007/PartnerControls"/>
    </lcf76f155ced4ddcb4097134ff3c332f>
    <TaxCatchAll xmlns="aeead22d-ce5d-4b35-9e3b-a2f4a8d7da3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1ADAC136B29F444AA5698056453CA0B" ma:contentTypeVersion="9" ma:contentTypeDescription="새 문서를 만듭니다." ma:contentTypeScope="" ma:versionID="9309d02ca83f8e01efa5c8f08bf8e347">
  <xsd:schema xmlns:xsd="http://www.w3.org/2001/XMLSchema" xmlns:xs="http://www.w3.org/2001/XMLSchema" xmlns:p="http://schemas.microsoft.com/office/2006/metadata/properties" xmlns:ns2="3f7dfad6-22e3-457f-a69c-c119f0c0187a" xmlns:ns3="aeead22d-ce5d-4b35-9e3b-a2f4a8d7da34" targetNamespace="http://schemas.microsoft.com/office/2006/metadata/properties" ma:root="true" ma:fieldsID="34373261172b8be22a5fa3b855ad9689" ns2:_="" ns3:_="">
    <xsd:import namespace="3f7dfad6-22e3-457f-a69c-c119f0c0187a"/>
    <xsd:import namespace="aeead22d-ce5d-4b35-9e3b-a2f4a8d7d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dfad6-22e3-457f-a69c-c119f0c01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fa7ea9a-cfac-4c98-8919-1072f07f86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ad22d-ce5d-4b35-9e3b-a2f4a8d7da3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29cb6e6-47b0-4940-9295-4e89ad1faebf}" ma:internalName="TaxCatchAll" ma:showField="CatchAllData" ma:web="aeead22d-ce5d-4b35-9e3b-a2f4a8d7da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F209FC-7170-4340-975D-D4DEDB1D0958}">
  <ds:schemaRefs>
    <ds:schemaRef ds:uri="3f7dfad6-22e3-457f-a69c-c119f0c0187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eead22d-ce5d-4b35-9e3b-a2f4a8d7da3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192CCC-D5FF-4B2E-9DE1-ED19BA507D82}">
  <ds:schemaRefs>
    <ds:schemaRef ds:uri="3f7dfad6-22e3-457f-a69c-c119f0c0187a"/>
    <ds:schemaRef ds:uri="aeead22d-ce5d-4b35-9e3b-a2f4a8d7da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0C17759-0287-4720-82D8-8CF5BABDF7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130</Words>
  <Application>Microsoft Office PowerPoint</Application>
  <PresentationFormat>A4 용지(210x297mm)</PresentationFormat>
  <Paragraphs>36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HY견고딕</vt:lpstr>
      <vt:lpstr>HY헤드라인M</vt:lpstr>
      <vt:lpstr>Noto Sans CJK KR Medium</vt:lpstr>
      <vt:lpstr>굴림</vt:lpstr>
      <vt:lpstr>나눔고딕</vt:lpstr>
      <vt:lpstr>맑은 고딕</vt:lpstr>
      <vt:lpstr>휴먼둥근헤드라인</vt:lpstr>
      <vt:lpstr>Arial</vt:lpstr>
      <vt:lpstr>Arial Black</vt:lpstr>
      <vt:lpstr>Tahoma</vt:lpstr>
      <vt:lpstr>Times New Roman</vt:lpstr>
      <vt:lpstr>Wingdings</vt:lpstr>
      <vt:lpstr>2_기본 디자인</vt:lpstr>
      <vt:lpstr>3_기본 디자인</vt:lpstr>
      <vt:lpstr>SS</vt:lpstr>
      <vt:lpstr>0_전략기획실_서식</vt:lpstr>
      <vt:lpstr>think-cell Slide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최희진/사원A/경영기획팀/INT</dc:creator>
  <cp:lastModifiedBy>user</cp:lastModifiedBy>
  <cp:revision>8</cp:revision>
  <cp:lastPrinted>2023-10-25T01:20:09Z</cp:lastPrinted>
  <dcterms:created xsi:type="dcterms:W3CDTF">2023-09-22T07:25:44Z</dcterms:created>
  <dcterms:modified xsi:type="dcterms:W3CDTF">2024-05-25T08:30:27Z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0x01010011ADAC136B29F444AA5698056453CA0B</vt:lpwstr>
  </property>
  <property fmtid="{D5CDD505-2E9C-101B-9397-08002B2CF9AE}" pid="3" name="MediaServiceImageTags">
    <vt:lpwstr/>
  </property>
</Properties>
</file>