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4"/>
    <p:sldMasterId id="2147483678" r:id="rId5"/>
    <p:sldMasterId id="2147483702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34807091" r:id="rId8"/>
  </p:sldIdLst>
  <p:sldSz cx="9906000" cy="6858000" type="A4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2092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687" userDrawn="1">
          <p15:clr>
            <a:srgbClr val="A4A3A4"/>
          </p15:clr>
        </p15:guide>
        <p15:guide id="9" pos="3052" userDrawn="1">
          <p15:clr>
            <a:srgbClr val="A4A3A4"/>
          </p15:clr>
        </p15:guide>
        <p15:guide id="10" orient="horz" pos="1706" userDrawn="1">
          <p15:clr>
            <a:srgbClr val="A4A3A4"/>
          </p15:clr>
        </p15:guide>
        <p15:guide id="11" orient="horz" pos="550" userDrawn="1">
          <p15:clr>
            <a:srgbClr val="A4A3A4"/>
          </p15:clr>
        </p15:guide>
        <p15:guide id="12" pos="3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5C8CB-EB54-CD76-5506-4CD04C6C4C22}" name="김 동민" initials="동김" userId="S::min9056@withie.co.kr::844e4c5f-951c-485d-9e8b-e9abb8c1b9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6E"/>
    <a:srgbClr val="FFFFD1"/>
    <a:srgbClr val="D9E1F2"/>
    <a:srgbClr val="FFFEE6"/>
    <a:srgbClr val="4214FE"/>
    <a:srgbClr val="DAEDEF"/>
    <a:srgbClr val="E6E6E6"/>
    <a:srgbClr val="0000FA"/>
    <a:srgbClr val="0000FF"/>
    <a:srgbClr val="E6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6" y="60"/>
      </p:cViewPr>
      <p:guideLst>
        <p:guide orient="horz" pos="4065"/>
        <p:guide pos="308"/>
        <p:guide orient="horz" pos="3748"/>
        <p:guide orient="horz" pos="2092"/>
        <p:guide pos="3936"/>
        <p:guide pos="5978"/>
        <p:guide pos="3687"/>
        <p:guide pos="3052"/>
        <p:guide orient="horz" pos="1706"/>
        <p:guide orient="horz" pos="550"/>
        <p:guide pos="3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8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285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F445-EC1A-4A49-ADBB-B8D9BD6A9271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285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761-135D-4538-A77F-CDF2FC91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0041-3460-4F6A-A7EF-F01620F6C00E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2"/>
            <a:ext cx="7951470" cy="2679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3AC-2C16-4D3F-98A8-DB8AD506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4" userDrawn="1">
          <p15:clr>
            <a:srgbClr val="F26B43"/>
          </p15:clr>
        </p15:guide>
        <p15:guide id="2" pos="313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9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41290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09892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4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525" y="64928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71796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1237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pic>
        <p:nvPicPr>
          <p:cNvPr id="19" name="Picture 18" descr="pasted-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866" y="5935745"/>
            <a:ext cx="1056268" cy="301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8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6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53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530" y="785794"/>
            <a:ext cx="9402134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0987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904" y="1628800"/>
            <a:ext cx="6913563" cy="1224137"/>
          </a:xfrm>
        </p:spPr>
        <p:txBody>
          <a:bodyPr wrap="square" tIns="72000" bIns="72000" anchor="t"/>
          <a:lstStyle>
            <a:lvl1pPr>
              <a:defRPr sz="2742"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6562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7664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96545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4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장"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xmlns="" id="{F2945E8C-E849-4D43-B443-030704E7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8273" y="6424535"/>
            <a:ext cx="202406" cy="1942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554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EE46CB3B-22D4-45B7-ACB3-C65C57F36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theme" Target="../theme/theme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4.emf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xmlns="" id="{AE7D71FA-4DC5-4091-B015-30896BBE8645}"/>
              </a:ext>
            </a:extLst>
          </p:cNvPr>
          <p:cNvSpPr txBox="1">
            <a:spLocks/>
          </p:cNvSpPr>
          <p:nvPr userDrawn="1"/>
        </p:nvSpPr>
        <p:spPr>
          <a:xfrm>
            <a:off x="9072282" y="6571332"/>
            <a:ext cx="787448" cy="24318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8E853F99-DCCA-4EE7-BBFF-101EC0F0C472}" type="slidenum">
              <a:rPr lang="ko-KR" altLang="en-US" sz="8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/ 11</a:t>
            </a:r>
            <a:endParaRPr lang="ko-KR" altLang="en-US" sz="8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7" r:id="rId6"/>
    <p:sldLayoutId id="2147483686" r:id="rId7"/>
    <p:sldLayoutId id="2147483687" r:id="rId8"/>
    <p:sldLayoutId id="2147483688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0" r:id="rId2"/>
    <p:sldLayoutId id="2147483680" r:id="rId3"/>
    <p:sldLayoutId id="2147483701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3419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291862" y="836712"/>
            <a:ext cx="934165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2941" y="6534150"/>
            <a:ext cx="2988666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sz="700">
                <a:solidFill>
                  <a:srgbClr val="7C848A"/>
                </a:solidFill>
                <a:cs typeface="Arial" charset="0"/>
                <a:sym typeface="Arial"/>
              </a:rPr>
              <a:t>© OLI Scenario 386</a:t>
            </a: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8"/>
            </p:custDataLst>
          </p:nvPr>
        </p:nvSpPr>
        <p:spPr bwMode="gray">
          <a:xfrm>
            <a:off x="4397052" y="6532791"/>
            <a:ext cx="111358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 fontAlgn="base" latinLnBrk="0">
              <a:spcAft>
                <a:spcPct val="0"/>
              </a:spcAft>
            </a:pPr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71497" y="610551"/>
            <a:ext cx="9362023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ln w="38100"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90169" y="152064"/>
            <a:ext cx="854392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444928" y="6597352"/>
            <a:ext cx="428650" cy="23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B0F92F-3965-4F34-B7FF-419C6FA1D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9" r:id="rId2"/>
  </p:sldLayoutIdLst>
  <p:hf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맑은 고딕" panose="020B0503020000020004" pitchFamily="50" charset="-127"/>
        <a:buChar char="▣"/>
        <a:defRPr sz="14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539750" indent="-2587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  <a:sym typeface="Arial"/>
        </a:defRPr>
      </a:lvl2pPr>
      <a:lvl3pPr marL="712788" indent="-171450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  <a:sym typeface="Arial"/>
        </a:defRPr>
      </a:lvl3pPr>
      <a:lvl4pPr marL="987425" indent="-1825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  <a:sym typeface="Arial"/>
        </a:defRPr>
      </a:lvl4pPr>
      <a:lvl5pPr marL="1162050" indent="-173038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charset="0"/>
        <a:buChar char="-"/>
        <a:defRPr sz="14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300" y="785794"/>
            <a:ext cx="94021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>
          <a:xfrm>
            <a:off x="9129464" y="6597354"/>
            <a:ext cx="704528" cy="236821"/>
          </a:xfrm>
          <a:prstGeom prst="rect">
            <a:avLst/>
          </a:prstGeom>
        </p:spPr>
        <p:txBody>
          <a:bodyPr lIns="32659" tIns="32659" rIns="32659" bIns="32659"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endParaRPr lang="ko-KR" altLang="en-US" sz="907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16189" y="610551"/>
            <a:ext cx="9430245" cy="0"/>
          </a:xfrm>
          <a:prstGeom prst="line">
            <a:avLst/>
          </a:prstGeom>
          <a:noFill/>
          <a:ln w="190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90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77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5pPr>
      <a:lvl6pPr marL="414772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6pPr>
      <a:lvl7pPr marL="829544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7pPr>
      <a:lvl8pPr marL="1244316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8pPr>
      <a:lvl9pPr marL="1659087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9pPr>
    </p:titleStyle>
    <p:bodyStyle>
      <a:lvl1pPr marL="249152" indent="-249152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q"/>
        <a:defRPr kumimoji="1" sz="127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7431" indent="-239070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l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1514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§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05565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Char char="•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304803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176112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6pPr>
      <a:lvl7pPr marL="2590884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7pPr>
      <a:lvl8pPr marL="3005656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8pPr>
      <a:lvl9pPr marL="3420428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C1BDCC1-0CE2-4038-8D34-607C958DE7A8}"/>
              </a:ext>
            </a:extLst>
          </p:cNvPr>
          <p:cNvSpPr/>
          <p:nvPr/>
        </p:nvSpPr>
        <p:spPr>
          <a:xfrm>
            <a:off x="488515" y="253301"/>
            <a:ext cx="6346851" cy="33054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Ⅱ.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경영 성과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– </a:t>
            </a:r>
            <a:r>
              <a:rPr lang="en-US" altLang="ko-KR" sz="14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24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년 목표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연결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0234BB7E-8728-4804-8710-F3750E950757}"/>
              </a:ext>
            </a:extLst>
          </p:cNvPr>
          <p:cNvSpPr txBox="1">
            <a:spLocks/>
          </p:cNvSpPr>
          <p:nvPr/>
        </p:nvSpPr>
        <p:spPr bwMode="auto">
          <a:xfrm>
            <a:off x="5660811" y="1040538"/>
            <a:ext cx="4390827" cy="68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400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539750" indent="-179388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01700" indent="-182563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굴림" pitchFamily="50" charset="-127"/>
              <a:buChar char="-"/>
              <a:defRPr kumimoji="1" sz="11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매출액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145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열판매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+432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(INT +222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/ WITH +338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전기판매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575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(INT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588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/ WITH +13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변동비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479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가스비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589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(INT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595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/ WITH +6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외부수열 등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+110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(INT +38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/ WITH +64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975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180975" algn="l"/>
              </a:tabLst>
            </a:pPr>
            <a:endParaRPr lang="en-US" altLang="ko-KR" sz="1000" b="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D212644-B751-402D-A329-7C2EA25994CE}"/>
              </a:ext>
            </a:extLst>
          </p:cNvPr>
          <p:cNvSpPr txBox="1"/>
          <p:nvPr/>
        </p:nvSpPr>
        <p:spPr>
          <a:xfrm>
            <a:off x="5661277" y="764702"/>
            <a:ext cx="2952328" cy="2758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 fontAlgn="ctr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공헌이익</a:t>
            </a:r>
            <a:endParaRPr lang="en-US" altLang="ko-KR" sz="1100" b="1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C107217C-887B-4D53-B329-4BD2F332C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30804"/>
              </p:ext>
            </p:extLst>
          </p:nvPr>
        </p:nvGraphicFramePr>
        <p:xfrm>
          <a:off x="488950" y="764703"/>
          <a:ext cx="4895852" cy="5725002"/>
        </p:xfrm>
        <a:graphic>
          <a:graphicData uri="http://schemas.openxmlformats.org/drawingml/2006/table">
            <a:tbl>
              <a:tblPr/>
              <a:tblGrid>
                <a:gridCol w="1527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3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35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3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3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: </a:t>
                      </a:r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억원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Arial"/>
                        </a:rPr>
                        <a:t>'</a:t>
                      </a: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23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추정</a:t>
                      </a: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/>
                      </a:r>
                      <a:b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(A)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Arial"/>
                        </a:rPr>
                        <a:t>'</a:t>
                      </a: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년 목표</a:t>
                      </a: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/>
                      </a:r>
                      <a:b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(B)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차이</a:t>
                      </a:r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/>
                          <a:ea typeface="나눔고딕"/>
                        </a:rPr>
                        <a:t/>
                      </a:r>
                      <a:b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/>
                          <a:ea typeface="나눔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(B-A)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18">
                <a:tc>
                  <a:txBody>
                    <a:bodyPr/>
                    <a:lstStyle/>
                    <a:p>
                      <a:pPr algn="l" fontAlgn="ctr"/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　</a:t>
                      </a: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매출액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100" b="1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3,261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3,116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145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   </a:t>
                      </a:r>
                      <a:r>
                        <a:rPr lang="ko-KR" altLang="en-US" sz="1000" u="none" strike="noStrike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열매출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1,270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1,702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432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전기매출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1,882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1,307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575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기타매출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109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107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공헌이익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100" b="1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858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1,192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334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OPEX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+mn-ea"/>
                          <a:cs typeface="+mn-cs"/>
                        </a:rPr>
                        <a:t>△280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343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63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 </a:t>
                      </a:r>
                      <a:r>
                        <a:rPr lang="ko-KR" alt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배출권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 수익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비용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25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8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감가상각비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△248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291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43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영업이익</a:t>
                      </a: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100" b="1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346</a:t>
                      </a: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583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237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 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순금융비용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△81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116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35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 </a:t>
                      </a:r>
                      <a:r>
                        <a:rPr lang="ko-KR" alt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영업외손익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352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350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법인세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△55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102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5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세후이익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r" rtl="0">
                        <a:buNone/>
                      </a:pPr>
                      <a:r>
                        <a:rPr lang="en-US" altLang="ko-KR" sz="1100" b="1" i="0" u="none" strike="noStrike" kern="120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562</a:t>
                      </a:r>
                    </a:p>
                  </a:txBody>
                  <a:tcPr marL="36000" marR="72000" marT="0" marB="0" anchor="ctr">
                    <a:lnL>
                      <a:noFill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4214FE"/>
                          </a:solidFill>
                          <a:effectLst/>
                          <a:latin typeface="나눔고딕"/>
                          <a:ea typeface="나눔고딕"/>
                        </a:rPr>
                        <a:t>367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△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195</a:t>
                      </a:r>
                    </a:p>
                  </a:txBody>
                  <a:tcPr marL="36000" marR="7200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20" name="내용 개체 틀 2">
            <a:extLst>
              <a:ext uri="{FF2B5EF4-FFF2-40B4-BE49-F238E27FC236}">
                <a16:creationId xmlns:a16="http://schemas.microsoft.com/office/drawing/2014/main" xmlns="" id="{0234BB7E-8728-4804-8710-F3750E950757}"/>
              </a:ext>
            </a:extLst>
          </p:cNvPr>
          <p:cNvSpPr txBox="1">
            <a:spLocks/>
          </p:cNvSpPr>
          <p:nvPr/>
        </p:nvSpPr>
        <p:spPr bwMode="auto">
          <a:xfrm>
            <a:off x="5660811" y="3128697"/>
            <a:ext cx="4390827" cy="15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400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539750" indent="-179388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01700" indent="-182563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굴림" pitchFamily="50" charset="-127"/>
              <a:buChar char="-"/>
              <a:defRPr kumimoji="1" sz="11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OPEX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63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00038" lvl="1" indent="-1190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INT 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56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지급수수료 등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) / WITH 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00038" lvl="1" indent="-1190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간주취득세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+31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감가상각비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INT :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/ WITH :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51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b="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212644-B751-402D-A329-7C2EA25994CE}"/>
              </a:ext>
            </a:extLst>
          </p:cNvPr>
          <p:cNvSpPr txBox="1"/>
          <p:nvPr/>
        </p:nvSpPr>
        <p:spPr>
          <a:xfrm>
            <a:off x="5661277" y="2852861"/>
            <a:ext cx="2952328" cy="2758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 fontAlgn="ctr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영업이익</a:t>
            </a:r>
            <a:endParaRPr lang="en-US" altLang="ko-KR" sz="1100" b="1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xmlns="" id="{0234BB7E-8728-4804-8710-F3750E950757}"/>
              </a:ext>
            </a:extLst>
          </p:cNvPr>
          <p:cNvSpPr txBox="1">
            <a:spLocks/>
          </p:cNvSpPr>
          <p:nvPr/>
        </p:nvSpPr>
        <p:spPr bwMode="auto">
          <a:xfrm>
            <a:off x="5661129" y="4990322"/>
            <a:ext cx="4390827" cy="107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400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539750" indent="-179388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01700" indent="-182563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굴림" pitchFamily="50" charset="-127"/>
              <a:buChar char="-"/>
              <a:defRPr kumimoji="1" sz="1100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순금융비용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INT :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차입금 증가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+866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) / WITH 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endParaRPr lang="en-US" altLang="ko-KR" sz="1000" b="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180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00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영업외손익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△</a:t>
            </a:r>
            <a:r>
              <a:rPr lang="en-US" altLang="ko-KR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349</a:t>
            </a:r>
            <a:r>
              <a:rPr lang="ko-KR" altLang="en-US" sz="100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</a:p>
          <a:p>
            <a:pPr marL="295275" indent="-1143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염가매수차익 </a:t>
            </a:r>
            <a:r>
              <a:rPr lang="en-US" altLang="ko-KR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337</a:t>
            </a:r>
            <a:r>
              <a:rPr lang="ko-KR" altLang="en-US" sz="1000" b="0" kern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endParaRPr lang="en-US" altLang="ko-KR" sz="1000" b="0" ker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212644-B751-402D-A329-7C2EA25994CE}"/>
              </a:ext>
            </a:extLst>
          </p:cNvPr>
          <p:cNvSpPr txBox="1"/>
          <p:nvPr/>
        </p:nvSpPr>
        <p:spPr>
          <a:xfrm>
            <a:off x="5661277" y="4714486"/>
            <a:ext cx="2952328" cy="2758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 fontAlgn="ctr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세후이익</a:t>
            </a:r>
            <a:endParaRPr lang="en-US" altLang="ko-KR" sz="1100" b="1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3566EFC-E10D-67ED-2195-E37C47392FEE}"/>
              </a:ext>
            </a:extLst>
          </p:cNvPr>
          <p:cNvSpPr txBox="1"/>
          <p:nvPr/>
        </p:nvSpPr>
        <p:spPr>
          <a:xfrm>
            <a:off x="7765641" y="3849039"/>
            <a:ext cx="1992816" cy="369332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623888"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’23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연결 손익은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위드의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하반기 손익만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23888">
              <a:lnSpc>
                <a:spcPct val="150000"/>
              </a:lnSpc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가져와서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OPEX, Dep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 임팩트가 커 보임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32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">
  <a:themeElements>
    <a:clrScheme name="사용자 지정 1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0_전략기획실_서식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 Black"/>
        <a:ea typeface="휴먼둥근헤드라인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7dfad6-22e3-457f-a69c-c119f0c0187a">
      <Terms xmlns="http://schemas.microsoft.com/office/infopath/2007/PartnerControls"/>
    </lcf76f155ced4ddcb4097134ff3c332f>
    <TaxCatchAll xmlns="aeead22d-ce5d-4b35-9e3b-a2f4a8d7da3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ADAC136B29F444AA5698056453CA0B" ma:contentTypeVersion="9" ma:contentTypeDescription="새 문서를 만듭니다." ma:contentTypeScope="" ma:versionID="9309d02ca83f8e01efa5c8f08bf8e347">
  <xsd:schema xmlns:xsd="http://www.w3.org/2001/XMLSchema" xmlns:xs="http://www.w3.org/2001/XMLSchema" xmlns:p="http://schemas.microsoft.com/office/2006/metadata/properties" xmlns:ns2="3f7dfad6-22e3-457f-a69c-c119f0c0187a" xmlns:ns3="aeead22d-ce5d-4b35-9e3b-a2f4a8d7da34" targetNamespace="http://schemas.microsoft.com/office/2006/metadata/properties" ma:root="true" ma:fieldsID="34373261172b8be22a5fa3b855ad9689" ns2:_="" ns3:_="">
    <xsd:import namespace="3f7dfad6-22e3-457f-a69c-c119f0c0187a"/>
    <xsd:import namespace="aeead22d-ce5d-4b35-9e3b-a2f4a8d7d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fad6-22e3-457f-a69c-c119f0c01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fa7ea9a-cfac-4c98-8919-1072f07f8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d22d-ce5d-4b35-9e3b-a2f4a8d7da3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9cb6e6-47b0-4940-9295-4e89ad1faebf}" ma:internalName="TaxCatchAll" ma:showField="CatchAllData" ma:web="aeead22d-ce5d-4b35-9e3b-a2f4a8d7d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F209FC-7170-4340-975D-D4DEDB1D0958}">
  <ds:schemaRefs>
    <ds:schemaRef ds:uri="3f7dfad6-22e3-457f-a69c-c119f0c0187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eead22d-ce5d-4b35-9e3b-a2f4a8d7da3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92CCC-D5FF-4B2E-9DE1-ED19BA507D82}">
  <ds:schemaRefs>
    <ds:schemaRef ds:uri="3f7dfad6-22e3-457f-a69c-c119f0c0187a"/>
    <ds:schemaRef ds:uri="aeead22d-ce5d-4b35-9e3b-a2f4a8d7d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C17759-0287-4720-82D8-8CF5BABDF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260</Words>
  <Application>Microsoft Office PowerPoint</Application>
  <PresentationFormat>A4 용지(210x297mm)</PresentationFormat>
  <Paragraphs>79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HY헤드라인M</vt:lpstr>
      <vt:lpstr>Noto Sans CJK KR Medium</vt:lpstr>
      <vt:lpstr>굴림</vt:lpstr>
      <vt:lpstr>나눔고딕</vt:lpstr>
      <vt:lpstr>맑은 고딕</vt:lpstr>
      <vt:lpstr>휴먼둥근헤드라인</vt:lpstr>
      <vt:lpstr>Arial</vt:lpstr>
      <vt:lpstr>Arial Black</vt:lpstr>
      <vt:lpstr>Tahoma</vt:lpstr>
      <vt:lpstr>Times New Roman</vt:lpstr>
      <vt:lpstr>Wingdings</vt:lpstr>
      <vt:lpstr>2_기본 디자인</vt:lpstr>
      <vt:lpstr>3_기본 디자인</vt:lpstr>
      <vt:lpstr>SS</vt:lpstr>
      <vt:lpstr>0_전략기획실_서식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최희진/사원A/경영기획팀/INT</dc:creator>
  <cp:lastModifiedBy>user</cp:lastModifiedBy>
  <cp:revision>8</cp:revision>
  <cp:lastPrinted>2023-10-25T01:20:09Z</cp:lastPrinted>
  <dcterms:created xsi:type="dcterms:W3CDTF">2023-09-22T07:25:44Z</dcterms:created>
  <dcterms:modified xsi:type="dcterms:W3CDTF">2024-05-25T08:31:27Z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0x01010011ADAC136B29F444AA5698056453CA0B</vt:lpwstr>
  </property>
  <property fmtid="{D5CDD505-2E9C-101B-9397-08002B2CF9AE}" pid="3" name="MediaServiceImageTags">
    <vt:lpwstr/>
  </property>
</Properties>
</file>