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4"/>
    <p:sldMasterId id="2147483678" r:id="rId5"/>
    <p:sldMasterId id="2147483702" r:id="rId6"/>
    <p:sldMasterId id="2147483660" r:id="rId7"/>
  </p:sldMasterIdLst>
  <p:notesMasterIdLst>
    <p:notesMasterId r:id="rId9"/>
  </p:notesMasterIdLst>
  <p:handoutMasterIdLst>
    <p:handoutMasterId r:id="rId10"/>
  </p:handoutMasterIdLst>
  <p:sldIdLst>
    <p:sldId id="2134807082" r:id="rId8"/>
  </p:sldIdLst>
  <p:sldSz cx="9906000" cy="6858000" type="A4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2092" userDrawn="1">
          <p15:clr>
            <a:srgbClr val="A4A3A4"/>
          </p15:clr>
        </p15:guide>
        <p15:guide id="6" pos="3936" userDrawn="1">
          <p15:clr>
            <a:srgbClr val="A4A3A4"/>
          </p15:clr>
        </p15:guide>
        <p15:guide id="7" pos="5978" userDrawn="1">
          <p15:clr>
            <a:srgbClr val="A4A3A4"/>
          </p15:clr>
        </p15:guide>
        <p15:guide id="8" pos="3687" userDrawn="1">
          <p15:clr>
            <a:srgbClr val="A4A3A4"/>
          </p15:clr>
        </p15:guide>
        <p15:guide id="9" pos="3052" userDrawn="1">
          <p15:clr>
            <a:srgbClr val="A4A3A4"/>
          </p15:clr>
        </p15:guide>
        <p15:guide id="10" orient="horz" pos="1706" userDrawn="1">
          <p15:clr>
            <a:srgbClr val="A4A3A4"/>
          </p15:clr>
        </p15:guide>
        <p15:guide id="11" orient="horz" pos="550" userDrawn="1">
          <p15:clr>
            <a:srgbClr val="A4A3A4"/>
          </p15:clr>
        </p15:guide>
        <p15:guide id="12" pos="3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5C8CB-EB54-CD76-5506-4CD04C6C4C22}" name="김 동민" initials="동김" userId="S::min9056@withie.co.kr::844e4c5f-951c-485d-9e8b-e9abb8c1b9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6E"/>
    <a:srgbClr val="FFFFD1"/>
    <a:srgbClr val="D9E1F2"/>
    <a:srgbClr val="FFFEE6"/>
    <a:srgbClr val="4214FE"/>
    <a:srgbClr val="DAEDEF"/>
    <a:srgbClr val="E6E6E6"/>
    <a:srgbClr val="0000FA"/>
    <a:srgbClr val="0000FF"/>
    <a:srgbClr val="E6B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>
        <p:guide orient="horz" pos="4065"/>
        <p:guide pos="308"/>
        <p:guide orient="horz" pos="3748"/>
        <p:guide orient="horz" pos="2092"/>
        <p:guide pos="3936"/>
        <p:guide pos="5978"/>
        <p:guide pos="3687"/>
        <p:guide pos="3052"/>
        <p:guide orient="horz" pos="1706"/>
        <p:guide orient="horz" pos="550"/>
        <p:guide pos="3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7384915340582869"/>
                </c:manualLayout>
              </c:layout>
              <c:tx>
                <c:rich>
                  <a:bodyPr/>
                  <a:lstStyle/>
                  <a:p>
                    <a:fld id="{EB9A0FF4-E056-49C8-92C8-21F7F90FFA6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억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F6-4269-98DE-339DE8215549}"/>
                </c:ext>
              </c:extLst>
            </c:dLbl>
            <c:dLbl>
              <c:idx val="1"/>
              <c:layout>
                <c:manualLayout>
                  <c:x val="0"/>
                  <c:y val="-0.29183540664531527"/>
                </c:manualLayout>
              </c:layout>
              <c:tx>
                <c:rich>
                  <a:bodyPr/>
                  <a:lstStyle/>
                  <a:p>
                    <a:fld id="{5C62ACE9-8CDE-4362-BD71-514561A59831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억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EF6-4269-98DE-339DE821554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3600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2024년</c:v>
                </c:pt>
                <c:pt idx="1">
                  <c:v>2025년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36.700000000000003</c:v>
                </c:pt>
                <c:pt idx="1">
                  <c:v>25.9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6-4269-98DE-339DE82155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100"/>
        <c:axId val="206806528"/>
        <c:axId val="311060360"/>
      </c:barChart>
      <c:catAx>
        <c:axId val="2068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11060360"/>
        <c:crosses val="autoZero"/>
        <c:auto val="1"/>
        <c:lblAlgn val="ctr"/>
        <c:lblOffset val="100"/>
        <c:noMultiLvlLbl val="0"/>
      </c:catAx>
      <c:valAx>
        <c:axId val="311060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80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285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F445-EC1A-4A49-ADBB-B8D9BD6A9271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285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761-135D-4538-A77F-CDF2FC91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0041-3460-4F6A-A7EF-F01620F6C00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2"/>
            <a:ext cx="7951470" cy="26797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93AC-2C16-4D3F-98A8-DB8AD506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44" userDrawn="1">
          <p15:clr>
            <a:srgbClr val="F26B43"/>
          </p15:clr>
        </p15:guide>
        <p15:guide id="2" pos="313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412906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09892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45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7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525" y="64928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71796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1237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3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pic>
        <p:nvPicPr>
          <p:cNvPr id="19" name="Picture 18" descr="pasted-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866" y="5935745"/>
            <a:ext cx="1056268" cy="3016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18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6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53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530" y="785794"/>
            <a:ext cx="9402134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09879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9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9904" y="1628800"/>
            <a:ext cx="6913563" cy="1224137"/>
          </a:xfrm>
        </p:spPr>
        <p:txBody>
          <a:bodyPr wrap="square" tIns="72000" bIns="72000" anchor="t"/>
          <a:lstStyle>
            <a:lvl1pPr>
              <a:defRPr sz="2742"/>
            </a:lvl1pPr>
          </a:lstStyle>
          <a:p>
            <a:r>
              <a:rPr lang="ko-KR" altLang="en-US"/>
              <a:t>마스터 제목 스타일 편집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965622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7664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96545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208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4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장"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F2945E8C-E849-4D43-B443-030704E7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8273" y="6424535"/>
            <a:ext cx="202406" cy="1942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554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EE46CB3B-22D4-45B7-ACB3-C65C57F36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AE7D71FA-4DC5-4091-B015-30896BBE8645}"/>
              </a:ext>
            </a:extLst>
          </p:cNvPr>
          <p:cNvSpPr txBox="1">
            <a:spLocks/>
          </p:cNvSpPr>
          <p:nvPr userDrawn="1"/>
        </p:nvSpPr>
        <p:spPr>
          <a:xfrm>
            <a:off x="9072282" y="6571332"/>
            <a:ext cx="787448" cy="24318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8E853F99-DCCA-4EE7-BBFF-101EC0F0C472}" type="slidenum">
              <a:rPr lang="ko-KR" altLang="en-US" sz="8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/ 11</a:t>
            </a:r>
            <a:endParaRPr lang="ko-KR" altLang="en-US" sz="80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7" r:id="rId6"/>
    <p:sldLayoutId id="2147483686" r:id="rId7"/>
    <p:sldLayoutId id="2147483687" r:id="rId8"/>
    <p:sldLayoutId id="2147483688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0" r:id="rId2"/>
    <p:sldLayoutId id="2147483680" r:id="rId3"/>
    <p:sldLayoutId id="2147483701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34198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291862" y="836712"/>
            <a:ext cx="934165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92941" y="6534150"/>
            <a:ext cx="2988666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sz="700">
                <a:solidFill>
                  <a:srgbClr val="7C848A"/>
                </a:solidFill>
                <a:cs typeface="Arial" charset="0"/>
                <a:sym typeface="Arial"/>
              </a:rPr>
              <a:t>© OLI Scenario 386</a:t>
            </a: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7"/>
            </p:custDataLst>
          </p:nvPr>
        </p:nvSpPr>
        <p:spPr bwMode="gray">
          <a:xfrm>
            <a:off x="4397052" y="6532791"/>
            <a:ext cx="111358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 fontAlgn="base" latinLnBrk="0">
              <a:spcAft>
                <a:spcPct val="0"/>
              </a:spcAft>
            </a:pPr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71497" y="610551"/>
            <a:ext cx="9362023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ln w="38100"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90169" y="152064"/>
            <a:ext cx="854392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444928" y="6597352"/>
            <a:ext cx="428650" cy="23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B0F92F-3965-4F34-B7FF-419C6FA1D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9" r:id="rId2"/>
  </p:sldLayoutIdLst>
  <p:hf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265113" indent="-26511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맑은 고딕" panose="020B0503020000020004" pitchFamily="50" charset="-127"/>
        <a:buChar char="▣"/>
        <a:defRPr sz="14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539750" indent="-2587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cs typeface="+mn-cs"/>
          <a:sym typeface="Arial"/>
        </a:defRPr>
      </a:lvl2pPr>
      <a:lvl3pPr marL="712788" indent="-171450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  <a:sym typeface="Arial"/>
        </a:defRPr>
      </a:lvl3pPr>
      <a:lvl4pPr marL="987425" indent="-1825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  <a:sym typeface="Arial"/>
        </a:defRPr>
      </a:lvl4pPr>
      <a:lvl5pPr marL="1162050" indent="-173038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charset="0"/>
        <a:buChar char="-"/>
        <a:defRPr sz="14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300" y="785794"/>
            <a:ext cx="940213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 userDrawn="1"/>
        </p:nvSpPr>
        <p:spPr>
          <a:xfrm>
            <a:off x="9129464" y="6597354"/>
            <a:ext cx="704528" cy="236821"/>
          </a:xfrm>
          <a:prstGeom prst="rect">
            <a:avLst/>
          </a:prstGeom>
        </p:spPr>
        <p:txBody>
          <a:bodyPr lIns="32659" tIns="32659" rIns="32659" bIns="32659"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endParaRPr lang="ko-KR" altLang="en-US" sz="907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16189" y="610551"/>
            <a:ext cx="9430245" cy="0"/>
          </a:xfrm>
          <a:prstGeom prst="line">
            <a:avLst/>
          </a:prstGeom>
          <a:noFill/>
          <a:ln w="190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90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177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5pPr>
      <a:lvl6pPr marL="414772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6pPr>
      <a:lvl7pPr marL="829544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7pPr>
      <a:lvl8pPr marL="1244316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8pPr>
      <a:lvl9pPr marL="1659087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9pPr>
    </p:titleStyle>
    <p:bodyStyle>
      <a:lvl1pPr marL="249152" indent="-249152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q"/>
        <a:defRPr kumimoji="1" sz="127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7431" indent="-239070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l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81514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§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05565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Char char="•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304803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176112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6pPr>
      <a:lvl7pPr marL="2590884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7pPr>
      <a:lvl8pPr marL="3005656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8pPr>
      <a:lvl9pPr marL="3420428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chart" Target="../charts/chart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0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08AD98-79DF-468E-9B34-A36ED3250F3C}"/>
              </a:ext>
            </a:extLst>
          </p:cNvPr>
          <p:cNvSpPr/>
          <p:nvPr/>
        </p:nvSpPr>
        <p:spPr>
          <a:xfrm>
            <a:off x="488515" y="253301"/>
            <a:ext cx="5842139" cy="330540"/>
          </a:xfrm>
          <a:prstGeom prst="rect">
            <a:avLst/>
          </a:prstGeom>
        </p:spPr>
        <p:txBody>
          <a:bodyPr wrap="square" lIns="0" tIns="45720" rIns="91440" bIns="4572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Ⅰ.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경영 전략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–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운영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/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설비 안정성∙효율성 개선 및 제도변경 등 대응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03AE91-03CD-42E1-98AF-A9C43BFE64F1}"/>
              </a:ext>
            </a:extLst>
          </p:cNvPr>
          <p:cNvSpPr/>
          <p:nvPr/>
        </p:nvSpPr>
        <p:spPr>
          <a:xfrm>
            <a:off x="555149" y="847306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57110" y="1171304"/>
            <a:ext cx="2515513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46108" y="842752"/>
            <a:ext cx="2456122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운영</a:t>
            </a:r>
            <a:r>
              <a:rPr kumimoji="0" lang="en-US" altLang="ko-KR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/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설비 </a:t>
            </a:r>
            <a:r>
              <a:rPr kumimoji="0" lang="ko-KR" altLang="en-US" sz="1400" b="1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안정성∙효율성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 개선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32927" y="1235574"/>
            <a:ext cx="3859289" cy="18189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marR="0" lvl="1" indent="-112395" algn="l" defTabSz="914400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축열조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만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ton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건설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(106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억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준공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25.1Q)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  <a:p>
            <a:pPr marL="292100" marR="0" lvl="1" indent="-112395" algn="l" defTabSz="914400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중요 </a:t>
            </a: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예비품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 공유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체계 구축</a:t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- GE 6F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급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사용 회사와 고온 및 주요 부품 공유 체계 구축</a:t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  (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중부발전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/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북제주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,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지역난방공사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/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양산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,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고려아연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)</a:t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  <a:sym typeface="Wingdings" panose="05000000000000000000" pitchFamily="2" charset="2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  <a:sym typeface="Wingdings" panose="05000000000000000000" pitchFamily="2" charset="2"/>
              </a:rPr>
              <a:t>-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위기 대응 및 고가 </a:t>
            </a: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예비품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재고비용 절감</a:t>
            </a:r>
            <a:endParaRPr kumimoji="0" lang="en-US" altLang="ko-KR" sz="11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  <a:p>
            <a:pPr marL="292100" lvl="1" indent="-112395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GE/KPS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와 협업을 통한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GE 6F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급 국내 정비 체계 구축</a:t>
            </a:r>
          </a:p>
        </p:txBody>
      </p:sp>
      <p:sp>
        <p:nvSpPr>
          <p:cNvPr id="16" name="직사각형 43">
            <a:extLst>
              <a:ext uri="{FF2B5EF4-FFF2-40B4-BE49-F238E27FC236}">
                <a16:creationId xmlns:a16="http://schemas.microsoft.com/office/drawing/2014/main" id="{A128A033-FFA6-868E-A513-35877492F96B}"/>
              </a:ext>
            </a:extLst>
          </p:cNvPr>
          <p:cNvSpPr/>
          <p:nvPr/>
        </p:nvSpPr>
        <p:spPr>
          <a:xfrm>
            <a:off x="555149" y="3804181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8" name="직선 연결선 45">
            <a:extLst>
              <a:ext uri="{FF2B5EF4-FFF2-40B4-BE49-F238E27FC236}">
                <a16:creationId xmlns:a16="http://schemas.microsoft.com/office/drawing/2014/main" id="{476A377E-0A5C-B725-9B9E-B0DD49378733}"/>
              </a:ext>
            </a:extLst>
          </p:cNvPr>
          <p:cNvCxnSpPr/>
          <p:nvPr/>
        </p:nvCxnSpPr>
        <p:spPr>
          <a:xfrm>
            <a:off x="563029" y="4126371"/>
            <a:ext cx="1514214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6">
            <a:extLst>
              <a:ext uri="{FF2B5EF4-FFF2-40B4-BE49-F238E27FC236}">
                <a16:creationId xmlns:a16="http://schemas.microsoft.com/office/drawing/2014/main" id="{64673FFE-9F98-1919-0D2C-998570F2AB3D}"/>
              </a:ext>
            </a:extLst>
          </p:cNvPr>
          <p:cNvSpPr/>
          <p:nvPr/>
        </p:nvSpPr>
        <p:spPr>
          <a:xfrm>
            <a:off x="676532" y="3806287"/>
            <a:ext cx="1346232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제도변경 대응</a:t>
            </a:r>
            <a:endParaRPr kumimoji="0" lang="ko-KR" altLang="en-US" sz="1400" b="1" i="0" u="none" strike="noStrike" kern="1200" cap="none" spc="0" normalizeH="0" baseline="0" noProof="0" err="1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sp>
        <p:nvSpPr>
          <p:cNvPr id="5" name="직사각형 55">
            <a:extLst>
              <a:ext uri="{FF2B5EF4-FFF2-40B4-BE49-F238E27FC236}">
                <a16:creationId xmlns:a16="http://schemas.microsoft.com/office/drawing/2014/main" id="{B4B8BDA7-70E8-04BE-5C36-4C58BA7D6F30}"/>
              </a:ext>
            </a:extLst>
          </p:cNvPr>
          <p:cNvSpPr/>
          <p:nvPr/>
        </p:nvSpPr>
        <p:spPr>
          <a:xfrm>
            <a:off x="613299" y="4247495"/>
            <a:ext cx="3706333" cy="8244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marR="0" lvl="1" indent="-88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조합별 비용함수 개정 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23.4Q) </a:t>
            </a:r>
            <a:r>
              <a:rPr kumimoji="0" lang="en-US" altLang="ko-KR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대응</a:t>
            </a:r>
            <a:b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</a:b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-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적용시점 연기 규칙개정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(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안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)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제출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('23.07)</a:t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- '26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년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1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월로 적용시기 순연</a:t>
            </a:r>
            <a:endParaRPr lang="en-US" altLang="ko-KR" sz="110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고딕"/>
              <a:ea typeface="나눔고딕"/>
              <a:cs typeface="Arial"/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096911D1-75AB-34C2-D788-E1F4273B2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004518"/>
              </p:ext>
            </p:extLst>
          </p:nvPr>
        </p:nvGraphicFramePr>
        <p:xfrm>
          <a:off x="837590" y="5163645"/>
          <a:ext cx="2075503" cy="123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5C3B22-FFF4-3585-DD59-BBECDC10E74D}"/>
              </a:ext>
            </a:extLst>
          </p:cNvPr>
          <p:cNvSpPr/>
          <p:nvPr/>
        </p:nvSpPr>
        <p:spPr>
          <a:xfrm>
            <a:off x="3211629" y="5460750"/>
            <a:ext cx="1166175" cy="5594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약 </a:t>
            </a: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나눔고딕"/>
                <a:ea typeface="나눔고딕"/>
                <a:cs typeface="Arial"/>
              </a:rPr>
              <a:t>63</a:t>
            </a:r>
            <a:r>
              <a:rPr kumimoji="0" lang="ko-KR" altLang="en-US" sz="11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억</a:t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나눔고딕"/>
                <a:ea typeface="나눔고딕"/>
                <a:cs typeface="Arial"/>
              </a:rPr>
            </a:br>
            <a:r>
              <a:rPr kumimoji="0" lang="ko-KR" altLang="en-US" sz="105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절감 효과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HY헤드라인M"/>
              <a:cs typeface="Tahom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36662" y="4296964"/>
            <a:ext cx="4687617" cy="1001720"/>
            <a:chOff x="4177067" y="3958595"/>
            <a:chExt cx="5317871" cy="1001720"/>
          </a:xfrm>
        </p:grpSpPr>
        <p:sp>
          <p:nvSpPr>
            <p:cNvPr id="48" name="직사각형 50">
              <a:extLst>
                <a:ext uri="{FF2B5EF4-FFF2-40B4-BE49-F238E27FC236}">
                  <a16:creationId xmlns:a16="http://schemas.microsoft.com/office/drawing/2014/main" id="{E663F2DF-18EB-A642-93D5-C6B4189EFFAD}"/>
                </a:ext>
              </a:extLst>
            </p:cNvPr>
            <p:cNvSpPr/>
            <p:nvPr/>
          </p:nvSpPr>
          <p:spPr>
            <a:xfrm>
              <a:off x="6449112" y="4140094"/>
              <a:ext cx="3045826" cy="7186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39700" marR="0" lvl="1" indent="-1397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SCR </a:t>
              </a:r>
              <a:r>
                <a:rPr kumimoji="0" lang="ko-KR" altLang="en-US" sz="1100" b="0" i="0" u="none" strike="noStrike" kern="1200" cap="none" spc="0" normalizeH="0" baseline="0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저온촉매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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인천종합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E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적용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(</a:t>
              </a: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24)</a:t>
              </a:r>
              <a:endPara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  <a:p>
              <a:pPr marL="142875" marR="0" lvl="1" indent="-142875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지역난방열 저탄소 제품 인증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(</a:t>
              </a: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24.2Q)</a:t>
              </a:r>
            </a:p>
          </p:txBody>
        </p:sp>
        <p:sp>
          <p:nvSpPr>
            <p:cNvPr id="50" name="직사각형 52">
              <a:extLst>
                <a:ext uri="{FF2B5EF4-FFF2-40B4-BE49-F238E27FC236}">
                  <a16:creationId xmlns:a16="http://schemas.microsoft.com/office/drawing/2014/main" id="{EE579DCE-EC3B-C502-1E1B-70C81DEBF3CC}"/>
                </a:ext>
              </a:extLst>
            </p:cNvPr>
            <p:cNvSpPr/>
            <p:nvPr/>
          </p:nvSpPr>
          <p:spPr>
            <a:xfrm>
              <a:off x="4177067" y="4140094"/>
              <a:ext cx="2511729" cy="7186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36525" marR="0" lvl="1" indent="-136525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SCR </a:t>
              </a:r>
              <a:r>
                <a:rPr kumimoji="0" lang="ko-KR" altLang="en-US" sz="1100" b="0" i="0" u="none" strike="noStrike" kern="1200" cap="none" spc="0" normalizeH="0" baseline="0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저온촉매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Pilot Test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완료</a:t>
              </a:r>
              <a:endParaRPr lang="en-US" altLang="ko-KR"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39700" marR="0" lvl="1" indent="-1397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환경성적표지 취득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(</a:t>
              </a: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23.3Q)</a:t>
              </a:r>
            </a:p>
          </p:txBody>
        </p:sp>
        <p:sp>
          <p:nvSpPr>
            <p:cNvPr id="54" name="모서리가 둥근 직사각형 54">
              <a:hlinkClick r:id="" action="ppaction://noaction"/>
              <a:extLst>
                <a:ext uri="{FF2B5EF4-FFF2-40B4-BE49-F238E27FC236}">
                  <a16:creationId xmlns:a16="http://schemas.microsoft.com/office/drawing/2014/main" id="{42218E9F-51E0-190F-09AA-9DE2EBF5268C}"/>
                </a:ext>
              </a:extLst>
            </p:cNvPr>
            <p:cNvSpPr/>
            <p:nvPr/>
          </p:nvSpPr>
          <p:spPr>
            <a:xfrm>
              <a:off x="4238216" y="3958595"/>
              <a:ext cx="2205811" cy="230466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23년 실적</a:t>
              </a:r>
            </a:p>
          </p:txBody>
        </p:sp>
        <p:sp>
          <p:nvSpPr>
            <p:cNvPr id="56" name="모서리가 둥근 직사각형 56">
              <a:hlinkClick r:id="" action="ppaction://noaction"/>
              <a:extLst>
                <a:ext uri="{FF2B5EF4-FFF2-40B4-BE49-F238E27FC236}">
                  <a16:creationId xmlns:a16="http://schemas.microsoft.com/office/drawing/2014/main" id="{495F9AF7-EC1C-DF17-AB72-6071A0D66794}"/>
                </a:ext>
              </a:extLst>
            </p:cNvPr>
            <p:cNvSpPr/>
            <p:nvPr/>
          </p:nvSpPr>
          <p:spPr>
            <a:xfrm>
              <a:off x="6527572" y="3958595"/>
              <a:ext cx="2826695" cy="230466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추진계획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1FF4C45-2E7E-BC80-449C-EB724EB57888}"/>
                </a:ext>
              </a:extLst>
            </p:cNvPr>
            <p:cNvCxnSpPr>
              <a:cxnSpLocks/>
            </p:cNvCxnSpPr>
            <p:nvPr/>
          </p:nvCxnSpPr>
          <p:spPr>
            <a:xfrm>
              <a:off x="4238217" y="4959092"/>
              <a:ext cx="220537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8">
              <a:extLst>
                <a:ext uri="{FF2B5EF4-FFF2-40B4-BE49-F238E27FC236}">
                  <a16:creationId xmlns:a16="http://schemas.microsoft.com/office/drawing/2014/main" id="{5FE140C6-0226-5184-697D-4D4A4A6D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06329" y="4960315"/>
              <a:ext cx="282614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80812" y="5392534"/>
            <a:ext cx="4620384" cy="1008330"/>
            <a:chOff x="4128735" y="5368420"/>
            <a:chExt cx="5313585" cy="1008330"/>
          </a:xfrm>
        </p:grpSpPr>
        <p:grpSp>
          <p:nvGrpSpPr>
            <p:cNvPr id="65" name="그룹 6">
              <a:extLst>
                <a:ext uri="{FF2B5EF4-FFF2-40B4-BE49-F238E27FC236}">
                  <a16:creationId xmlns:a16="http://schemas.microsoft.com/office/drawing/2014/main" id="{17891C53-B051-A050-E8C0-6F4D24E3D3C2}"/>
                </a:ext>
              </a:extLst>
            </p:cNvPr>
            <p:cNvGrpSpPr/>
            <p:nvPr/>
          </p:nvGrpSpPr>
          <p:grpSpPr>
            <a:xfrm>
              <a:off x="4128735" y="5749254"/>
              <a:ext cx="948259" cy="627496"/>
              <a:chOff x="547227" y="5720110"/>
              <a:chExt cx="948259" cy="483950"/>
            </a:xfrm>
          </p:grpSpPr>
          <p:sp>
            <p:nvSpPr>
              <p:cNvPr id="62" name="모서리가 둥근 직사각형 22">
                <a:extLst>
                  <a:ext uri="{FF2B5EF4-FFF2-40B4-BE49-F238E27FC236}">
                    <a16:creationId xmlns:a16="http://schemas.microsoft.com/office/drawing/2014/main" id="{EBECC710-E3B1-46F6-A773-989807376A87}"/>
                  </a:ext>
                </a:extLst>
              </p:cNvPr>
              <p:cNvSpPr/>
              <p:nvPr/>
            </p:nvSpPr>
            <p:spPr>
              <a:xfrm>
                <a:off x="678115" y="5720110"/>
                <a:ext cx="686482" cy="483950"/>
              </a:xfrm>
              <a:prstGeom prst="roundRect">
                <a:avLst>
                  <a:gd name="adj" fmla="val 9563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/>
                  <a:ea typeface="HY헤드라인M"/>
                  <a:cs typeface="+mn-cs"/>
                </a:endParaRPr>
              </a:p>
            </p:txBody>
          </p:sp>
          <p:sp>
            <p:nvSpPr>
              <p:cNvPr id="63" name="모서리가 둥근 직사각형 23">
                <a:extLst>
                  <a:ext uri="{FF2B5EF4-FFF2-40B4-BE49-F238E27FC236}">
                    <a16:creationId xmlns:a16="http://schemas.microsoft.com/office/drawing/2014/main" id="{8972ADB2-F9FB-9D20-A935-78C252FEF064}"/>
                  </a:ext>
                </a:extLst>
              </p:cNvPr>
              <p:cNvSpPr/>
              <p:nvPr/>
            </p:nvSpPr>
            <p:spPr>
              <a:xfrm>
                <a:off x="701651" y="5732695"/>
                <a:ext cx="642937" cy="460066"/>
              </a:xfrm>
              <a:prstGeom prst="roundRect">
                <a:avLst>
                  <a:gd name="adj" fmla="val 9648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innerShdw blurRad="50800">
                  <a:prstClr val="black">
                    <a:alpha val="56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sp>
            <p:nvSpPr>
              <p:cNvPr id="64" name="제목 114">
                <a:extLst>
                  <a:ext uri="{FF2B5EF4-FFF2-40B4-BE49-F238E27FC236}">
                    <a16:creationId xmlns:a16="http://schemas.microsoft.com/office/drawing/2014/main" id="{10645BD9-DB2B-ED02-531C-13A3B9184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227" y="5774696"/>
                <a:ext cx="948259" cy="374778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lIns="91440" tIns="45720" rIns="91440" bIns="45720" anchor="ctr" anchorCtr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330325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나눔고딕"/>
                    <a:ea typeface="나눔고딕"/>
                    <a:cs typeface="+mn-cs"/>
                  </a:rPr>
                  <a:t>신사업</a:t>
                </a:r>
                <a:endParaRPr kumimoji="0" lang="ko-KR" altLang="en-US" sz="11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  <a:p>
                <a:pPr marL="0" marR="0" lvl="0" indent="0" algn="ctr" defTabSz="1330325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나눔고딕"/>
                    <a:ea typeface="나눔고딕"/>
                    <a:cs typeface="+mn-cs"/>
                  </a:rPr>
                  <a:t>추진</a:t>
                </a:r>
                <a:endParaRPr kumimoji="0" lang="ko-KR" altLang="en-US" sz="11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</p:grpSp>
        <p:sp>
          <p:nvSpPr>
            <p:cNvPr id="67" name="모서리가 둥근 직사각형 33">
              <a:hlinkClick r:id="" action="ppaction://noaction"/>
              <a:extLst>
                <a:ext uri="{FF2B5EF4-FFF2-40B4-BE49-F238E27FC236}">
                  <a16:creationId xmlns:a16="http://schemas.microsoft.com/office/drawing/2014/main" id="{879B7F9B-0126-C865-092D-16A422FB71BC}"/>
                </a:ext>
              </a:extLst>
            </p:cNvPr>
            <p:cNvSpPr/>
            <p:nvPr/>
          </p:nvSpPr>
          <p:spPr>
            <a:xfrm>
              <a:off x="5025000" y="5758685"/>
              <a:ext cx="1963015" cy="274012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874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LNG기화열 활용 냉열공급</a:t>
              </a: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HY헤드라인M"/>
                <a:cs typeface="+mn-cs"/>
              </a:endParaRPr>
            </a:p>
          </p:txBody>
        </p:sp>
        <p:sp>
          <p:nvSpPr>
            <p:cNvPr id="68" name="모서리가 둥근 직사각형 37">
              <a:hlinkClick r:id="" action="ppaction://noaction"/>
              <a:extLst>
                <a:ext uri="{FF2B5EF4-FFF2-40B4-BE49-F238E27FC236}">
                  <a16:creationId xmlns:a16="http://schemas.microsoft.com/office/drawing/2014/main" id="{3C43755B-67F6-4FFB-3B31-B9D32BA58562}"/>
                </a:ext>
              </a:extLst>
            </p:cNvPr>
            <p:cNvSpPr/>
            <p:nvPr/>
          </p:nvSpPr>
          <p:spPr>
            <a:xfrm>
              <a:off x="5025000" y="6081820"/>
              <a:ext cx="1963015" cy="274012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874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전기차</a:t>
              </a:r>
              <a:r>
                <a:rPr kumimoji="0" lang="en-US" altLang="ko-KR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 </a:t>
              </a:r>
              <a:r>
                <a:rPr kumimoji="0" lang="en-US" altLang="ko-KR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충전사업</a:t>
              </a:r>
              <a:endParaRPr kumimoji="0" lang="en-US" altLang="ko-KR" sz="11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 rad="101600">
                    <a:srgbClr val="FFFFFF"/>
                  </a:glo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1" name="직사각형 40">
              <a:extLst>
                <a:ext uri="{FF2B5EF4-FFF2-40B4-BE49-F238E27FC236}">
                  <a16:creationId xmlns:a16="http://schemas.microsoft.com/office/drawing/2014/main" id="{6A8C039D-D09F-AD25-A9C2-77D8B5E1AE52}"/>
                </a:ext>
              </a:extLst>
            </p:cNvPr>
            <p:cNvSpPr/>
            <p:nvPr/>
          </p:nvSpPr>
          <p:spPr>
            <a:xfrm>
              <a:off x="4328720" y="5410415"/>
              <a:ext cx="2511729" cy="2140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070" marR="0" lvl="1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[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추진 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Item]</a:t>
              </a: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  <p:cxnSp>
          <p:nvCxnSpPr>
            <p:cNvPr id="73" name="직선 연결선 41">
              <a:extLst>
                <a:ext uri="{FF2B5EF4-FFF2-40B4-BE49-F238E27FC236}">
                  <a16:creationId xmlns:a16="http://schemas.microsoft.com/office/drawing/2014/main" id="{E755C244-7966-509F-9AE7-F78E56CC4CE9}"/>
                </a:ext>
              </a:extLst>
            </p:cNvPr>
            <p:cNvCxnSpPr/>
            <p:nvPr/>
          </p:nvCxnSpPr>
          <p:spPr>
            <a:xfrm>
              <a:off x="7109656" y="5675665"/>
              <a:ext cx="10350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44">
              <a:extLst>
                <a:ext uri="{FF2B5EF4-FFF2-40B4-BE49-F238E27FC236}">
                  <a16:creationId xmlns:a16="http://schemas.microsoft.com/office/drawing/2014/main" id="{7111A996-5CCA-C59E-237F-9B69D67BA86C}"/>
                </a:ext>
              </a:extLst>
            </p:cNvPr>
            <p:cNvSpPr/>
            <p:nvPr/>
          </p:nvSpPr>
          <p:spPr>
            <a:xfrm>
              <a:off x="7100777" y="5369222"/>
              <a:ext cx="1035028" cy="30643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070" marR="0" lvl="1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rPr>
                <a:t>23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rPr>
                <a:t>년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endParaRPr>
            </a:p>
          </p:txBody>
        </p:sp>
        <p:cxnSp>
          <p:nvCxnSpPr>
            <p:cNvPr id="77" name="직선 연결선 52">
              <a:extLst>
                <a:ext uri="{FF2B5EF4-FFF2-40B4-BE49-F238E27FC236}">
                  <a16:creationId xmlns:a16="http://schemas.microsoft.com/office/drawing/2014/main" id="{BF754B43-04AA-33A1-3F54-EF538F67FE34}"/>
                </a:ext>
              </a:extLst>
            </p:cNvPr>
            <p:cNvCxnSpPr>
              <a:cxnSpLocks/>
            </p:cNvCxnSpPr>
            <p:nvPr/>
          </p:nvCxnSpPr>
          <p:spPr>
            <a:xfrm>
              <a:off x="8276158" y="5675665"/>
              <a:ext cx="11320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70">
              <a:extLst>
                <a:ext uri="{FF2B5EF4-FFF2-40B4-BE49-F238E27FC236}">
                  <a16:creationId xmlns:a16="http://schemas.microsoft.com/office/drawing/2014/main" id="{3FBD2522-23CA-FA25-D532-80589F0AF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216" y="5675665"/>
              <a:ext cx="2559113" cy="39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오각형 71">
              <a:extLst>
                <a:ext uri="{FF2B5EF4-FFF2-40B4-BE49-F238E27FC236}">
                  <a16:creationId xmlns:a16="http://schemas.microsoft.com/office/drawing/2014/main" id="{F5458F5D-DECA-7EFF-83F4-F55077BD1A06}"/>
                </a:ext>
              </a:extLst>
            </p:cNvPr>
            <p:cNvSpPr/>
            <p:nvPr/>
          </p:nvSpPr>
          <p:spPr>
            <a:xfrm>
              <a:off x="7104140" y="5782815"/>
              <a:ext cx="2338180" cy="225753"/>
            </a:xfrm>
            <a:prstGeom prst="homePlate">
              <a:avLst/>
            </a:prstGeom>
            <a:solidFill>
              <a:srgbClr val="C0E1F5"/>
            </a:solidFill>
            <a:ln w="254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4" name="오각형 64">
              <a:extLst>
                <a:ext uri="{FF2B5EF4-FFF2-40B4-BE49-F238E27FC236}">
                  <a16:creationId xmlns:a16="http://schemas.microsoft.com/office/drawing/2014/main" id="{E4F476AA-DB2B-B8CD-5BAF-EA6EEF38C01C}"/>
                </a:ext>
              </a:extLst>
            </p:cNvPr>
            <p:cNvSpPr/>
            <p:nvPr/>
          </p:nvSpPr>
          <p:spPr>
            <a:xfrm>
              <a:off x="7104456" y="6105950"/>
              <a:ext cx="2336812" cy="225753"/>
            </a:xfrm>
            <a:prstGeom prst="homePlate">
              <a:avLst/>
            </a:prstGeom>
            <a:solidFill>
              <a:srgbClr val="C0E1F5"/>
            </a:solidFill>
            <a:ln w="254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" name="TextBox 38">
              <a:extLst>
                <a:ext uri="{FF2B5EF4-FFF2-40B4-BE49-F238E27FC236}">
                  <a16:creationId xmlns:a16="http://schemas.microsoft.com/office/drawing/2014/main" id="{FA32E540-35D2-43F4-5FF6-92C3452CDE17}"/>
                </a:ext>
              </a:extLst>
            </p:cNvPr>
            <p:cNvSpPr txBox="1"/>
            <p:nvPr/>
          </p:nvSpPr>
          <p:spPr>
            <a:xfrm>
              <a:off x="7104456" y="5764833"/>
              <a:ext cx="2330601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SBL/KOGAS/</a:t>
              </a:r>
              <a:r>
                <a:rPr kumimoji="0" lang="ko-KR" altLang="en-US" sz="10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인천종합E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 협의</a:t>
              </a:r>
            </a:p>
          </p:txBody>
        </p: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5C73EAF6-6186-1967-FD9D-188F0FD85031}"/>
                </a:ext>
              </a:extLst>
            </p:cNvPr>
            <p:cNvSpPr txBox="1"/>
            <p:nvPr/>
          </p:nvSpPr>
          <p:spPr>
            <a:xfrm>
              <a:off x="7109656" y="6092915"/>
              <a:ext cx="1026149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+33기</a:t>
              </a:r>
              <a:endPara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HY헤드라인M"/>
                <a:cs typeface="+mn-cs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4EEDD7F1-C483-47E7-2390-E6FBDC74239D}"/>
                </a:ext>
              </a:extLst>
            </p:cNvPr>
            <p:cNvSpPr txBox="1"/>
            <p:nvPr/>
          </p:nvSpPr>
          <p:spPr>
            <a:xfrm>
              <a:off x="8193715" y="6095715"/>
              <a:ext cx="122510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지자체 연계구축</a:t>
              </a:r>
            </a:p>
          </p:txBody>
        </p:sp>
        <p:sp>
          <p:nvSpPr>
            <p:cNvPr id="4" name="직사각형 44">
              <a:extLst>
                <a:ext uri="{FF2B5EF4-FFF2-40B4-BE49-F238E27FC236}">
                  <a16:creationId xmlns:a16="http://schemas.microsoft.com/office/drawing/2014/main" id="{BF5D77A9-F447-0E88-42A0-8CA02A5CA798}"/>
                </a:ext>
              </a:extLst>
            </p:cNvPr>
            <p:cNvSpPr/>
            <p:nvPr/>
          </p:nvSpPr>
          <p:spPr>
            <a:xfrm>
              <a:off x="8287134" y="5368420"/>
              <a:ext cx="1132040" cy="30643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070" marR="0" lvl="1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24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년~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03AE91-03CD-42E1-98AF-A9C43BFE64F1}"/>
              </a:ext>
            </a:extLst>
          </p:cNvPr>
          <p:cNvSpPr/>
          <p:nvPr/>
        </p:nvSpPr>
        <p:spPr>
          <a:xfrm>
            <a:off x="4957999" y="847306"/>
            <a:ext cx="101129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051098" y="1170343"/>
            <a:ext cx="1988494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29061" y="840175"/>
            <a:ext cx="1575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DX 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현황 및 추진계획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8CA249-89A1-D3AE-1026-042E7F65E7E8}"/>
              </a:ext>
            </a:extLst>
          </p:cNvPr>
          <p:cNvSpPr/>
          <p:nvPr/>
        </p:nvSpPr>
        <p:spPr>
          <a:xfrm>
            <a:off x="5115089" y="2473956"/>
            <a:ext cx="2013672" cy="75758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42875" marR="0" lvl="1" indent="-14287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0488" algn="l"/>
                <a:tab pos="1185863" algn="l"/>
              </a:tabLst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사용자 설비 모니터링 </a:t>
            </a:r>
            <a:r>
              <a:rPr kumimoji="0" lang="en-US" altLang="ko-KR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Sys. 구</a:t>
            </a: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축</a:t>
            </a:r>
            <a:endParaRPr kumimoji="0" lang="en-US" altLang="ko-KR" sz="10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  <a:p>
            <a:pPr marL="147638" marR="0" lvl="1" indent="-147638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운전상황 공유로 긴급대처 가능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Tahoma"/>
            </a:endParaRPr>
          </a:p>
          <a:p>
            <a:pPr marL="17907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 </a:t>
            </a: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현장출동 최소화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870" y="1206747"/>
            <a:ext cx="4911615" cy="9175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lvl="1" indent="-112395" defTabSz="1704975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DH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운전 자동화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24) :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다수 열원 연계 운영 자동화 구축 </a:t>
            </a:r>
            <a:b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	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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최적 운전효율 구현</a:t>
            </a:r>
            <a:endParaRPr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Tahoma"/>
            </a:endParaRPr>
          </a:p>
          <a:p>
            <a:pPr marL="292100" marR="0" lvl="1" indent="-112395" algn="l" defTabSz="914400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수용가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열수요 관리 시스템 구축</a:t>
            </a:r>
          </a:p>
        </p:txBody>
      </p:sp>
      <p:sp>
        <p:nvSpPr>
          <p:cNvPr id="19" name="직사각형 43">
            <a:extLst>
              <a:ext uri="{FF2B5EF4-FFF2-40B4-BE49-F238E27FC236}">
                <a16:creationId xmlns:a16="http://schemas.microsoft.com/office/drawing/2014/main" id="{36F11798-B754-3CB7-7E36-421CB0D37CBF}"/>
              </a:ext>
            </a:extLst>
          </p:cNvPr>
          <p:cNvSpPr/>
          <p:nvPr/>
        </p:nvSpPr>
        <p:spPr>
          <a:xfrm>
            <a:off x="4958100" y="3804181"/>
            <a:ext cx="101129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1" name="직선 연결선 45">
            <a:extLst>
              <a:ext uri="{FF2B5EF4-FFF2-40B4-BE49-F238E27FC236}">
                <a16:creationId xmlns:a16="http://schemas.microsoft.com/office/drawing/2014/main" id="{EDC6A4A6-346F-98B8-2BFC-1375B1D84E97}"/>
              </a:ext>
            </a:extLst>
          </p:cNvPr>
          <p:cNvCxnSpPr>
            <a:cxnSpLocks/>
          </p:cNvCxnSpPr>
          <p:nvPr/>
        </p:nvCxnSpPr>
        <p:spPr>
          <a:xfrm>
            <a:off x="4961338" y="4126371"/>
            <a:ext cx="1316672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46">
            <a:extLst>
              <a:ext uri="{FF2B5EF4-FFF2-40B4-BE49-F238E27FC236}">
                <a16:creationId xmlns:a16="http://schemas.microsoft.com/office/drawing/2014/main" id="{41175C91-84E2-4EEC-3436-9FEC76F579A4}"/>
              </a:ext>
            </a:extLst>
          </p:cNvPr>
          <p:cNvSpPr/>
          <p:nvPr/>
        </p:nvSpPr>
        <p:spPr>
          <a:xfrm>
            <a:off x="5071679" y="3806287"/>
            <a:ext cx="1234039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환경변화 대응</a:t>
            </a:r>
            <a:endParaRPr kumimoji="0" lang="ko-KR" altLang="en-US" sz="1400" b="1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03629" y="2187916"/>
            <a:ext cx="4477310" cy="1160753"/>
            <a:chOff x="4479101" y="2432470"/>
            <a:chExt cx="4831880" cy="1254213"/>
          </a:xfrm>
        </p:grpSpPr>
        <p:sp>
          <p:nvSpPr>
            <p:cNvPr id="61" name="Rectangle: Rounded Corners 2">
              <a:extLst>
                <a:ext uri="{FF2B5EF4-FFF2-40B4-BE49-F238E27FC236}">
                  <a16:creationId xmlns:a16="http://schemas.microsoft.com/office/drawing/2014/main" id="{FDAF5C2F-5EBC-F77A-364B-469961B0AA44}"/>
                </a:ext>
              </a:extLst>
            </p:cNvPr>
            <p:cNvSpPr/>
            <p:nvPr/>
          </p:nvSpPr>
          <p:spPr>
            <a:xfrm>
              <a:off x="4479101" y="2581075"/>
              <a:ext cx="2175345" cy="1104295"/>
            </a:xfrm>
            <a:prstGeom prst="round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9" name="Arrow: Chevron 29">
              <a:extLst>
                <a:ext uri="{FF2B5EF4-FFF2-40B4-BE49-F238E27FC236}">
                  <a16:creationId xmlns:a16="http://schemas.microsoft.com/office/drawing/2014/main" id="{F7448D9F-7E28-5556-365C-3CF50D3A9C1C}"/>
                </a:ext>
              </a:extLst>
            </p:cNvPr>
            <p:cNvSpPr/>
            <p:nvPr/>
          </p:nvSpPr>
          <p:spPr>
            <a:xfrm>
              <a:off x="6771260" y="2856559"/>
              <a:ext cx="218593" cy="56278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4735D3-C20C-5BBC-1B48-F9BAA76C8638}"/>
                </a:ext>
              </a:extLst>
            </p:cNvPr>
            <p:cNvGrpSpPr/>
            <p:nvPr/>
          </p:nvGrpSpPr>
          <p:grpSpPr>
            <a:xfrm>
              <a:off x="7125474" y="2432470"/>
              <a:ext cx="2185507" cy="1254213"/>
              <a:chOff x="7246863" y="2432470"/>
              <a:chExt cx="2147787" cy="1254213"/>
            </a:xfrm>
          </p:grpSpPr>
          <p:sp>
            <p:nvSpPr>
              <p:cNvPr id="74" name="Rectangle: Rounded Corners 20">
                <a:extLst>
                  <a:ext uri="{FF2B5EF4-FFF2-40B4-BE49-F238E27FC236}">
                    <a16:creationId xmlns:a16="http://schemas.microsoft.com/office/drawing/2014/main" id="{005E5EF2-6323-341D-6879-0DD0AE3D47F8}"/>
                  </a:ext>
                </a:extLst>
              </p:cNvPr>
              <p:cNvSpPr/>
              <p:nvPr/>
            </p:nvSpPr>
            <p:spPr>
              <a:xfrm>
                <a:off x="7246863" y="2582387"/>
                <a:ext cx="2137800" cy="1104296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B2DC5D5-B415-8078-31E7-A27B16EFBBEA}"/>
                  </a:ext>
                </a:extLst>
              </p:cNvPr>
              <p:cNvSpPr/>
              <p:nvPr/>
            </p:nvSpPr>
            <p:spPr>
              <a:xfrm>
                <a:off x="7256850" y="2721112"/>
                <a:ext cx="2137800" cy="757580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39700" marR="0" lvl="1" indent="-1397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스마트 계량기 도입</a:t>
                </a:r>
                <a:endParaRPr kumimoji="0" lang="en-US" altLang="ko-KR" sz="10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endParaRPr>
              </a:p>
              <a:p>
                <a:pPr marL="139700" marR="0" lvl="1" indent="-1397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개별 세대 열 </a:t>
                </a:r>
                <a:r>
                  <a:rPr kumimoji="0" lang="ko-KR" altLang="en-US" sz="1000" b="0" i="0" u="none" strike="noStrike" kern="1200" cap="none" spc="0" normalizeH="0" baseline="0" noProof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D</a:t>
                </a:r>
                <a:r>
                  <a:rPr kumimoji="0" lang="en-US" altLang="ko-KR" sz="1000" b="0" i="0" u="none" strike="noStrike" kern="1200" cap="none" spc="0" normalizeH="0" baseline="0" noProof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ata</a:t>
                </a:r>
                <a:r>
                  <a:rPr kumimoji="0" lang="en-US" altLang="ko-KR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 </a:t>
                </a: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관리 가능</a:t>
                </a:r>
              </a:p>
              <a:p>
                <a:pPr marL="17907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  <a:sym typeface="Wingdings" panose="05000000000000000000" pitchFamily="2" charset="2"/>
                  </a:rPr>
                  <a:t> </a:t>
                </a:r>
                <a:r>
                  <a:rPr kumimoji="0" lang="en-US" altLang="ko-KR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PLB </a:t>
                </a: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운영 최소화</a:t>
                </a:r>
                <a:endParaRPr kumimoji="0" lang="en-US" altLang="ko-KR" sz="10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endParaRPr>
              </a:p>
            </p:txBody>
          </p:sp>
          <p:sp>
            <p:nvSpPr>
              <p:cNvPr id="76" name="Rectangle: Rounded Corners 6">
                <a:extLst>
                  <a:ext uri="{FF2B5EF4-FFF2-40B4-BE49-F238E27FC236}">
                    <a16:creationId xmlns:a16="http://schemas.microsoft.com/office/drawing/2014/main" id="{698A907F-CC41-9149-7A52-12C720525901}"/>
                  </a:ext>
                </a:extLst>
              </p:cNvPr>
              <p:cNvSpPr/>
              <p:nvPr/>
            </p:nvSpPr>
            <p:spPr>
              <a:xfrm>
                <a:off x="7406579" y="2432470"/>
                <a:ext cx="671217" cy="268777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Phase 2</a:t>
                </a:r>
              </a:p>
            </p:txBody>
          </p:sp>
        </p:grpSp>
      </p:grpSp>
      <p:sp>
        <p:nvSpPr>
          <p:cNvPr id="66" name="Rectangle: Rounded Corners 4">
            <a:extLst>
              <a:ext uri="{FF2B5EF4-FFF2-40B4-BE49-F238E27FC236}">
                <a16:creationId xmlns:a16="http://schemas.microsoft.com/office/drawing/2014/main" id="{1367D202-DE00-95B7-2390-6A73A2CFD46E}"/>
              </a:ext>
            </a:extLst>
          </p:cNvPr>
          <p:cNvSpPr/>
          <p:nvPr/>
        </p:nvSpPr>
        <p:spPr>
          <a:xfrm>
            <a:off x="5260071" y="2186880"/>
            <a:ext cx="610490" cy="26877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Phase 1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F134DAC-5C5F-69C0-56EC-F30923AB97B2}"/>
              </a:ext>
            </a:extLst>
          </p:cNvPr>
          <p:cNvSpPr/>
          <p:nvPr/>
        </p:nvSpPr>
        <p:spPr>
          <a:xfrm>
            <a:off x="2888765" y="5675609"/>
            <a:ext cx="307129" cy="19551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F9994-ED34-09F9-B4F1-234791A01080}"/>
              </a:ext>
            </a:extLst>
          </p:cNvPr>
          <p:cNvSpPr txBox="1"/>
          <p:nvPr/>
        </p:nvSpPr>
        <p:spPr>
          <a:xfrm>
            <a:off x="3409584" y="1371545"/>
            <a:ext cx="746971" cy="123111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효과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: 연 10억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6F9994-ED34-09F9-B4F1-234791A01080}"/>
              </a:ext>
            </a:extLst>
          </p:cNvPr>
          <p:cNvSpPr txBox="1"/>
          <p:nvPr/>
        </p:nvSpPr>
        <p:spPr>
          <a:xfrm>
            <a:off x="7640780" y="6400864"/>
            <a:ext cx="896771" cy="246221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304800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완속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108,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급속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F9994-ED34-09F9-B4F1-234791A01080}"/>
              </a:ext>
            </a:extLst>
          </p:cNvPr>
          <p:cNvSpPr txBox="1"/>
          <p:nvPr/>
        </p:nvSpPr>
        <p:spPr>
          <a:xfrm>
            <a:off x="7588498" y="874652"/>
            <a:ext cx="1365379" cy="163860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인수인계일지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DX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화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(‘23.2Q)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4250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S">
  <a:themeElements>
    <a:clrScheme name="사용자 지정 1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4.xml><?xml version="1.0" encoding="utf-8"?>
<a:theme xmlns:a="http://schemas.openxmlformats.org/drawingml/2006/main" name="0_전략기획실_서식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Arial Black"/>
        <a:ea typeface="휴먼둥근헤드라인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1ADAC136B29F444AA5698056453CA0B" ma:contentTypeVersion="9" ma:contentTypeDescription="새 문서를 만듭니다." ma:contentTypeScope="" ma:versionID="9309d02ca83f8e01efa5c8f08bf8e347">
  <xsd:schema xmlns:xsd="http://www.w3.org/2001/XMLSchema" xmlns:xs="http://www.w3.org/2001/XMLSchema" xmlns:p="http://schemas.microsoft.com/office/2006/metadata/properties" xmlns:ns2="3f7dfad6-22e3-457f-a69c-c119f0c0187a" xmlns:ns3="aeead22d-ce5d-4b35-9e3b-a2f4a8d7da34" targetNamespace="http://schemas.microsoft.com/office/2006/metadata/properties" ma:root="true" ma:fieldsID="34373261172b8be22a5fa3b855ad9689" ns2:_="" ns3:_="">
    <xsd:import namespace="3f7dfad6-22e3-457f-a69c-c119f0c0187a"/>
    <xsd:import namespace="aeead22d-ce5d-4b35-9e3b-a2f4a8d7d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dfad6-22e3-457f-a69c-c119f0c01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fa7ea9a-cfac-4c98-8919-1072f07f86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d22d-ce5d-4b35-9e3b-a2f4a8d7da3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29cb6e6-47b0-4940-9295-4e89ad1faebf}" ma:internalName="TaxCatchAll" ma:showField="CatchAllData" ma:web="aeead22d-ce5d-4b35-9e3b-a2f4a8d7da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7dfad6-22e3-457f-a69c-c119f0c0187a">
      <Terms xmlns="http://schemas.microsoft.com/office/infopath/2007/PartnerControls"/>
    </lcf76f155ced4ddcb4097134ff3c332f>
    <TaxCatchAll xmlns="aeead22d-ce5d-4b35-9e3b-a2f4a8d7da3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92CCC-D5FF-4B2E-9DE1-ED19BA507D82}">
  <ds:schemaRefs>
    <ds:schemaRef ds:uri="3f7dfad6-22e3-457f-a69c-c119f0c0187a"/>
    <ds:schemaRef ds:uri="aeead22d-ce5d-4b35-9e3b-a2f4a8d7da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F209FC-7170-4340-975D-D4DEDB1D0958}">
  <ds:schemaRefs>
    <ds:schemaRef ds:uri="3f7dfad6-22e3-457f-a69c-c119f0c0187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eead22d-ce5d-4b35-9e3b-a2f4a8d7da3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C17759-0287-4720-82D8-8CF5BABDF7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267</Words>
  <Application>Microsoft Office PowerPoint</Application>
  <PresentationFormat>A4 용지(210x297mm)</PresentationFormat>
  <Paragraphs>42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HY견고딕</vt:lpstr>
      <vt:lpstr>HY헤드라인M</vt:lpstr>
      <vt:lpstr>Noto Sans CJK KR Medium</vt:lpstr>
      <vt:lpstr>굴림</vt:lpstr>
      <vt:lpstr>나눔고딕</vt:lpstr>
      <vt:lpstr>맑은 고딕</vt:lpstr>
      <vt:lpstr>Arial</vt:lpstr>
      <vt:lpstr>Arial Black</vt:lpstr>
      <vt:lpstr>Tahoma</vt:lpstr>
      <vt:lpstr>Times New Roman</vt:lpstr>
      <vt:lpstr>Wingdings</vt:lpstr>
      <vt:lpstr>2_기본 디자인</vt:lpstr>
      <vt:lpstr>3_기본 디자인</vt:lpstr>
      <vt:lpstr>SS</vt:lpstr>
      <vt:lpstr>0_전략기획실_서식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최희진/사원A/경영기획팀/INT</dc:creator>
  <cp:lastModifiedBy>김강열/매니저/경영기획팀/INT</cp:lastModifiedBy>
  <cp:revision>8</cp:revision>
  <cp:lastPrinted>2023-10-25T01:20:09Z</cp:lastPrinted>
  <dcterms:created xsi:type="dcterms:W3CDTF">2023-09-22T07:25:44Z</dcterms:created>
  <dcterms:modified xsi:type="dcterms:W3CDTF">2024-05-30T06:57:13Z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0x01010011ADAC136B29F444AA5698056453CA0B</vt:lpwstr>
  </property>
  <property fmtid="{D5CDD505-2E9C-101B-9397-08002B2CF9AE}" pid="3" name="MediaServiceImageTags">
    <vt:lpwstr/>
  </property>
</Properties>
</file>