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310"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11" r:id="rId18"/>
    <p:sldId id="312" r:id="rId19"/>
    <p:sldId id="313" r:id="rId20"/>
    <p:sldId id="314" r:id="rId21"/>
    <p:sldId id="315" r:id="rId22"/>
    <p:sldId id="316" r:id="rId23"/>
    <p:sldId id="317" r:id="rId24"/>
    <p:sldId id="318" r:id="rId25"/>
    <p:sldId id="319" r:id="rId26"/>
    <p:sldId id="320" r:id="rId27"/>
    <p:sldId id="321"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360" r:id="rId52"/>
    <p:sldId id="361" r:id="rId53"/>
    <p:sldId id="359" r:id="rId54"/>
    <p:sldId id="30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6" autoAdjust="0"/>
    <p:restoredTop sz="94660"/>
  </p:normalViewPr>
  <p:slideViewPr>
    <p:cSldViewPr>
      <p:cViewPr>
        <p:scale>
          <a:sx n="75" d="100"/>
          <a:sy n="75" d="100"/>
        </p:scale>
        <p:origin x="13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968684-3085-4372-A59C-2E5700161522}" type="datetimeFigureOut">
              <a:rPr lang="en-US" smtClean="0"/>
              <a:pPr/>
              <a:t>7/20/2012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DE295C-B03E-4289-9462-375822F78FD3}" type="slidenum">
              <a:rPr lang="en-US" smtClean="0"/>
              <a:pPr/>
              <a:t>‹#›</a:t>
            </a:fld>
            <a:endParaRPr lang="en-US"/>
          </a:p>
        </p:txBody>
      </p:sp>
    </p:spTree>
    <p:extLst>
      <p:ext uri="{BB962C8B-B14F-4D97-AF65-F5344CB8AC3E}">
        <p14:creationId xmlns:p14="http://schemas.microsoft.com/office/powerpoint/2010/main" val="397922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3DE295C-B03E-4289-9462-375822F78FD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5868BC8-3466-4F49-9C96-A1F615F1E7A8}"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D83497-921D-482B-ADCA-B5FF0182264C}"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AC15DE-ACA9-47FD-A31A-6BC805A55004}"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69FBA0-F667-409B-AC18-2BA3B3AFA7B3}"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BD89A5-5F5E-46C6-B45A-AEF204E03633}" type="slidenum">
              <a:rPr lang="en-US"/>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7F7FA8-5F34-4CAB-A67C-043CA1FCFB83}" type="slidenum">
              <a:rPr lang="en-US"/>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D73B8E4-0398-4D75-AA8B-F2A1B50A681B}" type="slidenum">
              <a:rPr lang="en-US"/>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3A6F74-C69E-4EBC-82FB-07858593199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08A1EB-2BE0-417F-AC45-EC8356D5918F}" type="slidenum">
              <a:rPr lang="en-US"/>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D3E8B-1CA3-4B96-A73C-3EE3711A4311}"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888A7D5-B0D3-4D74-9DEB-D7428F7A9C2D}" type="slidenum">
              <a:rPr lang="en-US"/>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260167-943C-4456-9680-4613067CAE6B}" type="slidenum">
              <a:rPr lang="en-US"/>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6EFE4B-30FD-4646-8EF2-9352DAAB4387}"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3DE295C-B03E-4289-9462-375822F78FD3}" type="slidenum">
              <a:rPr lang="en-US" smtClean="0"/>
              <a:pPr/>
              <a:t>54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900CBD-B762-44B4-BC3B-BCBA17FC9A8C}"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44F5EC-BB10-4494-B4AE-1849AE92417C}"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5C66B2-7D42-4114-BFAB-06203117C407}"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4D2509-0BAE-47D4-9C1E-EB0BB06A09AE}"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1" name="Slide Number Placeholder 10"/>
          <p:cNvSpPr>
            <a:spLocks noGrp="1"/>
          </p:cNvSpPr>
          <p:nvPr>
            <p:ph type="sldNum" sz="quarter" idx="12"/>
          </p:nvPr>
        </p:nvSpPr>
        <p:spPr/>
        <p:txBody>
          <a:bodyPr/>
          <a:lstStyle>
            <a:extLst/>
          </a:lstStyle>
          <a:p>
            <a:fld id="{015701CC-B152-453A-9083-050406D59BAC}" type="slidenum">
              <a:rPr lang="en-US" smtClean="0"/>
              <a:pPr/>
              <a:t>‹#›</a:t>
            </a:fld>
            <a:endParaRPr lang="en-US"/>
          </a:p>
        </p:txBody>
      </p:sp>
      <p:sp>
        <p:nvSpPr>
          <p:cNvPr id="9" name="TextBox 8"/>
          <p:cNvSpPr txBox="1"/>
          <p:nvPr userDrawn="1"/>
        </p:nvSpPr>
        <p:spPr>
          <a:xfrm>
            <a:off x="228600" y="6629400"/>
            <a:ext cx="4267200"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mn-lt"/>
                <a:ea typeface="+mn-ea"/>
                <a:cs typeface="+mn-cs"/>
              </a:rPr>
              <a:t>© 2009, Myron Gould. All rights reserved.</a:t>
            </a:r>
          </a:p>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extLst/>
          </a:lstStyle>
          <a:p>
            <a:r>
              <a:rPr lang="en-US" smtClean="0"/>
              <a:t>© 2009 Myron Gould. All rights reserved </a:t>
            </a:r>
            <a:endParaRPr lang="en-US" dirty="0"/>
          </a:p>
        </p:txBody>
      </p:sp>
      <p:sp>
        <p:nvSpPr>
          <p:cNvPr id="6" name="Slide Number Placeholder 5"/>
          <p:cNvSpPr>
            <a:spLocks noGrp="1"/>
          </p:cNvSpPr>
          <p:nvPr>
            <p:ph type="sldNum" sz="quarter" idx="12"/>
          </p:nvPr>
        </p:nvSpPr>
        <p:spPr/>
        <p:txBody>
          <a:bodyPr/>
          <a:lstStyle>
            <a:extLst/>
          </a:lstStyle>
          <a:p>
            <a:fld id="{015701CC-B152-453A-9083-050406D59B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extLst/>
          </a:lstStyle>
          <a:p>
            <a:r>
              <a:rPr lang="en-US" smtClean="0"/>
              <a:t>© 2009 Myron Gould. All rights reserved </a:t>
            </a:r>
            <a:endParaRPr lang="en-US" dirty="0"/>
          </a:p>
        </p:txBody>
      </p:sp>
      <p:sp>
        <p:nvSpPr>
          <p:cNvPr id="6" name="Slide Number Placeholder 5"/>
          <p:cNvSpPr>
            <a:spLocks noGrp="1"/>
          </p:cNvSpPr>
          <p:nvPr>
            <p:ph type="sldNum" sz="quarter" idx="12"/>
          </p:nvPr>
        </p:nvSpPr>
        <p:spPr/>
        <p:txBody>
          <a:bodyPr/>
          <a:lstStyle>
            <a:extLst/>
          </a:lstStyle>
          <a:p>
            <a:fld id="{015701CC-B152-453A-9083-050406D59B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mediaAndTx">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Media Placeholder 2"/>
          <p:cNvSpPr>
            <a:spLocks noGrp="1"/>
          </p:cNvSpPr>
          <p:nvPr>
            <p:ph type="media" sz="half" idx="1"/>
          </p:nvPr>
        </p:nvSpPr>
        <p:spPr>
          <a:xfrm>
            <a:off x="457200" y="1600200"/>
            <a:ext cx="4038600" cy="4525963"/>
          </a:xfrm>
        </p:spPr>
        <p:txBody>
          <a:bodyPr/>
          <a:lstStyle/>
          <a:p>
            <a:pPr lvl="0"/>
            <a:endParaRPr lang="en-US" noProof="0" smtClean="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2009 Myron Gould. All rights reserved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5B84A5-C1E0-4C09-8A2C-BEF249B091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extLst/>
          </a:lstStyle>
          <a:p>
            <a:fld id="{015701CC-B152-453A-9083-050406D59BAC}" type="slidenum">
              <a:rPr lang="en-US" smtClean="0"/>
              <a:pPr/>
              <a:t>‹#›</a:t>
            </a:fld>
            <a:endParaRPr lang="en-US"/>
          </a:p>
        </p:txBody>
      </p:sp>
      <p:sp>
        <p:nvSpPr>
          <p:cNvPr id="7" name="TextBox 6"/>
          <p:cNvSpPr txBox="1"/>
          <p:nvPr userDrawn="1"/>
        </p:nvSpPr>
        <p:spPr>
          <a:xfrm>
            <a:off x="76200" y="6611779"/>
            <a:ext cx="3581400"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mn-lt"/>
                <a:ea typeface="+mn-ea"/>
                <a:cs typeface="+mn-cs"/>
              </a:rPr>
              <a:t>© </a:t>
            </a:r>
            <a:r>
              <a:rPr lang="en-US" sz="1000" dirty="0" smtClean="0"/>
              <a:t> 2009, Myron Gould.</a:t>
            </a:r>
            <a:r>
              <a:rPr lang="en-US" sz="1000" baseline="0" dirty="0" smtClean="0"/>
              <a:t> All rights reserved.</a:t>
            </a:r>
            <a:endParaRPr lang="en-US"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extLst/>
          </a:lstStyle>
          <a:p>
            <a:r>
              <a:rPr lang="en-US" smtClean="0"/>
              <a:t>© 2009 Myron Gould. All rights reserved </a:t>
            </a:r>
            <a:endParaRPr lang="en-US" dirty="0"/>
          </a:p>
        </p:txBody>
      </p:sp>
      <p:sp>
        <p:nvSpPr>
          <p:cNvPr id="6" name="Slide Number Placeholder 5"/>
          <p:cNvSpPr>
            <a:spLocks noGrp="1"/>
          </p:cNvSpPr>
          <p:nvPr>
            <p:ph type="sldNum" sz="quarter" idx="12"/>
          </p:nvPr>
        </p:nvSpPr>
        <p:spPr/>
        <p:txBody>
          <a:bodyPr/>
          <a:lstStyle>
            <a:extLst/>
          </a:lstStyle>
          <a:p>
            <a:fld id="{015701CC-B152-453A-9083-050406D59B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extLst/>
          </a:lstStyle>
          <a:p>
            <a:r>
              <a:rPr lang="en-US" smtClean="0"/>
              <a:t>© 2009 Myron Gould. All rights reserved </a:t>
            </a:r>
            <a:endParaRPr lang="en-US" dirty="0"/>
          </a:p>
        </p:txBody>
      </p:sp>
      <p:sp>
        <p:nvSpPr>
          <p:cNvPr id="7" name="Slide Number Placeholder 6"/>
          <p:cNvSpPr>
            <a:spLocks noGrp="1"/>
          </p:cNvSpPr>
          <p:nvPr>
            <p:ph type="sldNum" sz="quarter" idx="12"/>
          </p:nvPr>
        </p:nvSpPr>
        <p:spPr/>
        <p:txBody>
          <a:bodyPr/>
          <a:lstStyle>
            <a:extLst/>
          </a:lstStyle>
          <a:p>
            <a:fld id="{015701CC-B152-453A-9083-050406D59B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Footer Placeholder 7"/>
          <p:cNvSpPr>
            <a:spLocks noGrp="1"/>
          </p:cNvSpPr>
          <p:nvPr>
            <p:ph type="ftr" sz="quarter" idx="11"/>
          </p:nvPr>
        </p:nvSpPr>
        <p:spPr/>
        <p:txBody>
          <a:bodyPr/>
          <a:lstStyle>
            <a:extLst/>
          </a:lstStyle>
          <a:p>
            <a:r>
              <a:rPr lang="en-US" smtClean="0"/>
              <a:t>© 2009 Myron Gould. All rights reserved </a:t>
            </a:r>
            <a:endParaRPr lang="en-US" dirty="0"/>
          </a:p>
        </p:txBody>
      </p:sp>
      <p:sp>
        <p:nvSpPr>
          <p:cNvPr id="9" name="Slide Number Placeholder 8"/>
          <p:cNvSpPr>
            <a:spLocks noGrp="1"/>
          </p:cNvSpPr>
          <p:nvPr>
            <p:ph type="sldNum" sz="quarter" idx="12"/>
          </p:nvPr>
        </p:nvSpPr>
        <p:spPr/>
        <p:txBody>
          <a:bodyPr/>
          <a:lstStyle>
            <a:extLst/>
          </a:lstStyle>
          <a:p>
            <a:fld id="{015701CC-B152-453A-9083-050406D59B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extLst/>
          </a:lstStyle>
          <a:p>
            <a:r>
              <a:rPr lang="en-US" smtClean="0"/>
              <a:t>© 2009 Myron Gould. All rights reserved </a:t>
            </a:r>
            <a:endParaRPr lang="en-US" dirty="0"/>
          </a:p>
        </p:txBody>
      </p:sp>
      <p:sp>
        <p:nvSpPr>
          <p:cNvPr id="5" name="Slide Number Placeholder 4"/>
          <p:cNvSpPr>
            <a:spLocks noGrp="1"/>
          </p:cNvSpPr>
          <p:nvPr>
            <p:ph type="sldNum" sz="quarter" idx="12"/>
          </p:nvPr>
        </p:nvSpPr>
        <p:spPr/>
        <p:txBody>
          <a:bodyPr/>
          <a:lstStyle>
            <a:extLst/>
          </a:lstStyle>
          <a:p>
            <a:fld id="{015701CC-B152-453A-9083-050406D59B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11"/>
          </p:nvPr>
        </p:nvSpPr>
        <p:spPr/>
        <p:txBody>
          <a:bodyPr/>
          <a:lstStyle>
            <a:extLst/>
          </a:lstStyle>
          <a:p>
            <a:r>
              <a:rPr lang="en-US" smtClean="0"/>
              <a:t>© 2009 Myron Gould. All rights reserved </a:t>
            </a:r>
            <a:endParaRPr lang="en-US" dirty="0"/>
          </a:p>
        </p:txBody>
      </p:sp>
      <p:sp>
        <p:nvSpPr>
          <p:cNvPr id="4" name="Slide Number Placeholder 3"/>
          <p:cNvSpPr>
            <a:spLocks noGrp="1"/>
          </p:cNvSpPr>
          <p:nvPr>
            <p:ph type="sldNum" sz="quarter" idx="12"/>
          </p:nvPr>
        </p:nvSpPr>
        <p:spPr/>
        <p:txBody>
          <a:bodyPr/>
          <a:lstStyle>
            <a:extLst/>
          </a:lstStyle>
          <a:p>
            <a:fld id="{015701CC-B152-453A-9083-050406D59B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extLst/>
          </a:lstStyle>
          <a:p>
            <a:r>
              <a:rPr lang="en-US" smtClean="0"/>
              <a:t>© 2009 Myron Gould. All rights reserved </a:t>
            </a:r>
            <a:endParaRPr lang="en-US" dirty="0"/>
          </a:p>
        </p:txBody>
      </p:sp>
      <p:sp>
        <p:nvSpPr>
          <p:cNvPr id="7" name="Slide Number Placeholder 6"/>
          <p:cNvSpPr>
            <a:spLocks noGrp="1"/>
          </p:cNvSpPr>
          <p:nvPr>
            <p:ph type="sldNum" sz="quarter" idx="12"/>
          </p:nvPr>
        </p:nvSpPr>
        <p:spPr/>
        <p:txBody>
          <a:bodyPr/>
          <a:lstStyle>
            <a:extLst/>
          </a:lstStyle>
          <a:p>
            <a:fld id="{015701CC-B152-453A-9083-050406D59B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extLst/>
          </a:lstStyle>
          <a:p>
            <a:r>
              <a:rPr lang="en-US" smtClean="0"/>
              <a:t>© 2009 Myron Gould. All rights reserved </a:t>
            </a:r>
            <a:endParaRPr lang="en-US" dirty="0"/>
          </a:p>
        </p:txBody>
      </p:sp>
      <p:sp>
        <p:nvSpPr>
          <p:cNvPr id="7" name="Slide Number Placeholder 6"/>
          <p:cNvSpPr>
            <a:spLocks noGrp="1"/>
          </p:cNvSpPr>
          <p:nvPr>
            <p:ph type="sldNum" sz="quarter" idx="12"/>
          </p:nvPr>
        </p:nvSpPr>
        <p:spPr/>
        <p:txBody>
          <a:bodyPr/>
          <a:lstStyle>
            <a:extLst/>
          </a:lstStyle>
          <a:p>
            <a:fld id="{015701CC-B152-453A-9083-050406D59BAC}"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152400" y="381000"/>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8" name="Footer Placeholder 17"/>
          <p:cNvSpPr>
            <a:spLocks noGrp="1"/>
          </p:cNvSpPr>
          <p:nvPr>
            <p:ph type="ftr" sz="quarter" idx="3"/>
          </p:nvPr>
        </p:nvSpPr>
        <p:spPr>
          <a:xfrm>
            <a:off x="533400" y="6111875"/>
            <a:ext cx="3014328"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dirty="0" smtClean="0"/>
              <a:t>© 2009 Myron Gould. All rights reserved</a:t>
            </a:r>
          </a:p>
          <a:p>
            <a:endParaRPr lang="en-US" dirty="0"/>
          </a:p>
        </p:txBody>
      </p:sp>
      <p:sp>
        <p:nvSpPr>
          <p:cNvPr id="5" name="Slide Number Placeholder 4"/>
          <p:cNvSpPr>
            <a:spLocks noGrp="1"/>
          </p:cNvSpPr>
          <p:nvPr>
            <p:ph type="sldNum" sz="quarter" idx="4"/>
          </p:nvPr>
        </p:nvSpPr>
        <p:spPr>
          <a:xfrm>
            <a:off x="8229600" y="6096000"/>
            <a:ext cx="457200" cy="365125"/>
          </a:xfrm>
          <a:prstGeom prst="rect">
            <a:avLst/>
          </a:prstGeom>
        </p:spPr>
        <p:txBody>
          <a:bodyPr vert="horz" anchor="b"/>
          <a:lstStyle>
            <a:lvl1pPr marL="228600" indent="-228600" algn="r" eaLnBrk="1" latinLnBrk="0" hangingPunct="1">
              <a:defRPr kumimoji="0" sz="1000">
                <a:solidFill>
                  <a:schemeClr val="bg2">
                    <a:shade val="50000"/>
                  </a:schemeClr>
                </a:solidFill>
              </a:defRPr>
            </a:lvl1pPr>
            <a:extLst/>
          </a:lstStyle>
          <a:p>
            <a:pPr>
              <a:buFont typeface="+mj-lt"/>
              <a:buAutoNum type="arabicPeriod"/>
            </a:pPr>
            <a:fld id="{EF6E03AF-0BE8-4C4A-B508-C51BEA757BCD}" type="slidenum">
              <a:rPr lang="en-US" smtClean="0"/>
              <a:pPr>
                <a:buFont typeface="+mj-lt"/>
                <a:buAutoNum type="arabicPeriod"/>
              </a:pPr>
              <a:t>‹#›</a:t>
            </a:fld>
            <a:fld id="{12FAC9E1-D791-4F02-BFE6-F95D94501F1B}" type="slidenum">
              <a:rPr lang="en-US" smtClean="0"/>
              <a:pPr>
                <a:buFont typeface="+mj-lt"/>
                <a:buAutoNum type="arabicPeriod"/>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0206"/>
            <a:ext cx="8229600" cy="1227794"/>
          </a:xfrm>
        </p:spPr>
        <p:txBody>
          <a:bodyPr>
            <a:normAutofit fontScale="90000"/>
          </a:bodyPr>
          <a:lstStyle/>
          <a:p>
            <a:r>
              <a:rPr lang="en-US" dirty="0" smtClean="0"/>
              <a:t>Building a Solid</a:t>
            </a:r>
            <a:br>
              <a:rPr lang="en-US" dirty="0" smtClean="0"/>
            </a:br>
            <a:r>
              <a:rPr lang="en-US" dirty="0" smtClean="0"/>
              <a:t>Financial Plan</a:t>
            </a:r>
            <a:endParaRPr lang="en-US" dirty="0"/>
          </a:p>
        </p:txBody>
      </p:sp>
      <p:sp>
        <p:nvSpPr>
          <p:cNvPr id="3" name="Subtitle 2"/>
          <p:cNvSpPr>
            <a:spLocks noGrp="1"/>
          </p:cNvSpPr>
          <p:nvPr>
            <p:ph type="subTitle" idx="1"/>
          </p:nvPr>
        </p:nvSpPr>
        <p:spPr/>
        <p:txBody>
          <a:bodyPr/>
          <a:lstStyle/>
          <a:p>
            <a:r>
              <a:rPr lang="en-US" dirty="0" smtClean="0"/>
              <a:t>Professor Myron Gould</a:t>
            </a:r>
            <a:endParaRPr lang="en-US" dirty="0"/>
          </a:p>
        </p:txBody>
      </p:sp>
      <p:sp>
        <p:nvSpPr>
          <p:cNvPr id="6" name="Slide Number Placeholder 5"/>
          <p:cNvSpPr>
            <a:spLocks noGrp="1"/>
          </p:cNvSpPr>
          <p:nvPr>
            <p:ph type="sldNum" sz="quarter" idx="12"/>
          </p:nvPr>
        </p:nvSpPr>
        <p:spPr/>
        <p:txBody>
          <a:bodyPr/>
          <a:lstStyle/>
          <a:p>
            <a:fld id="{015701CC-B152-453A-9083-050406D59BAC}"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half" idx="2"/>
          </p:nvPr>
        </p:nvSpPr>
        <p:spPr>
          <a:xfrm>
            <a:off x="2667000" y="962025"/>
            <a:ext cx="6019801" cy="4219575"/>
          </a:xfrm>
        </p:spPr>
        <p:txBody>
          <a:bodyPr>
            <a:normAutofit fontScale="92500" lnSpcReduction="10000"/>
          </a:bodyPr>
          <a:lstStyle/>
          <a:p>
            <a:pPr marL="0" indent="0" defTabSz="401638" eaLnBrk="1" hangingPunct="1">
              <a:buFontTx/>
              <a:buNone/>
              <a:tabLst>
                <a:tab pos="5664200" algn="r"/>
              </a:tabLst>
            </a:pPr>
            <a:r>
              <a:rPr lang="en-US" sz="2600" b="1" dirty="0" smtClean="0"/>
              <a:t>Fixed Costs	   $210,000</a:t>
            </a:r>
          </a:p>
          <a:p>
            <a:pPr marL="0" indent="0" defTabSz="401638" eaLnBrk="1" hangingPunct="1">
              <a:buFontTx/>
              <a:buNone/>
              <a:tabLst>
                <a:tab pos="5664200" algn="r"/>
              </a:tabLst>
            </a:pPr>
            <a:r>
              <a:rPr lang="en-US" sz="2600" b="1" dirty="0" smtClean="0">
                <a:solidFill>
                  <a:srgbClr val="C00000"/>
                </a:solidFill>
              </a:rPr>
              <a:t>Minus</a:t>
            </a:r>
          </a:p>
          <a:p>
            <a:pPr marL="0" indent="0" defTabSz="401638" eaLnBrk="1" hangingPunct="1">
              <a:buFontTx/>
              <a:buNone/>
              <a:tabLst>
                <a:tab pos="5664200" algn="r"/>
              </a:tabLst>
            </a:pPr>
            <a:r>
              <a:rPr lang="en-US" sz="2600" b="1" dirty="0" smtClean="0"/>
              <a:t>Contribution from 1st unit	$1.00</a:t>
            </a:r>
          </a:p>
          <a:p>
            <a:pPr marL="0" indent="0" defTabSz="401638" eaLnBrk="1" hangingPunct="1">
              <a:buFontTx/>
              <a:buNone/>
              <a:tabLst>
                <a:tab pos="5664200" algn="r"/>
              </a:tabLst>
            </a:pPr>
            <a:r>
              <a:rPr lang="en-US" sz="2600" b="1" dirty="0" smtClean="0"/>
              <a:t>Fixed Cost balance   </a:t>
            </a:r>
            <a:r>
              <a:rPr lang="en-US" sz="2600" b="1" dirty="0" smtClean="0">
                <a:solidFill>
                  <a:srgbClr val="CC3300"/>
                </a:solidFill>
              </a:rPr>
              <a:t>	</a:t>
            </a:r>
            <a:r>
              <a:rPr lang="en-US" sz="2600" b="1" dirty="0" smtClean="0">
                <a:solidFill>
                  <a:srgbClr val="050B0B"/>
                </a:solidFill>
              </a:rPr>
              <a:t>$209,999</a:t>
            </a:r>
          </a:p>
          <a:p>
            <a:pPr marL="0" indent="0" defTabSz="401638" eaLnBrk="1" hangingPunct="1">
              <a:buFontTx/>
              <a:buNone/>
              <a:tabLst>
                <a:tab pos="5664200" algn="r"/>
              </a:tabLst>
            </a:pPr>
            <a:r>
              <a:rPr lang="en-US" sz="2600" b="1" dirty="0" smtClean="0">
                <a:solidFill>
                  <a:srgbClr val="C00000"/>
                </a:solidFill>
              </a:rPr>
              <a:t>Minus</a:t>
            </a:r>
          </a:p>
          <a:p>
            <a:pPr marL="0" indent="0" defTabSz="401638" eaLnBrk="1" hangingPunct="1">
              <a:buFontTx/>
              <a:buNone/>
              <a:tabLst>
                <a:tab pos="5664200" algn="r"/>
              </a:tabLst>
            </a:pPr>
            <a:r>
              <a:rPr lang="en-US" sz="2600" b="1" dirty="0" smtClean="0"/>
              <a:t>Contribution from 2</a:t>
            </a:r>
            <a:r>
              <a:rPr lang="en-US" sz="2600" b="1" baseline="30000" dirty="0" smtClean="0"/>
              <a:t>nd</a:t>
            </a:r>
            <a:r>
              <a:rPr lang="en-US" sz="2600" b="1" dirty="0" smtClean="0"/>
              <a:t> Unit  	$1.00</a:t>
            </a:r>
          </a:p>
          <a:p>
            <a:pPr marL="0" indent="0" defTabSz="401638" eaLnBrk="1" hangingPunct="1">
              <a:buFontTx/>
              <a:buNone/>
              <a:tabLst>
                <a:tab pos="5664200" algn="r"/>
              </a:tabLst>
            </a:pPr>
            <a:endParaRPr lang="en-US" sz="2600" b="1" dirty="0" smtClean="0">
              <a:solidFill>
                <a:srgbClr val="CC3300"/>
              </a:solidFill>
            </a:endParaRPr>
          </a:p>
          <a:p>
            <a:pPr marL="0" indent="0" defTabSz="401638" eaLnBrk="1" hangingPunct="1">
              <a:buFontTx/>
              <a:buNone/>
              <a:tabLst>
                <a:tab pos="5664200" algn="r"/>
              </a:tabLst>
            </a:pPr>
            <a:r>
              <a:rPr lang="en-US" sz="2600" b="1" dirty="0" smtClean="0"/>
              <a:t>Fixed Cost balance</a:t>
            </a:r>
            <a:r>
              <a:rPr lang="en-US" sz="2600" b="1" dirty="0" smtClean="0">
                <a:solidFill>
                  <a:srgbClr val="CC3300"/>
                </a:solidFill>
              </a:rPr>
              <a:t>	</a:t>
            </a:r>
            <a:r>
              <a:rPr lang="en-US" sz="2600" b="1" dirty="0" smtClean="0">
                <a:solidFill>
                  <a:srgbClr val="050B0B"/>
                </a:solidFill>
              </a:rPr>
              <a:t>$209,998</a:t>
            </a:r>
          </a:p>
          <a:p>
            <a:pPr marL="0" indent="0" defTabSz="401638" eaLnBrk="1" hangingPunct="1">
              <a:buFontTx/>
              <a:buNone/>
              <a:tabLst>
                <a:tab pos="5664200" algn="r"/>
              </a:tabLst>
            </a:pPr>
            <a:endParaRPr lang="en-US" sz="2600" b="1" dirty="0" smtClean="0"/>
          </a:p>
          <a:p>
            <a:pPr marL="0" indent="0" defTabSz="401638" eaLnBrk="1" hangingPunct="1">
              <a:buFontTx/>
              <a:buNone/>
              <a:tabLst>
                <a:tab pos="4754880" algn="r"/>
              </a:tabLst>
            </a:pPr>
            <a:r>
              <a:rPr lang="en-US" sz="2600" b="1" dirty="0" smtClean="0"/>
              <a:t>The Contribution Per Unit pays for Fixed Costs</a:t>
            </a:r>
          </a:p>
        </p:txBody>
      </p:sp>
      <p:pic>
        <p:nvPicPr>
          <p:cNvPr id="9220" name="Picture 4"/>
          <p:cNvPicPr>
            <a:picLocks noChangeAspect="1" noChangeArrowheads="1"/>
          </p:cNvPicPr>
          <p:nvPr/>
        </p:nvPicPr>
        <p:blipFill>
          <a:blip r:embed="rId3" cstate="print"/>
          <a:srcRect/>
          <a:stretch>
            <a:fillRect/>
          </a:stretch>
        </p:blipFill>
        <p:spPr bwMode="auto">
          <a:xfrm>
            <a:off x="914400" y="1760538"/>
            <a:ext cx="1657350" cy="2324100"/>
          </a:xfrm>
          <a:prstGeom prst="rect">
            <a:avLst/>
          </a:prstGeom>
          <a:noFill/>
          <a:ln w="9525">
            <a:noFill/>
            <a:miter lim="800000"/>
            <a:headEnd/>
            <a:tailEnd/>
          </a:ln>
        </p:spPr>
      </p:pic>
      <p:sp>
        <p:nvSpPr>
          <p:cNvPr id="5"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cxnSp>
        <p:nvCxnSpPr>
          <p:cNvPr id="7" name="Straight Connector 6"/>
          <p:cNvCxnSpPr/>
          <p:nvPr/>
        </p:nvCxnSpPr>
        <p:spPr>
          <a:xfrm>
            <a:off x="7162800" y="2133600"/>
            <a:ext cx="1371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62800" y="3200400"/>
            <a:ext cx="1371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pPr>
              <a:defRPr/>
            </a:pPr>
            <a:fld id="{995B84A5-C1E0-4C09-8A2C-BEF249B091FE}"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half" idx="2"/>
          </p:nvPr>
        </p:nvSpPr>
        <p:spPr>
          <a:xfrm>
            <a:off x="3581400" y="966787"/>
            <a:ext cx="5105400" cy="3289300"/>
          </a:xfrm>
        </p:spPr>
        <p:txBody>
          <a:bodyPr>
            <a:normAutofit fontScale="92500"/>
          </a:bodyPr>
          <a:lstStyle/>
          <a:p>
            <a:pPr marL="0" indent="0" defTabSz="401638" eaLnBrk="1" hangingPunct="1">
              <a:lnSpc>
                <a:spcPct val="90000"/>
              </a:lnSpc>
              <a:buFontTx/>
              <a:buNone/>
              <a:tabLst>
                <a:tab pos="630238" algn="l"/>
                <a:tab pos="914400" algn="l"/>
                <a:tab pos="2293938" algn="l"/>
              </a:tabLst>
            </a:pPr>
            <a:r>
              <a:rPr lang="en-US" sz="2600" b="1" dirty="0" smtClean="0"/>
              <a:t>The result obtained by dividing Fixed Costs by Contribution Per Unit is the number of units we have to sell before Fixed Costs are completely paid for.</a:t>
            </a:r>
          </a:p>
          <a:p>
            <a:pPr marL="0" indent="0" defTabSz="401638" eaLnBrk="1" hangingPunct="1">
              <a:lnSpc>
                <a:spcPct val="90000"/>
              </a:lnSpc>
              <a:buFontTx/>
              <a:buNone/>
              <a:tabLst>
                <a:tab pos="630238" algn="l"/>
                <a:tab pos="914400" algn="l"/>
                <a:tab pos="2293938" algn="l"/>
              </a:tabLst>
            </a:pPr>
            <a:r>
              <a:rPr lang="en-US" sz="2600" b="1" dirty="0" smtClean="0"/>
              <a:t>$210,000</a:t>
            </a:r>
          </a:p>
          <a:p>
            <a:pPr marL="0" indent="0" defTabSz="401638" eaLnBrk="1" hangingPunct="1">
              <a:lnSpc>
                <a:spcPct val="90000"/>
              </a:lnSpc>
              <a:buFontTx/>
              <a:buNone/>
              <a:tabLst>
                <a:tab pos="630238" algn="l"/>
                <a:tab pos="914400" algn="l"/>
                <a:tab pos="2293938" algn="l"/>
              </a:tabLst>
            </a:pPr>
            <a:r>
              <a:rPr lang="en-US" sz="2600" b="1" dirty="0" smtClean="0"/>
              <a:t>   $1.00</a:t>
            </a:r>
          </a:p>
          <a:p>
            <a:pPr marL="0" indent="0" defTabSz="401638" eaLnBrk="1" hangingPunct="1">
              <a:lnSpc>
                <a:spcPct val="90000"/>
              </a:lnSpc>
              <a:buFontTx/>
              <a:buNone/>
              <a:tabLst>
                <a:tab pos="630238" algn="l"/>
                <a:tab pos="914400" algn="l"/>
                <a:tab pos="2293938" algn="l"/>
              </a:tabLst>
            </a:pPr>
            <a:r>
              <a:rPr lang="en-US" sz="2600" b="1" dirty="0" smtClean="0"/>
              <a:t> </a:t>
            </a:r>
          </a:p>
        </p:txBody>
      </p:sp>
      <p:pic>
        <p:nvPicPr>
          <p:cNvPr id="10244" name="Picture 4"/>
          <p:cNvPicPr>
            <a:picLocks noChangeAspect="1" noChangeArrowheads="1"/>
          </p:cNvPicPr>
          <p:nvPr/>
        </p:nvPicPr>
        <p:blipFill>
          <a:blip r:embed="rId3" cstate="print"/>
          <a:srcRect/>
          <a:stretch>
            <a:fillRect/>
          </a:stretch>
        </p:blipFill>
        <p:spPr bwMode="auto">
          <a:xfrm>
            <a:off x="1527175" y="1765300"/>
            <a:ext cx="1657350" cy="2324100"/>
          </a:xfrm>
          <a:prstGeom prst="rect">
            <a:avLst/>
          </a:prstGeom>
          <a:noFill/>
          <a:ln w="9525">
            <a:noFill/>
            <a:miter lim="800000"/>
            <a:headEnd/>
            <a:tailEnd/>
          </a:ln>
        </p:spPr>
      </p:pic>
      <p:sp>
        <p:nvSpPr>
          <p:cNvPr id="10245" name="Line 5"/>
          <p:cNvSpPr>
            <a:spLocks noChangeShapeType="1"/>
          </p:cNvSpPr>
          <p:nvPr/>
        </p:nvSpPr>
        <p:spPr bwMode="auto">
          <a:xfrm>
            <a:off x="3957638" y="3405188"/>
            <a:ext cx="1319212" cy="0"/>
          </a:xfrm>
          <a:prstGeom prst="line">
            <a:avLst/>
          </a:prstGeom>
          <a:noFill/>
          <a:ln w="38100">
            <a:solidFill>
              <a:schemeClr val="tx1"/>
            </a:solidFill>
            <a:round/>
            <a:headEnd/>
            <a:tailEnd/>
          </a:ln>
        </p:spPr>
        <p:txBody>
          <a:bodyPr/>
          <a:lstStyle/>
          <a:p>
            <a:endParaRPr lang="en-US"/>
          </a:p>
        </p:txBody>
      </p:sp>
      <p:sp>
        <p:nvSpPr>
          <p:cNvPr id="10246" name="Text Box 6"/>
          <p:cNvSpPr txBox="1">
            <a:spLocks noChangeArrowheads="1"/>
          </p:cNvSpPr>
          <p:nvPr/>
        </p:nvSpPr>
        <p:spPr bwMode="auto">
          <a:xfrm>
            <a:off x="5408613" y="3040063"/>
            <a:ext cx="511175" cy="762000"/>
          </a:xfrm>
          <a:prstGeom prst="rect">
            <a:avLst/>
          </a:prstGeom>
          <a:noFill/>
          <a:ln w="9525">
            <a:noFill/>
            <a:miter lim="800000"/>
            <a:headEnd/>
            <a:tailEnd/>
          </a:ln>
        </p:spPr>
        <p:txBody>
          <a:bodyPr>
            <a:spAutoFit/>
          </a:bodyPr>
          <a:lstStyle/>
          <a:p>
            <a:r>
              <a:rPr lang="en-US" sz="4400" b="1"/>
              <a:t>=</a:t>
            </a:r>
          </a:p>
        </p:txBody>
      </p:sp>
      <p:sp>
        <p:nvSpPr>
          <p:cNvPr id="10247" name="Text Box 7"/>
          <p:cNvSpPr txBox="1">
            <a:spLocks noChangeArrowheads="1"/>
          </p:cNvSpPr>
          <p:nvPr/>
        </p:nvSpPr>
        <p:spPr bwMode="auto">
          <a:xfrm>
            <a:off x="6188075" y="3208338"/>
            <a:ext cx="2417763" cy="457200"/>
          </a:xfrm>
          <a:prstGeom prst="rect">
            <a:avLst/>
          </a:prstGeom>
          <a:noFill/>
          <a:ln w="9525">
            <a:noFill/>
            <a:miter lim="800000"/>
            <a:headEnd/>
            <a:tailEnd/>
          </a:ln>
        </p:spPr>
        <p:txBody>
          <a:bodyPr>
            <a:spAutoFit/>
          </a:bodyPr>
          <a:lstStyle/>
          <a:p>
            <a:pPr>
              <a:spcBef>
                <a:spcPct val="50000"/>
              </a:spcBef>
            </a:pPr>
            <a:r>
              <a:rPr lang="en-US" sz="2400" b="1"/>
              <a:t>210,000 Units</a:t>
            </a:r>
          </a:p>
        </p:txBody>
      </p:sp>
      <p:sp>
        <p:nvSpPr>
          <p:cNvPr id="10248" name="Text Box 8"/>
          <p:cNvSpPr txBox="1">
            <a:spLocks noChangeArrowheads="1"/>
          </p:cNvSpPr>
          <p:nvPr/>
        </p:nvSpPr>
        <p:spPr bwMode="auto">
          <a:xfrm>
            <a:off x="3941763" y="3978275"/>
            <a:ext cx="4392612" cy="822325"/>
          </a:xfrm>
          <a:prstGeom prst="rect">
            <a:avLst/>
          </a:prstGeom>
          <a:noFill/>
          <a:ln w="9525">
            <a:noFill/>
            <a:miter lim="800000"/>
            <a:headEnd/>
            <a:tailEnd/>
          </a:ln>
        </p:spPr>
        <p:txBody>
          <a:bodyPr>
            <a:spAutoFit/>
          </a:bodyPr>
          <a:lstStyle/>
          <a:p>
            <a:pPr>
              <a:spcBef>
                <a:spcPct val="50000"/>
              </a:spcBef>
            </a:pPr>
            <a:r>
              <a:rPr lang="en-US" sz="2400" b="1"/>
              <a:t>This is called the </a:t>
            </a:r>
            <a:br>
              <a:rPr lang="en-US" sz="2400" b="1"/>
            </a:br>
            <a:r>
              <a:rPr lang="en-US" sz="2400" b="1"/>
              <a:t>Breakeven Point</a:t>
            </a:r>
          </a:p>
        </p:txBody>
      </p:sp>
      <p:sp>
        <p:nvSpPr>
          <p:cNvPr id="9"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pPr>
              <a:defRPr/>
            </a:pPr>
            <a:fld id="{995B84A5-C1E0-4C09-8A2C-BEF249B091FE}"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half" idx="2"/>
          </p:nvPr>
        </p:nvSpPr>
        <p:spPr>
          <a:xfrm>
            <a:off x="3522663" y="952500"/>
            <a:ext cx="5164137" cy="3619500"/>
          </a:xfrm>
        </p:spPr>
        <p:txBody>
          <a:bodyPr/>
          <a:lstStyle/>
          <a:p>
            <a:pPr marL="0" indent="0" defTabSz="401638" eaLnBrk="1" hangingPunct="1">
              <a:lnSpc>
                <a:spcPct val="90000"/>
              </a:lnSpc>
              <a:buFontTx/>
              <a:buNone/>
              <a:tabLst>
                <a:tab pos="630238" algn="l"/>
                <a:tab pos="914400" algn="l"/>
                <a:tab pos="2293938" algn="l"/>
              </a:tabLst>
            </a:pPr>
            <a:r>
              <a:rPr lang="en-US" sz="2600" b="1" dirty="0" smtClean="0"/>
              <a:t>Multiply the number of units needed to reach the Breakeven Point by the Selling Price to obtain the Breakeven Sales figure.</a:t>
            </a:r>
          </a:p>
          <a:p>
            <a:pPr marL="0" indent="0" defTabSz="401638" eaLnBrk="1" hangingPunct="1">
              <a:lnSpc>
                <a:spcPct val="90000"/>
              </a:lnSpc>
              <a:buFontTx/>
              <a:buNone/>
              <a:tabLst>
                <a:tab pos="630238" algn="l"/>
                <a:tab pos="914400" algn="l"/>
                <a:tab pos="2293938" algn="l"/>
              </a:tabLst>
            </a:pPr>
            <a:endParaRPr lang="en-US" sz="2600" b="1" dirty="0" smtClean="0"/>
          </a:p>
          <a:p>
            <a:pPr marL="0" indent="0" algn="ctr" defTabSz="401638" eaLnBrk="1" hangingPunct="1">
              <a:lnSpc>
                <a:spcPct val="90000"/>
              </a:lnSpc>
              <a:buFontTx/>
              <a:buNone/>
              <a:tabLst>
                <a:tab pos="630238" algn="l"/>
                <a:tab pos="914400" algn="l"/>
                <a:tab pos="2293938" algn="l"/>
              </a:tabLst>
            </a:pPr>
            <a:r>
              <a:rPr lang="en-US" sz="3000" b="1" dirty="0" smtClean="0"/>
              <a:t>210,000 X $1.50 = $</a:t>
            </a:r>
            <a:r>
              <a:rPr lang="en-US" sz="3000" b="1" dirty="0" smtClean="0"/>
              <a:t>315,000</a:t>
            </a:r>
            <a:endParaRPr lang="en-US" sz="3000" b="1" dirty="0" smtClean="0"/>
          </a:p>
          <a:p>
            <a:pPr marL="0" indent="0" defTabSz="401638" eaLnBrk="1" hangingPunct="1">
              <a:lnSpc>
                <a:spcPct val="90000"/>
              </a:lnSpc>
              <a:buFontTx/>
              <a:buNone/>
              <a:tabLst>
                <a:tab pos="630238" algn="l"/>
                <a:tab pos="914400" algn="l"/>
                <a:tab pos="2293938" algn="l"/>
              </a:tabLst>
            </a:pPr>
            <a:endParaRPr lang="en-US" sz="2600" b="1" dirty="0" smtClean="0"/>
          </a:p>
        </p:txBody>
      </p:sp>
      <p:pic>
        <p:nvPicPr>
          <p:cNvPr id="11268" name="Picture 4"/>
          <p:cNvPicPr>
            <a:picLocks noChangeAspect="1" noChangeArrowheads="1"/>
          </p:cNvPicPr>
          <p:nvPr/>
        </p:nvPicPr>
        <p:blipFill>
          <a:blip r:embed="rId3" cstate="print"/>
          <a:srcRect/>
          <a:stretch>
            <a:fillRect/>
          </a:stretch>
        </p:blipFill>
        <p:spPr bwMode="auto">
          <a:xfrm>
            <a:off x="1527175" y="1785938"/>
            <a:ext cx="1657350" cy="2324100"/>
          </a:xfrm>
          <a:prstGeom prst="rect">
            <a:avLst/>
          </a:prstGeom>
          <a:noFill/>
          <a:ln w="9525">
            <a:noFill/>
            <a:miter lim="800000"/>
            <a:headEnd/>
            <a:tailEnd/>
          </a:ln>
        </p:spPr>
      </p:pic>
      <p:sp>
        <p:nvSpPr>
          <p:cNvPr id="5"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pPr>
              <a:defRPr/>
            </a:pPr>
            <a:fld id="{995B84A5-C1E0-4C09-8A2C-BEF249B091FE}"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sz="half" idx="2"/>
          </p:nvPr>
        </p:nvSpPr>
        <p:spPr>
          <a:xfrm>
            <a:off x="3352801" y="952500"/>
            <a:ext cx="5334000" cy="3619500"/>
          </a:xfrm>
        </p:spPr>
        <p:txBody>
          <a:bodyPr>
            <a:normAutofit lnSpcReduction="10000"/>
          </a:bodyPr>
          <a:lstStyle/>
          <a:p>
            <a:pPr marL="0" indent="0" defTabSz="401638" eaLnBrk="1" hangingPunct="1">
              <a:buFontTx/>
              <a:buNone/>
              <a:tabLst>
                <a:tab pos="630238" algn="l"/>
                <a:tab pos="914400" algn="l"/>
                <a:tab pos="2293938" algn="l"/>
              </a:tabLst>
            </a:pPr>
            <a:r>
              <a:rPr lang="en-US" sz="2600" b="1" dirty="0" smtClean="0"/>
              <a:t>The next unit sold after the Breakeven Point earns a profit equal to the Contribution Per Unit since there are no further costs to pay.</a:t>
            </a:r>
            <a:br>
              <a:rPr lang="en-US" sz="2600" b="1" dirty="0" smtClean="0"/>
            </a:br>
            <a:r>
              <a:rPr lang="en-US" sz="2600" b="1" dirty="0" smtClean="0"/>
              <a:t> </a:t>
            </a:r>
          </a:p>
          <a:p>
            <a:pPr marL="0" indent="0" defTabSz="401638" eaLnBrk="1" hangingPunct="1">
              <a:buFontTx/>
              <a:buNone/>
              <a:tabLst>
                <a:tab pos="630238" algn="l"/>
                <a:tab pos="914400" algn="l"/>
                <a:tab pos="2293938" algn="l"/>
              </a:tabLst>
            </a:pPr>
            <a:r>
              <a:rPr lang="en-US" sz="2600" b="1" dirty="0" smtClean="0"/>
              <a:t>Each unit sold after that adds to profit.</a:t>
            </a:r>
          </a:p>
          <a:p>
            <a:pPr marL="0" indent="0" defTabSz="401638" eaLnBrk="1" hangingPunct="1">
              <a:buFontTx/>
              <a:buNone/>
              <a:tabLst>
                <a:tab pos="630238" algn="l"/>
                <a:tab pos="914400" algn="l"/>
                <a:tab pos="2293938" algn="l"/>
              </a:tabLst>
            </a:pPr>
            <a:endParaRPr lang="en-US" sz="2600" b="1" dirty="0" smtClean="0"/>
          </a:p>
          <a:p>
            <a:pPr marL="0" indent="0" algn="ctr" defTabSz="401638" eaLnBrk="1" hangingPunct="1">
              <a:buFontTx/>
              <a:buNone/>
              <a:tabLst>
                <a:tab pos="630238" algn="l"/>
                <a:tab pos="914400" algn="l"/>
                <a:tab pos="2293938" algn="l"/>
              </a:tabLst>
            </a:pPr>
            <a:endParaRPr lang="en-US" sz="3000" b="1" dirty="0" smtClean="0"/>
          </a:p>
          <a:p>
            <a:pPr marL="0" indent="0" defTabSz="401638" eaLnBrk="1" hangingPunct="1">
              <a:buFontTx/>
              <a:buNone/>
              <a:tabLst>
                <a:tab pos="630238" algn="l"/>
                <a:tab pos="914400" algn="l"/>
                <a:tab pos="2293938" algn="l"/>
              </a:tabLst>
            </a:pPr>
            <a:endParaRPr lang="en-US" sz="2600" b="1" dirty="0" smtClean="0"/>
          </a:p>
        </p:txBody>
      </p:sp>
      <p:pic>
        <p:nvPicPr>
          <p:cNvPr id="12292" name="Picture 4"/>
          <p:cNvPicPr>
            <a:picLocks noChangeAspect="1" noChangeArrowheads="1"/>
          </p:cNvPicPr>
          <p:nvPr/>
        </p:nvPicPr>
        <p:blipFill>
          <a:blip r:embed="rId3" cstate="print"/>
          <a:srcRect/>
          <a:stretch>
            <a:fillRect/>
          </a:stretch>
        </p:blipFill>
        <p:spPr bwMode="auto">
          <a:xfrm>
            <a:off x="1527175" y="1785938"/>
            <a:ext cx="1657350" cy="2324100"/>
          </a:xfrm>
          <a:prstGeom prst="rect">
            <a:avLst/>
          </a:prstGeom>
          <a:noFill/>
          <a:ln w="9525">
            <a:noFill/>
            <a:miter lim="800000"/>
            <a:headEnd/>
            <a:tailEnd/>
          </a:ln>
        </p:spPr>
      </p:pic>
      <p:sp>
        <p:nvSpPr>
          <p:cNvPr id="5"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pPr>
              <a:defRPr/>
            </a:pPr>
            <a:fld id="{995B84A5-C1E0-4C09-8A2C-BEF249B091FE}"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half" idx="2"/>
          </p:nvPr>
        </p:nvSpPr>
        <p:spPr>
          <a:xfrm>
            <a:off x="511175" y="985837"/>
            <a:ext cx="7975600" cy="4195763"/>
          </a:xfrm>
        </p:spPr>
        <p:txBody>
          <a:bodyPr/>
          <a:lstStyle/>
          <a:p>
            <a:pPr marL="0" indent="0" defTabSz="401638" eaLnBrk="1" hangingPunct="1">
              <a:lnSpc>
                <a:spcPct val="80000"/>
              </a:lnSpc>
              <a:buFontTx/>
              <a:buNone/>
              <a:tabLst>
                <a:tab pos="630238" algn="l"/>
                <a:tab pos="914400" algn="l"/>
                <a:tab pos="2293938" algn="l"/>
              </a:tabLst>
            </a:pPr>
            <a:r>
              <a:rPr lang="en-US" sz="2600" b="1" dirty="0" smtClean="0"/>
              <a:t>Use Breakeven Analysis for planning</a:t>
            </a:r>
          </a:p>
          <a:p>
            <a:pPr marL="0" indent="0" defTabSz="401638" eaLnBrk="1" hangingPunct="1">
              <a:lnSpc>
                <a:spcPct val="80000"/>
              </a:lnSpc>
              <a:buFontTx/>
              <a:buNone/>
              <a:tabLst>
                <a:tab pos="630238" algn="l"/>
                <a:tab pos="914400" algn="l"/>
                <a:tab pos="2293938" algn="l"/>
              </a:tabLst>
            </a:pPr>
            <a:r>
              <a:rPr lang="en-US" sz="1800" b="1" dirty="0" smtClean="0"/>
              <a:t>Example – 1 of 3</a:t>
            </a:r>
          </a:p>
          <a:p>
            <a:pPr marL="1157288" lvl="1" indent="-533400" defTabSz="401638" eaLnBrk="1" hangingPunct="1">
              <a:lnSpc>
                <a:spcPct val="80000"/>
              </a:lnSpc>
              <a:tabLst>
                <a:tab pos="630238" algn="l"/>
                <a:tab pos="914400" algn="l"/>
                <a:tab pos="2293938" algn="l"/>
              </a:tabLst>
            </a:pPr>
            <a:r>
              <a:rPr lang="en-US" sz="1800" dirty="0" smtClean="0"/>
              <a:t>Your company places print ads to obtain inquiries for your sales force. </a:t>
            </a:r>
          </a:p>
          <a:p>
            <a:pPr marL="1157288" lvl="1" indent="-533400" defTabSz="401638" eaLnBrk="1" hangingPunct="1">
              <a:lnSpc>
                <a:spcPct val="80000"/>
              </a:lnSpc>
              <a:tabLst>
                <a:tab pos="630238" algn="l"/>
                <a:tab pos="914400" algn="l"/>
                <a:tab pos="2293938" algn="l"/>
              </a:tabLst>
            </a:pPr>
            <a:r>
              <a:rPr lang="en-US" sz="1800" dirty="0" smtClean="0"/>
              <a:t>Over time you have learned that you get 1/10 of a percent (.001) of a magazine’s circulation to respond.</a:t>
            </a:r>
          </a:p>
          <a:p>
            <a:pPr marL="1157288" lvl="1" indent="-533400" defTabSz="401638" eaLnBrk="1" hangingPunct="1">
              <a:lnSpc>
                <a:spcPct val="80000"/>
              </a:lnSpc>
              <a:tabLst>
                <a:tab pos="630238" algn="l"/>
                <a:tab pos="914400" algn="l"/>
                <a:tab pos="2293938" algn="l"/>
              </a:tabLst>
            </a:pPr>
            <a:r>
              <a:rPr lang="en-US" sz="1800" dirty="0" smtClean="0"/>
              <a:t>Your sales force converts 50% of the people that respond to your ads into customers</a:t>
            </a:r>
          </a:p>
          <a:p>
            <a:pPr marL="1157288" lvl="1" indent="-533400" defTabSz="401638" eaLnBrk="1" hangingPunct="1">
              <a:lnSpc>
                <a:spcPct val="80000"/>
              </a:lnSpc>
              <a:tabLst>
                <a:tab pos="630238" algn="l"/>
                <a:tab pos="914400" algn="l"/>
                <a:tab pos="2293938" algn="l"/>
              </a:tabLst>
            </a:pPr>
            <a:r>
              <a:rPr lang="en-US" sz="1800" dirty="0" smtClean="0"/>
              <a:t>Your average customer purchases $240 worth of merchandise during the first year they are your customer.</a:t>
            </a:r>
          </a:p>
          <a:p>
            <a:pPr marL="1157288" lvl="1" indent="-533400" defTabSz="401638" eaLnBrk="1" hangingPunct="1">
              <a:lnSpc>
                <a:spcPct val="80000"/>
              </a:lnSpc>
              <a:tabLst>
                <a:tab pos="630238" algn="l"/>
                <a:tab pos="914400" algn="l"/>
                <a:tab pos="2293938" algn="l"/>
              </a:tabLst>
            </a:pPr>
            <a:r>
              <a:rPr lang="en-US" sz="1800" dirty="0" smtClean="0"/>
              <a:t>Your Cost of Goods is $180 on the $240 sale which includes the salesperson’s commission and Shipping and Handling Costs.</a:t>
            </a:r>
          </a:p>
          <a:p>
            <a:pPr marL="1157288" lvl="1" indent="-533400" defTabSz="401638" eaLnBrk="1" hangingPunct="1">
              <a:lnSpc>
                <a:spcPct val="80000"/>
              </a:lnSpc>
              <a:tabLst>
                <a:tab pos="630238" algn="l"/>
                <a:tab pos="914400" algn="l"/>
                <a:tab pos="2293938" algn="l"/>
              </a:tabLst>
            </a:pPr>
            <a:endParaRPr lang="en-US" sz="1800" dirty="0" smtClean="0"/>
          </a:p>
          <a:p>
            <a:pPr marL="0" indent="0" defTabSz="401638" eaLnBrk="1" hangingPunct="1">
              <a:lnSpc>
                <a:spcPct val="80000"/>
              </a:lnSpc>
              <a:buFontTx/>
              <a:buNone/>
              <a:tabLst>
                <a:tab pos="630238" algn="l"/>
                <a:tab pos="914400" algn="l"/>
                <a:tab pos="2293938" algn="l"/>
              </a:tabLst>
            </a:pPr>
            <a:endParaRPr lang="en-US" sz="1800" b="1" dirty="0" smtClean="0"/>
          </a:p>
        </p:txBody>
      </p:sp>
      <p:sp>
        <p:nvSpPr>
          <p:cNvPr id="4"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pPr>
              <a:defRPr/>
            </a:pPr>
            <a:fld id="{995B84A5-C1E0-4C09-8A2C-BEF249B091FE}"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half" idx="2"/>
          </p:nvPr>
        </p:nvSpPr>
        <p:spPr>
          <a:xfrm>
            <a:off x="611188" y="958850"/>
            <a:ext cx="7875587" cy="3994150"/>
          </a:xfrm>
        </p:spPr>
        <p:txBody>
          <a:bodyPr/>
          <a:lstStyle/>
          <a:p>
            <a:pPr marL="0" indent="0" defTabSz="401638" eaLnBrk="1" hangingPunct="1">
              <a:lnSpc>
                <a:spcPct val="80000"/>
              </a:lnSpc>
              <a:buFontTx/>
              <a:buNone/>
              <a:tabLst>
                <a:tab pos="630238" algn="l"/>
                <a:tab pos="914400" algn="l"/>
                <a:tab pos="2293938" algn="l"/>
              </a:tabLst>
            </a:pPr>
            <a:r>
              <a:rPr lang="en-US" sz="2600" b="1" dirty="0" smtClean="0"/>
              <a:t>Use Breakeven Analysis for planning</a:t>
            </a:r>
          </a:p>
          <a:p>
            <a:pPr marL="0" indent="0" defTabSz="401638" eaLnBrk="1" hangingPunct="1">
              <a:lnSpc>
                <a:spcPct val="80000"/>
              </a:lnSpc>
              <a:buFontTx/>
              <a:buNone/>
              <a:tabLst>
                <a:tab pos="630238" algn="l"/>
                <a:tab pos="914400" algn="l"/>
                <a:tab pos="2293938" algn="l"/>
              </a:tabLst>
            </a:pPr>
            <a:r>
              <a:rPr lang="en-US" sz="1800" b="1" dirty="0" smtClean="0"/>
              <a:t>Example – 2 of 3</a:t>
            </a:r>
          </a:p>
          <a:p>
            <a:pPr marL="1157288" lvl="1" indent="-533400" defTabSz="401638" eaLnBrk="1" hangingPunct="1">
              <a:buSzPct val="120000"/>
              <a:buFont typeface="Arial" pitchFamily="34" charset="0"/>
              <a:buChar char="•"/>
              <a:tabLst>
                <a:tab pos="630238" algn="l"/>
                <a:tab pos="914400" algn="l"/>
                <a:tab pos="2293938" algn="l"/>
              </a:tabLst>
            </a:pPr>
            <a:r>
              <a:rPr lang="en-US" sz="1800" dirty="0" smtClean="0"/>
              <a:t>You are considering placing an advertisement in a magazine that will cost $54,000 ($50,000 for media and $4,000 to create and produce the ad)</a:t>
            </a:r>
          </a:p>
          <a:p>
            <a:pPr marL="1157288" lvl="1" indent="-533400" defTabSz="401638" eaLnBrk="1" hangingPunct="1">
              <a:buSzPct val="120000"/>
              <a:buFont typeface="Arial" pitchFamily="34" charset="0"/>
              <a:buChar char="•"/>
              <a:tabLst>
                <a:tab pos="630238" algn="l"/>
                <a:tab pos="914400" algn="l"/>
                <a:tab pos="2293938" algn="l"/>
              </a:tabLst>
            </a:pPr>
            <a:r>
              <a:rPr lang="en-US" sz="1800" dirty="0" smtClean="0"/>
              <a:t>The magazine has a circulation of 1,500,000</a:t>
            </a:r>
          </a:p>
          <a:p>
            <a:pPr marL="1157288" lvl="1" indent="-533400" defTabSz="401638" eaLnBrk="1" hangingPunct="1">
              <a:buSzPct val="120000"/>
              <a:buFont typeface="Arial" pitchFamily="34" charset="0"/>
              <a:buChar char="•"/>
              <a:tabLst>
                <a:tab pos="630238" algn="l"/>
                <a:tab pos="914400" algn="l"/>
                <a:tab pos="2293938" algn="l"/>
              </a:tabLst>
            </a:pPr>
            <a:r>
              <a:rPr lang="en-US" sz="1800" dirty="0" smtClean="0"/>
              <a:t>You expect 1,500 inquiries (.001 X 1,500,000)</a:t>
            </a:r>
          </a:p>
          <a:p>
            <a:pPr marL="1157288" lvl="1" indent="-533400" defTabSz="401638" eaLnBrk="1" hangingPunct="1">
              <a:buSzPct val="120000"/>
              <a:buFont typeface="Arial" pitchFamily="34" charset="0"/>
              <a:buChar char="•"/>
              <a:tabLst>
                <a:tab pos="630238" algn="l"/>
                <a:tab pos="914400" algn="l"/>
                <a:tab pos="2293938" algn="l"/>
              </a:tabLst>
            </a:pPr>
            <a:r>
              <a:rPr lang="en-US" sz="1800" dirty="0" smtClean="0"/>
              <a:t>You expect to convert 750 into buyers (50% of 1,500)</a:t>
            </a:r>
          </a:p>
          <a:p>
            <a:pPr marL="1157288" lvl="1" indent="-533400" defTabSz="401638" eaLnBrk="1" hangingPunct="1">
              <a:buSzPct val="120000"/>
              <a:buFont typeface="Arial" pitchFamily="34" charset="0"/>
              <a:buChar char="•"/>
              <a:tabLst>
                <a:tab pos="630238" algn="l"/>
                <a:tab pos="914400" algn="l"/>
                <a:tab pos="2293938" algn="l"/>
              </a:tabLst>
            </a:pPr>
            <a:r>
              <a:rPr lang="en-US" sz="1800" dirty="0" smtClean="0"/>
              <a:t>This will translate into sales worth $180,000 ($240 x 750) from these customers during the next 12 months </a:t>
            </a:r>
          </a:p>
          <a:p>
            <a:pPr marL="1157288" lvl="1" indent="-533400" defTabSz="401638" eaLnBrk="1" hangingPunct="1">
              <a:lnSpc>
                <a:spcPct val="80000"/>
              </a:lnSpc>
              <a:buNone/>
              <a:tabLst>
                <a:tab pos="630238" algn="l"/>
                <a:tab pos="914400" algn="l"/>
                <a:tab pos="2293938" algn="l"/>
              </a:tabLst>
            </a:pPr>
            <a:r>
              <a:rPr lang="en-US" sz="2000" b="1" dirty="0" smtClean="0"/>
              <a:t/>
            </a:r>
            <a:br>
              <a:rPr lang="en-US" sz="2000" b="1" dirty="0" smtClean="0"/>
            </a:br>
            <a:r>
              <a:rPr lang="en-US" sz="2000" b="1" dirty="0" smtClean="0"/>
              <a:t>Should you place the ad?</a:t>
            </a:r>
          </a:p>
          <a:p>
            <a:pPr marL="1157288" lvl="1" indent="-533400" defTabSz="401638" eaLnBrk="1" hangingPunct="1">
              <a:lnSpc>
                <a:spcPct val="80000"/>
              </a:lnSpc>
              <a:buFontTx/>
              <a:buNone/>
              <a:tabLst>
                <a:tab pos="630238" algn="l"/>
                <a:tab pos="914400" algn="l"/>
                <a:tab pos="2293938" algn="l"/>
              </a:tabLst>
            </a:pPr>
            <a:endParaRPr lang="en-US" sz="1600" b="1" dirty="0" smtClean="0"/>
          </a:p>
        </p:txBody>
      </p:sp>
      <p:sp>
        <p:nvSpPr>
          <p:cNvPr id="4"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pPr>
              <a:defRPr/>
            </a:pPr>
            <a:fld id="{995B84A5-C1E0-4C09-8A2C-BEF249B091FE}"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sz="half" idx="2"/>
          </p:nvPr>
        </p:nvSpPr>
        <p:spPr>
          <a:xfrm>
            <a:off x="611188" y="958850"/>
            <a:ext cx="7875587" cy="3994150"/>
          </a:xfrm>
        </p:spPr>
        <p:txBody>
          <a:bodyPr>
            <a:normAutofit/>
          </a:bodyPr>
          <a:lstStyle/>
          <a:p>
            <a:pPr marL="0" indent="0" defTabSz="401638" eaLnBrk="1" hangingPunct="1">
              <a:lnSpc>
                <a:spcPct val="90000"/>
              </a:lnSpc>
              <a:buFontTx/>
              <a:buNone/>
              <a:tabLst>
                <a:tab pos="630238" algn="l"/>
                <a:tab pos="914400" algn="l"/>
                <a:tab pos="2293938" algn="l"/>
              </a:tabLst>
            </a:pPr>
            <a:r>
              <a:rPr lang="en-US" sz="2600" dirty="0" smtClean="0"/>
              <a:t>Use Breakeven Analysis for planning</a:t>
            </a:r>
          </a:p>
          <a:p>
            <a:pPr marL="0" indent="0" defTabSz="401638" eaLnBrk="1" hangingPunct="1">
              <a:lnSpc>
                <a:spcPct val="90000"/>
              </a:lnSpc>
              <a:buFontTx/>
              <a:buNone/>
              <a:tabLst>
                <a:tab pos="630238" algn="l"/>
                <a:tab pos="914400" algn="l"/>
                <a:tab pos="2293938" algn="l"/>
              </a:tabLst>
            </a:pPr>
            <a:r>
              <a:rPr lang="en-US" sz="1800" dirty="0" smtClean="0"/>
              <a:t>Example – 3 of 3</a:t>
            </a:r>
          </a:p>
          <a:p>
            <a:pPr marL="1157288" lvl="1" indent="-533400" defTabSz="401638" eaLnBrk="1" hangingPunct="1">
              <a:buSzPct val="120000"/>
              <a:buFont typeface="Arial" pitchFamily="34" charset="0"/>
              <a:buChar char="•"/>
              <a:tabLst>
                <a:tab pos="630238" algn="l"/>
                <a:tab pos="914400" algn="l"/>
                <a:tab pos="2293938" algn="l"/>
                <a:tab pos="7378700" algn="r"/>
              </a:tabLst>
            </a:pPr>
            <a:r>
              <a:rPr lang="en-US" sz="1800" dirty="0" smtClean="0"/>
              <a:t>Selling Price 	$240</a:t>
            </a:r>
          </a:p>
          <a:p>
            <a:pPr marL="1157288" lvl="1" indent="-533400" defTabSz="401638" eaLnBrk="1" hangingPunct="1">
              <a:buSzPct val="120000"/>
              <a:buFont typeface="Arial" pitchFamily="34" charset="0"/>
              <a:buChar char="•"/>
              <a:tabLst>
                <a:tab pos="630238" algn="l"/>
                <a:tab pos="914400" algn="l"/>
                <a:tab pos="2293938" algn="l"/>
                <a:tab pos="7378700" algn="r"/>
              </a:tabLst>
            </a:pPr>
            <a:r>
              <a:rPr lang="en-US" sz="1800" dirty="0" smtClean="0"/>
              <a:t>Variable Costs 	$180</a:t>
            </a:r>
          </a:p>
          <a:p>
            <a:pPr marL="1157288" lvl="1" indent="-533400" defTabSz="401638" eaLnBrk="1" hangingPunct="1">
              <a:buSzPct val="120000"/>
              <a:buFont typeface="Arial" pitchFamily="34" charset="0"/>
              <a:buChar char="•"/>
              <a:tabLst>
                <a:tab pos="630238" algn="l"/>
                <a:tab pos="914400" algn="l"/>
                <a:tab pos="2293938" algn="l"/>
                <a:tab pos="7378700" algn="r"/>
              </a:tabLst>
            </a:pPr>
            <a:r>
              <a:rPr lang="en-US" sz="1800" dirty="0" smtClean="0"/>
              <a:t>Contribution   	$60</a:t>
            </a:r>
          </a:p>
          <a:p>
            <a:pPr marL="1157288" lvl="1" indent="-533400" defTabSz="401638" eaLnBrk="1" hangingPunct="1">
              <a:buSzPct val="120000"/>
              <a:buFont typeface="Arial" pitchFamily="34" charset="0"/>
              <a:buChar char="•"/>
              <a:tabLst>
                <a:tab pos="630238" algn="l"/>
                <a:tab pos="914400" algn="l"/>
                <a:tab pos="2293938" algn="l"/>
                <a:tab pos="7378700" algn="r"/>
              </a:tabLst>
            </a:pPr>
            <a:r>
              <a:rPr lang="en-US" sz="1800" dirty="0" smtClean="0"/>
              <a:t>Fixed Costs 	$54,000</a:t>
            </a:r>
          </a:p>
          <a:p>
            <a:pPr marL="1157288" lvl="1" indent="-533400" defTabSz="401638" eaLnBrk="1" hangingPunct="1">
              <a:buSzPct val="120000"/>
              <a:buFont typeface="Arial" pitchFamily="34" charset="0"/>
              <a:buChar char="•"/>
              <a:tabLst>
                <a:tab pos="630238" algn="l"/>
                <a:tab pos="914400" algn="l"/>
                <a:tab pos="2293938" algn="l"/>
                <a:tab pos="7378700" algn="r"/>
              </a:tabLst>
            </a:pPr>
            <a:r>
              <a:rPr lang="en-US" sz="1800" dirty="0" smtClean="0"/>
              <a:t>Fixed Costs/Contribution 	900</a:t>
            </a:r>
          </a:p>
          <a:p>
            <a:pPr marL="1157288" lvl="1" indent="-533400" defTabSz="401638" eaLnBrk="1" hangingPunct="1">
              <a:buSzPct val="120000"/>
              <a:buFont typeface="Arial" pitchFamily="34" charset="0"/>
              <a:buChar char="•"/>
              <a:tabLst>
                <a:tab pos="630238" algn="l"/>
                <a:tab pos="914400" algn="l"/>
                <a:tab pos="2293938" algn="l"/>
                <a:tab pos="7378700" algn="r"/>
              </a:tabLst>
            </a:pPr>
            <a:r>
              <a:rPr lang="en-US" sz="1800" dirty="0" smtClean="0"/>
              <a:t>(Units at Breakeven Point)</a:t>
            </a:r>
          </a:p>
          <a:p>
            <a:pPr marL="1157288" lvl="1" indent="-533400" defTabSz="401638" eaLnBrk="1" hangingPunct="1">
              <a:buSzPct val="120000"/>
              <a:buFont typeface="Arial" pitchFamily="34" charset="0"/>
              <a:buChar char="•"/>
              <a:tabLst>
                <a:tab pos="630238" algn="l"/>
                <a:tab pos="914400" algn="l"/>
                <a:tab pos="2293938" algn="l"/>
                <a:tab pos="7378700" algn="r"/>
              </a:tabLst>
            </a:pPr>
            <a:r>
              <a:rPr lang="en-US" sz="1800" dirty="0" smtClean="0"/>
              <a:t>Breakeven Sales ($240 X 900)	$216,000</a:t>
            </a:r>
          </a:p>
          <a:p>
            <a:pPr marL="1157288" lvl="1" indent="-533400" defTabSz="401638" eaLnBrk="1" hangingPunct="1">
              <a:buSzPct val="120000"/>
              <a:buFont typeface="Arial" pitchFamily="34" charset="0"/>
              <a:buChar char="•"/>
              <a:tabLst>
                <a:tab pos="630238" algn="l"/>
                <a:tab pos="914400" algn="l"/>
                <a:tab pos="2293938" algn="l"/>
                <a:tab pos="7378700" algn="r"/>
              </a:tabLst>
            </a:pPr>
            <a:r>
              <a:rPr lang="en-US" sz="1800" dirty="0" smtClean="0"/>
              <a:t>Customers expected 	750 </a:t>
            </a:r>
          </a:p>
          <a:p>
            <a:pPr marL="1157288" lvl="1" indent="-533400" defTabSz="401638" eaLnBrk="1" hangingPunct="1">
              <a:lnSpc>
                <a:spcPct val="90000"/>
              </a:lnSpc>
              <a:tabLst>
                <a:tab pos="630238" algn="l"/>
                <a:tab pos="914400" algn="l"/>
                <a:tab pos="2293938" algn="l"/>
              </a:tabLst>
            </a:pPr>
            <a:r>
              <a:rPr lang="en-US" sz="2000" dirty="0" smtClean="0"/>
              <a:t>Should you place the ad?</a:t>
            </a:r>
          </a:p>
          <a:p>
            <a:pPr marL="1157288" lvl="1" indent="-533400" defTabSz="401638" eaLnBrk="1" hangingPunct="1">
              <a:lnSpc>
                <a:spcPct val="90000"/>
              </a:lnSpc>
              <a:buFontTx/>
              <a:buNone/>
              <a:tabLst>
                <a:tab pos="630238" algn="l"/>
                <a:tab pos="914400" algn="l"/>
                <a:tab pos="2293938" algn="l"/>
              </a:tabLst>
            </a:pPr>
            <a:endParaRPr lang="en-US" sz="1600" dirty="0" smtClean="0"/>
          </a:p>
        </p:txBody>
      </p:sp>
      <p:sp>
        <p:nvSpPr>
          <p:cNvPr id="4"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pPr>
              <a:defRPr/>
            </a:pPr>
            <a:fld id="{995B84A5-C1E0-4C09-8A2C-BEF249B091FE}"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normAutofit/>
          </a:bodyPr>
          <a:lstStyle/>
          <a:p>
            <a:r>
              <a:rPr lang="en-US" dirty="0" smtClean="0"/>
              <a:t>Breakeven Analysis</a:t>
            </a:r>
            <a:endParaRPr lang="en-US" dirty="0"/>
          </a:p>
        </p:txBody>
      </p:sp>
      <p:sp>
        <p:nvSpPr>
          <p:cNvPr id="8195" name="Rectangle 3"/>
          <p:cNvSpPr>
            <a:spLocks noGrp="1" noChangeArrowheads="1"/>
          </p:cNvSpPr>
          <p:nvPr>
            <p:ph type="body" idx="1"/>
          </p:nvPr>
        </p:nvSpPr>
        <p:spPr>
          <a:xfrm>
            <a:off x="685800" y="990600"/>
            <a:ext cx="8077200" cy="4191000"/>
          </a:xfrm>
        </p:spPr>
        <p:txBody>
          <a:bodyPr>
            <a:normAutofit fontScale="92500" lnSpcReduction="10000"/>
          </a:bodyPr>
          <a:lstStyle/>
          <a:p>
            <a:pPr>
              <a:buFont typeface="Wingdings" pitchFamily="2" charset="2"/>
              <a:buNone/>
            </a:pPr>
            <a:r>
              <a:rPr lang="en-US" sz="2400" b="1" u="sng" dirty="0"/>
              <a:t>Step 1:</a:t>
            </a:r>
            <a:r>
              <a:rPr lang="en-US" sz="2400" dirty="0"/>
              <a:t> Determine the expenses the business can expect to incur</a:t>
            </a:r>
          </a:p>
          <a:p>
            <a:pPr>
              <a:buFont typeface="Wingdings" pitchFamily="2" charset="2"/>
              <a:buNone/>
            </a:pPr>
            <a:endParaRPr lang="en-US" sz="800" dirty="0"/>
          </a:p>
          <a:p>
            <a:pPr>
              <a:buFont typeface="Wingdings" pitchFamily="2" charset="2"/>
              <a:buNone/>
            </a:pPr>
            <a:r>
              <a:rPr lang="en-US" sz="2400" b="1" u="sng" dirty="0"/>
              <a:t>Step 2:</a:t>
            </a:r>
            <a:r>
              <a:rPr lang="en-US" sz="2400" dirty="0"/>
              <a:t> Categorize the expenses in step 1 into fixed expenses and variable expenses</a:t>
            </a:r>
          </a:p>
          <a:p>
            <a:pPr>
              <a:buFont typeface="Wingdings" pitchFamily="2" charset="2"/>
              <a:buNone/>
            </a:pPr>
            <a:endParaRPr lang="en-US" sz="800" dirty="0"/>
          </a:p>
          <a:p>
            <a:pPr>
              <a:buFont typeface="Wingdings" pitchFamily="2" charset="2"/>
              <a:buNone/>
            </a:pPr>
            <a:r>
              <a:rPr lang="en-US" sz="2400" b="1" u="sng" dirty="0"/>
              <a:t>Step 3:</a:t>
            </a:r>
            <a:r>
              <a:rPr lang="en-US" sz="2400" dirty="0"/>
              <a:t> Calculate the ratio of variable expenses to net sales.  Then compute the contribution margin:</a:t>
            </a:r>
          </a:p>
          <a:p>
            <a:pPr>
              <a:buFont typeface="Wingdings" pitchFamily="2" charset="2"/>
              <a:buNone/>
            </a:pPr>
            <a:r>
              <a:rPr lang="en-US" sz="2000" b="1" dirty="0"/>
              <a:t>Contribution Margin = 1 – Variable Expense/ Net Sales Estimate</a:t>
            </a:r>
          </a:p>
          <a:p>
            <a:pPr>
              <a:buFont typeface="Wingdings" pitchFamily="2" charset="2"/>
              <a:buNone/>
            </a:pPr>
            <a:endParaRPr lang="en-US" sz="800" b="1" dirty="0"/>
          </a:p>
          <a:p>
            <a:pPr>
              <a:buFont typeface="Wingdings" pitchFamily="2" charset="2"/>
              <a:buNone/>
            </a:pPr>
            <a:r>
              <a:rPr lang="en-US" sz="2400" b="1" u="sng" dirty="0"/>
              <a:t>Step 4:</a:t>
            </a:r>
            <a:r>
              <a:rPr lang="en-US" sz="2400" dirty="0"/>
              <a:t> Compute the breakeven point:</a:t>
            </a:r>
          </a:p>
          <a:p>
            <a:pPr>
              <a:buFont typeface="Wingdings" pitchFamily="2" charset="2"/>
              <a:buNone/>
            </a:pPr>
            <a:r>
              <a:rPr lang="en-US" sz="2000" b="1" dirty="0"/>
              <a:t>Breakeven Point ($) = Total Fixed Costs/ Contribution Margin</a:t>
            </a:r>
          </a:p>
        </p:txBody>
      </p:sp>
      <p:sp>
        <p:nvSpPr>
          <p:cNvPr id="4" name="Slide Number Placeholder 3"/>
          <p:cNvSpPr>
            <a:spLocks noGrp="1"/>
          </p:cNvSpPr>
          <p:nvPr>
            <p:ph type="sldNum" sz="quarter" idx="12"/>
          </p:nvPr>
        </p:nvSpPr>
        <p:spPr/>
        <p:txBody>
          <a:bodyPr/>
          <a:lstStyle/>
          <a:p>
            <a:fld id="{015701CC-B152-453A-9083-050406D59BA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normAutofit/>
          </a:bodyPr>
          <a:lstStyle/>
          <a:p>
            <a:r>
              <a:rPr lang="en-US" dirty="0" smtClean="0"/>
              <a:t>Breakeven Analysis</a:t>
            </a:r>
            <a:endParaRPr lang="en-US" dirty="0"/>
          </a:p>
        </p:txBody>
      </p:sp>
      <p:sp>
        <p:nvSpPr>
          <p:cNvPr id="9219" name="Rectangle 3"/>
          <p:cNvSpPr>
            <a:spLocks noGrp="1" noChangeArrowheads="1"/>
          </p:cNvSpPr>
          <p:nvPr>
            <p:ph type="body" idx="1"/>
          </p:nvPr>
        </p:nvSpPr>
        <p:spPr>
          <a:xfrm>
            <a:off x="502920" y="993648"/>
            <a:ext cx="8183880" cy="4187952"/>
          </a:xfrm>
        </p:spPr>
        <p:txBody>
          <a:bodyPr/>
          <a:lstStyle/>
          <a:p>
            <a:pPr>
              <a:lnSpc>
                <a:spcPct val="130000"/>
              </a:lnSpc>
            </a:pPr>
            <a:r>
              <a:rPr lang="en-US" sz="2000" u="sng" dirty="0"/>
              <a:t>Step 1</a:t>
            </a:r>
            <a:r>
              <a:rPr lang="en-US" sz="2000" dirty="0"/>
              <a:t>. Net sales estimate is $950,000 with Cost of Goods Sold of $646,000 and total expenses of $236,500.</a:t>
            </a:r>
          </a:p>
          <a:p>
            <a:pPr>
              <a:lnSpc>
                <a:spcPct val="130000"/>
              </a:lnSpc>
            </a:pPr>
            <a:r>
              <a:rPr lang="en-US" sz="2000" u="sng" dirty="0"/>
              <a:t>Step 2</a:t>
            </a:r>
            <a:r>
              <a:rPr lang="en-US" sz="2000" dirty="0"/>
              <a:t>. Variable Expenses of $705,125; Fixed Expenses of $177,375.</a:t>
            </a:r>
          </a:p>
          <a:p>
            <a:pPr>
              <a:lnSpc>
                <a:spcPct val="130000"/>
              </a:lnSpc>
            </a:pPr>
            <a:r>
              <a:rPr lang="en-US" sz="2000" u="sng" dirty="0"/>
              <a:t>Step 3</a:t>
            </a:r>
            <a:r>
              <a:rPr lang="en-US" sz="2000" dirty="0"/>
              <a:t>. Contribution margin:</a:t>
            </a:r>
          </a:p>
          <a:p>
            <a:pPr>
              <a:lnSpc>
                <a:spcPct val="130000"/>
              </a:lnSpc>
              <a:buFont typeface="Wingdings" pitchFamily="2" charset="2"/>
              <a:buNone/>
            </a:pPr>
            <a:r>
              <a:rPr lang="en-US" sz="2000" dirty="0"/>
              <a:t>Contribution Margin= 1- 705,125/950,000=.26</a:t>
            </a:r>
          </a:p>
          <a:p>
            <a:pPr>
              <a:lnSpc>
                <a:spcPct val="130000"/>
              </a:lnSpc>
            </a:pPr>
            <a:r>
              <a:rPr lang="en-US" sz="2000" u="sng" dirty="0"/>
              <a:t>Step 4</a:t>
            </a:r>
            <a:r>
              <a:rPr lang="en-US" sz="2000" dirty="0"/>
              <a:t>. Breakeven point:</a:t>
            </a:r>
          </a:p>
          <a:p>
            <a:pPr>
              <a:lnSpc>
                <a:spcPct val="130000"/>
              </a:lnSpc>
              <a:buFont typeface="Wingdings" pitchFamily="2" charset="2"/>
              <a:buNone/>
            </a:pPr>
            <a:r>
              <a:rPr lang="en-US" sz="2000" dirty="0"/>
              <a:t> Breakeven Point= $177,375/.26= $</a:t>
            </a:r>
            <a:r>
              <a:rPr lang="en-US" sz="2000" u="sng" dirty="0"/>
              <a:t>682,212</a:t>
            </a:r>
          </a:p>
        </p:txBody>
      </p:sp>
      <p:sp>
        <p:nvSpPr>
          <p:cNvPr id="4" name="Slide Number Placeholder 3"/>
          <p:cNvSpPr>
            <a:spLocks noGrp="1"/>
          </p:cNvSpPr>
          <p:nvPr>
            <p:ph type="sldNum" sz="quarter" idx="12"/>
          </p:nvPr>
        </p:nvSpPr>
        <p:spPr/>
        <p:txBody>
          <a:bodyPr/>
          <a:lstStyle/>
          <a:p>
            <a:fld id="{015701CC-B152-453A-9083-050406D59BA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algn="ctr"/>
            <a:r>
              <a:rPr lang="en-US" dirty="0"/>
              <a:t>Twelve Key Ratios</a:t>
            </a:r>
          </a:p>
        </p:txBody>
      </p:sp>
      <p:sp>
        <p:nvSpPr>
          <p:cNvPr id="10243" name="Rectangle 3"/>
          <p:cNvSpPr>
            <a:spLocks noGrp="1" noChangeArrowheads="1"/>
          </p:cNvSpPr>
          <p:nvPr>
            <p:ph type="body" idx="1"/>
          </p:nvPr>
        </p:nvSpPr>
        <p:spPr>
          <a:xfrm>
            <a:off x="685800" y="990600"/>
            <a:ext cx="7693025" cy="1828800"/>
          </a:xfrm>
        </p:spPr>
        <p:txBody>
          <a:bodyPr>
            <a:normAutofit fontScale="92500"/>
          </a:bodyPr>
          <a:lstStyle/>
          <a:p>
            <a:pPr marL="533400" indent="-533400">
              <a:lnSpc>
                <a:spcPct val="120000"/>
              </a:lnSpc>
              <a:buFont typeface="Wingdings" pitchFamily="2" charset="2"/>
              <a:buNone/>
            </a:pPr>
            <a:r>
              <a:rPr lang="en-US" sz="1900" i="1" u="sng" dirty="0"/>
              <a:t>Liquidity Ratios</a:t>
            </a:r>
            <a:r>
              <a:rPr lang="en-US" sz="1900" i="1" dirty="0"/>
              <a:t>- Tell whether or not the small business will be able to meet its maturing obligations as they come due.</a:t>
            </a:r>
          </a:p>
          <a:p>
            <a:pPr marL="533400" indent="-533400">
              <a:lnSpc>
                <a:spcPct val="120000"/>
              </a:lnSpc>
              <a:buFont typeface="Wingdings" pitchFamily="2" charset="2"/>
              <a:buNone/>
            </a:pPr>
            <a:r>
              <a:rPr lang="en-US" sz="2100" dirty="0" smtClean="0"/>
              <a:t>1</a:t>
            </a:r>
            <a:r>
              <a:rPr lang="en-US" sz="2100" dirty="0"/>
              <a:t>. </a:t>
            </a:r>
            <a:r>
              <a:rPr lang="en-US" sz="2100" u="sng" dirty="0"/>
              <a:t>Current Ratio-</a:t>
            </a:r>
            <a:r>
              <a:rPr lang="en-US" sz="2100" dirty="0"/>
              <a:t> Measures solvency by showing the firm’s ability to pay current liabilities out of current assets</a:t>
            </a:r>
            <a:r>
              <a:rPr lang="en-US" sz="2100" dirty="0" smtClean="0"/>
              <a:t>.</a:t>
            </a:r>
            <a:endParaRPr lang="en-US" sz="2100" dirty="0"/>
          </a:p>
        </p:txBody>
      </p:sp>
      <p:graphicFrame>
        <p:nvGraphicFramePr>
          <p:cNvPr id="5" name="Table 4"/>
          <p:cNvGraphicFramePr>
            <a:graphicFrameLocks noGrp="1"/>
          </p:cNvGraphicFramePr>
          <p:nvPr/>
        </p:nvGraphicFramePr>
        <p:xfrm>
          <a:off x="1219200" y="2514600"/>
          <a:ext cx="6095999" cy="609600"/>
        </p:xfrm>
        <a:graphic>
          <a:graphicData uri="http://schemas.openxmlformats.org/drawingml/2006/table">
            <a:tbl>
              <a:tblPr firstRow="1" bandRow="1">
                <a:tableStyleId>{5C22544A-7EE6-4342-B048-85BDC9FD1C3A}</a:tableStyleId>
              </a:tblPr>
              <a:tblGrid>
                <a:gridCol w="1447800"/>
                <a:gridCol w="304800"/>
                <a:gridCol w="1828800"/>
                <a:gridCol w="381000"/>
                <a:gridCol w="1219200"/>
                <a:gridCol w="304800"/>
                <a:gridCol w="609599"/>
              </a:tblGrid>
              <a:tr h="304800">
                <a:tc>
                  <a:txBody>
                    <a:bodyPr/>
                    <a:lstStyle/>
                    <a:p>
                      <a:endParaRPr lang="en-US" sz="1400" dirty="0"/>
                    </a:p>
                  </a:txBody>
                  <a:tcPr/>
                </a:tc>
                <a:tc>
                  <a:txBody>
                    <a:bodyPr/>
                    <a:lstStyle/>
                    <a:p>
                      <a:endParaRPr lang="en-US" sz="1400" dirty="0"/>
                    </a:p>
                  </a:txBody>
                  <a:tcPr/>
                </a:tc>
                <a:tc>
                  <a:txBody>
                    <a:bodyPr/>
                    <a:lstStyle/>
                    <a:p>
                      <a:pPr algn="ctr"/>
                      <a:r>
                        <a:rPr lang="en-US" sz="1400" u="none" dirty="0" smtClean="0"/>
                        <a:t>Current Assets </a:t>
                      </a:r>
                      <a:endParaRPr lang="en-US" sz="1400" b="0" u="none" dirty="0"/>
                    </a:p>
                  </a:txBody>
                  <a:tcPr/>
                </a:tc>
                <a:tc>
                  <a:txBody>
                    <a:bodyPr/>
                    <a:lstStyle/>
                    <a:p>
                      <a:pPr algn="ctr"/>
                      <a:endParaRPr lang="en-US" sz="1400" dirty="0"/>
                    </a:p>
                  </a:txBody>
                  <a:tcPr/>
                </a:tc>
                <a:tc>
                  <a:txBody>
                    <a:bodyPr/>
                    <a:lstStyle/>
                    <a:p>
                      <a:pPr algn="ctr"/>
                      <a:r>
                        <a:rPr lang="en-US" sz="1400" u="none" dirty="0" smtClean="0"/>
                        <a:t>$686,985 </a:t>
                      </a:r>
                      <a:endParaRPr lang="en-US" sz="1400" u="none" dirty="0"/>
                    </a:p>
                  </a:txBody>
                  <a:tcPr/>
                </a:tc>
                <a:tc>
                  <a:txBody>
                    <a:bodyPr/>
                    <a:lstStyle/>
                    <a:p>
                      <a:endParaRPr lang="en-US" sz="1400"/>
                    </a:p>
                  </a:txBody>
                  <a:tcPr/>
                </a:tc>
                <a:tc>
                  <a:txBody>
                    <a:bodyPr/>
                    <a:lstStyle/>
                    <a:p>
                      <a:endParaRPr lang="en-US" sz="1400"/>
                    </a:p>
                  </a:txBody>
                  <a:tcPr/>
                </a:tc>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Current Ratio </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Current Liabilities</a:t>
                      </a:r>
                    </a:p>
                  </a:txBody>
                  <a:tcPr/>
                </a:tc>
                <a:tc>
                  <a:txBody>
                    <a:bodyPr/>
                    <a:lstStyle/>
                    <a:p>
                      <a:pPr algn="ctr"/>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$367,850</a:t>
                      </a:r>
                    </a:p>
                  </a:txBody>
                  <a:tcPr/>
                </a:tc>
                <a:tc>
                  <a:txBody>
                    <a:bodyPr/>
                    <a:lstStyle/>
                    <a:p>
                      <a:r>
                        <a:rPr lang="en-US" sz="1400" dirty="0" smtClean="0"/>
                        <a:t>=</a:t>
                      </a:r>
                      <a:endParaRPr lang="en-US" sz="1400" dirty="0"/>
                    </a:p>
                  </a:txBody>
                  <a:tcPr/>
                </a:tc>
                <a:tc>
                  <a:txBody>
                    <a:bodyPr/>
                    <a:lstStyle/>
                    <a:p>
                      <a:r>
                        <a:rPr lang="en-US" sz="1400" dirty="0" smtClean="0"/>
                        <a:t>1.87</a:t>
                      </a:r>
                      <a:endParaRPr lang="en-US" sz="1400" dirty="0"/>
                    </a:p>
                  </a:txBody>
                  <a:tcPr/>
                </a:tc>
              </a:tr>
            </a:tbl>
          </a:graphicData>
        </a:graphic>
      </p:graphicFrame>
      <p:cxnSp>
        <p:nvCxnSpPr>
          <p:cNvPr id="7" name="Straight Connector 6"/>
          <p:cNvCxnSpPr/>
          <p:nvPr/>
        </p:nvCxnSpPr>
        <p:spPr>
          <a:xfrm>
            <a:off x="3048000" y="2819400"/>
            <a:ext cx="160020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257800" y="2819400"/>
            <a:ext cx="1066800"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0" name="Table 9"/>
          <p:cNvGraphicFramePr>
            <a:graphicFrameLocks noGrp="1"/>
          </p:cNvGraphicFramePr>
          <p:nvPr/>
        </p:nvGraphicFramePr>
        <p:xfrm>
          <a:off x="1219200" y="4114800"/>
          <a:ext cx="6095999" cy="914400"/>
        </p:xfrm>
        <a:graphic>
          <a:graphicData uri="http://schemas.openxmlformats.org/drawingml/2006/table">
            <a:tbl>
              <a:tblPr firstRow="1" bandRow="1">
                <a:tableStyleId>{5C22544A-7EE6-4342-B048-85BDC9FD1C3A}</a:tableStyleId>
              </a:tblPr>
              <a:tblGrid>
                <a:gridCol w="1447800"/>
                <a:gridCol w="304800"/>
                <a:gridCol w="1828800"/>
                <a:gridCol w="381000"/>
                <a:gridCol w="1219200"/>
                <a:gridCol w="381000"/>
                <a:gridCol w="533399"/>
              </a:tblGrid>
              <a:tr h="152400">
                <a:tc>
                  <a:txBody>
                    <a:bodyPr/>
                    <a:lstStyle/>
                    <a:p>
                      <a:endParaRPr lang="en-US" sz="1400" dirty="0"/>
                    </a:p>
                  </a:txBody>
                  <a:tcPr/>
                </a:tc>
                <a:tc>
                  <a:txBody>
                    <a:bodyPr/>
                    <a:lstStyle/>
                    <a:p>
                      <a:endParaRPr lang="en-US" sz="1400" dirty="0"/>
                    </a:p>
                  </a:txBody>
                  <a:tcPr/>
                </a:tc>
                <a:tc>
                  <a:txBody>
                    <a:bodyPr/>
                    <a:lstStyle/>
                    <a:p>
                      <a:pPr algn="ctr"/>
                      <a:r>
                        <a:rPr lang="en-US" sz="1400" u="none" dirty="0" smtClean="0"/>
                        <a:t>Quick Assets </a:t>
                      </a:r>
                      <a:endParaRPr lang="en-US" sz="1400" b="0" u="none" dirty="0"/>
                    </a:p>
                  </a:txBody>
                  <a:tcPr/>
                </a:tc>
                <a:tc>
                  <a:txBody>
                    <a:bodyPr/>
                    <a:lstStyle/>
                    <a:p>
                      <a:pPr algn="ctr"/>
                      <a:endParaRPr lang="en-US" sz="1400" dirty="0"/>
                    </a:p>
                  </a:txBody>
                  <a:tcPr/>
                </a:tc>
                <a:tc>
                  <a:txBody>
                    <a:bodyPr/>
                    <a:lstStyle/>
                    <a:p>
                      <a:pPr algn="ctr"/>
                      <a:r>
                        <a:rPr lang="en-US" sz="1400" u="none" dirty="0" smtClean="0"/>
                        <a:t>$231,530 </a:t>
                      </a:r>
                      <a:endParaRPr lang="en-US" sz="1400" u="none" dirty="0"/>
                    </a:p>
                  </a:txBody>
                  <a:tcPr/>
                </a:tc>
                <a:tc>
                  <a:txBody>
                    <a:bodyPr/>
                    <a:lstStyle/>
                    <a:p>
                      <a:endParaRPr lang="en-US" sz="1400"/>
                    </a:p>
                  </a:txBody>
                  <a:tcPr/>
                </a:tc>
                <a:tc>
                  <a:txBody>
                    <a:bodyPr/>
                    <a:lstStyle/>
                    <a:p>
                      <a:endParaRPr lang="en-US" sz="1400"/>
                    </a:p>
                  </a:txBody>
                  <a:tcPr/>
                </a:tc>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Quick Ratio </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Current Liabilities</a:t>
                      </a:r>
                    </a:p>
                  </a:txBody>
                  <a:tcPr/>
                </a:tc>
                <a:tc>
                  <a:txBody>
                    <a:bodyPr/>
                    <a:lstStyle/>
                    <a:p>
                      <a:pPr algn="ctr"/>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$367,850</a:t>
                      </a:r>
                    </a:p>
                  </a:txBody>
                  <a:tcPr/>
                </a:tc>
                <a:tc>
                  <a:txBody>
                    <a:bodyPr/>
                    <a:lstStyle/>
                    <a:p>
                      <a:r>
                        <a:rPr lang="en-US" sz="1400" dirty="0" smtClean="0"/>
                        <a:t>=</a:t>
                      </a:r>
                      <a:endParaRPr lang="en-US" sz="1400" dirty="0"/>
                    </a:p>
                  </a:txBody>
                  <a:tcPr/>
                </a:tc>
                <a:tc>
                  <a:txBody>
                    <a:bodyPr/>
                    <a:lstStyle/>
                    <a:p>
                      <a:r>
                        <a:rPr lang="en-US" sz="1400" dirty="0" smtClean="0"/>
                        <a:t>.63</a:t>
                      </a:r>
                      <a:endParaRPr lang="en-US" sz="1400" dirty="0"/>
                    </a:p>
                  </a:txBody>
                  <a:tcPr/>
                </a:tc>
              </a:tr>
              <a:tr h="304800">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
        <p:nvSpPr>
          <p:cNvPr id="11" name="TextBox 10"/>
          <p:cNvSpPr txBox="1"/>
          <p:nvPr/>
        </p:nvSpPr>
        <p:spPr>
          <a:xfrm>
            <a:off x="838200" y="3352800"/>
            <a:ext cx="6781800" cy="646331"/>
          </a:xfrm>
          <a:prstGeom prst="rect">
            <a:avLst/>
          </a:prstGeom>
          <a:noFill/>
        </p:spPr>
        <p:txBody>
          <a:bodyPr wrap="square" rtlCol="0">
            <a:spAutoFit/>
          </a:bodyPr>
          <a:lstStyle/>
          <a:p>
            <a:r>
              <a:rPr lang="en-US" dirty="0" smtClean="0"/>
              <a:t>2. </a:t>
            </a:r>
            <a:r>
              <a:rPr lang="en-US" u="sng" dirty="0" smtClean="0"/>
              <a:t>Quick Ratio-</a:t>
            </a:r>
            <a:r>
              <a:rPr lang="en-US" dirty="0" smtClean="0"/>
              <a:t> Shows the extent to which the firm’s most liquid assets cover its current liabilities.</a:t>
            </a:r>
            <a:endParaRPr lang="en-US" dirty="0"/>
          </a:p>
        </p:txBody>
      </p:sp>
      <p:cxnSp>
        <p:nvCxnSpPr>
          <p:cNvPr id="12" name="Straight Connector 11"/>
          <p:cNvCxnSpPr/>
          <p:nvPr/>
        </p:nvCxnSpPr>
        <p:spPr>
          <a:xfrm>
            <a:off x="3048000" y="4419600"/>
            <a:ext cx="1600200"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5257800" y="4419600"/>
            <a:ext cx="1066800" cy="0"/>
          </a:xfrm>
          <a:prstGeom prst="line">
            <a:avLst/>
          </a:prstGeom>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4419600" y="3124200"/>
            <a:ext cx="2895600" cy="276999"/>
          </a:xfrm>
          <a:prstGeom prst="rect">
            <a:avLst/>
          </a:prstGeom>
          <a:noFill/>
        </p:spPr>
        <p:txBody>
          <a:bodyPr wrap="square" rtlCol="0">
            <a:spAutoFit/>
          </a:bodyPr>
          <a:lstStyle/>
          <a:p>
            <a:pPr algn="r"/>
            <a:r>
              <a:rPr lang="en-US" sz="1200" dirty="0" smtClean="0"/>
              <a:t>Strive for 2.0 or higher</a:t>
            </a:r>
            <a:endParaRPr lang="en-US" sz="1200" dirty="0"/>
          </a:p>
        </p:txBody>
      </p:sp>
      <p:sp>
        <p:nvSpPr>
          <p:cNvPr id="15" name="TextBox 14"/>
          <p:cNvSpPr txBox="1"/>
          <p:nvPr/>
        </p:nvSpPr>
        <p:spPr>
          <a:xfrm>
            <a:off x="5181600" y="5029200"/>
            <a:ext cx="2133600" cy="276999"/>
          </a:xfrm>
          <a:prstGeom prst="rect">
            <a:avLst/>
          </a:prstGeom>
          <a:noFill/>
        </p:spPr>
        <p:txBody>
          <a:bodyPr wrap="square" rtlCol="0">
            <a:spAutoFit/>
          </a:bodyPr>
          <a:lstStyle/>
          <a:p>
            <a:pPr algn="r"/>
            <a:r>
              <a:rPr lang="en-US" sz="1200" dirty="0" smtClean="0"/>
              <a:t>1.0 or higher</a:t>
            </a:r>
            <a:endParaRPr lang="en-US" sz="1200" dirty="0"/>
          </a:p>
        </p:txBody>
      </p:sp>
      <p:sp>
        <p:nvSpPr>
          <p:cNvPr id="16" name="Slide Number Placeholder 15"/>
          <p:cNvSpPr>
            <a:spLocks noGrp="1"/>
          </p:cNvSpPr>
          <p:nvPr>
            <p:ph type="sldNum" sz="quarter" idx="12"/>
          </p:nvPr>
        </p:nvSpPr>
        <p:spPr/>
        <p:txBody>
          <a:bodyPr/>
          <a:lstStyle/>
          <a:p>
            <a:fld id="{015701CC-B152-453A-9083-050406D59BA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r>
              <a:rPr lang="en-US" dirty="0"/>
              <a:t>Basic Financial Reports</a:t>
            </a:r>
          </a:p>
        </p:txBody>
      </p:sp>
      <p:sp>
        <p:nvSpPr>
          <p:cNvPr id="7171" name="Rectangle 3"/>
          <p:cNvSpPr>
            <a:spLocks noGrp="1" noChangeArrowheads="1"/>
          </p:cNvSpPr>
          <p:nvPr>
            <p:ph type="body" idx="1"/>
          </p:nvPr>
        </p:nvSpPr>
        <p:spPr>
          <a:xfrm>
            <a:off x="685800" y="990600"/>
            <a:ext cx="7693025" cy="4114800"/>
          </a:xfrm>
        </p:spPr>
        <p:txBody>
          <a:bodyPr>
            <a:normAutofit lnSpcReduction="10000"/>
          </a:bodyPr>
          <a:lstStyle/>
          <a:p>
            <a:pPr>
              <a:lnSpc>
                <a:spcPct val="80000"/>
              </a:lnSpc>
            </a:pPr>
            <a:r>
              <a:rPr lang="en-US" sz="2400" b="1" dirty="0"/>
              <a:t>Balance Sheet</a:t>
            </a:r>
            <a:r>
              <a:rPr lang="en-US" sz="2400" dirty="0"/>
              <a:t> – estimates the firm’s worth on a given date; built on the accounting equation: </a:t>
            </a:r>
          </a:p>
          <a:p>
            <a:pPr>
              <a:lnSpc>
                <a:spcPct val="80000"/>
              </a:lnSpc>
              <a:buFont typeface="Wingdings" pitchFamily="2" charset="2"/>
              <a:buNone/>
            </a:pPr>
            <a:r>
              <a:rPr lang="en-US" sz="2400" dirty="0"/>
              <a:t>		Assets = Liabilities + Owner’s Equity</a:t>
            </a:r>
          </a:p>
          <a:p>
            <a:pPr>
              <a:lnSpc>
                <a:spcPct val="80000"/>
              </a:lnSpc>
              <a:buFont typeface="Wingdings" pitchFamily="2" charset="2"/>
              <a:buNone/>
            </a:pPr>
            <a:endParaRPr lang="en-US" sz="1000" dirty="0"/>
          </a:p>
          <a:p>
            <a:pPr>
              <a:lnSpc>
                <a:spcPct val="80000"/>
              </a:lnSpc>
            </a:pPr>
            <a:r>
              <a:rPr lang="en-US" sz="2400" b="1" dirty="0"/>
              <a:t>Income Statement</a:t>
            </a:r>
            <a:r>
              <a:rPr lang="en-US" sz="2400" dirty="0"/>
              <a:t> – compares the firm’s expenses against its revenue over a period of time to show its net profit (or loss): </a:t>
            </a:r>
          </a:p>
          <a:p>
            <a:pPr>
              <a:lnSpc>
                <a:spcPct val="80000"/>
              </a:lnSpc>
              <a:buFont typeface="Wingdings" pitchFamily="2" charset="2"/>
              <a:buNone/>
            </a:pPr>
            <a:r>
              <a:rPr lang="en-US" sz="2400" dirty="0"/>
              <a:t>		Net Profit = Sales Revenue – Expenses</a:t>
            </a:r>
          </a:p>
          <a:p>
            <a:pPr>
              <a:lnSpc>
                <a:spcPct val="80000"/>
              </a:lnSpc>
              <a:buFont typeface="Wingdings" pitchFamily="2" charset="2"/>
              <a:buNone/>
            </a:pPr>
            <a:endParaRPr lang="en-US" sz="1000" dirty="0"/>
          </a:p>
          <a:p>
            <a:pPr>
              <a:lnSpc>
                <a:spcPct val="80000"/>
              </a:lnSpc>
            </a:pPr>
            <a:r>
              <a:rPr lang="en-US" sz="2400" b="1" dirty="0"/>
              <a:t>Statement of Cash Flows</a:t>
            </a:r>
            <a:r>
              <a:rPr lang="en-US" sz="2400" dirty="0"/>
              <a:t> – shows the change in the firm’s working capital over a period of time by listing the </a:t>
            </a:r>
            <a:r>
              <a:rPr lang="en-US" sz="2400" i="1" dirty="0"/>
              <a:t>sources</a:t>
            </a:r>
            <a:r>
              <a:rPr lang="en-US" sz="2400" dirty="0"/>
              <a:t> of funds and the </a:t>
            </a:r>
            <a:r>
              <a:rPr lang="en-US" sz="2400" i="1" dirty="0"/>
              <a:t>uses</a:t>
            </a:r>
            <a:r>
              <a:rPr lang="en-US" sz="2400" dirty="0"/>
              <a:t> of these funds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a:xfrm>
            <a:off x="502920" y="5486400"/>
            <a:ext cx="8183880" cy="548640"/>
          </a:xfrm>
        </p:spPr>
        <p:txBody>
          <a:bodyPr>
            <a:noAutofit/>
          </a:bodyPr>
          <a:lstStyle/>
          <a:p>
            <a:pPr algn="ctr"/>
            <a:r>
              <a:rPr lang="en-US" sz="4000" dirty="0"/>
              <a:t>Twelve Key Ratios</a:t>
            </a:r>
          </a:p>
        </p:txBody>
      </p:sp>
      <p:sp>
        <p:nvSpPr>
          <p:cNvPr id="11267" name="Rectangle 3"/>
          <p:cNvSpPr>
            <a:spLocks noGrp="1" noChangeArrowheads="1"/>
          </p:cNvSpPr>
          <p:nvPr>
            <p:ph type="body" idx="1"/>
          </p:nvPr>
        </p:nvSpPr>
        <p:spPr>
          <a:xfrm>
            <a:off x="685800" y="762000"/>
            <a:ext cx="7693025" cy="1600200"/>
          </a:xfrm>
        </p:spPr>
        <p:txBody>
          <a:bodyPr>
            <a:noAutofit/>
          </a:bodyPr>
          <a:lstStyle/>
          <a:p>
            <a:pPr>
              <a:lnSpc>
                <a:spcPct val="90000"/>
              </a:lnSpc>
              <a:buFont typeface="Wingdings" pitchFamily="2" charset="2"/>
              <a:buNone/>
            </a:pPr>
            <a:r>
              <a:rPr lang="en-US" sz="1800" i="1" u="sng" dirty="0"/>
              <a:t>Leverage Ratios-</a:t>
            </a:r>
            <a:r>
              <a:rPr lang="en-US" sz="1800" i="1" dirty="0"/>
              <a:t> Measure the financing provided by the firm’s owners against that supplied by its creditors; a gauge of the depth of the company’s debt</a:t>
            </a:r>
            <a:r>
              <a:rPr lang="en-US" sz="1800" i="1" dirty="0" smtClean="0"/>
              <a:t>.</a:t>
            </a:r>
          </a:p>
          <a:p>
            <a:pPr>
              <a:lnSpc>
                <a:spcPct val="90000"/>
              </a:lnSpc>
              <a:buFont typeface="Wingdings" pitchFamily="2" charset="2"/>
              <a:buNone/>
            </a:pPr>
            <a:endParaRPr lang="en-US" sz="1400" i="1" dirty="0"/>
          </a:p>
          <a:p>
            <a:pPr>
              <a:lnSpc>
                <a:spcPct val="90000"/>
              </a:lnSpc>
              <a:buFont typeface="Wingdings" pitchFamily="2" charset="2"/>
              <a:buNone/>
            </a:pPr>
            <a:r>
              <a:rPr lang="en-US" sz="1800" dirty="0" smtClean="0"/>
              <a:t>3</a:t>
            </a:r>
            <a:r>
              <a:rPr lang="en-US" sz="1800" dirty="0"/>
              <a:t>. </a:t>
            </a:r>
            <a:r>
              <a:rPr lang="en-US" sz="1800" u="sng" dirty="0"/>
              <a:t>Debt Ratio </a:t>
            </a:r>
            <a:r>
              <a:rPr lang="en-US" sz="1800" dirty="0"/>
              <a:t>- Measures solvency by showing the firm’s ability to pay current liabilities out of current assets</a:t>
            </a:r>
            <a:r>
              <a:rPr lang="en-US" sz="1800" dirty="0" smtClean="0"/>
              <a:t>. </a:t>
            </a:r>
            <a:endParaRPr lang="en-US" sz="1800" dirty="0"/>
          </a:p>
        </p:txBody>
      </p:sp>
      <p:graphicFrame>
        <p:nvGraphicFramePr>
          <p:cNvPr id="4" name="Table 3"/>
          <p:cNvGraphicFramePr>
            <a:graphicFrameLocks noGrp="1"/>
          </p:cNvGraphicFramePr>
          <p:nvPr/>
        </p:nvGraphicFramePr>
        <p:xfrm>
          <a:off x="1143000" y="2362200"/>
          <a:ext cx="6095999" cy="736600"/>
        </p:xfrm>
        <a:graphic>
          <a:graphicData uri="http://schemas.openxmlformats.org/drawingml/2006/table">
            <a:tbl>
              <a:tblPr firstRow="1" bandRow="1">
                <a:tableStyleId>{5C22544A-7EE6-4342-B048-85BDC9FD1C3A}</a:tableStyleId>
              </a:tblPr>
              <a:tblGrid>
                <a:gridCol w="1447800"/>
                <a:gridCol w="304800"/>
                <a:gridCol w="1828800"/>
                <a:gridCol w="381000"/>
                <a:gridCol w="1219200"/>
                <a:gridCol w="304800"/>
                <a:gridCol w="609599"/>
              </a:tblGrid>
              <a:tr h="254000">
                <a:tc>
                  <a:txBody>
                    <a:bodyPr/>
                    <a:lstStyle/>
                    <a:p>
                      <a:endParaRPr lang="en-US" sz="1400" dirty="0"/>
                    </a:p>
                  </a:txBody>
                  <a:tcPr/>
                </a:tc>
                <a:tc>
                  <a:txBody>
                    <a:bodyPr/>
                    <a:lstStyle/>
                    <a:p>
                      <a:endParaRPr lang="en-US" sz="1400" dirty="0"/>
                    </a:p>
                  </a:txBody>
                  <a:tcPr/>
                </a:tc>
                <a:tc>
                  <a:txBody>
                    <a:bodyPr/>
                    <a:lstStyle/>
                    <a:p>
                      <a:pPr algn="ctr"/>
                      <a:r>
                        <a:rPr lang="en-US" sz="1400" u="none" dirty="0" smtClean="0"/>
                        <a:t>Total Debt</a:t>
                      </a:r>
                      <a:endParaRPr lang="en-US" sz="1400" b="0" u="none" dirty="0"/>
                    </a:p>
                  </a:txBody>
                  <a:tcPr/>
                </a:tc>
                <a:tc>
                  <a:txBody>
                    <a:bodyPr/>
                    <a:lstStyle/>
                    <a:p>
                      <a:pPr algn="ctr"/>
                      <a:endParaRPr lang="en-US" sz="1400" dirty="0"/>
                    </a:p>
                  </a:txBody>
                  <a:tcPr/>
                </a:tc>
                <a:tc>
                  <a:txBody>
                    <a:bodyPr/>
                    <a:lstStyle/>
                    <a:p>
                      <a:pPr algn="ctr"/>
                      <a:r>
                        <a:rPr lang="en-US" sz="1400" u="none" dirty="0" smtClean="0"/>
                        <a:t>$580,000 </a:t>
                      </a:r>
                      <a:endParaRPr lang="en-US" sz="1400" u="none" dirty="0"/>
                    </a:p>
                  </a:txBody>
                  <a:tcPr/>
                </a:tc>
                <a:tc>
                  <a:txBody>
                    <a:bodyPr/>
                    <a:lstStyle/>
                    <a:p>
                      <a:endParaRPr lang="en-US" sz="1400"/>
                    </a:p>
                  </a:txBody>
                  <a:tcPr/>
                </a:tc>
                <a:tc>
                  <a:txBody>
                    <a:bodyPr/>
                    <a:lstStyle/>
                    <a:p>
                      <a:endParaRPr lang="en-US" sz="1400"/>
                    </a:p>
                  </a:txBody>
                  <a:tcPr/>
                </a:tc>
              </a:tr>
              <a:tr h="431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Debt Ratio </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Total Assets</a:t>
                      </a:r>
                    </a:p>
                  </a:txBody>
                  <a:tcPr/>
                </a:tc>
                <a:tc>
                  <a:txBody>
                    <a:bodyPr/>
                    <a:lstStyle/>
                    <a:p>
                      <a:pPr algn="ctr"/>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$847,655</a:t>
                      </a:r>
                    </a:p>
                  </a:txBody>
                  <a:tcPr/>
                </a:tc>
                <a:tc>
                  <a:txBody>
                    <a:bodyPr/>
                    <a:lstStyle/>
                    <a:p>
                      <a:r>
                        <a:rPr lang="en-US" sz="1400" dirty="0" smtClean="0"/>
                        <a:t>=</a:t>
                      </a:r>
                      <a:endParaRPr lang="en-US" sz="1400" dirty="0"/>
                    </a:p>
                  </a:txBody>
                  <a:tcPr/>
                </a:tc>
                <a:tc>
                  <a:txBody>
                    <a:bodyPr/>
                    <a:lstStyle/>
                    <a:p>
                      <a:r>
                        <a:rPr lang="en-US" sz="1400" dirty="0" smtClean="0"/>
                        <a:t>.68</a:t>
                      </a:r>
                      <a:endParaRPr lang="en-US" sz="1400" dirty="0"/>
                    </a:p>
                  </a:txBody>
                  <a:tcPr/>
                </a:tc>
              </a:tr>
            </a:tbl>
          </a:graphicData>
        </a:graphic>
      </p:graphicFrame>
      <p:cxnSp>
        <p:nvCxnSpPr>
          <p:cNvPr id="5" name="Straight Connector 4"/>
          <p:cNvCxnSpPr/>
          <p:nvPr/>
        </p:nvCxnSpPr>
        <p:spPr>
          <a:xfrm>
            <a:off x="3048000" y="2667000"/>
            <a:ext cx="16002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257800" y="2667000"/>
            <a:ext cx="1066800"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7" name="Table 6"/>
          <p:cNvGraphicFramePr>
            <a:graphicFrameLocks noGrp="1"/>
          </p:cNvGraphicFramePr>
          <p:nvPr/>
        </p:nvGraphicFramePr>
        <p:xfrm>
          <a:off x="1143001" y="4114800"/>
          <a:ext cx="6553199" cy="914400"/>
        </p:xfrm>
        <a:graphic>
          <a:graphicData uri="http://schemas.openxmlformats.org/drawingml/2006/table">
            <a:tbl>
              <a:tblPr firstRow="1" bandRow="1">
                <a:tableStyleId>{5C22544A-7EE6-4342-B048-85BDC9FD1C3A}</a:tableStyleId>
              </a:tblPr>
              <a:tblGrid>
                <a:gridCol w="1828800"/>
                <a:gridCol w="304800"/>
                <a:gridCol w="1905000"/>
                <a:gridCol w="304800"/>
                <a:gridCol w="1295400"/>
                <a:gridCol w="304800"/>
                <a:gridCol w="609599"/>
              </a:tblGrid>
              <a:tr h="304800">
                <a:tc>
                  <a:txBody>
                    <a:bodyPr/>
                    <a:lstStyle/>
                    <a:p>
                      <a:endParaRPr lang="en-US" sz="1400" dirty="0"/>
                    </a:p>
                  </a:txBody>
                  <a:tcPr/>
                </a:tc>
                <a:tc>
                  <a:txBody>
                    <a:bodyPr/>
                    <a:lstStyle/>
                    <a:p>
                      <a:endParaRPr lang="en-US" sz="1400" dirty="0"/>
                    </a:p>
                  </a:txBody>
                  <a:tcPr/>
                </a:tc>
                <a:tc>
                  <a:txBody>
                    <a:bodyPr/>
                    <a:lstStyle/>
                    <a:p>
                      <a:pPr algn="ctr"/>
                      <a:r>
                        <a:rPr lang="en-US" sz="1400" u="none" dirty="0" smtClean="0"/>
                        <a:t>Total Debt</a:t>
                      </a:r>
                      <a:endParaRPr lang="en-US" sz="1400" b="0" u="none" dirty="0"/>
                    </a:p>
                  </a:txBody>
                  <a:tcPr/>
                </a:tc>
                <a:tc>
                  <a:txBody>
                    <a:bodyPr/>
                    <a:lstStyle/>
                    <a:p>
                      <a:pPr algn="ctr"/>
                      <a:endParaRPr lang="en-US" sz="1400" dirty="0"/>
                    </a:p>
                  </a:txBody>
                  <a:tcPr/>
                </a:tc>
                <a:tc>
                  <a:txBody>
                    <a:bodyPr/>
                    <a:lstStyle/>
                    <a:p>
                      <a:pPr algn="ctr"/>
                      <a:r>
                        <a:rPr lang="en-US" sz="1400" u="none" dirty="0" smtClean="0"/>
                        <a:t>$580,000 </a:t>
                      </a:r>
                      <a:endParaRPr lang="en-US" sz="1400" u="none" dirty="0"/>
                    </a:p>
                  </a:txBody>
                  <a:tcPr/>
                </a:tc>
                <a:tc>
                  <a:txBody>
                    <a:bodyPr/>
                    <a:lstStyle/>
                    <a:p>
                      <a:endParaRPr lang="en-US" sz="1400"/>
                    </a:p>
                  </a:txBody>
                  <a:tcPr/>
                </a:tc>
                <a:tc>
                  <a:txBody>
                    <a:bodyPr/>
                    <a:lstStyle/>
                    <a:p>
                      <a:endParaRPr lang="en-US" sz="1400"/>
                    </a:p>
                  </a:txBody>
                  <a:tcPr/>
                </a:tc>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Debt to Net Worth </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Tangible</a:t>
                      </a:r>
                      <a:r>
                        <a:rPr lang="en-US" sz="1400" baseline="0" dirty="0" smtClean="0"/>
                        <a:t> Net Worth</a:t>
                      </a:r>
                      <a:endParaRPr lang="en-US" sz="1400" dirty="0" smtClean="0"/>
                    </a:p>
                  </a:txBody>
                  <a:tcPr/>
                </a:tc>
                <a:tc>
                  <a:txBody>
                    <a:bodyPr/>
                    <a:lstStyle/>
                    <a:p>
                      <a:pPr algn="ctr"/>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$264,155</a:t>
                      </a:r>
                    </a:p>
                  </a:txBody>
                  <a:tcPr/>
                </a:tc>
                <a:tc>
                  <a:txBody>
                    <a:bodyPr/>
                    <a:lstStyle/>
                    <a:p>
                      <a:r>
                        <a:rPr lang="en-US" sz="1400" dirty="0" smtClean="0"/>
                        <a:t>=</a:t>
                      </a:r>
                      <a:endParaRPr lang="en-US" sz="1400" dirty="0"/>
                    </a:p>
                  </a:txBody>
                  <a:tcPr/>
                </a:tc>
                <a:tc>
                  <a:txBody>
                    <a:bodyPr/>
                    <a:lstStyle/>
                    <a:p>
                      <a:r>
                        <a:rPr lang="en-US" sz="1400" dirty="0" smtClean="0"/>
                        <a:t>2.20</a:t>
                      </a:r>
                      <a:endParaRPr lang="en-US" sz="1400" dirty="0"/>
                    </a:p>
                  </a:txBody>
                  <a:tcPr/>
                </a:tc>
              </a:tr>
              <a:tr h="304800">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cxnSp>
        <p:nvCxnSpPr>
          <p:cNvPr id="8" name="Straight Connector 7"/>
          <p:cNvCxnSpPr/>
          <p:nvPr/>
        </p:nvCxnSpPr>
        <p:spPr>
          <a:xfrm>
            <a:off x="3352801" y="4419600"/>
            <a:ext cx="16002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5562601" y="4419600"/>
            <a:ext cx="1066800"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14400" y="3544669"/>
            <a:ext cx="7620000" cy="646331"/>
          </a:xfrm>
          <a:prstGeom prst="rect">
            <a:avLst/>
          </a:prstGeom>
          <a:noFill/>
        </p:spPr>
        <p:txBody>
          <a:bodyPr wrap="square" rtlCol="0">
            <a:spAutoFit/>
          </a:bodyPr>
          <a:lstStyle/>
          <a:p>
            <a:r>
              <a:rPr lang="en-US" dirty="0" smtClean="0"/>
              <a:t>4. </a:t>
            </a:r>
            <a:r>
              <a:rPr lang="en-US" u="sng" dirty="0" smtClean="0"/>
              <a:t>Debt to Net Worth Ratio </a:t>
            </a:r>
            <a:r>
              <a:rPr lang="en-US" dirty="0" smtClean="0"/>
              <a:t>- Compares what the business “owes” to what it “owns.”</a:t>
            </a:r>
          </a:p>
        </p:txBody>
      </p:sp>
      <p:sp>
        <p:nvSpPr>
          <p:cNvPr id="11" name="TextBox 10"/>
          <p:cNvSpPr txBox="1"/>
          <p:nvPr/>
        </p:nvSpPr>
        <p:spPr>
          <a:xfrm>
            <a:off x="990600" y="3048000"/>
            <a:ext cx="6553200" cy="461665"/>
          </a:xfrm>
          <a:prstGeom prst="rect">
            <a:avLst/>
          </a:prstGeom>
          <a:noFill/>
        </p:spPr>
        <p:txBody>
          <a:bodyPr wrap="square" rtlCol="0">
            <a:spAutoFit/>
          </a:bodyPr>
          <a:lstStyle/>
          <a:p>
            <a:r>
              <a:rPr lang="en-US" sz="1200" dirty="0" smtClean="0"/>
              <a:t>The more debt compared to assets a company has, which is signaled by a high debt ratio, the more leveraged it is and the riskier it is considered to be.</a:t>
            </a:r>
            <a:endParaRPr lang="en-US" sz="1200" dirty="0"/>
          </a:p>
        </p:txBody>
      </p:sp>
      <p:sp>
        <p:nvSpPr>
          <p:cNvPr id="12" name="TextBox 11"/>
          <p:cNvSpPr txBox="1"/>
          <p:nvPr/>
        </p:nvSpPr>
        <p:spPr>
          <a:xfrm>
            <a:off x="1066800" y="5029200"/>
            <a:ext cx="6629400" cy="461665"/>
          </a:xfrm>
          <a:prstGeom prst="rect">
            <a:avLst/>
          </a:prstGeom>
          <a:noFill/>
        </p:spPr>
        <p:txBody>
          <a:bodyPr wrap="square" rtlCol="0">
            <a:spAutoFit/>
          </a:bodyPr>
          <a:lstStyle/>
          <a:p>
            <a:r>
              <a:rPr lang="en-US" sz="1200" dirty="0" smtClean="0"/>
              <a:t>A high ratio usually indicates that the business has a lot of risk because it must meet principal and interest on its obligations.</a:t>
            </a:r>
            <a:endParaRPr lang="en-US" sz="1200" dirty="0"/>
          </a:p>
        </p:txBody>
      </p:sp>
      <p:sp>
        <p:nvSpPr>
          <p:cNvPr id="13" name="Slide Number Placeholder 12"/>
          <p:cNvSpPr>
            <a:spLocks noGrp="1"/>
          </p:cNvSpPr>
          <p:nvPr>
            <p:ph type="sldNum" sz="quarter" idx="12"/>
          </p:nvPr>
        </p:nvSpPr>
        <p:spPr/>
        <p:txBody>
          <a:bodyPr/>
          <a:lstStyle/>
          <a:p>
            <a:fld id="{015701CC-B152-453A-9083-050406D59BA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pPr algn="ctr"/>
            <a:r>
              <a:rPr lang="en-US" dirty="0"/>
              <a:t>Twelve Key Ratios</a:t>
            </a:r>
          </a:p>
        </p:txBody>
      </p:sp>
      <p:sp>
        <p:nvSpPr>
          <p:cNvPr id="12291" name="Rectangle 3"/>
          <p:cNvSpPr>
            <a:spLocks noGrp="1" noChangeArrowheads="1"/>
          </p:cNvSpPr>
          <p:nvPr>
            <p:ph type="body" idx="1"/>
          </p:nvPr>
        </p:nvSpPr>
        <p:spPr>
          <a:xfrm>
            <a:off x="426720" y="1069848"/>
            <a:ext cx="8183880" cy="1978152"/>
          </a:xfrm>
        </p:spPr>
        <p:txBody>
          <a:bodyPr/>
          <a:lstStyle/>
          <a:p>
            <a:pPr>
              <a:buFont typeface="Wingdings" pitchFamily="2" charset="2"/>
              <a:buNone/>
            </a:pPr>
            <a:r>
              <a:rPr lang="en-US" sz="1800" i="1" u="sng" dirty="0"/>
              <a:t>Leverage Ratios-</a:t>
            </a:r>
            <a:r>
              <a:rPr lang="en-US" sz="1800" i="1" dirty="0"/>
              <a:t> Measure the financing provided by the firm’s owners against that supplied by its creditors; a gauge of the depth of the company’s debt.</a:t>
            </a:r>
          </a:p>
          <a:p>
            <a:pPr>
              <a:buFont typeface="Wingdings" pitchFamily="2" charset="2"/>
              <a:buNone/>
            </a:pPr>
            <a:endParaRPr lang="en-US" sz="1800" i="1" dirty="0"/>
          </a:p>
          <a:p>
            <a:pPr>
              <a:buFont typeface="Wingdings" pitchFamily="2" charset="2"/>
              <a:buNone/>
            </a:pPr>
            <a:r>
              <a:rPr lang="en-US" sz="1800" dirty="0"/>
              <a:t>5. </a:t>
            </a:r>
            <a:r>
              <a:rPr lang="en-US" sz="1800" u="sng" dirty="0"/>
              <a:t>Times Interest Earned </a:t>
            </a:r>
            <a:r>
              <a:rPr lang="en-US" sz="1800" dirty="0"/>
              <a:t>- Measures the firm’s ability to make the interest payments on its debt.</a:t>
            </a:r>
          </a:p>
          <a:p>
            <a:pPr>
              <a:buFont typeface="Wingdings" pitchFamily="2" charset="2"/>
              <a:buNone/>
            </a:pPr>
            <a:endParaRPr lang="en-US" sz="1800" dirty="0"/>
          </a:p>
        </p:txBody>
      </p:sp>
      <p:graphicFrame>
        <p:nvGraphicFramePr>
          <p:cNvPr id="4" name="Table 3"/>
          <p:cNvGraphicFramePr>
            <a:graphicFrameLocks noGrp="1"/>
          </p:cNvGraphicFramePr>
          <p:nvPr/>
        </p:nvGraphicFramePr>
        <p:xfrm>
          <a:off x="762000" y="3124201"/>
          <a:ext cx="7391399" cy="707136"/>
        </p:xfrm>
        <a:graphic>
          <a:graphicData uri="http://schemas.openxmlformats.org/drawingml/2006/table">
            <a:tbl>
              <a:tblPr firstRow="1" bandRow="1">
                <a:tableStyleId>{5C22544A-7EE6-4342-B048-85BDC9FD1C3A}</a:tableStyleId>
              </a:tblPr>
              <a:tblGrid>
                <a:gridCol w="2438400"/>
                <a:gridCol w="304800"/>
                <a:gridCol w="2362200"/>
                <a:gridCol w="304800"/>
                <a:gridCol w="1066800"/>
                <a:gridCol w="304800"/>
                <a:gridCol w="609599"/>
              </a:tblGrid>
              <a:tr h="207264">
                <a:tc>
                  <a:txBody>
                    <a:bodyPr/>
                    <a:lstStyle/>
                    <a:p>
                      <a:endParaRPr lang="en-US" sz="1400" dirty="0"/>
                    </a:p>
                  </a:txBody>
                  <a:tcPr/>
                </a:tc>
                <a:tc>
                  <a:txBody>
                    <a:bodyPr/>
                    <a:lstStyle/>
                    <a:p>
                      <a:endParaRPr lang="en-US" sz="1400" dirty="0"/>
                    </a:p>
                  </a:txBody>
                  <a:tcPr/>
                </a:tc>
                <a:tc>
                  <a:txBody>
                    <a:bodyPr/>
                    <a:lstStyle/>
                    <a:p>
                      <a:pPr algn="ctr"/>
                      <a:r>
                        <a:rPr lang="en-US" sz="1400" u="none" dirty="0" smtClean="0"/>
                        <a:t>EBIT*</a:t>
                      </a:r>
                      <a:endParaRPr lang="en-US" sz="1400" b="0" u="none" dirty="0"/>
                    </a:p>
                  </a:txBody>
                  <a:tcPr/>
                </a:tc>
                <a:tc>
                  <a:txBody>
                    <a:bodyPr/>
                    <a:lstStyle/>
                    <a:p>
                      <a:pPr algn="ctr"/>
                      <a:endParaRPr lang="en-US" sz="1400" dirty="0"/>
                    </a:p>
                  </a:txBody>
                  <a:tcPr/>
                </a:tc>
                <a:tc>
                  <a:txBody>
                    <a:bodyPr/>
                    <a:lstStyle/>
                    <a:p>
                      <a:pPr algn="ctr"/>
                      <a:r>
                        <a:rPr lang="en-US" sz="1400" u="none" dirty="0" smtClean="0"/>
                        <a:t>$80,479</a:t>
                      </a:r>
                      <a:endParaRPr lang="en-US" sz="1400" u="none" dirty="0"/>
                    </a:p>
                  </a:txBody>
                  <a:tcPr/>
                </a:tc>
                <a:tc>
                  <a:txBody>
                    <a:bodyPr/>
                    <a:lstStyle/>
                    <a:p>
                      <a:endParaRPr lang="en-US" sz="1400"/>
                    </a:p>
                  </a:txBody>
                  <a:tcPr/>
                </a:tc>
                <a:tc>
                  <a:txBody>
                    <a:bodyPr/>
                    <a:lstStyle/>
                    <a:p>
                      <a:endParaRPr lang="en-US" sz="1400"/>
                    </a:p>
                  </a:txBody>
                  <a:tcPr/>
                </a:tc>
              </a:tr>
              <a:tr h="4023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Times Interest Earned </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Total Interest Expense</a:t>
                      </a:r>
                    </a:p>
                  </a:txBody>
                  <a:tcPr/>
                </a:tc>
                <a:tc>
                  <a:txBody>
                    <a:bodyPr/>
                    <a:lstStyle/>
                    <a:p>
                      <a:pPr algn="ctr"/>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$19,850</a:t>
                      </a:r>
                      <a:endParaRPr lang="en-US" sz="1400" dirty="0"/>
                    </a:p>
                  </a:txBody>
                  <a:tcPr/>
                </a:tc>
                <a:tc>
                  <a:txBody>
                    <a:bodyPr/>
                    <a:lstStyle/>
                    <a:p>
                      <a:r>
                        <a:rPr lang="en-US" sz="1400" dirty="0" smtClean="0"/>
                        <a:t>=</a:t>
                      </a:r>
                      <a:endParaRPr lang="en-US" sz="1400" dirty="0"/>
                    </a:p>
                  </a:txBody>
                  <a:tcPr/>
                </a:tc>
                <a:tc>
                  <a:txBody>
                    <a:bodyPr/>
                    <a:lstStyle/>
                    <a:p>
                      <a:r>
                        <a:rPr lang="en-US" sz="1400" dirty="0" smtClean="0"/>
                        <a:t>4.05</a:t>
                      </a:r>
                      <a:endParaRPr lang="en-US" sz="1400" dirty="0"/>
                    </a:p>
                  </a:txBody>
                  <a:tcPr/>
                </a:tc>
              </a:tr>
            </a:tbl>
          </a:graphicData>
        </a:graphic>
      </p:graphicFrame>
      <p:cxnSp>
        <p:nvCxnSpPr>
          <p:cNvPr id="5" name="Straight Connector 4"/>
          <p:cNvCxnSpPr/>
          <p:nvPr/>
        </p:nvCxnSpPr>
        <p:spPr>
          <a:xfrm>
            <a:off x="3733800" y="3429000"/>
            <a:ext cx="19050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248400" y="3429000"/>
            <a:ext cx="914400" cy="0"/>
          </a:xfrm>
          <a:prstGeom prst="line">
            <a:avLst/>
          </a:prstGeom>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85800" y="4572000"/>
            <a:ext cx="7543800" cy="369332"/>
          </a:xfrm>
          <a:prstGeom prst="rect">
            <a:avLst/>
          </a:prstGeom>
          <a:noFill/>
        </p:spPr>
        <p:txBody>
          <a:bodyPr wrap="square" rtlCol="0">
            <a:spAutoFit/>
          </a:bodyPr>
          <a:lstStyle/>
          <a:p>
            <a:r>
              <a:rPr lang="en-US" dirty="0" smtClean="0"/>
              <a:t>* Earnings Before Interest and Taxes</a:t>
            </a:r>
          </a:p>
        </p:txBody>
      </p:sp>
      <p:sp>
        <p:nvSpPr>
          <p:cNvPr id="8" name="TextBox 7"/>
          <p:cNvSpPr txBox="1"/>
          <p:nvPr/>
        </p:nvSpPr>
        <p:spPr>
          <a:xfrm>
            <a:off x="762000" y="3810000"/>
            <a:ext cx="7391400" cy="461665"/>
          </a:xfrm>
          <a:prstGeom prst="rect">
            <a:avLst/>
          </a:prstGeom>
          <a:noFill/>
        </p:spPr>
        <p:txBody>
          <a:bodyPr wrap="square" rtlCol="0">
            <a:spAutoFit/>
          </a:bodyPr>
          <a:lstStyle/>
          <a:p>
            <a:r>
              <a:rPr lang="en-US" sz="1200" dirty="0" smtClean="0"/>
              <a:t>A high ratio can indicate that a company has an undesirable lack of debt or is paying down too much debt with earnings that could be used for other projects.</a:t>
            </a:r>
            <a:endParaRPr lang="en-US" sz="1200" dirty="0"/>
          </a:p>
        </p:txBody>
      </p:sp>
      <p:sp>
        <p:nvSpPr>
          <p:cNvPr id="10" name="Slide Number Placeholder 9"/>
          <p:cNvSpPr>
            <a:spLocks noGrp="1"/>
          </p:cNvSpPr>
          <p:nvPr>
            <p:ph type="sldNum" sz="quarter" idx="12"/>
          </p:nvPr>
        </p:nvSpPr>
        <p:spPr/>
        <p:txBody>
          <a:bodyPr/>
          <a:lstStyle/>
          <a:p>
            <a:fld id="{015701CC-B152-453A-9083-050406D59BA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algn="ctr"/>
            <a:r>
              <a:rPr lang="en-US"/>
              <a:t>Twelve Key Ratios</a:t>
            </a:r>
          </a:p>
        </p:txBody>
      </p:sp>
      <p:sp>
        <p:nvSpPr>
          <p:cNvPr id="13315" name="Rectangle 3"/>
          <p:cNvSpPr>
            <a:spLocks noGrp="1" noChangeArrowheads="1"/>
          </p:cNvSpPr>
          <p:nvPr>
            <p:ph type="body" idx="1"/>
          </p:nvPr>
        </p:nvSpPr>
        <p:spPr>
          <a:xfrm>
            <a:off x="533400" y="990600"/>
            <a:ext cx="8153400" cy="1524000"/>
          </a:xfrm>
        </p:spPr>
        <p:txBody>
          <a:bodyPr>
            <a:normAutofit lnSpcReduction="10000"/>
          </a:bodyPr>
          <a:lstStyle/>
          <a:p>
            <a:pPr>
              <a:lnSpc>
                <a:spcPct val="80000"/>
              </a:lnSpc>
              <a:buFont typeface="Wingdings" pitchFamily="2" charset="2"/>
              <a:buNone/>
            </a:pPr>
            <a:r>
              <a:rPr lang="en-US" sz="1800" i="1" u="sng" dirty="0"/>
              <a:t>Operating Ratios</a:t>
            </a:r>
            <a:r>
              <a:rPr lang="en-US" sz="1800" i="1" dirty="0"/>
              <a:t> – Evaluate the firm’s overall performance and show how effectively it is putting its resources to work.</a:t>
            </a:r>
          </a:p>
          <a:p>
            <a:pPr>
              <a:lnSpc>
                <a:spcPct val="80000"/>
              </a:lnSpc>
              <a:buFont typeface="Wingdings" pitchFamily="2" charset="2"/>
              <a:buNone/>
            </a:pPr>
            <a:endParaRPr lang="en-US" sz="1800" i="1" dirty="0"/>
          </a:p>
          <a:p>
            <a:pPr>
              <a:lnSpc>
                <a:spcPct val="80000"/>
              </a:lnSpc>
              <a:buFont typeface="Wingdings" pitchFamily="2" charset="2"/>
              <a:buNone/>
            </a:pPr>
            <a:r>
              <a:rPr lang="en-US" sz="1800" b="1" dirty="0"/>
              <a:t>6.</a:t>
            </a:r>
            <a:r>
              <a:rPr lang="en-US" sz="1800" b="1" u="sng" dirty="0"/>
              <a:t> Average Inventory Turnover Ratio</a:t>
            </a:r>
            <a:r>
              <a:rPr lang="en-US" sz="1800" dirty="0"/>
              <a:t> – Tells the average number of times the firm’s inventory is “turned over” or sold out during the accounting period.</a:t>
            </a:r>
          </a:p>
          <a:p>
            <a:pPr>
              <a:lnSpc>
                <a:spcPct val="80000"/>
              </a:lnSpc>
              <a:buFont typeface="Wingdings" pitchFamily="2" charset="2"/>
              <a:buNone/>
            </a:pPr>
            <a:endParaRPr lang="en-US" sz="2400" dirty="0"/>
          </a:p>
          <a:p>
            <a:pPr>
              <a:lnSpc>
                <a:spcPct val="80000"/>
              </a:lnSpc>
              <a:buFont typeface="Wingdings" pitchFamily="2" charset="2"/>
              <a:buNone/>
            </a:pPr>
            <a:endParaRPr lang="en-US" sz="1800" dirty="0"/>
          </a:p>
        </p:txBody>
      </p:sp>
      <p:graphicFrame>
        <p:nvGraphicFramePr>
          <p:cNvPr id="4" name="Table 3"/>
          <p:cNvGraphicFramePr>
            <a:graphicFrameLocks noGrp="1"/>
          </p:cNvGraphicFramePr>
          <p:nvPr/>
        </p:nvGraphicFramePr>
        <p:xfrm>
          <a:off x="990601" y="2697480"/>
          <a:ext cx="7391399" cy="1036320"/>
        </p:xfrm>
        <a:graphic>
          <a:graphicData uri="http://schemas.openxmlformats.org/drawingml/2006/table">
            <a:tbl>
              <a:tblPr firstRow="1" bandRow="1">
                <a:tableStyleId>{5C22544A-7EE6-4342-B048-85BDC9FD1C3A}</a:tableStyleId>
              </a:tblPr>
              <a:tblGrid>
                <a:gridCol w="1905000"/>
                <a:gridCol w="381000"/>
                <a:gridCol w="2057400"/>
                <a:gridCol w="304800"/>
                <a:gridCol w="1447800"/>
                <a:gridCol w="304800"/>
                <a:gridCol w="990599"/>
              </a:tblGrid>
              <a:tr h="304800">
                <a:tc>
                  <a:txBody>
                    <a:bodyPr/>
                    <a:lstStyle/>
                    <a:p>
                      <a:endParaRPr lang="en-US" sz="1400" dirty="0"/>
                    </a:p>
                  </a:txBody>
                  <a:tcPr/>
                </a:tc>
                <a:tc>
                  <a:txBody>
                    <a:bodyPr/>
                    <a:lstStyle/>
                    <a:p>
                      <a:endParaRPr lang="en-US" sz="1400" dirty="0"/>
                    </a:p>
                  </a:txBody>
                  <a:tcPr/>
                </a:tc>
                <a:tc>
                  <a:txBody>
                    <a:bodyPr/>
                    <a:lstStyle/>
                    <a:p>
                      <a:pPr algn="ctr"/>
                      <a:r>
                        <a:rPr lang="en-US" sz="1400" u="none" dirty="0" smtClean="0"/>
                        <a:t>Cost of Goods Sold</a:t>
                      </a:r>
                      <a:endParaRPr lang="en-US" sz="1400" b="0" u="none" dirty="0"/>
                    </a:p>
                  </a:txBody>
                  <a:tcPr/>
                </a:tc>
                <a:tc>
                  <a:txBody>
                    <a:bodyPr/>
                    <a:lstStyle/>
                    <a:p>
                      <a:endParaRPr lang="en-US" sz="1400" dirty="0"/>
                    </a:p>
                  </a:txBody>
                  <a:tcPr/>
                </a:tc>
                <a:tc>
                  <a:txBody>
                    <a:bodyPr/>
                    <a:lstStyle/>
                    <a:p>
                      <a:pPr algn="ctr"/>
                      <a:r>
                        <a:rPr lang="en-US" sz="1400" u="none" dirty="0" smtClean="0"/>
                        <a:t>$1,290,117</a:t>
                      </a:r>
                      <a:endParaRPr lang="en-US" sz="1400" u="none" dirty="0"/>
                    </a:p>
                  </a:txBody>
                  <a:tcPr/>
                </a:tc>
                <a:tc>
                  <a:txBody>
                    <a:bodyPr/>
                    <a:lstStyle/>
                    <a:p>
                      <a:endParaRPr lang="en-US" sz="1400"/>
                    </a:p>
                  </a:txBody>
                  <a:tcPr/>
                </a:tc>
                <a:tc>
                  <a:txBody>
                    <a:bodyPr/>
                    <a:lstStyle/>
                    <a:p>
                      <a:endParaRPr lang="en-US" sz="1400"/>
                    </a:p>
                  </a:txBody>
                  <a:tcPr/>
                </a:tc>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Average Inventory</a:t>
                      </a:r>
                      <a:br>
                        <a:rPr lang="en-US" sz="1400" dirty="0" smtClean="0"/>
                      </a:br>
                      <a:r>
                        <a:rPr lang="en-US" sz="1400" dirty="0" smtClean="0"/>
                        <a:t>Turnover</a:t>
                      </a:r>
                      <a:r>
                        <a:rPr lang="en-US" sz="1400" baseline="0" dirty="0" smtClean="0"/>
                        <a:t> Ratio</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Average inventory*</a:t>
                      </a:r>
                    </a:p>
                    <a:p>
                      <a:endParaRPr lang="en-US" sz="1400" b="1"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$630,600</a:t>
                      </a:r>
                    </a:p>
                    <a:p>
                      <a:endParaRPr lang="en-US" sz="1400" dirty="0"/>
                    </a:p>
                  </a:txBody>
                  <a:tcPr/>
                </a:tc>
                <a:tc>
                  <a:txBody>
                    <a:bodyPr/>
                    <a:lstStyle/>
                    <a:p>
                      <a:r>
                        <a:rPr lang="en-US" sz="1400" dirty="0" smtClean="0"/>
                        <a:t>=</a:t>
                      </a:r>
                      <a:endParaRPr lang="en-US" sz="1400" dirty="0"/>
                    </a:p>
                  </a:txBody>
                  <a:tcPr/>
                </a:tc>
                <a:tc>
                  <a:txBody>
                    <a:bodyPr/>
                    <a:lstStyle/>
                    <a:p>
                      <a:r>
                        <a:rPr lang="en-US" sz="1400" dirty="0" smtClean="0"/>
                        <a:t>2.05</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Times Per</a:t>
                      </a:r>
                      <a:r>
                        <a:rPr lang="en-US" sz="1400" baseline="0" dirty="0" smtClean="0"/>
                        <a:t> Year</a:t>
                      </a:r>
                      <a:endParaRPr lang="en-US" sz="1400" dirty="0" smtClean="0"/>
                    </a:p>
                  </a:txBody>
                  <a:tcPr/>
                </a:tc>
              </a:tr>
            </a:tbl>
          </a:graphicData>
        </a:graphic>
      </p:graphicFrame>
      <p:cxnSp>
        <p:nvCxnSpPr>
          <p:cNvPr id="5" name="Straight Connector 4"/>
          <p:cNvCxnSpPr/>
          <p:nvPr/>
        </p:nvCxnSpPr>
        <p:spPr>
          <a:xfrm>
            <a:off x="3429000" y="2971800"/>
            <a:ext cx="16002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791200" y="2971800"/>
            <a:ext cx="1143000"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9" name="Table 8"/>
          <p:cNvGraphicFramePr>
            <a:graphicFrameLocks noGrp="1"/>
          </p:cNvGraphicFramePr>
          <p:nvPr/>
        </p:nvGraphicFramePr>
        <p:xfrm>
          <a:off x="838200" y="4297680"/>
          <a:ext cx="6477000" cy="731520"/>
        </p:xfrm>
        <a:graphic>
          <a:graphicData uri="http://schemas.openxmlformats.org/drawingml/2006/table">
            <a:tbl>
              <a:tblPr firstRow="1" bandRow="1">
                <a:tableStyleId>{5C22544A-7EE6-4342-B048-85BDC9FD1C3A}</a:tableStyleId>
              </a:tblPr>
              <a:tblGrid>
                <a:gridCol w="2057400"/>
                <a:gridCol w="381000"/>
                <a:gridCol w="4038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lumMod val="95000"/>
                              <a:lumOff val="5000"/>
                            </a:schemeClr>
                          </a:solidFill>
                        </a:rPr>
                        <a:t>* Average Inventory </a:t>
                      </a:r>
                    </a:p>
                    <a:p>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solidFill>
                            <a:schemeClr val="tx1">
                              <a:lumMod val="95000"/>
                              <a:lumOff val="5000"/>
                            </a:schemeClr>
                          </a:solidFill>
                        </a:rPr>
                        <a:t>=</a:t>
                      </a:r>
                      <a:endParaRPr lang="en-US" sz="1400" dirty="0">
                        <a:solidFill>
                          <a:schemeClr val="tx1">
                            <a:lumMod val="95000"/>
                            <a:lumOff val="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lumMod val="95000"/>
                              <a:lumOff val="5000"/>
                            </a:schemeClr>
                          </a:solidFill>
                        </a:rPr>
                        <a:t>Beginning Inventory +</a:t>
                      </a:r>
                      <a:r>
                        <a:rPr lang="en-US" sz="1400" b="0" baseline="0" dirty="0" smtClean="0">
                          <a:solidFill>
                            <a:schemeClr val="tx1">
                              <a:lumMod val="95000"/>
                              <a:lumOff val="5000"/>
                            </a:schemeClr>
                          </a:solidFill>
                        </a:rPr>
                        <a:t> Ending Inventory</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tx1">
                            <a:lumMod val="95000"/>
                            <a:lumOff val="5000"/>
                          </a:schemeClr>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smtClean="0">
                          <a:solidFill>
                            <a:schemeClr val="tx1">
                              <a:lumMod val="95000"/>
                              <a:lumOff val="5000"/>
                            </a:schemeClr>
                          </a:solidFill>
                        </a:rPr>
                        <a:t>2</a:t>
                      </a:r>
                      <a:endParaRPr lang="en-US" sz="1400" b="0" dirty="0" smtClean="0">
                        <a:solidFill>
                          <a:schemeClr val="tx1">
                            <a:lumMod val="95000"/>
                            <a:lumOff val="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10" name="Straight Connector 9"/>
          <p:cNvCxnSpPr/>
          <p:nvPr/>
        </p:nvCxnSpPr>
        <p:spPr>
          <a:xfrm>
            <a:off x="3429000" y="4648200"/>
            <a:ext cx="3657600"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685800" y="3733800"/>
            <a:ext cx="7696200" cy="461665"/>
          </a:xfrm>
          <a:prstGeom prst="rect">
            <a:avLst/>
          </a:prstGeom>
          <a:noFill/>
        </p:spPr>
        <p:txBody>
          <a:bodyPr wrap="square" rtlCol="0">
            <a:spAutoFit/>
          </a:bodyPr>
          <a:lstStyle/>
          <a:p>
            <a:r>
              <a:rPr lang="en-US" sz="1200" dirty="0" smtClean="0"/>
              <a:t>This ratio should be compared against industry averages. A low turnover implies poor sales and, therefore, excess inventory. A high ratio implies either strong sales or ineffective buying.</a:t>
            </a:r>
            <a:endParaRPr lang="en-US" sz="1200" dirty="0"/>
          </a:p>
        </p:txBody>
      </p:sp>
      <p:sp>
        <p:nvSpPr>
          <p:cNvPr id="12" name="Slide Number Placeholder 11"/>
          <p:cNvSpPr>
            <a:spLocks noGrp="1"/>
          </p:cNvSpPr>
          <p:nvPr>
            <p:ph type="sldNum" sz="quarter" idx="12"/>
          </p:nvPr>
        </p:nvSpPr>
        <p:spPr/>
        <p:txBody>
          <a:bodyPr/>
          <a:lstStyle/>
          <a:p>
            <a:fld id="{015701CC-B152-453A-9083-050406D59BA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pPr algn="ctr"/>
            <a:r>
              <a:rPr lang="en-US"/>
              <a:t>Twelve Key Ratios</a:t>
            </a:r>
          </a:p>
        </p:txBody>
      </p:sp>
      <p:sp>
        <p:nvSpPr>
          <p:cNvPr id="14339" name="Rectangle 3"/>
          <p:cNvSpPr>
            <a:spLocks noGrp="1" noChangeArrowheads="1"/>
          </p:cNvSpPr>
          <p:nvPr>
            <p:ph type="body" idx="1"/>
          </p:nvPr>
        </p:nvSpPr>
        <p:spPr>
          <a:xfrm>
            <a:off x="457200" y="990600"/>
            <a:ext cx="8305800" cy="1371600"/>
          </a:xfrm>
        </p:spPr>
        <p:txBody>
          <a:bodyPr>
            <a:normAutofit/>
          </a:bodyPr>
          <a:lstStyle/>
          <a:p>
            <a:pPr>
              <a:lnSpc>
                <a:spcPct val="80000"/>
              </a:lnSpc>
              <a:buFont typeface="Wingdings" pitchFamily="2" charset="2"/>
              <a:buNone/>
            </a:pPr>
            <a:r>
              <a:rPr lang="en-US" sz="1800" i="1" u="sng" dirty="0"/>
              <a:t>Operating Ratios</a:t>
            </a:r>
            <a:r>
              <a:rPr lang="en-US" sz="1800" i="1" dirty="0"/>
              <a:t> – Evaluate the firm’s overall performance and show how effectively it is putting its resources to work.</a:t>
            </a:r>
          </a:p>
          <a:p>
            <a:pPr>
              <a:lnSpc>
                <a:spcPct val="80000"/>
              </a:lnSpc>
              <a:buFont typeface="Wingdings" pitchFamily="2" charset="2"/>
              <a:buNone/>
            </a:pPr>
            <a:endParaRPr lang="en-US" sz="1800" i="1" dirty="0"/>
          </a:p>
          <a:p>
            <a:pPr>
              <a:lnSpc>
                <a:spcPct val="80000"/>
              </a:lnSpc>
              <a:buFont typeface="Wingdings" pitchFamily="2" charset="2"/>
              <a:buNone/>
            </a:pPr>
            <a:r>
              <a:rPr lang="en-US" sz="1800" b="1" dirty="0"/>
              <a:t>7.</a:t>
            </a:r>
            <a:r>
              <a:rPr lang="en-US" sz="1800" b="1" u="sng" dirty="0"/>
              <a:t> Average Collection Period Ratio</a:t>
            </a:r>
            <a:r>
              <a:rPr lang="en-US" sz="1800" dirty="0"/>
              <a:t> – Tells the average number of days required to collect accounts receivable.</a:t>
            </a:r>
          </a:p>
          <a:p>
            <a:pPr>
              <a:lnSpc>
                <a:spcPct val="80000"/>
              </a:lnSpc>
              <a:buFont typeface="Wingdings" pitchFamily="2" charset="2"/>
              <a:buNone/>
            </a:pPr>
            <a:endParaRPr lang="en-US" sz="2400" dirty="0"/>
          </a:p>
          <a:p>
            <a:pPr>
              <a:lnSpc>
                <a:spcPct val="80000"/>
              </a:lnSpc>
              <a:buFont typeface="Wingdings" pitchFamily="2" charset="2"/>
              <a:buNone/>
            </a:pPr>
            <a:endParaRPr lang="en-US" sz="1800" dirty="0"/>
          </a:p>
          <a:p>
            <a:pPr>
              <a:lnSpc>
                <a:spcPct val="80000"/>
              </a:lnSpc>
              <a:buFont typeface="Wingdings" pitchFamily="2" charset="2"/>
              <a:buNone/>
            </a:pPr>
            <a:endParaRPr lang="en-US" sz="1800" dirty="0"/>
          </a:p>
        </p:txBody>
      </p:sp>
      <p:graphicFrame>
        <p:nvGraphicFramePr>
          <p:cNvPr id="4" name="Table 3"/>
          <p:cNvGraphicFramePr>
            <a:graphicFrameLocks noGrp="1"/>
          </p:cNvGraphicFramePr>
          <p:nvPr/>
        </p:nvGraphicFramePr>
        <p:xfrm>
          <a:off x="838201" y="2468880"/>
          <a:ext cx="7391399" cy="1036320"/>
        </p:xfrm>
        <a:graphic>
          <a:graphicData uri="http://schemas.openxmlformats.org/drawingml/2006/table">
            <a:tbl>
              <a:tblPr firstRow="1" bandRow="1">
                <a:tableStyleId>{5C22544A-7EE6-4342-B048-85BDC9FD1C3A}</a:tableStyleId>
              </a:tblPr>
              <a:tblGrid>
                <a:gridCol w="1905000"/>
                <a:gridCol w="381000"/>
                <a:gridCol w="2057400"/>
                <a:gridCol w="304800"/>
                <a:gridCol w="1447800"/>
                <a:gridCol w="304800"/>
                <a:gridCol w="990599"/>
              </a:tblGrid>
              <a:tr h="304800">
                <a:tc>
                  <a:txBody>
                    <a:bodyPr/>
                    <a:lstStyle/>
                    <a:p>
                      <a:endParaRPr lang="en-US" sz="1400" dirty="0"/>
                    </a:p>
                  </a:txBody>
                  <a:tcPr/>
                </a:tc>
                <a:tc>
                  <a:txBody>
                    <a:bodyPr/>
                    <a:lstStyle/>
                    <a:p>
                      <a:endParaRPr lang="en-US" sz="1400" dirty="0"/>
                    </a:p>
                  </a:txBody>
                  <a:tcPr/>
                </a:tc>
                <a:tc>
                  <a:txBody>
                    <a:bodyPr/>
                    <a:lstStyle/>
                    <a:p>
                      <a:pPr algn="ctr"/>
                      <a:r>
                        <a:rPr lang="en-US" sz="1400" u="none" dirty="0" smtClean="0"/>
                        <a:t>Credit Sales</a:t>
                      </a:r>
                      <a:endParaRPr lang="en-US" sz="1400" b="0" u="none" dirty="0"/>
                    </a:p>
                  </a:txBody>
                  <a:tcPr/>
                </a:tc>
                <a:tc>
                  <a:txBody>
                    <a:bodyPr/>
                    <a:lstStyle/>
                    <a:p>
                      <a:endParaRPr lang="en-US" sz="1400" dirty="0"/>
                    </a:p>
                  </a:txBody>
                  <a:tcPr/>
                </a:tc>
                <a:tc>
                  <a:txBody>
                    <a:bodyPr/>
                    <a:lstStyle/>
                    <a:p>
                      <a:pPr algn="ctr"/>
                      <a:r>
                        <a:rPr lang="en-US" sz="1400" u="none" dirty="0" smtClean="0"/>
                        <a:t>$1,309,589</a:t>
                      </a:r>
                      <a:endParaRPr lang="en-US" sz="1400" u="none" dirty="0"/>
                    </a:p>
                  </a:txBody>
                  <a:tcPr/>
                </a:tc>
                <a:tc>
                  <a:txBody>
                    <a:bodyPr/>
                    <a:lstStyle/>
                    <a:p>
                      <a:endParaRPr lang="en-US" sz="1400"/>
                    </a:p>
                  </a:txBody>
                  <a:tcPr/>
                </a:tc>
                <a:tc>
                  <a:txBody>
                    <a:bodyPr/>
                    <a:lstStyle/>
                    <a:p>
                      <a:endParaRPr lang="en-US" sz="1400"/>
                    </a:p>
                  </a:txBody>
                  <a:tcPr/>
                </a:tc>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Receivables</a:t>
                      </a:r>
                      <a:br>
                        <a:rPr lang="en-US" sz="1400" dirty="0" smtClean="0"/>
                      </a:br>
                      <a:r>
                        <a:rPr lang="en-US" sz="1400" dirty="0" smtClean="0"/>
                        <a:t>Turnover</a:t>
                      </a:r>
                      <a:r>
                        <a:rPr lang="en-US" sz="1400" baseline="0" dirty="0" smtClean="0"/>
                        <a:t> Ratio</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Accounts Receivable</a:t>
                      </a:r>
                    </a:p>
                    <a:p>
                      <a:endParaRPr lang="en-US" sz="1400" b="1"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$179,225</a:t>
                      </a:r>
                    </a:p>
                    <a:p>
                      <a:endParaRPr lang="en-US" sz="1400" dirty="0"/>
                    </a:p>
                  </a:txBody>
                  <a:tcPr/>
                </a:tc>
                <a:tc>
                  <a:txBody>
                    <a:bodyPr/>
                    <a:lstStyle/>
                    <a:p>
                      <a:r>
                        <a:rPr lang="en-US" sz="1400" dirty="0" smtClean="0"/>
                        <a:t>=</a:t>
                      </a:r>
                      <a:endParaRPr lang="en-US" sz="1400" dirty="0"/>
                    </a:p>
                  </a:txBody>
                  <a:tcPr/>
                </a:tc>
                <a:tc>
                  <a:txBody>
                    <a:bodyPr/>
                    <a:lstStyle/>
                    <a:p>
                      <a:r>
                        <a:rPr lang="en-US" sz="1400" dirty="0" smtClean="0"/>
                        <a:t>7.31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Times Per</a:t>
                      </a:r>
                      <a:r>
                        <a:rPr lang="en-US" sz="1400" baseline="0" dirty="0" smtClean="0"/>
                        <a:t> Year</a:t>
                      </a:r>
                      <a:endParaRPr lang="en-US" sz="1400" dirty="0" smtClean="0"/>
                    </a:p>
                  </a:txBody>
                  <a:tcPr/>
                </a:tc>
              </a:tr>
            </a:tbl>
          </a:graphicData>
        </a:graphic>
      </p:graphicFrame>
      <p:cxnSp>
        <p:nvCxnSpPr>
          <p:cNvPr id="5" name="Straight Connector 4"/>
          <p:cNvCxnSpPr/>
          <p:nvPr/>
        </p:nvCxnSpPr>
        <p:spPr>
          <a:xfrm>
            <a:off x="3276600" y="2773680"/>
            <a:ext cx="16002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638800" y="2773680"/>
            <a:ext cx="1143000"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7" name="Table 6"/>
          <p:cNvGraphicFramePr>
            <a:graphicFrameLocks noGrp="1"/>
          </p:cNvGraphicFramePr>
          <p:nvPr/>
        </p:nvGraphicFramePr>
        <p:xfrm>
          <a:off x="838200" y="3980614"/>
          <a:ext cx="7391399" cy="1124786"/>
        </p:xfrm>
        <a:graphic>
          <a:graphicData uri="http://schemas.openxmlformats.org/drawingml/2006/table">
            <a:tbl>
              <a:tblPr firstRow="1" bandRow="1">
                <a:tableStyleId>{5C22544A-7EE6-4342-B048-85BDC9FD1C3A}</a:tableStyleId>
              </a:tblPr>
              <a:tblGrid>
                <a:gridCol w="1905000"/>
                <a:gridCol w="381000"/>
                <a:gridCol w="2057400"/>
                <a:gridCol w="304800"/>
                <a:gridCol w="1447800"/>
                <a:gridCol w="304800"/>
                <a:gridCol w="990599"/>
              </a:tblGrid>
              <a:tr h="429694">
                <a:tc>
                  <a:txBody>
                    <a:bodyPr/>
                    <a:lstStyle/>
                    <a:p>
                      <a:endParaRPr lang="en-US" sz="1400" dirty="0"/>
                    </a:p>
                  </a:txBody>
                  <a:tcPr/>
                </a:tc>
                <a:tc>
                  <a:txBody>
                    <a:bodyPr/>
                    <a:lstStyle/>
                    <a:p>
                      <a:endParaRPr lang="en-US" sz="1400" dirty="0"/>
                    </a:p>
                  </a:txBody>
                  <a:tcPr/>
                </a:tc>
                <a:tc>
                  <a:txBody>
                    <a:bodyPr/>
                    <a:lstStyle/>
                    <a:p>
                      <a:pPr algn="ctr"/>
                      <a:r>
                        <a:rPr lang="en-US" sz="1400" u="none" dirty="0" smtClean="0"/>
                        <a:t>Days in Accounting Period</a:t>
                      </a:r>
                      <a:endParaRPr lang="en-US" sz="1400" b="0" u="none" dirty="0"/>
                    </a:p>
                  </a:txBody>
                  <a:tcPr/>
                </a:tc>
                <a:tc>
                  <a:txBody>
                    <a:bodyPr/>
                    <a:lstStyle/>
                    <a:p>
                      <a:endParaRPr lang="en-US" sz="1400" dirty="0"/>
                    </a:p>
                  </a:txBody>
                  <a:tcPr/>
                </a:tc>
                <a:tc>
                  <a:txBody>
                    <a:bodyPr/>
                    <a:lstStyle/>
                    <a:p>
                      <a:pPr algn="ctr"/>
                      <a:endParaRPr lang="en-US" sz="1400" u="none" dirty="0" smtClean="0"/>
                    </a:p>
                    <a:p>
                      <a:pPr algn="ctr"/>
                      <a:r>
                        <a:rPr lang="en-US" sz="1400" u="none" dirty="0" smtClean="0"/>
                        <a:t>365</a:t>
                      </a:r>
                      <a:endParaRPr lang="en-US" sz="1400" u="none" dirty="0"/>
                    </a:p>
                  </a:txBody>
                  <a:tcPr/>
                </a:tc>
                <a:tc>
                  <a:txBody>
                    <a:bodyPr/>
                    <a:lstStyle/>
                    <a:p>
                      <a:endParaRPr lang="en-US" sz="1400"/>
                    </a:p>
                  </a:txBody>
                  <a:tcPr/>
                </a:tc>
                <a:tc>
                  <a:txBody>
                    <a:bodyPr/>
                    <a:lstStyle/>
                    <a:p>
                      <a:endParaRPr lang="en-US" sz="1400"/>
                    </a:p>
                  </a:txBody>
                  <a:tcPr/>
                </a:tc>
              </a:tr>
              <a:tr h="606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Average Collection Period </a:t>
                      </a:r>
                      <a:r>
                        <a:rPr lang="en-US" sz="1400" baseline="0" dirty="0" smtClean="0"/>
                        <a:t>Ratio</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Receivables Turnover Ratio</a:t>
                      </a:r>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7.31</a:t>
                      </a:r>
                    </a:p>
                  </a:txBody>
                  <a:tcPr/>
                </a:tc>
                <a:tc>
                  <a:txBody>
                    <a:bodyPr/>
                    <a:lstStyle/>
                    <a:p>
                      <a:r>
                        <a:rPr lang="en-US" sz="1400" dirty="0" smtClean="0"/>
                        <a:t>=</a:t>
                      </a:r>
                      <a:endParaRPr lang="en-US" sz="1400" dirty="0"/>
                    </a:p>
                  </a:txBody>
                  <a:tcPr/>
                </a:tc>
                <a:tc>
                  <a:txBody>
                    <a:bodyPr/>
                    <a:lstStyle/>
                    <a:p>
                      <a:r>
                        <a:rPr lang="en-US" sz="1400" dirty="0" smtClean="0"/>
                        <a:t>50.0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Days</a:t>
                      </a:r>
                    </a:p>
                  </a:txBody>
                  <a:tcPr/>
                </a:tc>
              </a:tr>
            </a:tbl>
          </a:graphicData>
        </a:graphic>
      </p:graphicFrame>
      <p:cxnSp>
        <p:nvCxnSpPr>
          <p:cNvPr id="8" name="Straight Connector 7"/>
          <p:cNvCxnSpPr/>
          <p:nvPr/>
        </p:nvCxnSpPr>
        <p:spPr>
          <a:xfrm>
            <a:off x="3276600" y="4483534"/>
            <a:ext cx="17526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5638799" y="4483534"/>
            <a:ext cx="1143000" cy="0"/>
          </a:xfrm>
          <a:prstGeom prst="line">
            <a:avLst/>
          </a:prstGeom>
        </p:spPr>
        <p:style>
          <a:lnRef idx="3">
            <a:schemeClr val="dk1"/>
          </a:lnRef>
          <a:fillRef idx="0">
            <a:schemeClr val="dk1"/>
          </a:fillRef>
          <a:effectRef idx="2">
            <a:schemeClr val="dk1"/>
          </a:effectRef>
          <a:fontRef idx="minor">
            <a:schemeClr val="tx1"/>
          </a:fontRef>
        </p:style>
      </p:cxnSp>
      <p:sp>
        <p:nvSpPr>
          <p:cNvPr id="10" name="Slide Number Placeholder 9"/>
          <p:cNvSpPr>
            <a:spLocks noGrp="1"/>
          </p:cNvSpPr>
          <p:nvPr>
            <p:ph type="sldNum" sz="quarter" idx="12"/>
          </p:nvPr>
        </p:nvSpPr>
        <p:spPr/>
        <p:txBody>
          <a:bodyPr/>
          <a:lstStyle/>
          <a:p>
            <a:fld id="{015701CC-B152-453A-9083-050406D59BAC}"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algn="ctr"/>
            <a:r>
              <a:rPr lang="en-US" dirty="0"/>
              <a:t>Twelve Key Ratios</a:t>
            </a:r>
          </a:p>
        </p:txBody>
      </p:sp>
      <p:sp>
        <p:nvSpPr>
          <p:cNvPr id="15363" name="Rectangle 3"/>
          <p:cNvSpPr>
            <a:spLocks noGrp="1" noChangeArrowheads="1"/>
          </p:cNvSpPr>
          <p:nvPr>
            <p:ph type="body" idx="1"/>
          </p:nvPr>
        </p:nvSpPr>
        <p:spPr>
          <a:xfrm>
            <a:off x="533400" y="990600"/>
            <a:ext cx="8077200" cy="1371600"/>
          </a:xfrm>
        </p:spPr>
        <p:txBody>
          <a:bodyPr>
            <a:normAutofit/>
          </a:bodyPr>
          <a:lstStyle/>
          <a:p>
            <a:pPr>
              <a:lnSpc>
                <a:spcPct val="80000"/>
              </a:lnSpc>
              <a:buFont typeface="Wingdings" pitchFamily="2" charset="2"/>
              <a:buNone/>
            </a:pPr>
            <a:r>
              <a:rPr lang="en-US" sz="1800" i="1" u="sng" dirty="0"/>
              <a:t>Operating Ratios</a:t>
            </a:r>
            <a:r>
              <a:rPr lang="en-US" sz="1800" i="1" dirty="0"/>
              <a:t> – Evaluate the firm’s overall performance and show how effectively it is putting its resources to work.</a:t>
            </a:r>
          </a:p>
          <a:p>
            <a:pPr>
              <a:lnSpc>
                <a:spcPct val="80000"/>
              </a:lnSpc>
              <a:buFont typeface="Wingdings" pitchFamily="2" charset="2"/>
              <a:buNone/>
            </a:pPr>
            <a:endParaRPr lang="en-US" sz="1800" i="1" dirty="0"/>
          </a:p>
          <a:p>
            <a:pPr>
              <a:lnSpc>
                <a:spcPct val="80000"/>
              </a:lnSpc>
              <a:buFont typeface="Wingdings" pitchFamily="2" charset="2"/>
              <a:buNone/>
            </a:pPr>
            <a:r>
              <a:rPr lang="en-US" sz="1800" b="1" dirty="0"/>
              <a:t>8.</a:t>
            </a:r>
            <a:r>
              <a:rPr lang="en-US" sz="1800" b="1" u="sng" dirty="0"/>
              <a:t> Average Payable Period Ratio</a:t>
            </a:r>
            <a:r>
              <a:rPr lang="en-US" sz="1800" dirty="0"/>
              <a:t> – Tells the average number of days required to pay accounts </a:t>
            </a:r>
            <a:r>
              <a:rPr lang="en-US" sz="1800" dirty="0" smtClean="0"/>
              <a:t>payable</a:t>
            </a:r>
            <a:r>
              <a:rPr lang="en-US" sz="1800" dirty="0"/>
              <a:t>.</a:t>
            </a:r>
          </a:p>
          <a:p>
            <a:pPr>
              <a:lnSpc>
                <a:spcPct val="80000"/>
              </a:lnSpc>
              <a:buFont typeface="Wingdings" pitchFamily="2" charset="2"/>
              <a:buNone/>
            </a:pPr>
            <a:endParaRPr lang="en-US" sz="2400" dirty="0"/>
          </a:p>
          <a:p>
            <a:pPr>
              <a:lnSpc>
                <a:spcPct val="80000"/>
              </a:lnSpc>
            </a:pPr>
            <a:endParaRPr lang="en-US" sz="1800" dirty="0"/>
          </a:p>
        </p:txBody>
      </p:sp>
      <p:graphicFrame>
        <p:nvGraphicFramePr>
          <p:cNvPr id="4" name="Table 3"/>
          <p:cNvGraphicFramePr>
            <a:graphicFrameLocks noGrp="1"/>
          </p:cNvGraphicFramePr>
          <p:nvPr/>
        </p:nvGraphicFramePr>
        <p:xfrm>
          <a:off x="838201" y="2286000"/>
          <a:ext cx="7391399" cy="1036320"/>
        </p:xfrm>
        <a:graphic>
          <a:graphicData uri="http://schemas.openxmlformats.org/drawingml/2006/table">
            <a:tbl>
              <a:tblPr firstRow="1" bandRow="1">
                <a:tableStyleId>{5C22544A-7EE6-4342-B048-85BDC9FD1C3A}</a:tableStyleId>
              </a:tblPr>
              <a:tblGrid>
                <a:gridCol w="1905000"/>
                <a:gridCol w="381000"/>
                <a:gridCol w="2057400"/>
                <a:gridCol w="304800"/>
                <a:gridCol w="1447800"/>
                <a:gridCol w="304800"/>
                <a:gridCol w="990599"/>
              </a:tblGrid>
              <a:tr h="304800">
                <a:tc>
                  <a:txBody>
                    <a:bodyPr/>
                    <a:lstStyle/>
                    <a:p>
                      <a:endParaRPr lang="en-US" sz="1400" dirty="0"/>
                    </a:p>
                  </a:txBody>
                  <a:tcPr/>
                </a:tc>
                <a:tc>
                  <a:txBody>
                    <a:bodyPr/>
                    <a:lstStyle/>
                    <a:p>
                      <a:endParaRPr lang="en-US" sz="1400" dirty="0"/>
                    </a:p>
                  </a:txBody>
                  <a:tcPr/>
                </a:tc>
                <a:tc>
                  <a:txBody>
                    <a:bodyPr/>
                    <a:lstStyle/>
                    <a:p>
                      <a:pPr algn="ctr"/>
                      <a:r>
                        <a:rPr lang="en-US" sz="1400" u="none" dirty="0" smtClean="0"/>
                        <a:t>Purchases</a:t>
                      </a:r>
                      <a:endParaRPr lang="en-US" sz="1400" b="0" u="none" dirty="0"/>
                    </a:p>
                  </a:txBody>
                  <a:tcPr/>
                </a:tc>
                <a:tc>
                  <a:txBody>
                    <a:bodyPr/>
                    <a:lstStyle/>
                    <a:p>
                      <a:endParaRPr lang="en-US" sz="1400" dirty="0"/>
                    </a:p>
                  </a:txBody>
                  <a:tcPr/>
                </a:tc>
                <a:tc>
                  <a:txBody>
                    <a:bodyPr/>
                    <a:lstStyle/>
                    <a:p>
                      <a:pPr algn="ctr"/>
                      <a:r>
                        <a:rPr lang="en-US" sz="1400" u="sng" dirty="0" smtClean="0"/>
                        <a:t>$939,827</a:t>
                      </a:r>
                      <a:r>
                        <a:rPr lang="en-US" sz="1400" dirty="0" smtClean="0"/>
                        <a:t> </a:t>
                      </a:r>
                      <a:endParaRPr lang="en-US" sz="1400" u="none" dirty="0"/>
                    </a:p>
                  </a:txBody>
                  <a:tcPr/>
                </a:tc>
                <a:tc>
                  <a:txBody>
                    <a:bodyPr/>
                    <a:lstStyle/>
                    <a:p>
                      <a:endParaRPr lang="en-US" sz="1400"/>
                    </a:p>
                  </a:txBody>
                  <a:tcPr/>
                </a:tc>
                <a:tc>
                  <a:txBody>
                    <a:bodyPr/>
                    <a:lstStyle/>
                    <a:p>
                      <a:endParaRPr lang="en-US" sz="1400"/>
                    </a:p>
                  </a:txBody>
                  <a:tcPr/>
                </a:tc>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Payables</a:t>
                      </a:r>
                      <a:br>
                        <a:rPr lang="en-US" sz="1400" dirty="0" smtClean="0"/>
                      </a:br>
                      <a:r>
                        <a:rPr lang="en-US" sz="1400" dirty="0" smtClean="0"/>
                        <a:t>Turnover</a:t>
                      </a:r>
                      <a:r>
                        <a:rPr lang="en-US" sz="1400" baseline="0" dirty="0" smtClean="0"/>
                        <a:t> Ratio</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Accounts Payable</a:t>
                      </a:r>
                    </a:p>
                    <a:p>
                      <a:endParaRPr lang="en-US" sz="1400" b="1"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$152,580</a:t>
                      </a:r>
                      <a:endParaRPr lang="en-US" sz="1400" dirty="0"/>
                    </a:p>
                  </a:txBody>
                  <a:tcPr/>
                </a:tc>
                <a:tc>
                  <a:txBody>
                    <a:bodyPr/>
                    <a:lstStyle/>
                    <a:p>
                      <a:r>
                        <a:rPr lang="en-US" sz="1400" dirty="0" smtClean="0"/>
                        <a:t>=</a:t>
                      </a:r>
                      <a:endParaRPr lang="en-US" sz="1400" dirty="0"/>
                    </a:p>
                  </a:txBody>
                  <a:tcPr/>
                </a:tc>
                <a:tc>
                  <a:txBody>
                    <a:bodyPr/>
                    <a:lstStyle/>
                    <a:p>
                      <a:r>
                        <a:rPr lang="en-US" sz="1400" dirty="0" smtClean="0"/>
                        <a:t>6.16</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Times Per</a:t>
                      </a:r>
                      <a:r>
                        <a:rPr lang="en-US" sz="1400" baseline="0" dirty="0" smtClean="0"/>
                        <a:t> Year</a:t>
                      </a:r>
                      <a:endParaRPr lang="en-US" sz="1400" dirty="0" smtClean="0"/>
                    </a:p>
                  </a:txBody>
                  <a:tcPr/>
                </a:tc>
              </a:tr>
            </a:tbl>
          </a:graphicData>
        </a:graphic>
      </p:graphicFrame>
      <p:cxnSp>
        <p:nvCxnSpPr>
          <p:cNvPr id="5" name="Straight Connector 4"/>
          <p:cNvCxnSpPr/>
          <p:nvPr/>
        </p:nvCxnSpPr>
        <p:spPr>
          <a:xfrm>
            <a:off x="3276600" y="2590800"/>
            <a:ext cx="16002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638800" y="2590800"/>
            <a:ext cx="1143000"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7" name="Table 6"/>
          <p:cNvGraphicFramePr>
            <a:graphicFrameLocks noGrp="1"/>
          </p:cNvGraphicFramePr>
          <p:nvPr/>
        </p:nvGraphicFramePr>
        <p:xfrm>
          <a:off x="838200" y="3474720"/>
          <a:ext cx="7391399" cy="1124786"/>
        </p:xfrm>
        <a:graphic>
          <a:graphicData uri="http://schemas.openxmlformats.org/drawingml/2006/table">
            <a:tbl>
              <a:tblPr firstRow="1" bandRow="1">
                <a:tableStyleId>{5C22544A-7EE6-4342-B048-85BDC9FD1C3A}</a:tableStyleId>
              </a:tblPr>
              <a:tblGrid>
                <a:gridCol w="1905000"/>
                <a:gridCol w="381000"/>
                <a:gridCol w="2057400"/>
                <a:gridCol w="304800"/>
                <a:gridCol w="1447800"/>
                <a:gridCol w="304800"/>
                <a:gridCol w="990599"/>
              </a:tblGrid>
              <a:tr h="429694">
                <a:tc>
                  <a:txBody>
                    <a:bodyPr/>
                    <a:lstStyle/>
                    <a:p>
                      <a:endParaRPr lang="en-US" sz="1400" dirty="0"/>
                    </a:p>
                  </a:txBody>
                  <a:tcPr/>
                </a:tc>
                <a:tc>
                  <a:txBody>
                    <a:bodyPr/>
                    <a:lstStyle/>
                    <a:p>
                      <a:endParaRPr lang="en-US" sz="1400" dirty="0"/>
                    </a:p>
                  </a:txBody>
                  <a:tcPr/>
                </a:tc>
                <a:tc>
                  <a:txBody>
                    <a:bodyPr/>
                    <a:lstStyle/>
                    <a:p>
                      <a:pPr algn="ctr"/>
                      <a:r>
                        <a:rPr lang="en-US" sz="1400" u="none" dirty="0" smtClean="0"/>
                        <a:t>Days in Accounting Period</a:t>
                      </a:r>
                      <a:endParaRPr lang="en-US" sz="1400" b="0" u="none" dirty="0"/>
                    </a:p>
                  </a:txBody>
                  <a:tcPr/>
                </a:tc>
                <a:tc>
                  <a:txBody>
                    <a:bodyPr/>
                    <a:lstStyle/>
                    <a:p>
                      <a:endParaRPr lang="en-US" sz="1400" dirty="0"/>
                    </a:p>
                  </a:txBody>
                  <a:tcPr/>
                </a:tc>
                <a:tc>
                  <a:txBody>
                    <a:bodyPr/>
                    <a:lstStyle/>
                    <a:p>
                      <a:pPr algn="ctr"/>
                      <a:endParaRPr lang="en-US" sz="1400" u="none" dirty="0" smtClean="0"/>
                    </a:p>
                    <a:p>
                      <a:pPr algn="ctr"/>
                      <a:r>
                        <a:rPr lang="en-US" sz="1400" u="none" dirty="0" smtClean="0"/>
                        <a:t>365</a:t>
                      </a:r>
                      <a:endParaRPr lang="en-US" sz="1400" u="none" dirty="0"/>
                    </a:p>
                  </a:txBody>
                  <a:tcPr/>
                </a:tc>
                <a:tc>
                  <a:txBody>
                    <a:bodyPr/>
                    <a:lstStyle/>
                    <a:p>
                      <a:endParaRPr lang="en-US" sz="1400"/>
                    </a:p>
                  </a:txBody>
                  <a:tcPr/>
                </a:tc>
                <a:tc>
                  <a:txBody>
                    <a:bodyPr/>
                    <a:lstStyle/>
                    <a:p>
                      <a:endParaRPr lang="en-US" sz="1400"/>
                    </a:p>
                  </a:txBody>
                  <a:tcPr/>
                </a:tc>
              </a:tr>
              <a:tr h="606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Average Payables Period </a:t>
                      </a:r>
                      <a:r>
                        <a:rPr lang="en-US" sz="1400" baseline="0" dirty="0" smtClean="0"/>
                        <a:t>Ratio</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Payables Turnover Ratio</a:t>
                      </a:r>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6.16</a:t>
                      </a:r>
                    </a:p>
                  </a:txBody>
                  <a:tcPr/>
                </a:tc>
                <a:tc>
                  <a:txBody>
                    <a:bodyPr/>
                    <a:lstStyle/>
                    <a:p>
                      <a:r>
                        <a:rPr lang="en-US" sz="1400" dirty="0" smtClean="0"/>
                        <a:t>=</a:t>
                      </a:r>
                      <a:endParaRPr lang="en-US" sz="1400" dirty="0"/>
                    </a:p>
                  </a:txBody>
                  <a:tcPr/>
                </a:tc>
                <a:tc>
                  <a:txBody>
                    <a:bodyPr/>
                    <a:lstStyle/>
                    <a:p>
                      <a:r>
                        <a:rPr lang="en-US" sz="1400" dirty="0" smtClean="0"/>
                        <a:t>59.3</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Days</a:t>
                      </a:r>
                    </a:p>
                  </a:txBody>
                  <a:tcPr/>
                </a:tc>
              </a:tr>
            </a:tbl>
          </a:graphicData>
        </a:graphic>
      </p:graphicFrame>
      <p:cxnSp>
        <p:nvCxnSpPr>
          <p:cNvPr id="8" name="Straight Connector 7"/>
          <p:cNvCxnSpPr/>
          <p:nvPr/>
        </p:nvCxnSpPr>
        <p:spPr>
          <a:xfrm>
            <a:off x="3276600" y="3977640"/>
            <a:ext cx="17526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5638799" y="3977640"/>
            <a:ext cx="1143000"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838200" y="4648200"/>
            <a:ext cx="7391400" cy="830997"/>
          </a:xfrm>
          <a:prstGeom prst="rect">
            <a:avLst/>
          </a:prstGeom>
          <a:noFill/>
        </p:spPr>
        <p:txBody>
          <a:bodyPr wrap="square" rtlCol="0">
            <a:spAutoFit/>
          </a:bodyPr>
          <a:lstStyle/>
          <a:p>
            <a:r>
              <a:rPr lang="en-US" sz="1200" dirty="0" smtClean="0"/>
              <a:t>A high creditors turnover ratio or a lower credit period ratio signifies that the creditors are being paid promptly. This situation enhances the credit worthiness of the company. However a very favorable ratio to this effect also shows that the business is not taking the full advantage of credit facilities allowed by the creditors.</a:t>
            </a:r>
            <a:endParaRPr lang="en-US" sz="1200" dirty="0"/>
          </a:p>
        </p:txBody>
      </p:sp>
      <p:sp>
        <p:nvSpPr>
          <p:cNvPr id="11" name="Slide Number Placeholder 10"/>
          <p:cNvSpPr>
            <a:spLocks noGrp="1"/>
          </p:cNvSpPr>
          <p:nvPr>
            <p:ph type="sldNum" sz="quarter" idx="12"/>
          </p:nvPr>
        </p:nvSpPr>
        <p:spPr/>
        <p:txBody>
          <a:bodyPr/>
          <a:lstStyle/>
          <a:p>
            <a:fld id="{015701CC-B152-453A-9083-050406D59BA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algn="ctr"/>
            <a:r>
              <a:rPr lang="en-US"/>
              <a:t>Twelve Key Ratios</a:t>
            </a:r>
          </a:p>
        </p:txBody>
      </p:sp>
      <p:sp>
        <p:nvSpPr>
          <p:cNvPr id="16387" name="Rectangle 3"/>
          <p:cNvSpPr>
            <a:spLocks noGrp="1" noChangeArrowheads="1"/>
          </p:cNvSpPr>
          <p:nvPr>
            <p:ph type="body" idx="1"/>
          </p:nvPr>
        </p:nvSpPr>
        <p:spPr>
          <a:xfrm>
            <a:off x="457200" y="990600"/>
            <a:ext cx="8305800" cy="1371600"/>
          </a:xfrm>
        </p:spPr>
        <p:txBody>
          <a:bodyPr/>
          <a:lstStyle/>
          <a:p>
            <a:pPr>
              <a:lnSpc>
                <a:spcPct val="80000"/>
              </a:lnSpc>
              <a:buFont typeface="Wingdings" pitchFamily="2" charset="2"/>
              <a:buNone/>
            </a:pPr>
            <a:r>
              <a:rPr lang="en-US" sz="1800" i="1" u="sng" dirty="0"/>
              <a:t>Operating Ratios</a:t>
            </a:r>
            <a:r>
              <a:rPr lang="en-US" sz="1800" i="1" dirty="0"/>
              <a:t> – Evaluate the firm’s overall performance and show how effectively it is putting its resources to work.</a:t>
            </a:r>
          </a:p>
          <a:p>
            <a:pPr>
              <a:lnSpc>
                <a:spcPct val="80000"/>
              </a:lnSpc>
              <a:buFont typeface="Wingdings" pitchFamily="2" charset="2"/>
              <a:buNone/>
            </a:pPr>
            <a:endParaRPr lang="en-US" sz="1800" i="1" dirty="0"/>
          </a:p>
          <a:p>
            <a:pPr>
              <a:lnSpc>
                <a:spcPct val="80000"/>
              </a:lnSpc>
              <a:buFont typeface="Wingdings" pitchFamily="2" charset="2"/>
              <a:buNone/>
            </a:pPr>
            <a:r>
              <a:rPr lang="en-US" sz="1800" b="1" dirty="0"/>
              <a:t>9.</a:t>
            </a:r>
            <a:r>
              <a:rPr lang="en-US" sz="1800" b="1" u="sng" dirty="0"/>
              <a:t> Net Sales to Total Assets Ratio</a:t>
            </a:r>
            <a:r>
              <a:rPr lang="en-US" sz="1800" dirty="0"/>
              <a:t> – Measures the firm’s ability to generate sales given its asset base.</a:t>
            </a:r>
          </a:p>
          <a:p>
            <a:pPr>
              <a:lnSpc>
                <a:spcPct val="80000"/>
              </a:lnSpc>
              <a:buFont typeface="Wingdings" pitchFamily="2" charset="2"/>
              <a:buNone/>
            </a:pPr>
            <a:endParaRPr lang="en-US" sz="1800" dirty="0"/>
          </a:p>
        </p:txBody>
      </p:sp>
      <p:graphicFrame>
        <p:nvGraphicFramePr>
          <p:cNvPr id="4" name="Table 3"/>
          <p:cNvGraphicFramePr>
            <a:graphicFrameLocks noGrp="1"/>
          </p:cNvGraphicFramePr>
          <p:nvPr/>
        </p:nvGraphicFramePr>
        <p:xfrm>
          <a:off x="838200" y="2590800"/>
          <a:ext cx="7391399" cy="819986"/>
        </p:xfrm>
        <a:graphic>
          <a:graphicData uri="http://schemas.openxmlformats.org/drawingml/2006/table">
            <a:tbl>
              <a:tblPr firstRow="1" bandRow="1">
                <a:tableStyleId>{5C22544A-7EE6-4342-B048-85BDC9FD1C3A}</a:tableStyleId>
              </a:tblPr>
              <a:tblGrid>
                <a:gridCol w="1905000"/>
                <a:gridCol w="381000"/>
                <a:gridCol w="2057400"/>
                <a:gridCol w="304800"/>
                <a:gridCol w="1447800"/>
                <a:gridCol w="304800"/>
                <a:gridCol w="990599"/>
              </a:tblGrid>
              <a:tr h="339995">
                <a:tc>
                  <a:txBody>
                    <a:bodyPr/>
                    <a:lstStyle/>
                    <a:p>
                      <a:endParaRPr lang="en-US" sz="1400" dirty="0"/>
                    </a:p>
                  </a:txBody>
                  <a:tcPr/>
                </a:tc>
                <a:tc>
                  <a:txBody>
                    <a:bodyPr/>
                    <a:lstStyle/>
                    <a:p>
                      <a:endParaRPr lang="en-US" sz="1400" dirty="0"/>
                    </a:p>
                  </a:txBody>
                  <a:tcPr/>
                </a:tc>
                <a:tc>
                  <a:txBody>
                    <a:bodyPr/>
                    <a:lstStyle/>
                    <a:p>
                      <a:pPr algn="ctr"/>
                      <a:r>
                        <a:rPr lang="en-US" sz="1400" u="none" dirty="0" smtClean="0"/>
                        <a:t>Net Sales</a:t>
                      </a:r>
                      <a:endParaRPr lang="en-US" sz="1400" b="0" u="none" dirty="0"/>
                    </a:p>
                  </a:txBody>
                  <a:tcPr/>
                </a:tc>
                <a:tc>
                  <a:txBody>
                    <a:bodyPr/>
                    <a:lstStyle/>
                    <a:p>
                      <a:endParaRPr lang="en-US" sz="1400" dirty="0"/>
                    </a:p>
                  </a:txBody>
                  <a:tcPr/>
                </a:tc>
                <a:tc>
                  <a:txBody>
                    <a:bodyPr/>
                    <a:lstStyle/>
                    <a:p>
                      <a:pPr algn="ctr"/>
                      <a:r>
                        <a:rPr lang="en-US" sz="1400" u="none" dirty="0" smtClean="0"/>
                        <a:t>$1,870,841 </a:t>
                      </a:r>
                      <a:endParaRPr lang="en-US" sz="1400" u="none" dirty="0"/>
                    </a:p>
                  </a:txBody>
                  <a:tcPr/>
                </a:tc>
                <a:tc>
                  <a:txBody>
                    <a:bodyPr/>
                    <a:lstStyle/>
                    <a:p>
                      <a:endParaRPr lang="en-US" sz="1400"/>
                    </a:p>
                  </a:txBody>
                  <a:tcPr/>
                </a:tc>
                <a:tc>
                  <a:txBody>
                    <a:bodyPr/>
                    <a:lstStyle/>
                    <a:p>
                      <a:endParaRPr lang="en-US" sz="1400"/>
                    </a:p>
                  </a:txBody>
                  <a:tcPr/>
                </a:tc>
              </a:tr>
              <a:tr h="479991">
                <a:tc>
                  <a:txBody>
                    <a:bodyPr/>
                    <a:lstStyle/>
                    <a:p>
                      <a:pPr>
                        <a:lnSpc>
                          <a:spcPct val="80000"/>
                        </a:lnSpc>
                        <a:buFont typeface="Wingdings" pitchFamily="2" charset="2"/>
                        <a:buNone/>
                      </a:pPr>
                      <a:r>
                        <a:rPr lang="en-US" sz="1400" dirty="0" smtClean="0"/>
                        <a:t>Net sales to</a:t>
                      </a:r>
                    </a:p>
                    <a:p>
                      <a:pPr>
                        <a:lnSpc>
                          <a:spcPct val="80000"/>
                        </a:lnSpc>
                        <a:buFont typeface="Wingdings" pitchFamily="2" charset="2"/>
                        <a:buNone/>
                      </a:pPr>
                      <a:r>
                        <a:rPr lang="en-US" sz="1400" dirty="0" smtClean="0"/>
                        <a:t>Total Assets </a:t>
                      </a:r>
                      <a:r>
                        <a:rPr lang="en-US" sz="1400" baseline="0" dirty="0" smtClean="0"/>
                        <a:t>Ratio</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Total Assets</a:t>
                      </a:r>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$846,534</a:t>
                      </a:r>
                    </a:p>
                  </a:txBody>
                  <a:tcPr/>
                </a:tc>
                <a:tc>
                  <a:txBody>
                    <a:bodyPr/>
                    <a:lstStyle/>
                    <a:p>
                      <a:r>
                        <a:rPr lang="en-US" sz="1400" dirty="0" smtClean="0"/>
                        <a:t>=</a:t>
                      </a:r>
                      <a:endParaRPr lang="en-US" sz="1400" dirty="0"/>
                    </a:p>
                  </a:txBody>
                  <a:tcPr/>
                </a:tc>
                <a:tc>
                  <a:txBody>
                    <a:bodyPr/>
                    <a:lstStyle/>
                    <a:p>
                      <a:r>
                        <a:rPr lang="en-US" sz="1400" dirty="0" smtClean="0"/>
                        <a:t>2.21</a:t>
                      </a:r>
                    </a:p>
                  </a:txBody>
                  <a:tcPr/>
                </a:tc>
              </a:tr>
            </a:tbl>
          </a:graphicData>
        </a:graphic>
      </p:graphicFrame>
      <p:cxnSp>
        <p:nvCxnSpPr>
          <p:cNvPr id="5" name="Straight Connector 4"/>
          <p:cNvCxnSpPr/>
          <p:nvPr/>
        </p:nvCxnSpPr>
        <p:spPr>
          <a:xfrm>
            <a:off x="3276600" y="2953586"/>
            <a:ext cx="17526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638800" y="2971800"/>
            <a:ext cx="1143000" cy="0"/>
          </a:xfrm>
          <a:prstGeom prst="line">
            <a:avLst/>
          </a:prstGeom>
        </p:spPr>
        <p:style>
          <a:lnRef idx="3">
            <a:schemeClr val="dk1"/>
          </a:lnRef>
          <a:fillRef idx="0">
            <a:schemeClr val="dk1"/>
          </a:fillRef>
          <a:effectRef idx="2">
            <a:schemeClr val="dk1"/>
          </a:effectRef>
          <a:fontRef idx="minor">
            <a:schemeClr val="tx1"/>
          </a:fontRef>
        </p:style>
      </p:cxnSp>
      <p:sp>
        <p:nvSpPr>
          <p:cNvPr id="7" name="Slide Number Placeholder 6"/>
          <p:cNvSpPr>
            <a:spLocks noGrp="1"/>
          </p:cNvSpPr>
          <p:nvPr>
            <p:ph type="sldNum" sz="quarter" idx="12"/>
          </p:nvPr>
        </p:nvSpPr>
        <p:spPr/>
        <p:txBody>
          <a:bodyPr/>
          <a:lstStyle/>
          <a:p>
            <a:fld id="{015701CC-B152-453A-9083-050406D59BAC}"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algn="ctr"/>
            <a:r>
              <a:rPr lang="en-US" dirty="0"/>
              <a:t>Twelve Key Ratios</a:t>
            </a:r>
          </a:p>
        </p:txBody>
      </p:sp>
      <p:sp>
        <p:nvSpPr>
          <p:cNvPr id="17411" name="Rectangle 3"/>
          <p:cNvSpPr>
            <a:spLocks noGrp="1" noChangeArrowheads="1"/>
          </p:cNvSpPr>
          <p:nvPr>
            <p:ph type="body" idx="1"/>
          </p:nvPr>
        </p:nvSpPr>
        <p:spPr>
          <a:xfrm>
            <a:off x="533400" y="990600"/>
            <a:ext cx="8229600" cy="1524000"/>
          </a:xfrm>
        </p:spPr>
        <p:txBody>
          <a:bodyPr>
            <a:normAutofit/>
          </a:bodyPr>
          <a:lstStyle/>
          <a:p>
            <a:pPr>
              <a:lnSpc>
                <a:spcPct val="80000"/>
              </a:lnSpc>
              <a:buFont typeface="Wingdings" pitchFamily="2" charset="2"/>
              <a:buNone/>
            </a:pPr>
            <a:r>
              <a:rPr lang="en-US" sz="1800" i="1" u="sng" dirty="0"/>
              <a:t>Operating Ratios</a:t>
            </a:r>
            <a:r>
              <a:rPr lang="en-US" sz="1800" i="1" dirty="0"/>
              <a:t> – Evaluate the firm’s overall performance and show how effectively it is putting its resources to work.</a:t>
            </a:r>
          </a:p>
          <a:p>
            <a:pPr>
              <a:lnSpc>
                <a:spcPct val="80000"/>
              </a:lnSpc>
              <a:buFont typeface="Wingdings" pitchFamily="2" charset="2"/>
              <a:buNone/>
            </a:pPr>
            <a:endParaRPr lang="en-US" sz="1800" i="1" dirty="0"/>
          </a:p>
          <a:p>
            <a:pPr>
              <a:lnSpc>
                <a:spcPct val="80000"/>
              </a:lnSpc>
              <a:buFont typeface="Wingdings" pitchFamily="2" charset="2"/>
              <a:buNone/>
            </a:pPr>
            <a:r>
              <a:rPr lang="en-US" sz="1800" b="1" dirty="0"/>
              <a:t>10.</a:t>
            </a:r>
            <a:r>
              <a:rPr lang="en-US" sz="1800" b="1" u="sng" dirty="0"/>
              <a:t> Net Sales to Working Capital Ratio</a:t>
            </a:r>
            <a:r>
              <a:rPr lang="en-US" sz="1800" dirty="0"/>
              <a:t> – Measures how many dollars the company generates for every dollar of working capital</a:t>
            </a:r>
            <a:r>
              <a:rPr lang="en-US" sz="1800" dirty="0" smtClean="0"/>
              <a:t>.</a:t>
            </a:r>
            <a:endParaRPr lang="en-US" sz="1800" dirty="0"/>
          </a:p>
        </p:txBody>
      </p:sp>
      <p:graphicFrame>
        <p:nvGraphicFramePr>
          <p:cNvPr id="4" name="Table 3"/>
          <p:cNvGraphicFramePr>
            <a:graphicFrameLocks noGrp="1"/>
          </p:cNvGraphicFramePr>
          <p:nvPr/>
        </p:nvGraphicFramePr>
        <p:xfrm>
          <a:off x="838200" y="2514600"/>
          <a:ext cx="7391399" cy="1161214"/>
        </p:xfrm>
        <a:graphic>
          <a:graphicData uri="http://schemas.openxmlformats.org/drawingml/2006/table">
            <a:tbl>
              <a:tblPr firstRow="1" bandRow="1">
                <a:tableStyleId>{5C22544A-7EE6-4342-B048-85BDC9FD1C3A}</a:tableStyleId>
              </a:tblPr>
              <a:tblGrid>
                <a:gridCol w="1905000"/>
                <a:gridCol w="381000"/>
                <a:gridCol w="2057400"/>
                <a:gridCol w="304800"/>
                <a:gridCol w="1447800"/>
                <a:gridCol w="304800"/>
                <a:gridCol w="990599"/>
              </a:tblGrid>
              <a:tr h="429694">
                <a:tc>
                  <a:txBody>
                    <a:bodyPr/>
                    <a:lstStyle/>
                    <a:p>
                      <a:endParaRPr lang="en-US" sz="1400" dirty="0"/>
                    </a:p>
                  </a:txBody>
                  <a:tcPr/>
                </a:tc>
                <a:tc>
                  <a:txBody>
                    <a:bodyPr/>
                    <a:lstStyle/>
                    <a:p>
                      <a:endParaRPr lang="en-US" sz="1400" dirty="0"/>
                    </a:p>
                  </a:txBody>
                  <a:tcPr/>
                </a:tc>
                <a:tc>
                  <a:txBody>
                    <a:bodyPr/>
                    <a:lstStyle/>
                    <a:p>
                      <a:pPr algn="ctr"/>
                      <a:r>
                        <a:rPr lang="en-US" sz="1400" u="none" dirty="0" smtClean="0"/>
                        <a:t>Net Sales</a:t>
                      </a:r>
                      <a:endParaRPr lang="en-US" sz="1400" b="0" u="none" dirty="0"/>
                    </a:p>
                  </a:txBody>
                  <a:tcPr/>
                </a:tc>
                <a:tc>
                  <a:txBody>
                    <a:bodyPr/>
                    <a:lstStyle/>
                    <a:p>
                      <a:endParaRPr lang="en-US" sz="1400" dirty="0"/>
                    </a:p>
                  </a:txBody>
                  <a:tcPr/>
                </a:tc>
                <a:tc>
                  <a:txBody>
                    <a:bodyPr/>
                    <a:lstStyle/>
                    <a:p>
                      <a:pPr algn="ctr"/>
                      <a:r>
                        <a:rPr lang="en-US" sz="1400" u="none" dirty="0" smtClean="0"/>
                        <a:t>$1,870,841</a:t>
                      </a:r>
                      <a:endParaRPr lang="en-US" sz="1400" u="none" dirty="0"/>
                    </a:p>
                  </a:txBody>
                  <a:tcPr/>
                </a:tc>
                <a:tc>
                  <a:txBody>
                    <a:bodyPr/>
                    <a:lstStyle/>
                    <a:p>
                      <a:endParaRPr lang="en-US" sz="1400"/>
                    </a:p>
                  </a:txBody>
                  <a:tcPr/>
                </a:tc>
                <a:tc>
                  <a:txBody>
                    <a:bodyPr/>
                    <a:lstStyle/>
                    <a:p>
                      <a:endParaRPr lang="en-US" sz="1400"/>
                    </a:p>
                  </a:txBody>
                  <a:tcPr/>
                </a:tc>
              </a:tr>
              <a:tr h="606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Net Sales to Working Capital </a:t>
                      </a:r>
                      <a:r>
                        <a:rPr lang="en-US" sz="1400" baseline="0" dirty="0" smtClean="0"/>
                        <a:t>Ratio</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Working Capital</a:t>
                      </a:r>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$319,135</a:t>
                      </a:r>
                    </a:p>
                  </a:txBody>
                  <a:tcPr/>
                </a:tc>
                <a:tc>
                  <a:txBody>
                    <a:bodyPr/>
                    <a:lstStyle/>
                    <a:p>
                      <a:r>
                        <a:rPr lang="en-US" sz="1400" dirty="0" smtClean="0"/>
                        <a:t>=</a:t>
                      </a:r>
                      <a:endParaRPr lang="en-US" sz="1400" dirty="0"/>
                    </a:p>
                  </a:txBody>
                  <a:tcPr/>
                </a:tc>
                <a:tc>
                  <a:txBody>
                    <a:bodyPr/>
                    <a:lstStyle/>
                    <a:p>
                      <a:r>
                        <a:rPr lang="en-US" sz="1400" dirty="0" smtClean="0"/>
                        <a:t>5.86</a:t>
                      </a:r>
                    </a:p>
                  </a:txBody>
                  <a:tcPr/>
                </a:tc>
              </a:tr>
            </a:tbl>
          </a:graphicData>
        </a:graphic>
      </p:graphicFrame>
      <p:cxnSp>
        <p:nvCxnSpPr>
          <p:cNvPr id="5" name="Straight Connector 4"/>
          <p:cNvCxnSpPr/>
          <p:nvPr/>
        </p:nvCxnSpPr>
        <p:spPr>
          <a:xfrm>
            <a:off x="3276600" y="2877386"/>
            <a:ext cx="17526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638799" y="2877386"/>
            <a:ext cx="114300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685800" y="4114800"/>
            <a:ext cx="6324600" cy="338554"/>
          </a:xfrm>
          <a:prstGeom prst="rect">
            <a:avLst/>
          </a:prstGeom>
          <a:noFill/>
        </p:spPr>
        <p:txBody>
          <a:bodyPr wrap="square" rtlCol="0">
            <a:spAutoFit/>
          </a:bodyPr>
          <a:lstStyle/>
          <a:p>
            <a:r>
              <a:rPr lang="en-US" sz="1600" dirty="0" smtClean="0"/>
              <a:t>* Working Capital = Current Assets  - Current Liabilities</a:t>
            </a:r>
            <a:endParaRPr lang="en-US" sz="1600" dirty="0"/>
          </a:p>
        </p:txBody>
      </p:sp>
      <p:sp>
        <p:nvSpPr>
          <p:cNvPr id="9" name="TextBox 8"/>
          <p:cNvSpPr txBox="1"/>
          <p:nvPr/>
        </p:nvSpPr>
        <p:spPr>
          <a:xfrm>
            <a:off x="838200" y="3581400"/>
            <a:ext cx="7391400" cy="369332"/>
          </a:xfrm>
          <a:prstGeom prst="rect">
            <a:avLst/>
          </a:prstGeom>
          <a:noFill/>
        </p:spPr>
        <p:txBody>
          <a:bodyPr wrap="square" rtlCol="0">
            <a:spAutoFit/>
          </a:bodyPr>
          <a:lstStyle/>
          <a:p>
            <a:pPr algn="r"/>
            <a:r>
              <a:rPr lang="en-US" sz="1200" dirty="0" smtClean="0"/>
              <a:t>Shows the amount of cash required to maintain a certain level of sales</a:t>
            </a:r>
            <a:r>
              <a:rPr lang="en-US" dirty="0" smtClean="0"/>
              <a:t>.</a:t>
            </a:r>
            <a:endParaRPr lang="en-US" dirty="0"/>
          </a:p>
        </p:txBody>
      </p:sp>
      <p:sp>
        <p:nvSpPr>
          <p:cNvPr id="10" name="Slide Number Placeholder 9"/>
          <p:cNvSpPr>
            <a:spLocks noGrp="1"/>
          </p:cNvSpPr>
          <p:nvPr>
            <p:ph type="sldNum" sz="quarter" idx="12"/>
          </p:nvPr>
        </p:nvSpPr>
        <p:spPr/>
        <p:txBody>
          <a:bodyPr/>
          <a:lstStyle/>
          <a:p>
            <a:fld id="{015701CC-B152-453A-9083-050406D59BA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pPr algn="ctr"/>
            <a:r>
              <a:rPr lang="en-US"/>
              <a:t>Twelve Key Ratios</a:t>
            </a:r>
          </a:p>
        </p:txBody>
      </p:sp>
      <p:sp>
        <p:nvSpPr>
          <p:cNvPr id="18435" name="Rectangle 3"/>
          <p:cNvSpPr>
            <a:spLocks noGrp="1" noChangeArrowheads="1"/>
          </p:cNvSpPr>
          <p:nvPr>
            <p:ph type="body" idx="1"/>
          </p:nvPr>
        </p:nvSpPr>
        <p:spPr>
          <a:xfrm>
            <a:off x="457200" y="990600"/>
            <a:ext cx="8229600" cy="1447800"/>
          </a:xfrm>
        </p:spPr>
        <p:txBody>
          <a:bodyPr>
            <a:normAutofit/>
          </a:bodyPr>
          <a:lstStyle/>
          <a:p>
            <a:pPr>
              <a:lnSpc>
                <a:spcPct val="80000"/>
              </a:lnSpc>
              <a:buFont typeface="Wingdings" pitchFamily="2" charset="2"/>
              <a:buNone/>
            </a:pPr>
            <a:r>
              <a:rPr lang="en-US" sz="1800" i="1" u="sng" dirty="0"/>
              <a:t>Profitability Ratios</a:t>
            </a:r>
            <a:r>
              <a:rPr lang="en-US" sz="1800" i="1" dirty="0"/>
              <a:t> – Measures how efficiently the firm is operating; offer information about the firm’s “bottom line.”</a:t>
            </a:r>
          </a:p>
          <a:p>
            <a:pPr>
              <a:lnSpc>
                <a:spcPct val="80000"/>
              </a:lnSpc>
              <a:buFont typeface="Wingdings" pitchFamily="2" charset="2"/>
              <a:buNone/>
            </a:pPr>
            <a:endParaRPr lang="en-US" sz="1800" i="1" dirty="0"/>
          </a:p>
          <a:p>
            <a:pPr>
              <a:lnSpc>
                <a:spcPct val="80000"/>
              </a:lnSpc>
              <a:buFont typeface="Wingdings" pitchFamily="2" charset="2"/>
              <a:buNone/>
            </a:pPr>
            <a:r>
              <a:rPr lang="en-US" sz="1800" b="1" dirty="0"/>
              <a:t>11.</a:t>
            </a:r>
            <a:r>
              <a:rPr lang="en-US" sz="1800" b="1" u="sng" dirty="0"/>
              <a:t> Net Profit on Sales Ratio</a:t>
            </a:r>
            <a:r>
              <a:rPr lang="en-US" sz="1800" dirty="0"/>
              <a:t> – Measures the firm’s profit per dollar of sales.</a:t>
            </a:r>
          </a:p>
          <a:p>
            <a:pPr>
              <a:lnSpc>
                <a:spcPct val="80000"/>
              </a:lnSpc>
              <a:buFont typeface="Wingdings" pitchFamily="2" charset="2"/>
              <a:buNone/>
            </a:pPr>
            <a:endParaRPr lang="en-US" sz="2000" dirty="0"/>
          </a:p>
          <a:p>
            <a:pPr>
              <a:lnSpc>
                <a:spcPct val="80000"/>
              </a:lnSpc>
              <a:buFont typeface="Wingdings" pitchFamily="2" charset="2"/>
              <a:buNone/>
            </a:pPr>
            <a:endParaRPr lang="en-US" sz="2000" dirty="0"/>
          </a:p>
          <a:p>
            <a:pPr>
              <a:lnSpc>
                <a:spcPct val="80000"/>
              </a:lnSpc>
            </a:pPr>
            <a:endParaRPr lang="en-US" sz="1600" dirty="0"/>
          </a:p>
        </p:txBody>
      </p:sp>
      <p:graphicFrame>
        <p:nvGraphicFramePr>
          <p:cNvPr id="4" name="Table 3"/>
          <p:cNvGraphicFramePr>
            <a:graphicFrameLocks noGrp="1"/>
          </p:cNvGraphicFramePr>
          <p:nvPr/>
        </p:nvGraphicFramePr>
        <p:xfrm>
          <a:off x="838201" y="2362200"/>
          <a:ext cx="7391399" cy="822960"/>
        </p:xfrm>
        <a:graphic>
          <a:graphicData uri="http://schemas.openxmlformats.org/drawingml/2006/table">
            <a:tbl>
              <a:tblPr firstRow="1" bandRow="1">
                <a:tableStyleId>{5C22544A-7EE6-4342-B048-85BDC9FD1C3A}</a:tableStyleId>
              </a:tblPr>
              <a:tblGrid>
                <a:gridCol w="1905000"/>
                <a:gridCol w="381000"/>
                <a:gridCol w="2057400"/>
                <a:gridCol w="304800"/>
                <a:gridCol w="1447800"/>
                <a:gridCol w="304800"/>
                <a:gridCol w="990599"/>
              </a:tblGrid>
              <a:tr h="304800">
                <a:tc>
                  <a:txBody>
                    <a:bodyPr/>
                    <a:lstStyle/>
                    <a:p>
                      <a:endParaRPr lang="en-US" sz="1400" dirty="0"/>
                    </a:p>
                  </a:txBody>
                  <a:tcPr/>
                </a:tc>
                <a:tc>
                  <a:txBody>
                    <a:bodyPr/>
                    <a:lstStyle/>
                    <a:p>
                      <a:endParaRPr lang="en-US" sz="1400" dirty="0"/>
                    </a:p>
                  </a:txBody>
                  <a:tcPr/>
                </a:tc>
                <a:tc>
                  <a:txBody>
                    <a:bodyPr/>
                    <a:lstStyle/>
                    <a:p>
                      <a:pPr algn="ctr"/>
                      <a:r>
                        <a:rPr lang="en-US" sz="1400" u="none" dirty="0" smtClean="0"/>
                        <a:t>Net Profit</a:t>
                      </a:r>
                      <a:endParaRPr lang="en-US" sz="1400" b="0" u="none" dirty="0"/>
                    </a:p>
                  </a:txBody>
                  <a:tcPr/>
                </a:tc>
                <a:tc>
                  <a:txBody>
                    <a:bodyPr/>
                    <a:lstStyle/>
                    <a:p>
                      <a:endParaRPr lang="en-US" sz="1400" dirty="0"/>
                    </a:p>
                  </a:txBody>
                  <a:tcPr/>
                </a:tc>
                <a:tc>
                  <a:txBody>
                    <a:bodyPr/>
                    <a:lstStyle/>
                    <a:p>
                      <a:pPr algn="ctr"/>
                      <a:r>
                        <a:rPr lang="en-US" sz="1400" u="none" dirty="0" smtClean="0"/>
                        <a:t>$60,629</a:t>
                      </a:r>
                      <a:endParaRPr lang="en-US" sz="1400" u="none" dirty="0"/>
                    </a:p>
                  </a:txBody>
                  <a:tcPr/>
                </a:tc>
                <a:tc>
                  <a:txBody>
                    <a:bodyPr/>
                    <a:lstStyle/>
                    <a:p>
                      <a:endParaRPr lang="en-US" sz="1400"/>
                    </a:p>
                  </a:txBody>
                  <a:tcPr/>
                </a:tc>
                <a:tc>
                  <a:txBody>
                    <a:bodyPr/>
                    <a:lstStyle/>
                    <a:p>
                      <a:endParaRPr lang="en-US" sz="1400"/>
                    </a:p>
                  </a:txBody>
                  <a:tcPr/>
                </a:tc>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Net Profit on Sales </a:t>
                      </a:r>
                      <a:r>
                        <a:rPr lang="en-US" sz="1400" baseline="0" dirty="0" smtClean="0"/>
                        <a:t>Ratio</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Net Sales</a:t>
                      </a:r>
                    </a:p>
                    <a:p>
                      <a:endParaRPr lang="en-US" sz="1400" b="1"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$1,870,841</a:t>
                      </a:r>
                      <a:endParaRPr lang="en-US" sz="1400" dirty="0"/>
                    </a:p>
                  </a:txBody>
                  <a:tcPr/>
                </a:tc>
                <a:tc>
                  <a:txBody>
                    <a:bodyPr/>
                    <a:lstStyle/>
                    <a:p>
                      <a:r>
                        <a:rPr lang="en-US" sz="1400" dirty="0" smtClean="0"/>
                        <a:t>=</a:t>
                      </a:r>
                      <a:endParaRPr lang="en-US" sz="1400" dirty="0"/>
                    </a:p>
                  </a:txBody>
                  <a:tcPr/>
                </a:tc>
                <a:tc>
                  <a:txBody>
                    <a:bodyPr/>
                    <a:lstStyle/>
                    <a:p>
                      <a:r>
                        <a:rPr lang="en-US" sz="1400" dirty="0" smtClean="0"/>
                        <a:t>3.24%</a:t>
                      </a:r>
                    </a:p>
                  </a:txBody>
                  <a:tcPr/>
                </a:tc>
              </a:tr>
            </a:tbl>
          </a:graphicData>
        </a:graphic>
      </p:graphicFrame>
      <p:cxnSp>
        <p:nvCxnSpPr>
          <p:cNvPr id="5" name="Straight Connector 4"/>
          <p:cNvCxnSpPr/>
          <p:nvPr/>
        </p:nvCxnSpPr>
        <p:spPr>
          <a:xfrm>
            <a:off x="3276600" y="2636520"/>
            <a:ext cx="16002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638800" y="2636520"/>
            <a:ext cx="1143000"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7" name="Table 6"/>
          <p:cNvGraphicFramePr>
            <a:graphicFrameLocks noGrp="1"/>
          </p:cNvGraphicFramePr>
          <p:nvPr/>
        </p:nvGraphicFramePr>
        <p:xfrm>
          <a:off x="838200" y="4221480"/>
          <a:ext cx="7391399" cy="1036320"/>
        </p:xfrm>
        <a:graphic>
          <a:graphicData uri="http://schemas.openxmlformats.org/drawingml/2006/table">
            <a:tbl>
              <a:tblPr firstRow="1" bandRow="1">
                <a:tableStyleId>{5C22544A-7EE6-4342-B048-85BDC9FD1C3A}</a:tableStyleId>
              </a:tblPr>
              <a:tblGrid>
                <a:gridCol w="1905000"/>
                <a:gridCol w="381000"/>
                <a:gridCol w="2057400"/>
                <a:gridCol w="304800"/>
                <a:gridCol w="1447800"/>
                <a:gridCol w="304800"/>
                <a:gridCol w="990599"/>
              </a:tblGrid>
              <a:tr h="429694">
                <a:tc>
                  <a:txBody>
                    <a:bodyPr/>
                    <a:lstStyle/>
                    <a:p>
                      <a:endParaRPr lang="en-US" sz="1400" dirty="0"/>
                    </a:p>
                  </a:txBody>
                  <a:tcPr/>
                </a:tc>
                <a:tc>
                  <a:txBody>
                    <a:bodyPr/>
                    <a:lstStyle/>
                    <a:p>
                      <a:endParaRPr lang="en-US" sz="1400" dirty="0"/>
                    </a:p>
                  </a:txBody>
                  <a:tcPr/>
                </a:tc>
                <a:tc>
                  <a:txBody>
                    <a:bodyPr/>
                    <a:lstStyle/>
                    <a:p>
                      <a:pPr algn="ctr"/>
                      <a:r>
                        <a:rPr lang="en-US" sz="1400" u="none" dirty="0" smtClean="0"/>
                        <a:t>Net Profit</a:t>
                      </a:r>
                      <a:endParaRPr lang="en-US" sz="1400" b="0" u="none" dirty="0"/>
                    </a:p>
                  </a:txBody>
                  <a:tcPr/>
                </a:tc>
                <a:tc>
                  <a:txBody>
                    <a:bodyPr/>
                    <a:lstStyle/>
                    <a:p>
                      <a:endParaRPr lang="en-US" sz="1400" dirty="0"/>
                    </a:p>
                  </a:txBody>
                  <a:tcPr/>
                </a:tc>
                <a:tc>
                  <a:txBody>
                    <a:bodyPr/>
                    <a:lstStyle/>
                    <a:p>
                      <a:pPr algn="ctr"/>
                      <a:r>
                        <a:rPr lang="en-US" sz="1400" u="none" dirty="0" smtClean="0"/>
                        <a:t>$60,629</a:t>
                      </a:r>
                      <a:endParaRPr lang="en-US" sz="1400" u="none" dirty="0"/>
                    </a:p>
                  </a:txBody>
                  <a:tcPr/>
                </a:tc>
                <a:tc>
                  <a:txBody>
                    <a:bodyPr/>
                    <a:lstStyle/>
                    <a:p>
                      <a:endParaRPr lang="en-US" sz="1400" dirty="0"/>
                    </a:p>
                  </a:txBody>
                  <a:tcPr/>
                </a:tc>
                <a:tc>
                  <a:txBody>
                    <a:bodyPr/>
                    <a:lstStyle/>
                    <a:p>
                      <a:endParaRPr lang="en-US" sz="1400"/>
                    </a:p>
                  </a:txBody>
                  <a:tcPr/>
                </a:tc>
              </a:tr>
              <a:tr h="606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Net Profit to Equity </a:t>
                      </a:r>
                      <a:r>
                        <a:rPr lang="en-US" sz="1400" baseline="0" dirty="0" smtClean="0"/>
                        <a:t>Ratio</a:t>
                      </a:r>
                      <a:endParaRPr lang="en-US" sz="1400" dirty="0"/>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Owner’s Equity</a:t>
                      </a:r>
                    </a:p>
                  </a:txBody>
                  <a:tcPr/>
                </a:tc>
                <a:tc>
                  <a:txBody>
                    <a:bodyPr/>
                    <a:lstStyle/>
                    <a:p>
                      <a:r>
                        <a:rPr lang="en-US" sz="1400" dirty="0" smtClean="0"/>
                        <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$267,655</a:t>
                      </a:r>
                    </a:p>
                  </a:txBody>
                  <a:tcPr/>
                </a:tc>
                <a:tc>
                  <a:txBody>
                    <a:bodyPr/>
                    <a:lstStyle/>
                    <a:p>
                      <a:r>
                        <a:rPr lang="en-US" sz="1400" dirty="0" smtClean="0"/>
                        <a:t>=</a:t>
                      </a:r>
                      <a:endParaRPr lang="en-US" sz="1400" dirty="0"/>
                    </a:p>
                  </a:txBody>
                  <a:tcPr/>
                </a:tc>
                <a:tc>
                  <a:txBody>
                    <a:bodyPr/>
                    <a:lstStyle/>
                    <a:p>
                      <a:r>
                        <a:rPr lang="en-US" sz="1400" dirty="0" smtClean="0"/>
                        <a:t>22.65%</a:t>
                      </a:r>
                    </a:p>
                  </a:txBody>
                  <a:tcPr/>
                </a:tc>
              </a:tr>
            </a:tbl>
          </a:graphicData>
        </a:graphic>
      </p:graphicFrame>
      <p:cxnSp>
        <p:nvCxnSpPr>
          <p:cNvPr id="8" name="Straight Connector 7"/>
          <p:cNvCxnSpPr/>
          <p:nvPr/>
        </p:nvCxnSpPr>
        <p:spPr>
          <a:xfrm>
            <a:off x="3276600" y="4584266"/>
            <a:ext cx="17526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5638799" y="4584266"/>
            <a:ext cx="1143000"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533400" y="3572470"/>
            <a:ext cx="8229600" cy="923330"/>
          </a:xfrm>
          <a:prstGeom prst="rect">
            <a:avLst/>
          </a:prstGeom>
          <a:noFill/>
        </p:spPr>
        <p:txBody>
          <a:bodyPr wrap="square" rtlCol="0">
            <a:spAutoFit/>
          </a:bodyPr>
          <a:lstStyle/>
          <a:p>
            <a:r>
              <a:rPr lang="en-US" b="1" dirty="0" smtClean="0"/>
              <a:t>12. </a:t>
            </a:r>
            <a:r>
              <a:rPr lang="en-US" b="1" u="sng" dirty="0" smtClean="0"/>
              <a:t>Net Profit to Equity Ratio</a:t>
            </a:r>
            <a:r>
              <a:rPr lang="en-US" dirty="0" smtClean="0"/>
              <a:t> – Measures the owner’s rate of return on the investment in the business.</a:t>
            </a:r>
          </a:p>
          <a:p>
            <a:endParaRPr lang="en-US" dirty="0"/>
          </a:p>
        </p:txBody>
      </p:sp>
      <p:sp>
        <p:nvSpPr>
          <p:cNvPr id="11" name="TextBox 10"/>
          <p:cNvSpPr txBox="1"/>
          <p:nvPr/>
        </p:nvSpPr>
        <p:spPr>
          <a:xfrm>
            <a:off x="1371600" y="5209401"/>
            <a:ext cx="6858000" cy="276999"/>
          </a:xfrm>
          <a:prstGeom prst="rect">
            <a:avLst/>
          </a:prstGeom>
          <a:noFill/>
        </p:spPr>
        <p:txBody>
          <a:bodyPr wrap="square" rtlCol="0">
            <a:spAutoFit/>
          </a:bodyPr>
          <a:lstStyle/>
          <a:p>
            <a:pPr algn="r"/>
            <a:r>
              <a:rPr lang="en-US" sz="1200" dirty="0" smtClean="0"/>
              <a:t>If this return is low, the capital could be better employed elsewhere.</a:t>
            </a:r>
            <a:endParaRPr lang="en-US" sz="1200" dirty="0"/>
          </a:p>
        </p:txBody>
      </p:sp>
      <p:sp>
        <p:nvSpPr>
          <p:cNvPr id="12" name="TextBox 11"/>
          <p:cNvSpPr txBox="1"/>
          <p:nvPr/>
        </p:nvSpPr>
        <p:spPr>
          <a:xfrm>
            <a:off x="914400" y="3124200"/>
            <a:ext cx="7696200" cy="461665"/>
          </a:xfrm>
          <a:prstGeom prst="rect">
            <a:avLst/>
          </a:prstGeom>
          <a:noFill/>
        </p:spPr>
        <p:txBody>
          <a:bodyPr wrap="square" rtlCol="0">
            <a:spAutoFit/>
          </a:bodyPr>
          <a:lstStyle/>
          <a:p>
            <a:r>
              <a:rPr lang="en-US" sz="1200" dirty="0" smtClean="0"/>
              <a:t>Varies from one industry to another. A service company may have gross profit margin of 85% whereas a manufacturer may have only 35%.</a:t>
            </a:r>
            <a:endParaRPr lang="en-US" sz="1200" dirty="0"/>
          </a:p>
        </p:txBody>
      </p:sp>
      <p:sp>
        <p:nvSpPr>
          <p:cNvPr id="13" name="Slide Number Placeholder 12"/>
          <p:cNvSpPr>
            <a:spLocks noGrp="1"/>
          </p:cNvSpPr>
          <p:nvPr>
            <p:ph type="sldNum" sz="quarter" idx="12"/>
          </p:nvPr>
        </p:nvSpPr>
        <p:spPr/>
        <p:txBody>
          <a:bodyPr/>
          <a:lstStyle/>
          <a:p>
            <a:fld id="{015701CC-B152-453A-9083-050406D59BAC}"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r>
              <a:rPr lang="en-US"/>
              <a:t>Sources of Debt Financing</a:t>
            </a:r>
          </a:p>
        </p:txBody>
      </p:sp>
      <p:sp>
        <p:nvSpPr>
          <p:cNvPr id="3" name="Slide Number Placeholder 2"/>
          <p:cNvSpPr>
            <a:spLocks noGrp="1"/>
          </p:cNvSpPr>
          <p:nvPr>
            <p:ph type="sldNum" sz="quarter" idx="12"/>
          </p:nvPr>
        </p:nvSpPr>
        <p:spPr/>
        <p:txBody>
          <a:bodyPr/>
          <a:lstStyle/>
          <a:p>
            <a:fld id="{015701CC-B152-453A-9083-050406D59BA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AutoShape 4"/>
          <p:cNvSpPr>
            <a:spLocks noGrp="1" noChangeArrowheads="1"/>
          </p:cNvSpPr>
          <p:nvPr>
            <p:ph type="title"/>
          </p:nvPr>
        </p:nvSpPr>
        <p:spPr/>
        <p:txBody>
          <a:bodyPr/>
          <a:lstStyle/>
          <a:p>
            <a:r>
              <a:rPr lang="en-US"/>
              <a:t>Debt Financing…	</a:t>
            </a:r>
          </a:p>
        </p:txBody>
      </p:sp>
      <p:sp>
        <p:nvSpPr>
          <p:cNvPr id="45061" name="Rectangle 5"/>
          <p:cNvSpPr>
            <a:spLocks noGrp="1" noChangeArrowheads="1"/>
          </p:cNvSpPr>
          <p:nvPr>
            <p:ph type="body" idx="1"/>
          </p:nvPr>
        </p:nvSpPr>
        <p:spPr/>
        <p:txBody>
          <a:bodyPr/>
          <a:lstStyle/>
          <a:p>
            <a:r>
              <a:rPr lang="en-US" sz="2400"/>
              <a:t>Must be repaid with interest.</a:t>
            </a:r>
          </a:p>
          <a:p>
            <a:r>
              <a:rPr lang="en-US" sz="2400"/>
              <a:t>Is carried as a liability on the company’s balance sheet</a:t>
            </a:r>
          </a:p>
          <a:p>
            <a:r>
              <a:rPr lang="en-US" sz="2400"/>
              <a:t>Can be just as difficult to secure as equity financing, even though sources of debt financing are more numerous.</a:t>
            </a:r>
          </a:p>
          <a:p>
            <a:r>
              <a:rPr lang="en-US" sz="2400"/>
              <a:t>Can be expensive, especially for small companies, because of the risk/return tradeoff.</a:t>
            </a:r>
          </a:p>
        </p:txBody>
      </p:sp>
      <p:sp>
        <p:nvSpPr>
          <p:cNvPr id="4" name="Slide Number Placeholder 3"/>
          <p:cNvSpPr>
            <a:spLocks noGrp="1"/>
          </p:cNvSpPr>
          <p:nvPr>
            <p:ph type="sldNum" sz="quarter" idx="12"/>
          </p:nvPr>
        </p:nvSpPr>
        <p:spPr/>
        <p:txBody>
          <a:bodyPr/>
          <a:lstStyle/>
          <a:p>
            <a:fld id="{015701CC-B152-453A-9083-050406D59BA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33400" y="5105400"/>
            <a:ext cx="8183880" cy="762000"/>
          </a:xfrm>
        </p:spPr>
        <p:txBody>
          <a:bodyPr>
            <a:normAutofit/>
          </a:bodyPr>
          <a:lstStyle/>
          <a:p>
            <a:pPr eaLnBrk="1" hangingPunct="1"/>
            <a:r>
              <a:rPr lang="en-US" dirty="0" smtClean="0"/>
              <a:t>Breakeven Analysis</a:t>
            </a:r>
            <a:endParaRPr lang="en-US" dirty="0" smtClean="0">
              <a:solidFill>
                <a:schemeClr val="hlink"/>
              </a:solidFill>
            </a:endParaRPr>
          </a:p>
        </p:txBody>
      </p:sp>
      <p:sp>
        <p:nvSpPr>
          <p:cNvPr id="2051" name="Rectangle 3"/>
          <p:cNvSpPr>
            <a:spLocks noGrp="1" noChangeArrowheads="1"/>
          </p:cNvSpPr>
          <p:nvPr>
            <p:ph type="body" idx="1"/>
          </p:nvPr>
        </p:nvSpPr>
        <p:spPr>
          <a:xfrm>
            <a:off x="914400" y="990600"/>
            <a:ext cx="7239000" cy="4343400"/>
          </a:xfrm>
        </p:spPr>
        <p:txBody>
          <a:bodyPr/>
          <a:lstStyle/>
          <a:p>
            <a:pPr marL="990600" lvl="1" indent="-533400" defTabSz="401638" eaLnBrk="1" hangingPunct="1"/>
            <a:r>
              <a:rPr lang="en-US" sz="2200" dirty="0" smtClean="0"/>
              <a:t>Computes the dollar amount of sales needed to cover all your costs</a:t>
            </a:r>
          </a:p>
          <a:p>
            <a:pPr marL="990600" lvl="1" indent="-533400" defTabSz="401638" eaLnBrk="1" hangingPunct="1"/>
            <a:r>
              <a:rPr lang="en-US" sz="2200" dirty="0" smtClean="0"/>
              <a:t>Can also be expressed as the number of units of an item that must be sold at a specific selling price to cover all your costs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title"/>
          </p:nvPr>
        </p:nvSpPr>
        <p:spPr/>
        <p:txBody>
          <a:bodyPr/>
          <a:lstStyle/>
          <a:p>
            <a:r>
              <a:rPr lang="en-US"/>
              <a:t>Sources of Debt Capital	</a:t>
            </a:r>
          </a:p>
        </p:txBody>
      </p:sp>
      <p:sp>
        <p:nvSpPr>
          <p:cNvPr id="46083" name="Rectangle 3"/>
          <p:cNvSpPr>
            <a:spLocks noGrp="1" noChangeArrowheads="1"/>
          </p:cNvSpPr>
          <p:nvPr>
            <p:ph type="body" idx="1"/>
          </p:nvPr>
        </p:nvSpPr>
        <p:spPr/>
        <p:txBody>
          <a:bodyPr/>
          <a:lstStyle/>
          <a:p>
            <a:r>
              <a:rPr lang="en-US"/>
              <a:t>Commercial banks</a:t>
            </a:r>
          </a:p>
          <a:p>
            <a:r>
              <a:rPr lang="en-US"/>
              <a:t>Asset-based lenders</a:t>
            </a:r>
          </a:p>
          <a:p>
            <a:r>
              <a:rPr lang="en-US"/>
              <a:t>Trade credit</a:t>
            </a:r>
          </a:p>
          <a:p>
            <a:r>
              <a:rPr lang="en-US"/>
              <a:t>Equipment suppliers</a:t>
            </a:r>
          </a:p>
          <a:p>
            <a:r>
              <a:rPr lang="en-US"/>
              <a:t>Commercial finance companies</a:t>
            </a:r>
          </a:p>
          <a:p>
            <a:r>
              <a:rPr lang="en-US"/>
              <a:t>Saving and loan associations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Grp="1" noChangeArrowheads="1"/>
          </p:cNvSpPr>
          <p:nvPr>
            <p:ph type="title"/>
          </p:nvPr>
        </p:nvSpPr>
        <p:spPr>
          <a:xfrm>
            <a:off x="381000" y="4983480"/>
            <a:ext cx="8382000" cy="1051560"/>
          </a:xfrm>
        </p:spPr>
        <p:txBody>
          <a:bodyPr/>
          <a:lstStyle/>
          <a:p>
            <a:r>
              <a:rPr lang="en-US" dirty="0"/>
              <a:t>Sources of Debt Capital </a:t>
            </a:r>
            <a:r>
              <a:rPr lang="en-US" sz="2400" dirty="0"/>
              <a:t>(continued)</a:t>
            </a:r>
          </a:p>
        </p:txBody>
      </p:sp>
      <p:sp>
        <p:nvSpPr>
          <p:cNvPr id="47107" name="Rectangle 3"/>
          <p:cNvSpPr>
            <a:spLocks noGrp="1" noChangeArrowheads="1"/>
          </p:cNvSpPr>
          <p:nvPr>
            <p:ph type="body" idx="1"/>
          </p:nvPr>
        </p:nvSpPr>
        <p:spPr/>
        <p:txBody>
          <a:bodyPr/>
          <a:lstStyle/>
          <a:p>
            <a:pPr>
              <a:lnSpc>
                <a:spcPct val="90000"/>
              </a:lnSpc>
            </a:pPr>
            <a:r>
              <a:rPr lang="en-US"/>
              <a:t>Stock brokerage houses</a:t>
            </a:r>
          </a:p>
          <a:p>
            <a:pPr>
              <a:lnSpc>
                <a:spcPct val="90000"/>
              </a:lnSpc>
            </a:pPr>
            <a:r>
              <a:rPr lang="en-US"/>
              <a:t>Insurance companies</a:t>
            </a:r>
          </a:p>
          <a:p>
            <a:pPr>
              <a:lnSpc>
                <a:spcPct val="90000"/>
              </a:lnSpc>
            </a:pPr>
            <a:r>
              <a:rPr lang="en-US"/>
              <a:t>Credit unions</a:t>
            </a:r>
          </a:p>
          <a:p>
            <a:pPr>
              <a:lnSpc>
                <a:spcPct val="90000"/>
              </a:lnSpc>
            </a:pPr>
            <a:r>
              <a:rPr lang="en-US"/>
              <a:t>Bonds</a:t>
            </a:r>
          </a:p>
          <a:p>
            <a:pPr>
              <a:lnSpc>
                <a:spcPct val="90000"/>
              </a:lnSpc>
            </a:pPr>
            <a:r>
              <a:rPr lang="en-US"/>
              <a:t>Private placements</a:t>
            </a:r>
          </a:p>
          <a:p>
            <a:pPr>
              <a:lnSpc>
                <a:spcPct val="90000"/>
              </a:lnSpc>
            </a:pPr>
            <a:r>
              <a:rPr lang="en-US"/>
              <a:t>Small Business Investment Companies (SBICs)</a:t>
            </a:r>
          </a:p>
          <a:p>
            <a:pPr>
              <a:lnSpc>
                <a:spcPct val="90000"/>
              </a:lnSpc>
            </a:pPr>
            <a:r>
              <a:rPr lang="en-US"/>
              <a:t>Small Business Leading Companies (SBLCs)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rrowheads="1"/>
          </p:cNvSpPr>
          <p:nvPr>
            <p:ph type="title"/>
          </p:nvPr>
        </p:nvSpPr>
        <p:spPr>
          <a:xfrm>
            <a:off x="381000" y="4983480"/>
            <a:ext cx="8382000" cy="1051560"/>
          </a:xfrm>
        </p:spPr>
        <p:txBody>
          <a:bodyPr/>
          <a:lstStyle/>
          <a:p>
            <a:r>
              <a:rPr lang="en-US" dirty="0"/>
              <a:t>Sources of Debt Capital </a:t>
            </a:r>
            <a:r>
              <a:rPr lang="en-US" sz="2400" dirty="0"/>
              <a:t>(continued)</a:t>
            </a:r>
          </a:p>
        </p:txBody>
      </p:sp>
      <p:sp>
        <p:nvSpPr>
          <p:cNvPr id="48131" name="Rectangle 3"/>
          <p:cNvSpPr>
            <a:spLocks noGrp="1" noChangeArrowheads="1"/>
          </p:cNvSpPr>
          <p:nvPr>
            <p:ph type="body" idx="1"/>
          </p:nvPr>
        </p:nvSpPr>
        <p:spPr>
          <a:xfrm>
            <a:off x="685800" y="990600"/>
            <a:ext cx="7693025" cy="4114800"/>
          </a:xfrm>
        </p:spPr>
        <p:txBody>
          <a:bodyPr/>
          <a:lstStyle/>
          <a:p>
            <a:pPr algn="ctr">
              <a:lnSpc>
                <a:spcPct val="90000"/>
              </a:lnSpc>
              <a:buFont typeface="Wingdings" pitchFamily="2" charset="2"/>
              <a:buNone/>
            </a:pPr>
            <a:r>
              <a:rPr lang="en-US" u="sng" dirty="0"/>
              <a:t>Federally Sponsored Programs:</a:t>
            </a:r>
          </a:p>
          <a:p>
            <a:pPr>
              <a:lnSpc>
                <a:spcPct val="90000"/>
              </a:lnSpc>
              <a:buFont typeface="Wingdings" pitchFamily="2" charset="2"/>
              <a:buChar char="§"/>
            </a:pPr>
            <a:r>
              <a:rPr lang="en-US" sz="2400" dirty="0"/>
              <a:t>Economic Development Administration (EDA).</a:t>
            </a:r>
          </a:p>
          <a:p>
            <a:pPr>
              <a:lnSpc>
                <a:spcPct val="90000"/>
              </a:lnSpc>
              <a:buFont typeface="Wingdings" pitchFamily="2" charset="2"/>
              <a:buChar char="§"/>
            </a:pPr>
            <a:r>
              <a:rPr lang="en-US" sz="2400" dirty="0"/>
              <a:t>Farmers Home Administration.</a:t>
            </a:r>
          </a:p>
          <a:p>
            <a:pPr>
              <a:lnSpc>
                <a:spcPct val="90000"/>
              </a:lnSpc>
              <a:buFont typeface="Wingdings" pitchFamily="2" charset="2"/>
              <a:buChar char="§"/>
            </a:pPr>
            <a:r>
              <a:rPr lang="en-US" sz="2400" dirty="0"/>
              <a:t>Department of Housing and Urban Development (HUD)</a:t>
            </a:r>
          </a:p>
          <a:p>
            <a:pPr>
              <a:lnSpc>
                <a:spcPct val="90000"/>
              </a:lnSpc>
              <a:buFont typeface="Wingdings" pitchFamily="2" charset="2"/>
              <a:buChar char="§"/>
            </a:pPr>
            <a:r>
              <a:rPr lang="en-US" sz="2400" dirty="0"/>
              <a:t>Local Development Companies (LDCs).</a:t>
            </a:r>
          </a:p>
          <a:p>
            <a:pPr>
              <a:lnSpc>
                <a:spcPct val="90000"/>
              </a:lnSpc>
              <a:buFont typeface="Wingdings" pitchFamily="2" charset="2"/>
              <a:buChar char="§"/>
            </a:pPr>
            <a:r>
              <a:rPr lang="en-US" sz="2400" dirty="0"/>
              <a:t>Small Business Administration (SBA).</a:t>
            </a:r>
          </a:p>
          <a:p>
            <a:pPr>
              <a:lnSpc>
                <a:spcPct val="90000"/>
              </a:lnSpc>
              <a:buFont typeface="Wingdings" pitchFamily="2" charset="2"/>
              <a:buChar char="§"/>
            </a:pPr>
            <a:r>
              <a:rPr lang="en-US" sz="2400" dirty="0"/>
              <a:t>Small Business Innovation Research (SBIR) program.</a:t>
            </a:r>
          </a:p>
          <a:p>
            <a:pPr>
              <a:lnSpc>
                <a:spcPct val="90000"/>
              </a:lnSpc>
              <a:buFont typeface="Wingdings" pitchFamily="2" charset="2"/>
              <a:buChar char="§"/>
            </a:pPr>
            <a:r>
              <a:rPr lang="en-US" sz="2400" dirty="0"/>
              <a:t>State loan and development programs.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a:xfrm>
            <a:off x="762000" y="990600"/>
            <a:ext cx="7924800" cy="1066800"/>
          </a:xfrm>
        </p:spPr>
        <p:txBody>
          <a:bodyPr>
            <a:normAutofit/>
          </a:bodyPr>
          <a:lstStyle/>
          <a:p>
            <a:r>
              <a:rPr lang="en-US" sz="3200" dirty="0"/>
              <a:t>Commercial </a:t>
            </a:r>
            <a:r>
              <a:rPr lang="en-US" sz="3200" dirty="0" smtClean="0"/>
              <a:t>Banks</a:t>
            </a:r>
            <a:r>
              <a:rPr lang="en-US" sz="2400" dirty="0" smtClean="0"/>
              <a:t>…the </a:t>
            </a:r>
            <a:r>
              <a:rPr lang="en-US" sz="2400" dirty="0"/>
              <a:t>heart of the financial market for small businesses!</a:t>
            </a:r>
          </a:p>
        </p:txBody>
      </p:sp>
      <p:sp>
        <p:nvSpPr>
          <p:cNvPr id="49155" name="Rectangle 3"/>
          <p:cNvSpPr>
            <a:spLocks noGrp="1" noChangeArrowheads="1"/>
          </p:cNvSpPr>
          <p:nvPr>
            <p:ph type="body" idx="1"/>
          </p:nvPr>
        </p:nvSpPr>
        <p:spPr>
          <a:xfrm>
            <a:off x="502920" y="2060448"/>
            <a:ext cx="8183880" cy="3578352"/>
          </a:xfrm>
        </p:spPr>
        <p:txBody>
          <a:bodyPr/>
          <a:lstStyle/>
          <a:p>
            <a:r>
              <a:rPr lang="en-US" dirty="0"/>
              <a:t>Short-term loans</a:t>
            </a:r>
          </a:p>
          <a:p>
            <a:pPr lvl="1">
              <a:buFontTx/>
              <a:buChar char="o"/>
            </a:pPr>
            <a:r>
              <a:rPr lang="en-US" dirty="0"/>
              <a:t>Commercial loans</a:t>
            </a:r>
          </a:p>
          <a:p>
            <a:pPr lvl="1">
              <a:buFontTx/>
              <a:buChar char="o"/>
            </a:pPr>
            <a:r>
              <a:rPr lang="en-US" dirty="0"/>
              <a:t>Lines of credit</a:t>
            </a:r>
          </a:p>
          <a:p>
            <a:pPr lvl="1">
              <a:buFontTx/>
              <a:buChar char="o"/>
            </a:pPr>
            <a:r>
              <a:rPr lang="en-US" dirty="0"/>
              <a:t>Floor </a:t>
            </a:r>
            <a:r>
              <a:rPr lang="en-US" dirty="0" smtClean="0"/>
              <a:t>planning (retail inventory financing)</a:t>
            </a:r>
            <a:endParaRPr lang="en-US" dirty="0"/>
          </a:p>
          <a:p>
            <a:r>
              <a:rPr lang="en-US" dirty="0"/>
              <a:t>Intermediate and long term loans</a:t>
            </a:r>
          </a:p>
          <a:p>
            <a:pPr lvl="1">
              <a:buFontTx/>
              <a:buChar char="o"/>
            </a:pPr>
            <a:r>
              <a:rPr lang="en-US" dirty="0"/>
              <a:t>Unsecured term loans</a:t>
            </a:r>
          </a:p>
          <a:p>
            <a:pPr lvl="1">
              <a:buFontTx/>
              <a:buChar char="o"/>
            </a:pPr>
            <a:r>
              <a:rPr lang="en-US" dirty="0"/>
              <a:t>Installment loans and contracts</a:t>
            </a:r>
          </a:p>
          <a:p>
            <a:pPr lvl="1">
              <a:buFontTx/>
              <a:buChar char="o"/>
            </a:pPr>
            <a:r>
              <a:rPr lang="en-US" dirty="0"/>
              <a:t>Character loans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noGrp="1" noChangeArrowheads="1"/>
          </p:cNvSpPr>
          <p:nvPr>
            <p:ph type="title"/>
          </p:nvPr>
        </p:nvSpPr>
        <p:spPr>
          <a:xfrm>
            <a:off x="457200" y="990600"/>
            <a:ext cx="8229600" cy="1143000"/>
          </a:xfrm>
        </p:spPr>
        <p:txBody>
          <a:bodyPr>
            <a:normAutofit fontScale="90000"/>
          </a:bodyPr>
          <a:lstStyle/>
          <a:p>
            <a:r>
              <a:rPr lang="en-US" sz="2800" dirty="0"/>
              <a:t>Seven Questions </a:t>
            </a:r>
            <a:r>
              <a:rPr lang="en-US" sz="2800" i="1" dirty="0"/>
              <a:t>Every</a:t>
            </a:r>
            <a:r>
              <a:rPr lang="en-US" sz="2800" dirty="0"/>
              <a:t> Entrepreneur Should Be Able to Answer Before Approaching a Banker</a:t>
            </a:r>
          </a:p>
        </p:txBody>
      </p:sp>
      <p:sp>
        <p:nvSpPr>
          <p:cNvPr id="50179" name="Rectangle 3"/>
          <p:cNvSpPr>
            <a:spLocks noGrp="1" noChangeArrowheads="1"/>
          </p:cNvSpPr>
          <p:nvPr>
            <p:ph type="body" idx="1"/>
          </p:nvPr>
        </p:nvSpPr>
        <p:spPr>
          <a:xfrm>
            <a:off x="502920" y="2130552"/>
            <a:ext cx="8183880" cy="3813048"/>
          </a:xfrm>
        </p:spPr>
        <p:txBody>
          <a:bodyPr>
            <a:normAutofit/>
          </a:bodyPr>
          <a:lstStyle/>
          <a:p>
            <a:pPr marL="457200" indent="-457200">
              <a:buFont typeface="+mj-lt"/>
              <a:buAutoNum type="arabicPeriod"/>
            </a:pPr>
            <a:r>
              <a:rPr lang="en-US" sz="2400" dirty="0"/>
              <a:t>How much </a:t>
            </a:r>
            <a:r>
              <a:rPr lang="en-US" sz="2400" dirty="0" smtClean="0"/>
              <a:t>money do </a:t>
            </a:r>
            <a:r>
              <a:rPr lang="en-US" sz="2400" dirty="0"/>
              <a:t>you need?</a:t>
            </a:r>
          </a:p>
          <a:p>
            <a:pPr marL="457200" indent="-457200">
              <a:buFont typeface="+mj-lt"/>
              <a:buAutoNum type="arabicPeriod"/>
            </a:pPr>
            <a:r>
              <a:rPr lang="en-US" sz="2400" dirty="0"/>
              <a:t>Why do you need the money?</a:t>
            </a:r>
          </a:p>
          <a:p>
            <a:pPr marL="457200" indent="-457200">
              <a:buFont typeface="+mj-lt"/>
              <a:buAutoNum type="arabicPeriod"/>
            </a:pPr>
            <a:r>
              <a:rPr lang="en-US" sz="2400" dirty="0"/>
              <a:t>What will you do with the money?</a:t>
            </a:r>
          </a:p>
          <a:p>
            <a:pPr marL="457200" indent="-457200">
              <a:buFont typeface="+mj-lt"/>
              <a:buAutoNum type="arabicPeriod"/>
            </a:pPr>
            <a:r>
              <a:rPr lang="en-US" sz="2400" dirty="0"/>
              <a:t>How will the money help your company?</a:t>
            </a:r>
          </a:p>
          <a:p>
            <a:pPr marL="457200" indent="-457200">
              <a:buFont typeface="+mj-lt"/>
              <a:buAutoNum type="arabicPeriod"/>
            </a:pPr>
            <a:r>
              <a:rPr lang="en-US" sz="2400" dirty="0"/>
              <a:t>When will you repay the loan?</a:t>
            </a:r>
          </a:p>
          <a:p>
            <a:pPr marL="457200" indent="-457200">
              <a:buFont typeface="+mj-lt"/>
              <a:buAutoNum type="arabicPeriod"/>
            </a:pPr>
            <a:r>
              <a:rPr lang="en-US" sz="2400" dirty="0"/>
              <a:t>How will you repay the loan?</a:t>
            </a:r>
          </a:p>
          <a:p>
            <a:pPr marL="457200" indent="-457200">
              <a:buFont typeface="+mj-lt"/>
              <a:buAutoNum type="arabicPeriod"/>
            </a:pPr>
            <a:r>
              <a:rPr lang="en-US" sz="2400" dirty="0"/>
              <a:t>What happens if your plans don’t work out?</a:t>
            </a:r>
          </a:p>
        </p:txBody>
      </p:sp>
      <p:sp>
        <p:nvSpPr>
          <p:cNvPr id="4" name="Slide Number Placeholder 3"/>
          <p:cNvSpPr>
            <a:spLocks noGrp="1"/>
          </p:cNvSpPr>
          <p:nvPr>
            <p:ph type="sldNum" sz="quarter" idx="12"/>
          </p:nvPr>
        </p:nvSpPr>
        <p:spPr/>
        <p:txBody>
          <a:bodyPr/>
          <a:lstStyle/>
          <a:p>
            <a:fld id="{015701CC-B152-453A-9083-050406D59BAC}"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title"/>
          </p:nvPr>
        </p:nvSpPr>
        <p:spPr/>
        <p:txBody>
          <a:bodyPr/>
          <a:lstStyle/>
          <a:p>
            <a:r>
              <a:rPr lang="en-US" dirty="0"/>
              <a:t>Asset-Based Borrowing</a:t>
            </a:r>
          </a:p>
        </p:txBody>
      </p:sp>
      <p:sp>
        <p:nvSpPr>
          <p:cNvPr id="51203" name="Rectangle 3"/>
          <p:cNvSpPr>
            <a:spLocks noGrp="1" noChangeArrowheads="1"/>
          </p:cNvSpPr>
          <p:nvPr>
            <p:ph type="body" idx="1"/>
          </p:nvPr>
        </p:nvSpPr>
        <p:spPr/>
        <p:txBody>
          <a:bodyPr/>
          <a:lstStyle/>
          <a:p>
            <a:r>
              <a:rPr lang="en-US"/>
              <a:t>Discounting accounts receivable.</a:t>
            </a:r>
          </a:p>
          <a:p>
            <a:r>
              <a:rPr lang="en-US"/>
              <a:t>Inventory financing.</a:t>
            </a:r>
          </a:p>
        </p:txBody>
      </p:sp>
      <p:sp>
        <p:nvSpPr>
          <p:cNvPr id="4" name="Slide Number Placeholder 3"/>
          <p:cNvSpPr>
            <a:spLocks noGrp="1"/>
          </p:cNvSpPr>
          <p:nvPr>
            <p:ph type="sldNum" sz="quarter" idx="12"/>
          </p:nvPr>
        </p:nvSpPr>
        <p:spPr/>
        <p:txBody>
          <a:bodyPr/>
          <a:lstStyle/>
          <a:p>
            <a:fld id="{015701CC-B152-453A-9083-050406D59BA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rrowheads="1"/>
          </p:cNvSpPr>
          <p:nvPr>
            <p:ph type="title"/>
          </p:nvPr>
        </p:nvSpPr>
        <p:spPr/>
        <p:txBody>
          <a:bodyPr/>
          <a:lstStyle/>
          <a:p>
            <a:r>
              <a:rPr lang="en-US" dirty="0"/>
              <a:t>Small Business Administration</a:t>
            </a:r>
          </a:p>
        </p:txBody>
      </p:sp>
      <p:sp>
        <p:nvSpPr>
          <p:cNvPr id="52227" name="Rectangle 3"/>
          <p:cNvSpPr>
            <a:spLocks noGrp="1" noChangeArrowheads="1"/>
          </p:cNvSpPr>
          <p:nvPr>
            <p:ph type="body" idx="1"/>
          </p:nvPr>
        </p:nvSpPr>
        <p:spPr/>
        <p:txBody>
          <a:bodyPr/>
          <a:lstStyle/>
          <a:p>
            <a:pPr>
              <a:lnSpc>
                <a:spcPct val="90000"/>
              </a:lnSpc>
            </a:pPr>
            <a:r>
              <a:rPr lang="en-US" u="sng"/>
              <a:t>Direct Loans</a:t>
            </a:r>
            <a:r>
              <a:rPr lang="en-US"/>
              <a:t>- Straight from the SBA to the small business.</a:t>
            </a:r>
          </a:p>
          <a:p>
            <a:pPr>
              <a:lnSpc>
                <a:spcPct val="90000"/>
              </a:lnSpc>
            </a:pPr>
            <a:r>
              <a:rPr lang="en-US" u="sng"/>
              <a:t>Immediate participation loans-</a:t>
            </a:r>
            <a:r>
              <a:rPr lang="en-US"/>
              <a:t> The SBA and a commercial bank cooperate on a small business loan.</a:t>
            </a:r>
          </a:p>
          <a:p>
            <a:pPr>
              <a:lnSpc>
                <a:spcPct val="90000"/>
              </a:lnSpc>
            </a:pPr>
            <a:r>
              <a:rPr lang="en-US" u="sng"/>
              <a:t>Guaranteed loan</a:t>
            </a:r>
            <a:r>
              <a:rPr lang="en-US"/>
              <a:t>- Commercial bank actually makes the loan to the small business; the SBA simply guarantees repayment (up to a ceiling) if the borrower defaults.</a:t>
            </a:r>
            <a:endParaRPr lang="en-US" u="sng"/>
          </a:p>
        </p:txBody>
      </p:sp>
      <p:sp>
        <p:nvSpPr>
          <p:cNvPr id="4" name="Slide Number Placeholder 3"/>
          <p:cNvSpPr>
            <a:spLocks noGrp="1"/>
          </p:cNvSpPr>
          <p:nvPr>
            <p:ph type="sldNum" sz="quarter" idx="12"/>
          </p:nvPr>
        </p:nvSpPr>
        <p:spPr/>
        <p:txBody>
          <a:bodyPr/>
          <a:lstStyle/>
          <a:p>
            <a:fld id="{015701CC-B152-453A-9083-050406D59BA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p:txBody>
          <a:bodyPr/>
          <a:lstStyle/>
          <a:p>
            <a:r>
              <a:rPr lang="en-US" dirty="0"/>
              <a:t>Internal Methods of Financing</a:t>
            </a:r>
          </a:p>
        </p:txBody>
      </p:sp>
      <p:sp>
        <p:nvSpPr>
          <p:cNvPr id="53251" name="Rectangle 3"/>
          <p:cNvSpPr>
            <a:spLocks noGrp="1" noChangeArrowheads="1"/>
          </p:cNvSpPr>
          <p:nvPr>
            <p:ph type="body" idx="1"/>
          </p:nvPr>
        </p:nvSpPr>
        <p:spPr/>
        <p:txBody>
          <a:bodyPr/>
          <a:lstStyle/>
          <a:p>
            <a:r>
              <a:rPr lang="en-US" dirty="0"/>
              <a:t>Factoring- selling accounts receivable outright.</a:t>
            </a:r>
          </a:p>
          <a:p>
            <a:r>
              <a:rPr lang="en-US" dirty="0"/>
              <a:t>Leasing- </a:t>
            </a:r>
            <a:r>
              <a:rPr lang="en-US" dirty="0" smtClean="0"/>
              <a:t>leasing assets </a:t>
            </a:r>
            <a:r>
              <a:rPr lang="en-US" dirty="0"/>
              <a:t>rather than buying them.</a:t>
            </a:r>
          </a:p>
          <a:p>
            <a:r>
              <a:rPr lang="en-US" dirty="0"/>
              <a:t>“Not-so-funny” money- e.g. “Deli Dollars</a:t>
            </a:r>
            <a:r>
              <a:rPr lang="en-US" dirty="0" smtClean="0"/>
              <a:t>.”</a:t>
            </a:r>
          </a:p>
          <a:p>
            <a:pPr>
              <a:buNone/>
            </a:pPr>
            <a:r>
              <a:rPr lang="en-US" sz="1600" dirty="0" smtClean="0"/>
              <a:t>	(micro-financing from sources in the local community using “scrip” which is accepted as regular money)</a:t>
            </a:r>
            <a:endParaRPr lang="en-US" sz="1600" dirty="0"/>
          </a:p>
        </p:txBody>
      </p:sp>
      <p:sp>
        <p:nvSpPr>
          <p:cNvPr id="4" name="Slide Number Placeholder 3"/>
          <p:cNvSpPr>
            <a:spLocks noGrp="1"/>
          </p:cNvSpPr>
          <p:nvPr>
            <p:ph type="sldNum" sz="quarter" idx="12"/>
          </p:nvPr>
        </p:nvSpPr>
        <p:spPr/>
        <p:txBody>
          <a:bodyPr/>
          <a:lstStyle/>
          <a:p>
            <a:fld id="{015701CC-B152-453A-9083-050406D59BA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normAutofit fontScale="90000"/>
          </a:bodyPr>
          <a:lstStyle/>
          <a:p>
            <a:r>
              <a:rPr lang="en-US"/>
              <a:t>Equity Sources &amp; Methods of </a:t>
            </a:r>
            <a:br>
              <a:rPr lang="en-US"/>
            </a:br>
            <a:r>
              <a:rPr lang="en-US"/>
              <a:t>New Venture Financing</a:t>
            </a:r>
          </a:p>
        </p:txBody>
      </p:sp>
      <p:sp>
        <p:nvSpPr>
          <p:cNvPr id="3" name="Slide Number Placeholder 2"/>
          <p:cNvSpPr>
            <a:spLocks noGrp="1"/>
          </p:cNvSpPr>
          <p:nvPr>
            <p:ph type="sldNum" sz="quarter" idx="12"/>
          </p:nvPr>
        </p:nvSpPr>
        <p:spPr/>
        <p:txBody>
          <a:bodyPr/>
          <a:lstStyle/>
          <a:p>
            <a:fld id="{015701CC-B152-453A-9083-050406D59BA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r>
              <a:rPr lang="en-US"/>
              <a:t>Three Types of Capital</a:t>
            </a:r>
          </a:p>
        </p:txBody>
      </p:sp>
      <p:sp>
        <p:nvSpPr>
          <p:cNvPr id="11267" name="Rectangle 3"/>
          <p:cNvSpPr>
            <a:spLocks noGrp="1" noChangeArrowheads="1"/>
          </p:cNvSpPr>
          <p:nvPr>
            <p:ph type="body" idx="1"/>
          </p:nvPr>
        </p:nvSpPr>
        <p:spPr/>
        <p:txBody>
          <a:bodyPr/>
          <a:lstStyle/>
          <a:p>
            <a:pPr>
              <a:lnSpc>
                <a:spcPct val="80000"/>
              </a:lnSpc>
              <a:buFont typeface="Wingdings" pitchFamily="2" charset="2"/>
              <a:buNone/>
            </a:pPr>
            <a:r>
              <a:rPr lang="en-US" sz="2400" i="1"/>
              <a:t>Capital</a:t>
            </a:r>
            <a:r>
              <a:rPr lang="en-US" sz="2400"/>
              <a:t> is any form of wealth employed to produce more wealth for a firm.</a:t>
            </a:r>
          </a:p>
          <a:p>
            <a:pPr>
              <a:lnSpc>
                <a:spcPct val="80000"/>
              </a:lnSpc>
              <a:buFont typeface="Wingdings" pitchFamily="2" charset="2"/>
              <a:buNone/>
            </a:pPr>
            <a:endParaRPr lang="en-US" sz="1000"/>
          </a:p>
          <a:p>
            <a:pPr>
              <a:lnSpc>
                <a:spcPct val="80000"/>
              </a:lnSpc>
            </a:pPr>
            <a:r>
              <a:rPr lang="en-US" sz="2400" b="1" u="sng"/>
              <a:t>Fixed</a:t>
            </a:r>
            <a:r>
              <a:rPr lang="en-US" sz="2400" b="1"/>
              <a:t> </a:t>
            </a:r>
            <a:r>
              <a:rPr lang="en-US" sz="2400"/>
              <a:t>– used to purchase the permanent or fixed assets of the business (e.g. buildings, land, equipment, etc.)</a:t>
            </a:r>
          </a:p>
          <a:p>
            <a:pPr>
              <a:lnSpc>
                <a:spcPct val="80000"/>
              </a:lnSpc>
            </a:pPr>
            <a:r>
              <a:rPr lang="en-US" sz="2400" b="1" u="sng"/>
              <a:t>Working</a:t>
            </a:r>
            <a:r>
              <a:rPr lang="en-US" sz="2400"/>
              <a:t> – used to support the small company’s normal short-term operations (e.g. buy inventory, pay bills, wages, or salaries, etc.)</a:t>
            </a:r>
          </a:p>
          <a:p>
            <a:pPr>
              <a:lnSpc>
                <a:spcPct val="80000"/>
              </a:lnSpc>
            </a:pPr>
            <a:r>
              <a:rPr lang="en-US" sz="2400" b="1" u="sng"/>
              <a:t>Growth</a:t>
            </a:r>
            <a:r>
              <a:rPr lang="en-US" sz="2400"/>
              <a:t> – used to help the small business expand or change its primary direction</a:t>
            </a:r>
          </a:p>
          <a:p>
            <a:pPr>
              <a:lnSpc>
                <a:spcPct val="80000"/>
              </a:lnSpc>
            </a:pPr>
            <a:endParaRPr lang="en-US" sz="2400"/>
          </a:p>
        </p:txBody>
      </p:sp>
      <p:sp>
        <p:nvSpPr>
          <p:cNvPr id="4" name="Slide Number Placeholder 3"/>
          <p:cNvSpPr>
            <a:spLocks noGrp="1"/>
          </p:cNvSpPr>
          <p:nvPr>
            <p:ph type="sldNum" sz="quarter" idx="12"/>
          </p:nvPr>
        </p:nvSpPr>
        <p:spPr/>
        <p:txBody>
          <a:bodyPr/>
          <a:lstStyle/>
          <a:p>
            <a:fld id="{015701CC-B152-453A-9083-050406D59BA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2"/>
          </p:nvPr>
        </p:nvSpPr>
        <p:spPr>
          <a:xfrm>
            <a:off x="3359150" y="979487"/>
            <a:ext cx="5327650" cy="3668713"/>
          </a:xfrm>
        </p:spPr>
        <p:txBody>
          <a:bodyPr/>
          <a:lstStyle/>
          <a:p>
            <a:pPr marL="0" indent="0" defTabSz="401638" eaLnBrk="1" hangingPunct="1">
              <a:buFontTx/>
              <a:buNone/>
              <a:tabLst>
                <a:tab pos="630238" algn="l"/>
                <a:tab pos="914400" algn="l"/>
                <a:tab pos="2293938" algn="l"/>
              </a:tabLst>
            </a:pPr>
            <a:r>
              <a:rPr lang="en-US" sz="2600" b="1" dirty="0" smtClean="0"/>
              <a:t>I sell bottled beverages for $1.50 per bottle.</a:t>
            </a:r>
          </a:p>
          <a:p>
            <a:pPr marL="0" indent="0" defTabSz="401638" eaLnBrk="1" hangingPunct="1">
              <a:buFontTx/>
              <a:buNone/>
              <a:tabLst>
                <a:tab pos="630238" algn="l"/>
                <a:tab pos="914400" algn="l"/>
                <a:tab pos="2293938" algn="l"/>
              </a:tabLst>
            </a:pPr>
            <a:endParaRPr lang="en-US" sz="2200" b="1" dirty="0" smtClean="0"/>
          </a:p>
          <a:p>
            <a:pPr marL="0" indent="0" defTabSz="401638" eaLnBrk="1" hangingPunct="1">
              <a:buFontTx/>
              <a:buNone/>
              <a:tabLst>
                <a:tab pos="630238" algn="l"/>
                <a:tab pos="914400" algn="l"/>
                <a:tab pos="2293938" algn="l"/>
              </a:tabLst>
            </a:pPr>
            <a:r>
              <a:rPr lang="en-US" sz="2600" b="1" dirty="0" smtClean="0"/>
              <a:t>My Selling Price is $1.50</a:t>
            </a:r>
            <a:r>
              <a:rPr lang="en-US" sz="2200" b="1" dirty="0" smtClean="0"/>
              <a:t>	</a:t>
            </a:r>
          </a:p>
        </p:txBody>
      </p:sp>
      <p:pic>
        <p:nvPicPr>
          <p:cNvPr id="3076" name="Picture 4"/>
          <p:cNvPicPr>
            <a:picLocks noChangeAspect="1" noChangeArrowheads="1"/>
          </p:cNvPicPr>
          <p:nvPr/>
        </p:nvPicPr>
        <p:blipFill>
          <a:blip r:embed="rId3" cstate="print"/>
          <a:srcRect/>
          <a:stretch>
            <a:fillRect/>
          </a:stretch>
        </p:blipFill>
        <p:spPr bwMode="auto">
          <a:xfrm>
            <a:off x="1706563" y="1150937"/>
            <a:ext cx="1657350" cy="2324100"/>
          </a:xfrm>
          <a:prstGeom prst="rect">
            <a:avLst/>
          </a:prstGeom>
          <a:noFill/>
          <a:ln w="9525">
            <a:noFill/>
            <a:miter lim="800000"/>
            <a:headEnd/>
            <a:tailEnd/>
          </a:ln>
        </p:spPr>
      </p:pic>
      <p:sp>
        <p:nvSpPr>
          <p:cNvPr id="5"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pPr>
              <a:defRPr/>
            </a:pPr>
            <a:fld id="{995B84A5-C1E0-4C09-8A2C-BEF249B091FE}"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r>
              <a:rPr lang="en-US"/>
              <a:t>Equity Financing…</a:t>
            </a:r>
          </a:p>
        </p:txBody>
      </p:sp>
      <p:sp>
        <p:nvSpPr>
          <p:cNvPr id="8195" name="Rectangle 3"/>
          <p:cNvSpPr>
            <a:spLocks noGrp="1" noChangeArrowheads="1"/>
          </p:cNvSpPr>
          <p:nvPr>
            <p:ph type="body" idx="1"/>
          </p:nvPr>
        </p:nvSpPr>
        <p:spPr/>
        <p:txBody>
          <a:bodyPr/>
          <a:lstStyle/>
          <a:p>
            <a:r>
              <a:rPr lang="en-US" sz="2400" dirty="0"/>
              <a:t>Represents the personal investment of the owner(s) in the business</a:t>
            </a:r>
          </a:p>
          <a:p>
            <a:r>
              <a:rPr lang="en-US" sz="2400" dirty="0"/>
              <a:t>Is called </a:t>
            </a:r>
            <a:r>
              <a:rPr lang="en-US" sz="2400" dirty="0" smtClean="0"/>
              <a:t>“risk capital” </a:t>
            </a:r>
            <a:r>
              <a:rPr lang="en-US" sz="2400" dirty="0"/>
              <a:t>because investors assume the risk of losing their money if the business fails</a:t>
            </a:r>
          </a:p>
          <a:p>
            <a:r>
              <a:rPr lang="en-US" sz="2400" dirty="0"/>
              <a:t>Does </a:t>
            </a:r>
            <a:r>
              <a:rPr lang="en-US" sz="2400" b="1" i="1" dirty="0"/>
              <a:t>not</a:t>
            </a:r>
            <a:r>
              <a:rPr lang="en-US" sz="2400" i="1" dirty="0"/>
              <a:t> </a:t>
            </a:r>
            <a:r>
              <a:rPr lang="en-US" sz="2400" dirty="0"/>
              <a:t>have to be repaid with interest like a loan does</a:t>
            </a:r>
          </a:p>
          <a:p>
            <a:r>
              <a:rPr lang="en-US" sz="2400" dirty="0"/>
              <a:t>Means that the entrepreneur must give up some ownership in the company to outside investors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r>
              <a:rPr lang="en-US"/>
              <a:t>Sources of Equity Financing</a:t>
            </a:r>
          </a:p>
        </p:txBody>
      </p:sp>
      <p:sp>
        <p:nvSpPr>
          <p:cNvPr id="9219" name="Rectangle 3"/>
          <p:cNvSpPr>
            <a:spLocks noGrp="1" noChangeArrowheads="1"/>
          </p:cNvSpPr>
          <p:nvPr>
            <p:ph type="body" idx="1"/>
          </p:nvPr>
        </p:nvSpPr>
        <p:spPr/>
        <p:txBody>
          <a:bodyPr/>
          <a:lstStyle/>
          <a:p>
            <a:r>
              <a:rPr lang="en-US"/>
              <a:t>Personal savings</a:t>
            </a:r>
          </a:p>
          <a:p>
            <a:r>
              <a:rPr lang="en-US"/>
              <a:t>Friends and relatives</a:t>
            </a:r>
          </a:p>
          <a:p>
            <a:r>
              <a:rPr lang="en-US"/>
              <a:t>Angels</a:t>
            </a:r>
          </a:p>
          <a:p>
            <a:r>
              <a:rPr lang="en-US"/>
              <a:t>Partners</a:t>
            </a:r>
          </a:p>
          <a:p>
            <a:r>
              <a:rPr lang="en-US"/>
              <a:t>Corporations</a:t>
            </a:r>
          </a:p>
          <a:p>
            <a:r>
              <a:rPr lang="en-US"/>
              <a:t>Venture capital companies</a:t>
            </a:r>
          </a:p>
          <a:p>
            <a:r>
              <a:rPr lang="en-US"/>
              <a:t>Public stock sale</a:t>
            </a:r>
          </a:p>
        </p:txBody>
      </p:sp>
      <p:sp>
        <p:nvSpPr>
          <p:cNvPr id="4" name="Slide Number Placeholder 3"/>
          <p:cNvSpPr>
            <a:spLocks noGrp="1"/>
          </p:cNvSpPr>
          <p:nvPr>
            <p:ph type="sldNum" sz="quarter" idx="12"/>
          </p:nvPr>
        </p:nvSpPr>
        <p:spPr/>
        <p:txBody>
          <a:bodyPr/>
          <a:lstStyle/>
          <a:p>
            <a:fld id="{015701CC-B152-453A-9083-050406D59BA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r>
              <a:rPr lang="en-US"/>
              <a:t>Personal Savings</a:t>
            </a:r>
          </a:p>
        </p:txBody>
      </p:sp>
      <p:sp>
        <p:nvSpPr>
          <p:cNvPr id="10243" name="Rectangle 3"/>
          <p:cNvSpPr>
            <a:spLocks noGrp="1" noChangeArrowheads="1"/>
          </p:cNvSpPr>
          <p:nvPr>
            <p:ph type="body" idx="1"/>
          </p:nvPr>
        </p:nvSpPr>
        <p:spPr/>
        <p:txBody>
          <a:bodyPr/>
          <a:lstStyle/>
          <a:p>
            <a:r>
              <a:rPr lang="en-US"/>
              <a:t>The </a:t>
            </a:r>
            <a:r>
              <a:rPr lang="en-US" i="1"/>
              <a:t>first</a:t>
            </a:r>
            <a:r>
              <a:rPr lang="en-US"/>
              <a:t> place an entrepreneur should look for money is in her own pockets!</a:t>
            </a:r>
          </a:p>
          <a:p>
            <a:r>
              <a:rPr lang="en-US"/>
              <a:t>This is the most common source of equity capital for starting a business</a:t>
            </a:r>
          </a:p>
          <a:p>
            <a:r>
              <a:rPr lang="en-US"/>
              <a:t>Outside investors and lenders expect the entrepreneur to put some of her own capital into the business </a:t>
            </a:r>
            <a:r>
              <a:rPr lang="en-US" i="1"/>
              <a:t>before</a:t>
            </a:r>
            <a:r>
              <a:rPr lang="en-US"/>
              <a:t> they invest theirs.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r>
              <a:rPr lang="en-US" dirty="0"/>
              <a:t>Friends and Relatives</a:t>
            </a:r>
          </a:p>
        </p:txBody>
      </p:sp>
      <p:sp>
        <p:nvSpPr>
          <p:cNvPr id="12291" name="Rectangle 3"/>
          <p:cNvSpPr>
            <a:spLocks noGrp="1" noChangeArrowheads="1"/>
          </p:cNvSpPr>
          <p:nvPr>
            <p:ph type="body" idx="1"/>
          </p:nvPr>
        </p:nvSpPr>
        <p:spPr/>
        <p:txBody>
          <a:bodyPr/>
          <a:lstStyle/>
          <a:p>
            <a:r>
              <a:rPr lang="en-US" sz="2400" dirty="0"/>
              <a:t>After emptying her own pockets, an entrepreneur should turn to those most likely to invest in the </a:t>
            </a:r>
            <a:r>
              <a:rPr lang="en-US" sz="2400" dirty="0" smtClean="0"/>
              <a:t>business – friends </a:t>
            </a:r>
            <a:r>
              <a:rPr lang="en-US" sz="2400" dirty="0"/>
              <a:t>and relatives.</a:t>
            </a:r>
          </a:p>
          <a:p>
            <a:r>
              <a:rPr lang="en-US" sz="2400" dirty="0"/>
              <a:t>Careful!!! Inherent dangers lurk in family/friendly business deals, especially those that flop.</a:t>
            </a:r>
          </a:p>
          <a:p>
            <a:r>
              <a:rPr lang="en-US" sz="2400" u="sng" dirty="0"/>
              <a:t>Guidelines:</a:t>
            </a:r>
            <a:r>
              <a:rPr lang="en-US" sz="2400" dirty="0"/>
              <a:t> </a:t>
            </a:r>
            <a:endParaRPr lang="en-US" sz="2400" dirty="0" smtClean="0"/>
          </a:p>
          <a:p>
            <a:pPr lvl="1"/>
            <a:r>
              <a:rPr lang="en-US" sz="2000" dirty="0" smtClean="0"/>
              <a:t>1</a:t>
            </a:r>
            <a:r>
              <a:rPr lang="en-US" sz="2000" dirty="0"/>
              <a:t>. Consider the impact of the investment on everyone involved; </a:t>
            </a:r>
            <a:endParaRPr lang="en-US" sz="2000" dirty="0" smtClean="0"/>
          </a:p>
          <a:p>
            <a:pPr lvl="1"/>
            <a:r>
              <a:rPr lang="en-US" sz="2000" dirty="0" smtClean="0"/>
              <a:t>2</a:t>
            </a:r>
            <a:r>
              <a:rPr lang="en-US" sz="2000" dirty="0"/>
              <a:t>. Keep the deal “strictly business;” </a:t>
            </a:r>
            <a:endParaRPr lang="en-US" sz="2000" dirty="0" smtClean="0"/>
          </a:p>
          <a:p>
            <a:pPr lvl="1"/>
            <a:r>
              <a:rPr lang="en-US" sz="2000" dirty="0" smtClean="0"/>
              <a:t>3</a:t>
            </a:r>
            <a:r>
              <a:rPr lang="en-US" sz="2000" dirty="0"/>
              <a:t>. Settle the details up front.</a:t>
            </a:r>
          </a:p>
        </p:txBody>
      </p:sp>
      <p:sp>
        <p:nvSpPr>
          <p:cNvPr id="4" name="Slide Number Placeholder 3"/>
          <p:cNvSpPr>
            <a:spLocks noGrp="1"/>
          </p:cNvSpPr>
          <p:nvPr>
            <p:ph type="sldNum" sz="quarter" idx="12"/>
          </p:nvPr>
        </p:nvSpPr>
        <p:spPr/>
        <p:txBody>
          <a:bodyPr/>
          <a:lstStyle/>
          <a:p>
            <a:fld id="{015701CC-B152-453A-9083-050406D59BAC}"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r>
              <a:rPr lang="en-US" dirty="0"/>
              <a:t>Angels</a:t>
            </a:r>
          </a:p>
        </p:txBody>
      </p:sp>
      <p:sp>
        <p:nvSpPr>
          <p:cNvPr id="13315" name="Rectangle 3"/>
          <p:cNvSpPr>
            <a:spLocks noGrp="1" noChangeArrowheads="1"/>
          </p:cNvSpPr>
          <p:nvPr>
            <p:ph type="body" idx="1"/>
          </p:nvPr>
        </p:nvSpPr>
        <p:spPr/>
        <p:txBody>
          <a:bodyPr/>
          <a:lstStyle/>
          <a:p>
            <a:pPr>
              <a:lnSpc>
                <a:spcPct val="90000"/>
              </a:lnSpc>
            </a:pPr>
            <a:r>
              <a:rPr lang="en-US" sz="2400"/>
              <a:t>Angels are private investors who back emerging entrepreneurial companies with their own money.</a:t>
            </a:r>
          </a:p>
          <a:p>
            <a:pPr>
              <a:lnSpc>
                <a:spcPct val="90000"/>
              </a:lnSpc>
            </a:pPr>
            <a:r>
              <a:rPr lang="en-US" sz="2400"/>
              <a:t>Angels are an excellent source of “patient money” for investors needing relatively small amounts of capital- less than $500,000.</a:t>
            </a:r>
          </a:p>
          <a:p>
            <a:pPr>
              <a:lnSpc>
                <a:spcPct val="90000"/>
              </a:lnSpc>
            </a:pPr>
            <a:r>
              <a:rPr lang="en-US" sz="2400"/>
              <a:t>Angels almost always invest their money locally and can be found through “networks.”</a:t>
            </a:r>
          </a:p>
          <a:p>
            <a:pPr>
              <a:lnSpc>
                <a:spcPct val="90000"/>
              </a:lnSpc>
            </a:pPr>
            <a:r>
              <a:rPr lang="en-US" sz="2400"/>
              <a:t>The typical angel accepts 30% of the proposals presented to him and has invested an average of $131,000 in 3.5 businesses.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normAutofit fontScale="90000"/>
          </a:bodyPr>
          <a:lstStyle/>
          <a:p>
            <a:r>
              <a:rPr lang="en-US" sz="3200" dirty="0"/>
              <a:t>What Do Venture Capital </a:t>
            </a:r>
            <a:r>
              <a:rPr lang="en-US" sz="3200" dirty="0" smtClean="0"/>
              <a:t>Companies </a:t>
            </a:r>
            <a:r>
              <a:rPr lang="en-US" sz="3200" dirty="0"/>
              <a:t>Look For?</a:t>
            </a:r>
          </a:p>
        </p:txBody>
      </p:sp>
      <p:sp>
        <p:nvSpPr>
          <p:cNvPr id="14339" name="Rectangle 3"/>
          <p:cNvSpPr>
            <a:spLocks noGrp="1" noChangeArrowheads="1"/>
          </p:cNvSpPr>
          <p:nvPr>
            <p:ph type="body" idx="1"/>
          </p:nvPr>
        </p:nvSpPr>
        <p:spPr/>
        <p:txBody>
          <a:bodyPr/>
          <a:lstStyle/>
          <a:p>
            <a:r>
              <a:rPr lang="en-US"/>
              <a:t>Competent Management.</a:t>
            </a:r>
          </a:p>
          <a:p>
            <a:r>
              <a:rPr lang="en-US"/>
              <a:t>Competitive edge.</a:t>
            </a:r>
          </a:p>
          <a:p>
            <a:r>
              <a:rPr lang="en-US"/>
              <a:t>Growth industry.</a:t>
            </a:r>
          </a:p>
          <a:p>
            <a:r>
              <a:rPr lang="en-US"/>
              <a:t>“Intangibles.”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r>
              <a:rPr lang="en-US" dirty="0"/>
              <a:t>Advantages of “Going Public”</a:t>
            </a:r>
          </a:p>
        </p:txBody>
      </p:sp>
      <p:sp>
        <p:nvSpPr>
          <p:cNvPr id="15363" name="Rectangle 3"/>
          <p:cNvSpPr>
            <a:spLocks noGrp="1" noChangeArrowheads="1"/>
          </p:cNvSpPr>
          <p:nvPr>
            <p:ph type="body" idx="1"/>
          </p:nvPr>
        </p:nvSpPr>
        <p:spPr/>
        <p:txBody>
          <a:bodyPr/>
          <a:lstStyle/>
          <a:p>
            <a:r>
              <a:rPr lang="en-US"/>
              <a:t>Ability to raise large amounts of capital.</a:t>
            </a:r>
          </a:p>
          <a:p>
            <a:r>
              <a:rPr lang="en-US"/>
              <a:t>Improved access to future financing.</a:t>
            </a:r>
          </a:p>
          <a:p>
            <a:r>
              <a:rPr lang="en-US"/>
              <a:t>Improved corporate image.</a:t>
            </a:r>
          </a:p>
          <a:p>
            <a:r>
              <a:rPr lang="en-US"/>
              <a:t>Attracting and retaining key employees.</a:t>
            </a:r>
          </a:p>
          <a:p>
            <a:r>
              <a:rPr lang="en-US"/>
              <a:t>Using stock for acquisitions.</a:t>
            </a:r>
          </a:p>
          <a:p>
            <a:r>
              <a:rPr lang="en-US"/>
              <a:t>Listing on a stock exchange.</a:t>
            </a:r>
          </a:p>
        </p:txBody>
      </p:sp>
      <p:sp>
        <p:nvSpPr>
          <p:cNvPr id="4" name="Slide Number Placeholder 3"/>
          <p:cNvSpPr>
            <a:spLocks noGrp="1"/>
          </p:cNvSpPr>
          <p:nvPr>
            <p:ph type="sldNum" sz="quarter" idx="12"/>
          </p:nvPr>
        </p:nvSpPr>
        <p:spPr/>
        <p:txBody>
          <a:bodyPr/>
          <a:lstStyle/>
          <a:p>
            <a:fld id="{015701CC-B152-453A-9083-050406D59BAC}"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normAutofit fontScale="90000"/>
          </a:bodyPr>
          <a:lstStyle/>
          <a:p>
            <a:r>
              <a:rPr lang="en-US" dirty="0"/>
              <a:t>Disadvantages of “Going Public”</a:t>
            </a:r>
          </a:p>
        </p:txBody>
      </p:sp>
      <p:sp>
        <p:nvSpPr>
          <p:cNvPr id="16387" name="Rectangle 3"/>
          <p:cNvSpPr>
            <a:spLocks noGrp="1" noChangeArrowheads="1"/>
          </p:cNvSpPr>
          <p:nvPr>
            <p:ph type="body" idx="1"/>
          </p:nvPr>
        </p:nvSpPr>
        <p:spPr/>
        <p:txBody>
          <a:bodyPr/>
          <a:lstStyle/>
          <a:p>
            <a:r>
              <a:rPr lang="en-US"/>
              <a:t>Dilution of founder’s ownership.</a:t>
            </a:r>
          </a:p>
          <a:p>
            <a:r>
              <a:rPr lang="en-US"/>
              <a:t>Loss of privacy.</a:t>
            </a:r>
          </a:p>
          <a:p>
            <a:r>
              <a:rPr lang="en-US"/>
              <a:t>Reporting to the SEC.</a:t>
            </a:r>
          </a:p>
          <a:p>
            <a:r>
              <a:rPr lang="en-US"/>
              <a:t>Filing expenses. </a:t>
            </a:r>
          </a:p>
          <a:p>
            <a:r>
              <a:rPr lang="en-US"/>
              <a:t>Accountability to shareholders.</a:t>
            </a:r>
          </a:p>
          <a:p>
            <a:r>
              <a:rPr lang="en-US"/>
              <a:t>Loss of control.</a:t>
            </a:r>
          </a:p>
          <a:p>
            <a:r>
              <a:rPr lang="en-US"/>
              <a:t>Timing.</a:t>
            </a:r>
          </a:p>
        </p:txBody>
      </p:sp>
      <p:sp>
        <p:nvSpPr>
          <p:cNvPr id="4" name="Slide Number Placeholder 3"/>
          <p:cNvSpPr>
            <a:spLocks noGrp="1"/>
          </p:cNvSpPr>
          <p:nvPr>
            <p:ph type="sldNum" sz="quarter" idx="12"/>
          </p:nvPr>
        </p:nvSpPr>
        <p:spPr/>
        <p:txBody>
          <a:bodyPr/>
          <a:lstStyle/>
          <a:p>
            <a:fld id="{015701CC-B152-453A-9083-050406D59BAC}"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r>
              <a:rPr lang="en-US" dirty="0"/>
              <a:t>The Registration Process</a:t>
            </a:r>
          </a:p>
        </p:txBody>
      </p:sp>
      <p:sp>
        <p:nvSpPr>
          <p:cNvPr id="17411" name="Rectangle 3"/>
          <p:cNvSpPr>
            <a:spLocks noGrp="1" noChangeArrowheads="1"/>
          </p:cNvSpPr>
          <p:nvPr>
            <p:ph type="body" idx="1"/>
          </p:nvPr>
        </p:nvSpPr>
        <p:spPr/>
        <p:txBody>
          <a:bodyPr/>
          <a:lstStyle/>
          <a:p>
            <a:r>
              <a:rPr lang="en-US"/>
              <a:t>Choose the underwriter.</a:t>
            </a:r>
          </a:p>
          <a:p>
            <a:r>
              <a:rPr lang="en-US"/>
              <a:t>Negotiate a letter of intent.</a:t>
            </a:r>
          </a:p>
          <a:p>
            <a:r>
              <a:rPr lang="en-US"/>
              <a:t>Prepare the registration statement.</a:t>
            </a:r>
          </a:p>
          <a:p>
            <a:r>
              <a:rPr lang="en-US"/>
              <a:t>File with the SEC.</a:t>
            </a:r>
          </a:p>
          <a:p>
            <a:r>
              <a:rPr lang="en-US"/>
              <a:t>Wait to “go effective.”</a:t>
            </a:r>
          </a:p>
          <a:p>
            <a:r>
              <a:rPr lang="en-US"/>
              <a:t>Meet state requirements.</a:t>
            </a:r>
          </a:p>
        </p:txBody>
      </p:sp>
      <p:sp>
        <p:nvSpPr>
          <p:cNvPr id="4" name="Slide Number Placeholder 3"/>
          <p:cNvSpPr>
            <a:spLocks noGrp="1"/>
          </p:cNvSpPr>
          <p:nvPr>
            <p:ph type="sldNum" sz="quarter" idx="12"/>
          </p:nvPr>
        </p:nvSpPr>
        <p:spPr/>
        <p:txBody>
          <a:bodyPr/>
          <a:lstStyle/>
          <a:p>
            <a:fld id="{015701CC-B152-453A-9083-050406D59BAC}"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normAutofit fontScale="90000"/>
          </a:bodyPr>
          <a:lstStyle/>
          <a:p>
            <a:r>
              <a:rPr lang="en-US" sz="3200" dirty="0"/>
              <a:t>Simplified Registrations &amp; Exemptions</a:t>
            </a:r>
          </a:p>
        </p:txBody>
      </p:sp>
      <p:sp>
        <p:nvSpPr>
          <p:cNvPr id="18435" name="Rectangle 3"/>
          <p:cNvSpPr>
            <a:spLocks noGrp="1" noChangeArrowheads="1"/>
          </p:cNvSpPr>
          <p:nvPr>
            <p:ph type="body" idx="1"/>
          </p:nvPr>
        </p:nvSpPr>
        <p:spPr/>
        <p:txBody>
          <a:bodyPr>
            <a:normAutofit fontScale="85000" lnSpcReduction="20000"/>
          </a:bodyPr>
          <a:lstStyle/>
          <a:p>
            <a:r>
              <a:rPr lang="en-US" dirty="0"/>
              <a:t>Regulation S-B</a:t>
            </a:r>
            <a:r>
              <a:rPr lang="en-US" dirty="0" smtClean="0"/>
              <a:t>.</a:t>
            </a:r>
          </a:p>
          <a:p>
            <a:pPr lvl="1"/>
            <a:r>
              <a:rPr lang="en-US" dirty="0" smtClean="0"/>
              <a:t>The source of disclosure requirements for "small business issuer" filings under the Securities Act of 1933 (the "Securities Act") and the Securities Exchange Act of 1934 (the "Exchange Act")</a:t>
            </a:r>
            <a:endParaRPr lang="en-US" dirty="0"/>
          </a:p>
          <a:p>
            <a:r>
              <a:rPr lang="en-US" dirty="0"/>
              <a:t>Small Company Offering Registration (SCOR</a:t>
            </a:r>
            <a:r>
              <a:rPr lang="en-US" dirty="0" smtClean="0"/>
              <a:t>)</a:t>
            </a:r>
          </a:p>
          <a:p>
            <a:pPr lvl="1"/>
            <a:r>
              <a:rPr lang="en-US" dirty="0" smtClean="0"/>
              <a:t>If you decide on a registered public offering, the Securities Act requires your company to file a registration statement with the SEC before the company can offer its securities for sale. You cannot actually sell the securities covered by the registration statement until the SEC staff declares it "effective," even though registration statements become public immediately upon filing</a:t>
            </a:r>
            <a:endParaRPr lang="en-US" dirty="0"/>
          </a:p>
        </p:txBody>
      </p:sp>
      <p:sp>
        <p:nvSpPr>
          <p:cNvPr id="4" name="Slide Number Placeholder 3"/>
          <p:cNvSpPr>
            <a:spLocks noGrp="1"/>
          </p:cNvSpPr>
          <p:nvPr>
            <p:ph type="sldNum" sz="quarter" idx="12"/>
          </p:nvPr>
        </p:nvSpPr>
        <p:spPr/>
        <p:txBody>
          <a:bodyPr/>
          <a:lstStyle/>
          <a:p>
            <a:fld id="{015701CC-B152-453A-9083-050406D59BAC}"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half" idx="2"/>
          </p:nvPr>
        </p:nvSpPr>
        <p:spPr>
          <a:xfrm>
            <a:off x="3995738" y="962025"/>
            <a:ext cx="4538662" cy="4219575"/>
          </a:xfrm>
        </p:spPr>
        <p:txBody>
          <a:bodyPr>
            <a:normAutofit lnSpcReduction="10000"/>
          </a:bodyPr>
          <a:lstStyle/>
          <a:p>
            <a:pPr marL="0" indent="0" defTabSz="401638" eaLnBrk="1" hangingPunct="1">
              <a:lnSpc>
                <a:spcPct val="90000"/>
              </a:lnSpc>
              <a:buFontTx/>
              <a:buNone/>
              <a:tabLst>
                <a:tab pos="630238" algn="l"/>
                <a:tab pos="914400" algn="l"/>
                <a:tab pos="2293938" algn="l"/>
              </a:tabLst>
            </a:pPr>
            <a:r>
              <a:rPr lang="en-US" sz="2600" b="1" dirty="0" smtClean="0"/>
              <a:t>I pay the following costs as I sell the product:</a:t>
            </a:r>
          </a:p>
          <a:p>
            <a:pPr marL="0" indent="0" defTabSz="401638" eaLnBrk="1" hangingPunct="1">
              <a:lnSpc>
                <a:spcPct val="90000"/>
              </a:lnSpc>
              <a:buFontTx/>
              <a:buNone/>
              <a:tabLst>
                <a:tab pos="630238" algn="l"/>
                <a:tab pos="914400" algn="l"/>
                <a:tab pos="2293938" algn="l"/>
                <a:tab pos="2578100" algn="l"/>
              </a:tabLst>
            </a:pPr>
            <a:r>
              <a:rPr lang="en-US" sz="2200" b="1" dirty="0" smtClean="0"/>
              <a:t>	cap		$.05</a:t>
            </a:r>
          </a:p>
          <a:p>
            <a:pPr marL="0" indent="0" defTabSz="401638" eaLnBrk="1" hangingPunct="1">
              <a:lnSpc>
                <a:spcPct val="90000"/>
              </a:lnSpc>
              <a:buFontTx/>
              <a:buNone/>
              <a:tabLst>
                <a:tab pos="630238" algn="l"/>
                <a:tab pos="914400" algn="l"/>
                <a:tab pos="2293938" algn="l"/>
                <a:tab pos="2578100" algn="l"/>
              </a:tabLst>
            </a:pPr>
            <a:r>
              <a:rPr lang="en-US" sz="2200" b="1" dirty="0" smtClean="0"/>
              <a:t>	plastic seal 	$.015</a:t>
            </a:r>
          </a:p>
          <a:p>
            <a:pPr marL="0" indent="0" defTabSz="401638" eaLnBrk="1" hangingPunct="1">
              <a:lnSpc>
                <a:spcPct val="90000"/>
              </a:lnSpc>
              <a:buFontTx/>
              <a:buNone/>
              <a:tabLst>
                <a:tab pos="630238" algn="l"/>
                <a:tab pos="914400" algn="l"/>
                <a:tab pos="2293938" algn="l"/>
                <a:tab pos="2578100" algn="l"/>
              </a:tabLst>
            </a:pPr>
            <a:r>
              <a:rPr lang="en-US" sz="2200" b="1" dirty="0" smtClean="0"/>
              <a:t> 	label		$.035</a:t>
            </a:r>
          </a:p>
          <a:p>
            <a:pPr marL="0" indent="0" defTabSz="401638" eaLnBrk="1" hangingPunct="1">
              <a:lnSpc>
                <a:spcPct val="90000"/>
              </a:lnSpc>
              <a:buFontTx/>
              <a:buNone/>
              <a:tabLst>
                <a:tab pos="630238" algn="l"/>
                <a:tab pos="914400" algn="l"/>
                <a:tab pos="2293938" algn="l"/>
                <a:tab pos="2578100" algn="l"/>
              </a:tabLst>
            </a:pPr>
            <a:r>
              <a:rPr lang="en-US" sz="2200" b="1" dirty="0" smtClean="0"/>
              <a:t>	bottle		$.25</a:t>
            </a:r>
          </a:p>
          <a:p>
            <a:pPr marL="0" indent="0" defTabSz="401638" eaLnBrk="1" hangingPunct="1">
              <a:lnSpc>
                <a:spcPct val="90000"/>
              </a:lnSpc>
              <a:buFontTx/>
              <a:buNone/>
              <a:tabLst>
                <a:tab pos="630238" algn="l"/>
                <a:tab pos="914400" algn="l"/>
                <a:tab pos="2293938" algn="l"/>
                <a:tab pos="2578100" algn="l"/>
              </a:tabLst>
            </a:pPr>
            <a:r>
              <a:rPr lang="en-US" sz="2200" b="1" dirty="0" smtClean="0"/>
              <a:t>	beverage		$.07</a:t>
            </a:r>
          </a:p>
          <a:p>
            <a:pPr marL="0" indent="0" defTabSz="401638" eaLnBrk="1" hangingPunct="1">
              <a:lnSpc>
                <a:spcPct val="90000"/>
              </a:lnSpc>
              <a:buFontTx/>
              <a:buNone/>
              <a:tabLst>
                <a:tab pos="630238" algn="l"/>
                <a:tab pos="914400" algn="l"/>
                <a:tab pos="2293938" algn="l"/>
                <a:tab pos="2578100" algn="l"/>
              </a:tabLst>
            </a:pPr>
            <a:r>
              <a:rPr lang="en-US" sz="2200" b="1" dirty="0" smtClean="0"/>
              <a:t>	freight		$.08	</a:t>
            </a:r>
          </a:p>
          <a:p>
            <a:pPr marL="0" indent="0" defTabSz="401638" eaLnBrk="1" hangingPunct="1">
              <a:lnSpc>
                <a:spcPct val="90000"/>
              </a:lnSpc>
              <a:buFontTx/>
              <a:buNone/>
              <a:tabLst>
                <a:tab pos="630238" algn="l"/>
                <a:tab pos="914400" algn="l"/>
                <a:tab pos="2293938" algn="l"/>
                <a:tab pos="2578100" algn="l"/>
              </a:tabLst>
            </a:pPr>
            <a:endParaRPr lang="en-US" sz="2200" b="1" dirty="0" smtClean="0"/>
          </a:p>
          <a:p>
            <a:pPr marL="0" indent="0" defTabSz="401638" eaLnBrk="1" hangingPunct="1">
              <a:lnSpc>
                <a:spcPct val="90000"/>
              </a:lnSpc>
              <a:buFontTx/>
              <a:buNone/>
              <a:tabLst>
                <a:tab pos="630238" algn="l"/>
                <a:tab pos="914400" algn="l"/>
                <a:tab pos="2293938" algn="l"/>
                <a:tab pos="2578100" algn="l"/>
              </a:tabLst>
            </a:pPr>
            <a:r>
              <a:rPr lang="en-US" sz="2200" b="1" dirty="0" smtClean="0"/>
              <a:t>	</a:t>
            </a:r>
            <a:r>
              <a:rPr lang="en-US" sz="2600" b="1" dirty="0" smtClean="0"/>
              <a:t>Total Cost	$.50</a:t>
            </a:r>
          </a:p>
          <a:p>
            <a:pPr marL="0" indent="0" defTabSz="401638" eaLnBrk="1" hangingPunct="1">
              <a:lnSpc>
                <a:spcPct val="90000"/>
              </a:lnSpc>
              <a:buFontTx/>
              <a:buNone/>
              <a:tabLst>
                <a:tab pos="630238" algn="l"/>
                <a:tab pos="914400" algn="l"/>
                <a:tab pos="2293938" algn="l"/>
              </a:tabLst>
            </a:pPr>
            <a:r>
              <a:rPr lang="en-US" sz="2200" b="1" dirty="0" smtClean="0"/>
              <a:t>	</a:t>
            </a:r>
          </a:p>
          <a:p>
            <a:pPr marL="0" indent="0" defTabSz="401638" eaLnBrk="1" hangingPunct="1">
              <a:lnSpc>
                <a:spcPct val="90000"/>
              </a:lnSpc>
              <a:buFontTx/>
              <a:buNone/>
              <a:tabLst>
                <a:tab pos="630238" algn="l"/>
                <a:tab pos="914400" algn="l"/>
                <a:tab pos="2293938" algn="l"/>
              </a:tabLst>
            </a:pPr>
            <a:r>
              <a:rPr lang="en-US" sz="2200" b="1" dirty="0" smtClean="0"/>
              <a:t>	</a:t>
            </a:r>
          </a:p>
        </p:txBody>
      </p:sp>
      <p:pic>
        <p:nvPicPr>
          <p:cNvPr id="4100" name="Picture 4"/>
          <p:cNvPicPr>
            <a:picLocks noChangeAspect="1" noChangeArrowheads="1"/>
          </p:cNvPicPr>
          <p:nvPr/>
        </p:nvPicPr>
        <p:blipFill>
          <a:blip r:embed="rId3" cstate="print"/>
          <a:srcRect/>
          <a:stretch>
            <a:fillRect/>
          </a:stretch>
        </p:blipFill>
        <p:spPr bwMode="auto">
          <a:xfrm>
            <a:off x="1706563" y="1790700"/>
            <a:ext cx="1657350" cy="2324100"/>
          </a:xfrm>
          <a:prstGeom prst="rect">
            <a:avLst/>
          </a:prstGeom>
          <a:noFill/>
          <a:ln w="9525">
            <a:noFill/>
            <a:miter lim="800000"/>
            <a:headEnd/>
            <a:tailEnd/>
          </a:ln>
        </p:spPr>
      </p:pic>
      <p:sp>
        <p:nvSpPr>
          <p:cNvPr id="7" name="Rectangle 2"/>
          <p:cNvSpPr>
            <a:spLocks noGrp="1" noChangeArrowheads="1"/>
          </p:cNvSpPr>
          <p:nvPr>
            <p:ph type="title"/>
          </p:nvPr>
        </p:nvSpPr>
        <p:spPr>
          <a:xfrm>
            <a:off x="533400" y="5105400"/>
            <a:ext cx="8183880" cy="762000"/>
          </a:xfrm>
        </p:spPr>
        <p:txBody>
          <a:bodyPr>
            <a:normAutofit/>
          </a:bodyPr>
          <a:lstStyle/>
          <a:p>
            <a:pPr eaLnBrk="1" hangingPunct="1"/>
            <a:r>
              <a:rPr lang="en-US" dirty="0" smtClean="0"/>
              <a:t>Breakeven Analysis</a:t>
            </a:r>
            <a:endParaRPr lang="en-US" dirty="0" smtClean="0">
              <a:solidFill>
                <a:schemeClr val="hlink"/>
              </a:solidFill>
            </a:endParaRPr>
          </a:p>
        </p:txBody>
      </p:sp>
      <p:sp>
        <p:nvSpPr>
          <p:cNvPr id="5" name="Slide Number Placeholder 4"/>
          <p:cNvSpPr>
            <a:spLocks noGrp="1"/>
          </p:cNvSpPr>
          <p:nvPr>
            <p:ph type="sldNum" sz="quarter" idx="12"/>
          </p:nvPr>
        </p:nvSpPr>
        <p:spPr/>
        <p:txBody>
          <a:bodyPr/>
          <a:lstStyle/>
          <a:p>
            <a:pPr>
              <a:defRPr/>
            </a:pPr>
            <a:fld id="{995B84A5-C1E0-4C09-8A2C-BEF249B091FE}"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normAutofit fontScale="90000"/>
          </a:bodyPr>
          <a:lstStyle/>
          <a:p>
            <a:r>
              <a:rPr lang="en-US" sz="3200" dirty="0"/>
              <a:t>Simplified Registrations &amp; Exemptions</a:t>
            </a:r>
          </a:p>
        </p:txBody>
      </p:sp>
      <p:sp>
        <p:nvSpPr>
          <p:cNvPr id="18435" name="Rectangle 3"/>
          <p:cNvSpPr>
            <a:spLocks noGrp="1" noChangeArrowheads="1"/>
          </p:cNvSpPr>
          <p:nvPr>
            <p:ph type="body" idx="1"/>
          </p:nvPr>
        </p:nvSpPr>
        <p:spPr>
          <a:xfrm>
            <a:off x="502920" y="530352"/>
            <a:ext cx="8183880" cy="4879848"/>
          </a:xfrm>
        </p:spPr>
        <p:txBody>
          <a:bodyPr>
            <a:normAutofit fontScale="70000" lnSpcReduction="20000"/>
          </a:bodyPr>
          <a:lstStyle/>
          <a:p>
            <a:r>
              <a:rPr lang="en-US" dirty="0" smtClean="0"/>
              <a:t>Regulation D - Establishes three exemptions from Securities Act registration.</a:t>
            </a:r>
          </a:p>
          <a:p>
            <a:pPr lvl="1"/>
            <a:r>
              <a:rPr lang="en-US" sz="2600" dirty="0" smtClean="0"/>
              <a:t>Rule 504 – Provides an exemption for the offer and sale of up to $1,000,000 of securities in a 12-month period</a:t>
            </a:r>
          </a:p>
          <a:p>
            <a:pPr lvl="2"/>
            <a:r>
              <a:rPr lang="en-US" sz="2300" dirty="0" smtClean="0"/>
              <a:t>You may not use public solicitation or advertising to market the securities</a:t>
            </a:r>
          </a:p>
          <a:p>
            <a:pPr lvl="2"/>
            <a:r>
              <a:rPr lang="en-US" sz="2300" dirty="0" smtClean="0"/>
              <a:t>Purchasers receive "restricted" securities</a:t>
            </a:r>
          </a:p>
          <a:p>
            <a:pPr lvl="2"/>
            <a:r>
              <a:rPr lang="en-US" sz="2300" dirty="0" smtClean="0"/>
              <a:t>There is more – read about it!</a:t>
            </a:r>
          </a:p>
          <a:p>
            <a:pPr lvl="1"/>
            <a:r>
              <a:rPr lang="en-US" sz="2600" dirty="0" smtClean="0"/>
              <a:t>Rule 505 – Provides an exemption for offers and sales of securities totaling up to $5 million in any 12-month period</a:t>
            </a:r>
          </a:p>
          <a:p>
            <a:pPr lvl="2"/>
            <a:r>
              <a:rPr lang="en-US" sz="2300" dirty="0" smtClean="0"/>
              <a:t>You may sell to an unlimited number of "accredited investors" and up to 35 other persons who do not need to satisfy the sophistication or wealth standards associated with other exemptions. </a:t>
            </a:r>
          </a:p>
          <a:p>
            <a:pPr lvl="2"/>
            <a:r>
              <a:rPr lang="en-US" sz="2300" dirty="0" smtClean="0"/>
              <a:t>Purchasers must buy for investment only, and not for resale. </a:t>
            </a:r>
          </a:p>
          <a:p>
            <a:pPr lvl="2"/>
            <a:r>
              <a:rPr lang="en-US" sz="2300" dirty="0" smtClean="0"/>
              <a:t>The issued securities are "restricted." Consequently, you must inform investors that they may not sell for at least a year without registering the transaction. </a:t>
            </a:r>
          </a:p>
          <a:p>
            <a:pPr lvl="2"/>
            <a:r>
              <a:rPr lang="en-US" sz="2300" dirty="0" smtClean="0"/>
              <a:t>You may not use general solicitation or advertising to sell the securities. </a:t>
            </a:r>
          </a:p>
          <a:p>
            <a:pPr lvl="2"/>
            <a:r>
              <a:rPr lang="en-US" sz="2300" dirty="0" smtClean="0"/>
              <a:t>There is more – read about it!</a:t>
            </a:r>
            <a:endParaRPr lang="en-US" sz="2300" dirty="0"/>
          </a:p>
        </p:txBody>
      </p:sp>
      <p:sp>
        <p:nvSpPr>
          <p:cNvPr id="4" name="Slide Number Placeholder 3"/>
          <p:cNvSpPr>
            <a:spLocks noGrp="1"/>
          </p:cNvSpPr>
          <p:nvPr>
            <p:ph type="sldNum" sz="quarter" idx="12"/>
          </p:nvPr>
        </p:nvSpPr>
        <p:spPr/>
        <p:txBody>
          <a:bodyPr/>
          <a:lstStyle/>
          <a:p>
            <a:fld id="{015701CC-B152-453A-9083-050406D59BAC}"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normAutofit fontScale="90000"/>
          </a:bodyPr>
          <a:lstStyle/>
          <a:p>
            <a:r>
              <a:rPr lang="en-US" sz="3200" dirty="0"/>
              <a:t>Simplified Registrations &amp; Exemptions</a:t>
            </a:r>
          </a:p>
        </p:txBody>
      </p:sp>
      <p:sp>
        <p:nvSpPr>
          <p:cNvPr id="18435" name="Rectangle 3"/>
          <p:cNvSpPr>
            <a:spLocks noGrp="1" noChangeArrowheads="1"/>
          </p:cNvSpPr>
          <p:nvPr>
            <p:ph type="body" idx="1"/>
          </p:nvPr>
        </p:nvSpPr>
        <p:spPr/>
        <p:txBody>
          <a:bodyPr>
            <a:normAutofit fontScale="92500" lnSpcReduction="10000"/>
          </a:bodyPr>
          <a:lstStyle/>
          <a:p>
            <a:r>
              <a:rPr lang="en-US" dirty="0" smtClean="0"/>
              <a:t>Regulation D – continued</a:t>
            </a:r>
          </a:p>
          <a:p>
            <a:pPr lvl="1"/>
            <a:r>
              <a:rPr lang="en-US" dirty="0" smtClean="0"/>
              <a:t>Rule 506 – Is a "safe harbor" for the private offering exemption</a:t>
            </a:r>
          </a:p>
          <a:p>
            <a:pPr lvl="2"/>
            <a:r>
              <a:rPr lang="en-US" dirty="0" smtClean="0"/>
              <a:t>Your company must satisfy specified standards</a:t>
            </a:r>
          </a:p>
          <a:p>
            <a:pPr lvl="2"/>
            <a:r>
              <a:rPr lang="en-US" dirty="0" smtClean="0"/>
              <a:t>There is more – read about it!</a:t>
            </a:r>
            <a:endParaRPr lang="en-US" dirty="0"/>
          </a:p>
          <a:p>
            <a:pPr lvl="1"/>
            <a:r>
              <a:rPr lang="en-US" dirty="0"/>
              <a:t>Section 4(6</a:t>
            </a:r>
            <a:r>
              <a:rPr lang="en-US" dirty="0" smtClean="0"/>
              <a:t>)</a:t>
            </a:r>
          </a:p>
          <a:p>
            <a:pPr lvl="2"/>
            <a:r>
              <a:rPr lang="en-US" dirty="0" smtClean="0"/>
              <a:t>Exempts from registration offers and sales of securities to accredited investors when the total offering price is less than $5 million. </a:t>
            </a:r>
            <a:endParaRPr lang="en-US" dirty="0"/>
          </a:p>
          <a:p>
            <a:pPr lvl="2"/>
            <a:r>
              <a:rPr lang="en-US" dirty="0" smtClean="0"/>
              <a:t>There are no document delivery requirements</a:t>
            </a:r>
          </a:p>
          <a:p>
            <a:pPr lvl="2"/>
            <a:r>
              <a:rPr lang="en-US" dirty="0" smtClean="0"/>
              <a:t>All transactions are subject to the antifraud provisions of the securities laws. </a:t>
            </a:r>
          </a:p>
          <a:p>
            <a:pPr lvl="2"/>
            <a:r>
              <a:rPr lang="en-US" dirty="0" smtClean="0"/>
              <a:t>There is more – read about it!</a:t>
            </a:r>
            <a:endParaRPr lang="en-US" dirty="0"/>
          </a:p>
        </p:txBody>
      </p:sp>
      <p:sp>
        <p:nvSpPr>
          <p:cNvPr id="4" name="Slide Number Placeholder 3"/>
          <p:cNvSpPr>
            <a:spLocks noGrp="1"/>
          </p:cNvSpPr>
          <p:nvPr>
            <p:ph type="sldNum" sz="quarter" idx="12"/>
          </p:nvPr>
        </p:nvSpPr>
        <p:spPr/>
        <p:txBody>
          <a:bodyPr/>
          <a:lstStyle/>
          <a:p>
            <a:fld id="{015701CC-B152-453A-9083-050406D59BAC}"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normAutofit fontScale="90000"/>
          </a:bodyPr>
          <a:lstStyle/>
          <a:p>
            <a:r>
              <a:rPr lang="en-US" sz="3200" dirty="0"/>
              <a:t>Simplified Registrations &amp; Exemptions</a:t>
            </a:r>
          </a:p>
        </p:txBody>
      </p:sp>
      <p:sp>
        <p:nvSpPr>
          <p:cNvPr id="18435" name="Rectangle 3"/>
          <p:cNvSpPr>
            <a:spLocks noGrp="1" noChangeArrowheads="1"/>
          </p:cNvSpPr>
          <p:nvPr>
            <p:ph type="body" idx="1"/>
          </p:nvPr>
        </p:nvSpPr>
        <p:spPr/>
        <p:txBody>
          <a:bodyPr>
            <a:normAutofit/>
          </a:bodyPr>
          <a:lstStyle/>
          <a:p>
            <a:r>
              <a:rPr lang="en-US" dirty="0" smtClean="0"/>
              <a:t>Regulation D – continued</a:t>
            </a:r>
          </a:p>
          <a:p>
            <a:pPr lvl="1"/>
            <a:r>
              <a:rPr lang="en-US" dirty="0" smtClean="0"/>
              <a:t>Rule 506 – Is a "safe harbor" for the private offering exemption</a:t>
            </a:r>
          </a:p>
          <a:p>
            <a:pPr lvl="2"/>
            <a:r>
              <a:rPr lang="en-US" dirty="0" smtClean="0"/>
              <a:t>Your company must satisfy specified standards</a:t>
            </a:r>
          </a:p>
          <a:p>
            <a:pPr lvl="3"/>
            <a:r>
              <a:rPr lang="en-US" dirty="0" smtClean="0"/>
              <a:t>Read about it!</a:t>
            </a:r>
            <a:endParaRPr lang="en-US" dirty="0"/>
          </a:p>
          <a:p>
            <a:pPr lvl="1"/>
            <a:endParaRPr lang="en-US" dirty="0"/>
          </a:p>
        </p:txBody>
      </p:sp>
      <p:sp>
        <p:nvSpPr>
          <p:cNvPr id="4" name="Slide Number Placeholder 3"/>
          <p:cNvSpPr>
            <a:spLocks noGrp="1"/>
          </p:cNvSpPr>
          <p:nvPr>
            <p:ph type="sldNum" sz="quarter" idx="12"/>
          </p:nvPr>
        </p:nvSpPr>
        <p:spPr/>
        <p:txBody>
          <a:bodyPr/>
          <a:lstStyle/>
          <a:p>
            <a:fld id="{015701CC-B152-453A-9083-050406D59BAC}"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normAutofit fontScale="90000"/>
          </a:bodyPr>
          <a:lstStyle/>
          <a:p>
            <a:r>
              <a:rPr lang="en-US" sz="3200" dirty="0"/>
              <a:t>Simplified Registrations &amp; Exemptions</a:t>
            </a:r>
          </a:p>
        </p:txBody>
      </p:sp>
      <p:sp>
        <p:nvSpPr>
          <p:cNvPr id="18435" name="Rectangle 3"/>
          <p:cNvSpPr>
            <a:spLocks noGrp="1" noChangeArrowheads="1"/>
          </p:cNvSpPr>
          <p:nvPr>
            <p:ph type="body" idx="1"/>
          </p:nvPr>
        </p:nvSpPr>
        <p:spPr/>
        <p:txBody>
          <a:bodyPr>
            <a:normAutofit/>
          </a:bodyPr>
          <a:lstStyle/>
          <a:p>
            <a:r>
              <a:rPr lang="en-US" dirty="0" smtClean="0"/>
              <a:t>Learn about Regulation D and other important information at:</a:t>
            </a:r>
          </a:p>
          <a:p>
            <a:pPr>
              <a:buNone/>
            </a:pPr>
            <a:r>
              <a:rPr lang="en-US" sz="2400" dirty="0" smtClean="0"/>
              <a:t>	http://www.sec.gov/info/smallbus/qasbsec.htm</a:t>
            </a:r>
            <a:endParaRPr lang="en-US" sz="2400" dirty="0"/>
          </a:p>
        </p:txBody>
      </p:sp>
      <p:sp>
        <p:nvSpPr>
          <p:cNvPr id="4" name="Slide Number Placeholder 3"/>
          <p:cNvSpPr>
            <a:spLocks noGrp="1"/>
          </p:cNvSpPr>
          <p:nvPr>
            <p:ph type="sldNum" sz="quarter" idx="12"/>
          </p:nvPr>
        </p:nvSpPr>
        <p:spPr/>
        <p:txBody>
          <a:bodyPr/>
          <a:lstStyle/>
          <a:p>
            <a:fld id="{015701CC-B152-453A-9083-050406D59BAC}"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0206"/>
            <a:ext cx="8229600" cy="1684994"/>
          </a:xfrm>
        </p:spPr>
        <p:txBody>
          <a:bodyPr>
            <a:normAutofit/>
          </a:bodyPr>
          <a:lstStyle/>
          <a:p>
            <a:r>
              <a:rPr lang="en-US" dirty="0" smtClean="0"/>
              <a:t>Building a Solid</a:t>
            </a:r>
            <a:br>
              <a:rPr lang="en-US" dirty="0" smtClean="0"/>
            </a:br>
            <a:r>
              <a:rPr lang="en-US" dirty="0" smtClean="0"/>
              <a:t>Financial Plan</a:t>
            </a:r>
            <a:endParaRPr lang="en-US" dirty="0"/>
          </a:p>
        </p:txBody>
      </p:sp>
      <p:sp>
        <p:nvSpPr>
          <p:cNvPr id="3" name="Subtitle 2"/>
          <p:cNvSpPr>
            <a:spLocks noGrp="1"/>
          </p:cNvSpPr>
          <p:nvPr>
            <p:ph type="subTitle" idx="1"/>
          </p:nvPr>
        </p:nvSpPr>
        <p:spPr/>
        <p:txBody>
          <a:bodyPr/>
          <a:lstStyle/>
          <a:p>
            <a:r>
              <a:rPr lang="en-US" dirty="0" smtClean="0"/>
              <a:t>Professor Myron Gould</a:t>
            </a:r>
            <a:endParaRPr lang="en-US" dirty="0"/>
          </a:p>
        </p:txBody>
      </p:sp>
      <p:sp>
        <p:nvSpPr>
          <p:cNvPr id="6" name="TextBox 5"/>
          <p:cNvSpPr txBox="1"/>
          <p:nvPr/>
        </p:nvSpPr>
        <p:spPr>
          <a:xfrm>
            <a:off x="304800" y="1447800"/>
            <a:ext cx="8534400" cy="400110"/>
          </a:xfrm>
          <a:prstGeom prst="rect">
            <a:avLst/>
          </a:prstGeom>
          <a:noFill/>
        </p:spPr>
        <p:txBody>
          <a:bodyPr wrap="square" rtlCol="0">
            <a:spAutoFit/>
          </a:bodyPr>
          <a:lstStyle/>
          <a:p>
            <a:pPr algn="ctr"/>
            <a:r>
              <a:rPr lang="en-US" sz="2000" dirty="0" smtClean="0"/>
              <a:t>The End</a:t>
            </a:r>
            <a:endParaRPr lang="en-US" sz="2000" dirty="0"/>
          </a:p>
        </p:txBody>
      </p:sp>
      <p:sp>
        <p:nvSpPr>
          <p:cNvPr id="7" name="Slide Number Placeholder 6"/>
          <p:cNvSpPr>
            <a:spLocks noGrp="1"/>
          </p:cNvSpPr>
          <p:nvPr>
            <p:ph type="sldNum" sz="quarter" idx="12"/>
          </p:nvPr>
        </p:nvSpPr>
        <p:spPr/>
        <p:txBody>
          <a:bodyPr/>
          <a:lstStyle/>
          <a:p>
            <a:fld id="{015701CC-B152-453A-9083-050406D59BAC}" type="slidenum">
              <a:rPr lang="en-US" smtClean="0"/>
              <a:pPr/>
              <a:t>54</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half" idx="2"/>
          </p:nvPr>
        </p:nvSpPr>
        <p:spPr>
          <a:xfrm>
            <a:off x="3995738" y="995363"/>
            <a:ext cx="4691062" cy="4491037"/>
          </a:xfrm>
        </p:spPr>
        <p:txBody>
          <a:bodyPr>
            <a:normAutofit fontScale="92500" lnSpcReduction="20000"/>
          </a:bodyPr>
          <a:lstStyle/>
          <a:p>
            <a:pPr marL="0" indent="0" defTabSz="401638" eaLnBrk="1" hangingPunct="1">
              <a:lnSpc>
                <a:spcPct val="90000"/>
              </a:lnSpc>
              <a:buFontTx/>
              <a:buNone/>
              <a:tabLst>
                <a:tab pos="344488" algn="l"/>
                <a:tab pos="914400" algn="l"/>
                <a:tab pos="1379538" algn="l"/>
                <a:tab pos="3492500" algn="l"/>
              </a:tabLst>
            </a:pPr>
            <a:r>
              <a:rPr lang="en-US" sz="2400" b="1" dirty="0" smtClean="0"/>
              <a:t>Every time I sell a bottle of my beverage  I pay 5 cents for a cap</a:t>
            </a:r>
          </a:p>
          <a:p>
            <a:pPr marL="0" indent="0" defTabSz="401638" eaLnBrk="1" hangingPunct="1">
              <a:lnSpc>
                <a:spcPct val="90000"/>
              </a:lnSpc>
              <a:buFontTx/>
              <a:buNone/>
              <a:tabLst>
                <a:tab pos="344488" algn="l"/>
                <a:tab pos="914400" algn="l"/>
                <a:tab pos="1379538" algn="l"/>
                <a:tab pos="3492500" algn="l"/>
              </a:tabLst>
            </a:pPr>
            <a:endParaRPr lang="en-US" sz="1800" b="1" dirty="0" smtClean="0"/>
          </a:p>
          <a:p>
            <a:pPr marL="0" indent="0" defTabSz="401638" eaLnBrk="1" hangingPunct="1">
              <a:lnSpc>
                <a:spcPct val="90000"/>
              </a:lnSpc>
              <a:buFontTx/>
              <a:buNone/>
              <a:tabLst>
                <a:tab pos="114300" algn="l"/>
                <a:tab pos="914400" algn="l"/>
                <a:tab pos="1379538" algn="l"/>
                <a:tab pos="3492500" algn="l"/>
              </a:tabLst>
            </a:pPr>
            <a:r>
              <a:rPr lang="en-US" sz="1800" b="1" dirty="0" smtClean="0"/>
              <a:t>	1 bottle sold need 1 cap		$.05</a:t>
            </a:r>
          </a:p>
          <a:p>
            <a:pPr marL="0" indent="0" defTabSz="401638" eaLnBrk="1" hangingPunct="1">
              <a:lnSpc>
                <a:spcPct val="90000"/>
              </a:lnSpc>
              <a:buFontTx/>
              <a:buNone/>
              <a:tabLst>
                <a:tab pos="114300" algn="l"/>
                <a:tab pos="914400" algn="l"/>
                <a:tab pos="1379538" algn="l"/>
                <a:tab pos="3492500" algn="l"/>
              </a:tabLst>
            </a:pPr>
            <a:r>
              <a:rPr lang="en-US" sz="1800" b="1" dirty="0" smtClean="0"/>
              <a:t>	2 bottles sold need 2 caps 		$.10</a:t>
            </a:r>
          </a:p>
          <a:p>
            <a:pPr marL="0" indent="0" defTabSz="401638" eaLnBrk="1" hangingPunct="1">
              <a:lnSpc>
                <a:spcPct val="90000"/>
              </a:lnSpc>
              <a:buFontTx/>
              <a:buNone/>
              <a:tabLst>
                <a:tab pos="114300" algn="l"/>
                <a:tab pos="914400" algn="l"/>
                <a:tab pos="1379538" algn="l"/>
                <a:tab pos="3492500" algn="l"/>
              </a:tabLst>
            </a:pPr>
            <a:r>
              <a:rPr lang="en-US" sz="1800" b="1" dirty="0" smtClean="0"/>
              <a:t> 	3 bottles sold need 3 caps		$.15	</a:t>
            </a:r>
          </a:p>
          <a:p>
            <a:pPr marL="0" indent="0" defTabSz="401638" eaLnBrk="1" hangingPunct="1">
              <a:lnSpc>
                <a:spcPct val="90000"/>
              </a:lnSpc>
              <a:buFontTx/>
              <a:buNone/>
              <a:tabLst>
                <a:tab pos="114300" algn="l"/>
                <a:tab pos="914400" algn="l"/>
                <a:tab pos="1379538" algn="l"/>
                <a:tab pos="3492500" algn="l"/>
              </a:tabLst>
            </a:pPr>
            <a:r>
              <a:rPr lang="en-US" sz="1800" b="1" dirty="0" smtClean="0"/>
              <a:t>	4 bottles sold need 4 caps		$.20</a:t>
            </a:r>
          </a:p>
          <a:p>
            <a:pPr marL="0" indent="0" defTabSz="401638" eaLnBrk="1" hangingPunct="1">
              <a:lnSpc>
                <a:spcPct val="90000"/>
              </a:lnSpc>
              <a:buFontTx/>
              <a:buNone/>
              <a:tabLst>
                <a:tab pos="114300" algn="l"/>
                <a:tab pos="914400" algn="l"/>
                <a:tab pos="1379538" algn="l"/>
                <a:tab pos="3492500" algn="l"/>
              </a:tabLst>
            </a:pPr>
            <a:r>
              <a:rPr lang="en-US" sz="1800" b="1" dirty="0" smtClean="0"/>
              <a:t>	5 bottles sold need 5 caps		$.25</a:t>
            </a:r>
          </a:p>
          <a:p>
            <a:pPr marL="0" indent="0" defTabSz="401638" eaLnBrk="1" hangingPunct="1">
              <a:lnSpc>
                <a:spcPct val="90000"/>
              </a:lnSpc>
              <a:buFontTx/>
              <a:buNone/>
              <a:tabLst>
                <a:tab pos="114300" algn="l"/>
                <a:tab pos="914400" algn="l"/>
                <a:tab pos="1379538" algn="l"/>
                <a:tab pos="3492500" algn="l"/>
              </a:tabLst>
            </a:pPr>
            <a:r>
              <a:rPr lang="en-US" sz="1800" b="1" dirty="0" smtClean="0"/>
              <a:t>	10 bottles sold need 10 caps	$.50</a:t>
            </a:r>
          </a:p>
          <a:p>
            <a:pPr marL="0" indent="0" defTabSz="401638" eaLnBrk="1" hangingPunct="1">
              <a:lnSpc>
                <a:spcPct val="90000"/>
              </a:lnSpc>
              <a:buFontTx/>
              <a:buNone/>
              <a:tabLst>
                <a:tab pos="344488" algn="l"/>
                <a:tab pos="914400" algn="l"/>
                <a:tab pos="1379538" algn="l"/>
                <a:tab pos="3492500" algn="l"/>
              </a:tabLst>
            </a:pPr>
            <a:endParaRPr lang="en-US" sz="1800" b="1" dirty="0" smtClean="0"/>
          </a:p>
          <a:p>
            <a:pPr marL="0" indent="0" defTabSz="401638" eaLnBrk="1" hangingPunct="1">
              <a:lnSpc>
                <a:spcPct val="90000"/>
              </a:lnSpc>
              <a:buFontTx/>
              <a:buNone/>
              <a:tabLst>
                <a:tab pos="344488" algn="l"/>
                <a:tab pos="914400" algn="l"/>
                <a:tab pos="1379538" algn="l"/>
                <a:tab pos="3492500" algn="l"/>
              </a:tabLst>
            </a:pPr>
            <a:r>
              <a:rPr lang="en-US" sz="1800" b="1" dirty="0" smtClean="0"/>
              <a:t>As my sales of bottles of beverage increase, my cost for caps increases.</a:t>
            </a:r>
          </a:p>
          <a:p>
            <a:pPr marL="0" indent="0" defTabSz="401638" eaLnBrk="1" hangingPunct="1">
              <a:lnSpc>
                <a:spcPct val="90000"/>
              </a:lnSpc>
              <a:buFontTx/>
              <a:buNone/>
              <a:tabLst>
                <a:tab pos="344488" algn="l"/>
                <a:tab pos="914400" algn="l"/>
                <a:tab pos="1379538" algn="l"/>
                <a:tab pos="3492500" algn="l"/>
              </a:tabLst>
            </a:pPr>
            <a:r>
              <a:rPr lang="en-US" sz="1800" b="1" dirty="0" smtClean="0"/>
              <a:t>My costs for caps varies with my sales.</a:t>
            </a:r>
          </a:p>
          <a:p>
            <a:pPr marL="0" indent="0" defTabSz="401638" eaLnBrk="1" hangingPunct="1">
              <a:lnSpc>
                <a:spcPct val="90000"/>
              </a:lnSpc>
              <a:buFontTx/>
              <a:buNone/>
              <a:tabLst>
                <a:tab pos="344488" algn="l"/>
                <a:tab pos="914400" algn="l"/>
                <a:tab pos="1379538" algn="l"/>
                <a:tab pos="3492500" algn="l"/>
              </a:tabLst>
            </a:pPr>
            <a:r>
              <a:rPr lang="en-US" sz="2600" b="1" dirty="0" smtClean="0"/>
              <a:t>It is a variable cost.</a:t>
            </a:r>
          </a:p>
        </p:txBody>
      </p:sp>
      <p:pic>
        <p:nvPicPr>
          <p:cNvPr id="5124" name="Picture 4"/>
          <p:cNvPicPr>
            <a:picLocks noChangeAspect="1" noChangeArrowheads="1"/>
          </p:cNvPicPr>
          <p:nvPr/>
        </p:nvPicPr>
        <p:blipFill>
          <a:blip r:embed="rId3" cstate="print"/>
          <a:srcRect/>
          <a:stretch>
            <a:fillRect/>
          </a:stretch>
        </p:blipFill>
        <p:spPr bwMode="auto">
          <a:xfrm>
            <a:off x="1295400" y="1947863"/>
            <a:ext cx="1657350" cy="2324100"/>
          </a:xfrm>
          <a:prstGeom prst="rect">
            <a:avLst/>
          </a:prstGeom>
          <a:noFill/>
          <a:ln w="9525">
            <a:noFill/>
            <a:miter lim="800000"/>
            <a:headEnd/>
            <a:tailEnd/>
          </a:ln>
        </p:spPr>
      </p:pic>
      <p:sp>
        <p:nvSpPr>
          <p:cNvPr id="5125" name="Line 5"/>
          <p:cNvSpPr>
            <a:spLocks noChangeShapeType="1"/>
          </p:cNvSpPr>
          <p:nvPr/>
        </p:nvSpPr>
        <p:spPr bwMode="auto">
          <a:xfrm flipH="1">
            <a:off x="2379663" y="2125663"/>
            <a:ext cx="1887537" cy="0"/>
          </a:xfrm>
          <a:prstGeom prst="line">
            <a:avLst/>
          </a:prstGeom>
          <a:noFill/>
          <a:ln w="38100">
            <a:solidFill>
              <a:srgbClr val="FF0000"/>
            </a:solidFill>
            <a:round/>
            <a:headEnd/>
            <a:tailEnd type="triangle" w="med" len="med"/>
          </a:ln>
        </p:spPr>
        <p:txBody>
          <a:bodyPr/>
          <a:lstStyle/>
          <a:p>
            <a:endParaRPr lang="en-US"/>
          </a:p>
        </p:txBody>
      </p:sp>
      <p:sp>
        <p:nvSpPr>
          <p:cNvPr id="6"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pPr>
              <a:defRPr/>
            </a:pPr>
            <a:fld id="{995B84A5-C1E0-4C09-8A2C-BEF249B091FE}"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2"/>
          </p:nvPr>
        </p:nvSpPr>
        <p:spPr>
          <a:xfrm>
            <a:off x="3995738" y="962025"/>
            <a:ext cx="4538662" cy="4219575"/>
          </a:xfrm>
        </p:spPr>
        <p:txBody>
          <a:bodyPr/>
          <a:lstStyle/>
          <a:p>
            <a:pPr marL="0" indent="0" defTabSz="401638" eaLnBrk="1" hangingPunct="1">
              <a:buFontTx/>
              <a:buNone/>
              <a:tabLst>
                <a:tab pos="630238" algn="l"/>
                <a:tab pos="914400" algn="l"/>
                <a:tab pos="2293938" algn="l"/>
              </a:tabLst>
            </a:pPr>
            <a:r>
              <a:rPr lang="en-US" sz="2600" b="1" dirty="0" smtClean="0"/>
              <a:t>I pay the following annual costs:</a:t>
            </a:r>
          </a:p>
          <a:p>
            <a:pPr marL="0" indent="0" defTabSz="401638" eaLnBrk="1" hangingPunct="1">
              <a:buFontTx/>
              <a:buNone/>
              <a:tabLst>
                <a:tab pos="457200" algn="l"/>
                <a:tab pos="4059238" algn="r"/>
              </a:tabLst>
            </a:pPr>
            <a:r>
              <a:rPr lang="en-US" sz="2200" b="1" dirty="0" smtClean="0"/>
              <a:t>	Rent	$60,000</a:t>
            </a:r>
          </a:p>
          <a:p>
            <a:pPr marL="0" indent="0" defTabSz="401638" eaLnBrk="1" hangingPunct="1">
              <a:buFontTx/>
              <a:buNone/>
              <a:tabLst>
                <a:tab pos="457200" algn="l"/>
                <a:tab pos="4059238" algn="r"/>
              </a:tabLst>
            </a:pPr>
            <a:r>
              <a:rPr lang="en-US" sz="2200" b="1" dirty="0" smtClean="0"/>
              <a:t>	Insurance  	$12,000	Salaries	$120,000</a:t>
            </a:r>
          </a:p>
          <a:p>
            <a:pPr marL="0" indent="0" defTabSz="401638" eaLnBrk="1" hangingPunct="1">
              <a:buFontTx/>
              <a:buNone/>
              <a:tabLst>
                <a:tab pos="457200" algn="l"/>
                <a:tab pos="4059238" algn="r"/>
              </a:tabLst>
            </a:pPr>
            <a:r>
              <a:rPr lang="en-US" sz="2200" b="1" dirty="0" smtClean="0"/>
              <a:t>	Utilities	 $18,000</a:t>
            </a:r>
          </a:p>
          <a:p>
            <a:pPr marL="0" indent="0" defTabSz="401638" eaLnBrk="1" hangingPunct="1">
              <a:buFontTx/>
              <a:buNone/>
              <a:tabLst>
                <a:tab pos="457200" algn="l"/>
                <a:tab pos="4059238" algn="r"/>
              </a:tabLst>
            </a:pPr>
            <a:r>
              <a:rPr lang="en-US" sz="2200" b="1" dirty="0" smtClean="0"/>
              <a:t>	Total Costs	$210,000	</a:t>
            </a:r>
          </a:p>
          <a:p>
            <a:pPr marL="0" indent="0" defTabSz="401638" eaLnBrk="1" hangingPunct="1">
              <a:buFontTx/>
              <a:buNone/>
              <a:tabLst>
                <a:tab pos="630238" algn="l"/>
                <a:tab pos="914400" algn="l"/>
                <a:tab pos="2293938" algn="l"/>
              </a:tabLst>
            </a:pPr>
            <a:r>
              <a:rPr lang="en-US" sz="2200" b="1" dirty="0" smtClean="0"/>
              <a:t>	</a:t>
            </a:r>
          </a:p>
        </p:txBody>
      </p:sp>
      <p:pic>
        <p:nvPicPr>
          <p:cNvPr id="6148" name="Picture 4"/>
          <p:cNvPicPr>
            <a:picLocks noChangeAspect="1" noChangeArrowheads="1"/>
          </p:cNvPicPr>
          <p:nvPr/>
        </p:nvPicPr>
        <p:blipFill>
          <a:blip r:embed="rId3" cstate="print"/>
          <a:srcRect/>
          <a:stretch>
            <a:fillRect/>
          </a:stretch>
        </p:blipFill>
        <p:spPr bwMode="auto">
          <a:xfrm>
            <a:off x="1706563" y="1790700"/>
            <a:ext cx="1657350" cy="2324100"/>
          </a:xfrm>
          <a:prstGeom prst="rect">
            <a:avLst/>
          </a:prstGeom>
          <a:noFill/>
          <a:ln w="9525">
            <a:noFill/>
            <a:miter lim="800000"/>
            <a:headEnd/>
            <a:tailEnd/>
          </a:ln>
        </p:spPr>
      </p:pic>
      <p:sp>
        <p:nvSpPr>
          <p:cNvPr id="5"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cxnSp>
        <p:nvCxnSpPr>
          <p:cNvPr id="7" name="Straight Connector 6"/>
          <p:cNvCxnSpPr/>
          <p:nvPr/>
        </p:nvCxnSpPr>
        <p:spPr>
          <a:xfrm>
            <a:off x="6781800" y="3352800"/>
            <a:ext cx="152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pPr>
              <a:defRPr/>
            </a:pPr>
            <a:fld id="{995B84A5-C1E0-4C09-8A2C-BEF249B091FE}"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half" idx="2"/>
          </p:nvPr>
        </p:nvSpPr>
        <p:spPr>
          <a:xfrm>
            <a:off x="3995738" y="962025"/>
            <a:ext cx="4538662" cy="4219575"/>
          </a:xfrm>
        </p:spPr>
        <p:txBody>
          <a:bodyPr>
            <a:normAutofit lnSpcReduction="10000"/>
          </a:bodyPr>
          <a:lstStyle/>
          <a:p>
            <a:pPr marL="0" indent="0" defTabSz="401638" eaLnBrk="1" hangingPunct="1">
              <a:lnSpc>
                <a:spcPct val="90000"/>
              </a:lnSpc>
              <a:buFontTx/>
              <a:buNone/>
              <a:tabLst>
                <a:tab pos="630238" algn="l"/>
                <a:tab pos="914400" algn="l"/>
                <a:tab pos="2293938" algn="l"/>
              </a:tabLst>
            </a:pPr>
            <a:r>
              <a:rPr lang="en-US" sz="2200" b="1" dirty="0" smtClean="0"/>
              <a:t>I pay the following annual costs:</a:t>
            </a:r>
          </a:p>
          <a:p>
            <a:pPr marL="0" indent="0" defTabSz="401638" eaLnBrk="1" hangingPunct="1">
              <a:lnSpc>
                <a:spcPct val="90000"/>
              </a:lnSpc>
              <a:buFontTx/>
              <a:buNone/>
              <a:tabLst>
                <a:tab pos="630238" algn="l"/>
                <a:tab pos="914400" algn="l"/>
                <a:tab pos="2293938" algn="l"/>
              </a:tabLst>
            </a:pPr>
            <a:r>
              <a:rPr lang="en-US" sz="1800" b="1" dirty="0" smtClean="0"/>
              <a:t>	Rent	  $60,000</a:t>
            </a:r>
          </a:p>
          <a:p>
            <a:pPr marL="0" indent="0" defTabSz="401638" eaLnBrk="1" hangingPunct="1">
              <a:lnSpc>
                <a:spcPct val="90000"/>
              </a:lnSpc>
              <a:buFontTx/>
              <a:buNone/>
              <a:tabLst>
                <a:tab pos="630238" algn="l"/>
                <a:tab pos="914400" algn="l"/>
                <a:tab pos="2293938" algn="l"/>
              </a:tabLst>
            </a:pPr>
            <a:r>
              <a:rPr lang="en-US" sz="1800" b="1" dirty="0" smtClean="0"/>
              <a:t>	</a:t>
            </a:r>
          </a:p>
          <a:p>
            <a:pPr marL="0" indent="0" defTabSz="401638" eaLnBrk="1" hangingPunct="1">
              <a:lnSpc>
                <a:spcPct val="90000"/>
              </a:lnSpc>
              <a:buFontTx/>
              <a:buNone/>
              <a:tabLst>
                <a:tab pos="630238" algn="l"/>
                <a:tab pos="914400" algn="l"/>
                <a:tab pos="2293938" algn="l"/>
              </a:tabLst>
            </a:pPr>
            <a:r>
              <a:rPr lang="en-US" sz="1800" b="1" dirty="0" smtClean="0"/>
              <a:t>If I sell 1 bottle of beverage my rent is $60,000. If I sell 2 bottles, my rent remains the same.</a:t>
            </a:r>
          </a:p>
          <a:p>
            <a:pPr marL="0" indent="0" defTabSz="401638" eaLnBrk="1" hangingPunct="1">
              <a:lnSpc>
                <a:spcPct val="90000"/>
              </a:lnSpc>
              <a:buFontTx/>
              <a:buNone/>
              <a:tabLst>
                <a:tab pos="630238" algn="l"/>
                <a:tab pos="914400" algn="l"/>
                <a:tab pos="2293938" algn="l"/>
              </a:tabLst>
            </a:pPr>
            <a:endParaRPr lang="en-US" sz="1800" b="1" dirty="0" smtClean="0"/>
          </a:p>
          <a:p>
            <a:pPr marL="0" indent="0" defTabSz="401638" eaLnBrk="1" hangingPunct="1">
              <a:lnSpc>
                <a:spcPct val="90000"/>
              </a:lnSpc>
              <a:buFontTx/>
              <a:buNone/>
              <a:tabLst>
                <a:tab pos="630238" algn="l"/>
                <a:tab pos="914400" algn="l"/>
                <a:tab pos="2293938" algn="l"/>
              </a:tabLst>
            </a:pPr>
            <a:r>
              <a:rPr lang="en-US" sz="1800" b="1" dirty="0" smtClean="0"/>
              <a:t>If I sell 100 bottles of beverage my rent still remains the same.</a:t>
            </a:r>
          </a:p>
          <a:p>
            <a:pPr marL="0" indent="0" defTabSz="401638" eaLnBrk="1" hangingPunct="1">
              <a:lnSpc>
                <a:spcPct val="90000"/>
              </a:lnSpc>
              <a:buFontTx/>
              <a:buNone/>
              <a:tabLst>
                <a:tab pos="630238" algn="l"/>
                <a:tab pos="914400" algn="l"/>
                <a:tab pos="2293938" algn="l"/>
              </a:tabLst>
            </a:pPr>
            <a:endParaRPr lang="en-US" sz="1800" b="1" dirty="0" smtClean="0"/>
          </a:p>
          <a:p>
            <a:pPr marL="0" indent="0" defTabSz="401638" eaLnBrk="1" hangingPunct="1">
              <a:lnSpc>
                <a:spcPct val="90000"/>
              </a:lnSpc>
              <a:buFontTx/>
              <a:buNone/>
              <a:tabLst>
                <a:tab pos="630238" algn="l"/>
                <a:tab pos="914400" algn="l"/>
                <a:tab pos="2293938" algn="l"/>
              </a:tabLst>
            </a:pPr>
            <a:r>
              <a:rPr lang="en-US" sz="1800" b="1" dirty="0" smtClean="0"/>
              <a:t>As sales increase my rent remains the same. </a:t>
            </a:r>
          </a:p>
          <a:p>
            <a:pPr marL="0" indent="0" defTabSz="401638" eaLnBrk="1" hangingPunct="1">
              <a:lnSpc>
                <a:spcPct val="90000"/>
              </a:lnSpc>
              <a:buFontTx/>
              <a:buNone/>
              <a:tabLst>
                <a:tab pos="630238" algn="l"/>
                <a:tab pos="914400" algn="l"/>
                <a:tab pos="2293938" algn="l"/>
              </a:tabLst>
            </a:pPr>
            <a:r>
              <a:rPr lang="en-US" sz="2600" b="1" dirty="0" smtClean="0"/>
              <a:t>It is a Fixed Cost.</a:t>
            </a:r>
            <a:r>
              <a:rPr lang="en-US" sz="1800" b="1" dirty="0" smtClean="0"/>
              <a:t>	</a:t>
            </a:r>
          </a:p>
        </p:txBody>
      </p:sp>
      <p:pic>
        <p:nvPicPr>
          <p:cNvPr id="7172" name="Picture 4"/>
          <p:cNvPicPr>
            <a:picLocks noChangeAspect="1" noChangeArrowheads="1"/>
          </p:cNvPicPr>
          <p:nvPr/>
        </p:nvPicPr>
        <p:blipFill>
          <a:blip r:embed="rId3" cstate="print"/>
          <a:srcRect/>
          <a:stretch>
            <a:fillRect/>
          </a:stretch>
        </p:blipFill>
        <p:spPr bwMode="auto">
          <a:xfrm>
            <a:off x="1706563" y="1790700"/>
            <a:ext cx="1657350" cy="2324100"/>
          </a:xfrm>
          <a:prstGeom prst="rect">
            <a:avLst/>
          </a:prstGeom>
          <a:noFill/>
          <a:ln w="9525">
            <a:noFill/>
            <a:miter lim="800000"/>
            <a:headEnd/>
            <a:tailEnd/>
          </a:ln>
        </p:spPr>
      </p:pic>
      <p:sp>
        <p:nvSpPr>
          <p:cNvPr id="5"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pPr>
              <a:defRPr/>
            </a:pPr>
            <a:fld id="{995B84A5-C1E0-4C09-8A2C-BEF249B091FE}"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half" idx="2"/>
          </p:nvPr>
        </p:nvSpPr>
        <p:spPr>
          <a:xfrm>
            <a:off x="3995738" y="962025"/>
            <a:ext cx="4538662" cy="4219575"/>
          </a:xfrm>
        </p:spPr>
        <p:txBody>
          <a:bodyPr>
            <a:normAutofit lnSpcReduction="10000"/>
          </a:bodyPr>
          <a:lstStyle/>
          <a:p>
            <a:pPr marL="0" indent="0" defTabSz="401638" eaLnBrk="1" hangingPunct="1">
              <a:buFontTx/>
              <a:buNone/>
              <a:tabLst>
                <a:tab pos="630936" algn="l"/>
                <a:tab pos="4178808" algn="r"/>
              </a:tabLst>
            </a:pPr>
            <a:r>
              <a:rPr lang="en-US" sz="2600" b="1" dirty="0" smtClean="0"/>
              <a:t>Selling Price	$1.50</a:t>
            </a:r>
          </a:p>
          <a:p>
            <a:pPr marL="0" indent="0" defTabSz="401638" eaLnBrk="1" hangingPunct="1">
              <a:buFontTx/>
              <a:buNone/>
              <a:tabLst>
                <a:tab pos="630936" algn="l"/>
                <a:tab pos="4178808" algn="r"/>
              </a:tabLst>
            </a:pPr>
            <a:r>
              <a:rPr lang="en-US" sz="2600" b="1" dirty="0" smtClean="0">
                <a:solidFill>
                  <a:srgbClr val="CC3300"/>
                </a:solidFill>
              </a:rPr>
              <a:t>Minus</a:t>
            </a:r>
          </a:p>
          <a:p>
            <a:pPr marL="0" indent="0" defTabSz="401638" eaLnBrk="1" hangingPunct="1">
              <a:buFontTx/>
              <a:buNone/>
              <a:tabLst>
                <a:tab pos="630936" algn="l"/>
                <a:tab pos="4178808" algn="r"/>
              </a:tabLst>
            </a:pPr>
            <a:r>
              <a:rPr lang="en-US" sz="2600" b="1" dirty="0" smtClean="0"/>
              <a:t>Variable Costs	$ .50</a:t>
            </a:r>
          </a:p>
          <a:p>
            <a:pPr marL="0" indent="0" defTabSz="401638" eaLnBrk="1" hangingPunct="1">
              <a:buFontTx/>
              <a:buNone/>
              <a:tabLst>
                <a:tab pos="630936" algn="l"/>
                <a:tab pos="4178808" algn="r"/>
              </a:tabLst>
            </a:pPr>
            <a:r>
              <a:rPr lang="en-US" sz="2600" b="1" dirty="0" smtClean="0">
                <a:solidFill>
                  <a:srgbClr val="CC3300"/>
                </a:solidFill>
              </a:rPr>
              <a:t>Equals</a:t>
            </a:r>
          </a:p>
          <a:p>
            <a:pPr marL="0" indent="0" defTabSz="401638" eaLnBrk="1" hangingPunct="1">
              <a:buFontTx/>
              <a:buNone/>
              <a:tabLst>
                <a:tab pos="630936" algn="l"/>
                <a:tab pos="4178808" algn="r"/>
              </a:tabLst>
            </a:pPr>
            <a:r>
              <a:rPr lang="en-US" sz="2600" b="1" dirty="0" smtClean="0"/>
              <a:t>Contribution Per Unit			$1.00</a:t>
            </a:r>
          </a:p>
          <a:p>
            <a:pPr marL="0" indent="0" defTabSz="401638" eaLnBrk="1" hangingPunct="1">
              <a:buFontTx/>
              <a:buNone/>
              <a:tabLst>
                <a:tab pos="630238" algn="l"/>
                <a:tab pos="914400" algn="l"/>
                <a:tab pos="2293938" algn="l"/>
              </a:tabLst>
            </a:pPr>
            <a:endParaRPr lang="en-US" sz="2600" b="1" dirty="0" smtClean="0"/>
          </a:p>
          <a:p>
            <a:pPr marL="0" indent="0" defTabSz="401638" eaLnBrk="1" hangingPunct="1">
              <a:buFontTx/>
              <a:buNone/>
              <a:tabLst>
                <a:tab pos="630238" algn="l"/>
                <a:tab pos="914400" algn="l"/>
                <a:tab pos="2293938" algn="l"/>
              </a:tabLst>
            </a:pPr>
            <a:r>
              <a:rPr lang="en-US" sz="2600" b="1" dirty="0" smtClean="0"/>
              <a:t>Contribution Per Unit is used to pay for Fixed Costs.</a:t>
            </a:r>
          </a:p>
        </p:txBody>
      </p:sp>
      <p:pic>
        <p:nvPicPr>
          <p:cNvPr id="8196" name="Picture 4"/>
          <p:cNvPicPr>
            <a:picLocks noChangeAspect="1" noChangeArrowheads="1"/>
          </p:cNvPicPr>
          <p:nvPr/>
        </p:nvPicPr>
        <p:blipFill>
          <a:blip r:embed="rId3" cstate="print"/>
          <a:srcRect/>
          <a:stretch>
            <a:fillRect/>
          </a:stretch>
        </p:blipFill>
        <p:spPr bwMode="auto">
          <a:xfrm>
            <a:off x="1706563" y="1790700"/>
            <a:ext cx="1657350" cy="2324100"/>
          </a:xfrm>
          <a:prstGeom prst="rect">
            <a:avLst/>
          </a:prstGeom>
          <a:noFill/>
          <a:ln w="9525">
            <a:noFill/>
            <a:miter lim="800000"/>
            <a:headEnd/>
            <a:tailEnd/>
          </a:ln>
        </p:spPr>
      </p:pic>
      <p:sp>
        <p:nvSpPr>
          <p:cNvPr id="5" name="Rectangle 2"/>
          <p:cNvSpPr txBox="1">
            <a:spLocks noChangeArrowheads="1"/>
          </p:cNvSpPr>
          <p:nvPr/>
        </p:nvSpPr>
        <p:spPr>
          <a:xfrm>
            <a:off x="533400" y="5105400"/>
            <a:ext cx="8183880" cy="762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Breakeven Analysis</a:t>
            </a:r>
            <a:endParaRPr kumimoji="0" lang="en-US" sz="3600" b="1" i="0" u="none" strike="noStrike" kern="1200" cap="none" spc="0" normalizeH="0" baseline="0" noProof="0" dirty="0" smtClean="0">
              <a:ln>
                <a:noFill/>
              </a:ln>
              <a:solidFill>
                <a:schemeClr val="hlink"/>
              </a:solidFill>
              <a:effectLst>
                <a:outerShdw blurRad="53975" dist="22860" dir="5400000" algn="tl" rotWithShape="0">
                  <a:srgbClr val="000000">
                    <a:alpha val="55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pPr>
              <a:defRPr/>
            </a:pPr>
            <a:fld id="{995B84A5-C1E0-4C09-8A2C-BEF249B091FE}"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9024</TotalTime>
  <Words>2954</Words>
  <Application>Microsoft Office PowerPoint</Application>
  <PresentationFormat>On-screen Show (4:3)</PresentationFormat>
  <Paragraphs>599</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Aspect</vt:lpstr>
      <vt:lpstr>Building a Solid Financial Plan</vt:lpstr>
      <vt:lpstr>Basic Financial Reports</vt:lpstr>
      <vt:lpstr>Breakeven Analysis</vt:lpstr>
      <vt:lpstr>PowerPoint Presentation</vt:lpstr>
      <vt:lpstr>Breakeven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Breakeven Analysis</vt:lpstr>
      <vt:lpstr>Breakeven Analysis</vt:lpstr>
      <vt:lpstr>Twelve Key Ratios</vt:lpstr>
      <vt:lpstr>Twelve Key Ratios</vt:lpstr>
      <vt:lpstr>Twelve Key Ratios</vt:lpstr>
      <vt:lpstr>Twelve Key Ratios</vt:lpstr>
      <vt:lpstr>Twelve Key Ratios</vt:lpstr>
      <vt:lpstr>Twelve Key Ratios</vt:lpstr>
      <vt:lpstr>Twelve Key Ratios</vt:lpstr>
      <vt:lpstr>Twelve Key Ratios</vt:lpstr>
      <vt:lpstr>Twelve Key Ratios</vt:lpstr>
      <vt:lpstr>Sources of Debt Financing</vt:lpstr>
      <vt:lpstr>Debt Financing… </vt:lpstr>
      <vt:lpstr>Sources of Debt Capital </vt:lpstr>
      <vt:lpstr>Sources of Debt Capital (continued)</vt:lpstr>
      <vt:lpstr>Sources of Debt Capital (continued)</vt:lpstr>
      <vt:lpstr>Commercial Banks…the heart of the financial market for small businesses!</vt:lpstr>
      <vt:lpstr>Seven Questions Every Entrepreneur Should Be Able to Answer Before Approaching a Banker</vt:lpstr>
      <vt:lpstr>Asset-Based Borrowing</vt:lpstr>
      <vt:lpstr>Small Business Administration</vt:lpstr>
      <vt:lpstr>Internal Methods of Financing</vt:lpstr>
      <vt:lpstr>Equity Sources &amp; Methods of  New Venture Financing</vt:lpstr>
      <vt:lpstr>Three Types of Capital</vt:lpstr>
      <vt:lpstr>Equity Financing…</vt:lpstr>
      <vt:lpstr>Sources of Equity Financing</vt:lpstr>
      <vt:lpstr>Personal Savings</vt:lpstr>
      <vt:lpstr>Friends and Relatives</vt:lpstr>
      <vt:lpstr>Angels</vt:lpstr>
      <vt:lpstr>What Do Venture Capital Companies Look For?</vt:lpstr>
      <vt:lpstr>Advantages of “Going Public”</vt:lpstr>
      <vt:lpstr>Disadvantages of “Going Public”</vt:lpstr>
      <vt:lpstr>The Registration Process</vt:lpstr>
      <vt:lpstr>Simplified Registrations &amp; Exemptions</vt:lpstr>
      <vt:lpstr>Simplified Registrations &amp; Exemptions</vt:lpstr>
      <vt:lpstr>Simplified Registrations &amp; Exemptions</vt:lpstr>
      <vt:lpstr>Simplified Registrations &amp; Exemptions</vt:lpstr>
      <vt:lpstr>Simplified Registrations &amp; Exemptions</vt:lpstr>
      <vt:lpstr>Building a Solid Financial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Planning Basics</dc:title>
  <dc:creator>Myron Gould</dc:creator>
  <cp:lastModifiedBy>Myron Gould</cp:lastModifiedBy>
  <cp:revision>153</cp:revision>
  <dcterms:created xsi:type="dcterms:W3CDTF">2009-11-02T16:17:54Z</dcterms:created>
  <dcterms:modified xsi:type="dcterms:W3CDTF">2012-07-20T05:33:47Z</dcterms:modified>
</cp:coreProperties>
</file>