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user" initials="u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6126"/>
    <p:restoredTop sz="99185"/>
  </p:normalViewPr>
  <p:slideViewPr>
    <p:cSldViewPr snapToGrid="0">
      <p:cViewPr varScale="1">
        <p:scale>
          <a:sx n="100" d="100"/>
          <a:sy n="100" d="100"/>
        </p:scale>
        <p:origin x="504" y="58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commentAuthors" Target="commentAuthors.xml"  /><Relationship Id="rId34" Type="http://schemas.openxmlformats.org/officeDocument/2006/relationships/presProps" Target="presProps.xml"  /><Relationship Id="rId35" Type="http://schemas.openxmlformats.org/officeDocument/2006/relationships/viewProps" Target="viewProps.xml"  /><Relationship Id="rId36" Type="http://schemas.openxmlformats.org/officeDocument/2006/relationships/theme" Target="theme/theme1.xml"  /><Relationship Id="rId37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2021-10-27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AB044C2-64BB-44C9-95A8-AFDA194F745C}" type="datetime1">
              <a:rPr lang="ko-KR" altLang="en-US"/>
              <a:pPr lvl="0">
                <a:defRPr/>
              </a:pPr>
              <a:t>2021-10-27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3CA3EA7-13FA-448D-A7DE-24C64BCAE5D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3CA3EA7-13FA-448D-A7DE-24C64BCAE5D8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3CA3EA7-13FA-448D-A7DE-24C64BCAE5D8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3CA3EA7-13FA-448D-A7DE-24C64BCAE5D8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F2187-6F10-4FF7-BFF6-EF25F9024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8493DC-D04F-4ED0-9F63-AA52DB8E7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C623B-8423-4DF2-8279-27CB14BB1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2A57-26C9-4FDC-AF9B-D5DCDD3F16DE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C5477D-7F7F-409C-A444-EBC9C925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D0A8FD-B61F-434F-8D37-DFC87FFB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5B55-B769-41ED-B0F8-551AB896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38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F33A1-06C7-4F3F-964A-2AA12D5E3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5E3A85-EE24-4CDA-BD98-589E94364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C66ADD-7364-4DEA-A3A9-39C3F9D9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2A57-26C9-4FDC-AF9B-D5DCDD3F16DE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A13297-1710-473A-885D-25F835B5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B4EB0A-9836-477C-82E9-FA854B2F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5B55-B769-41ED-B0F8-551AB896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79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69B2DB-3213-40E0-B909-4E6AE9D9A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B5B396-2FCB-47A5-B9FF-93E0CF5C9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5DDF4-C976-4AAF-8C67-CC5F036A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2A57-26C9-4FDC-AF9B-D5DCDD3F16DE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47FD21-49E5-4711-B3A8-3F27494F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0983D8-053C-49F2-ABB9-8A9E649C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5B55-B769-41ED-B0F8-551AB896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79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44843-B1E7-4A58-8641-03BCDC18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504AC7-9E51-4888-945D-9711DEC14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07581-17DF-4BD9-941A-BCFA098B1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2A57-26C9-4FDC-AF9B-D5DCDD3F16DE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23FA08-598D-401B-9BCA-004556B3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3ACFA-FE5A-42AF-802D-7BEBA191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5B55-B769-41ED-B0F8-551AB896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3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53435-0138-4305-ABBF-006A0ACA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BD0FD7-FD4F-46FE-9390-45824F00D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C21A87-F3BC-48BE-B072-F4A71ED3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2A57-26C9-4FDC-AF9B-D5DCDD3F16DE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4ED4AF-F7BD-40DF-A08B-43828675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45229-65AD-44DD-878C-366771D70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5B55-B769-41ED-B0F8-551AB896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07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3ABAC-7B2E-4917-8AC6-9C7C87F3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25C67C-5F8D-41FD-B08C-52C4E4CD0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83EDF7-FA77-4995-B033-F439A75BD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9C577E-5730-4DD9-9354-1C70EDC5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2A57-26C9-4FDC-AF9B-D5DCDD3F16DE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F9CCF9-217D-45F6-B0BE-A8A8A4772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C54434-B5FC-48BD-992E-54ED06CA5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5B55-B769-41ED-B0F8-551AB896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74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1683C-05E5-4ED0-9568-3FE9F0DA1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8EDD51-5725-4727-809B-9BEDBF8DD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41A5C5-26F3-4B5B-9613-AB4199FC2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900ECE-84E0-4A47-B731-2BB20807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89A280-E08F-4752-8846-933D241E0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A7EDEF-C24E-49B6-AFB1-59957FD44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2A57-26C9-4FDC-AF9B-D5DCDD3F16DE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D26AEE-9954-485A-9D54-5A88CAF1C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6C3844-016E-449D-8226-A7563482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5B55-B769-41ED-B0F8-551AB896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E37B2-5A39-4C90-B936-BA1AF219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8D7932-A97C-41DC-86E2-298C2860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2A57-26C9-4FDC-AF9B-D5DCDD3F16DE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6DC7A7-3DF2-4F3F-9471-C7B43E65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299E6F-953E-4027-8E43-0B9FC93C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5B55-B769-41ED-B0F8-551AB896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65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1C34E9-0584-4ED6-AF37-4778ABCC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2A57-26C9-4FDC-AF9B-D5DCDD3F16DE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6A9EE9-1689-4436-939C-805F2804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0B93C2-8221-4209-B299-67EF982C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5B55-B769-41ED-B0F8-551AB896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1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299DE-F3AE-422C-92EF-1F5AEDD53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255AFD-1546-480D-8221-B6327122E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D3AEC9-BE79-4A89-A974-4A6F923C9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5C7E6C-35A8-40EE-A5B4-232A4DA21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2A57-26C9-4FDC-AF9B-D5DCDD3F16DE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596B39-C22F-449A-B0FA-675DCFFE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F78E1-C5B6-47ED-80C3-B3B2B906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5B55-B769-41ED-B0F8-551AB896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29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FC4C1-5796-40FD-8334-6B34C9727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AEC480-BEA7-4690-A04F-9E4C5184D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974450-A81F-4351-83C2-FB7DBAC89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CA9159-4104-4B68-8929-831CE6E9E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2A57-26C9-4FDC-AF9B-D5DCDD3F16DE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E49381-74D3-49FE-911A-21CF8AEE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09B1F1-BA3B-4341-9937-4DDCBB200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5B55-B769-41ED-B0F8-551AB896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97421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C1E6B0-B8DF-45A9-B1D4-656B0519D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547EC5-0C85-443C-8B9F-801A06BAE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48BDE-D855-4A07-87E6-7AD08C6ED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D2A57-26C9-4FDC-AF9B-D5DCDD3F16DE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2B6F55-7EFA-4585-BCF0-6DB3F8860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F73784-5B61-489D-A8AF-5B8721FFE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85B55-B769-41ED-B0F8-551AB896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03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Relationship Id="rId6" Type="http://schemas.openxmlformats.org/officeDocument/2006/relationships/image" Target="../media/image22.png"  /><Relationship Id="rId7" Type="http://schemas.openxmlformats.org/officeDocument/2006/relationships/image" Target="../media/image23.png"  /><Relationship Id="rId8" Type="http://schemas.openxmlformats.org/officeDocument/2006/relationships/image" Target="../media/image24.png"  /><Relationship Id="rId9" Type="http://schemas.openxmlformats.org/officeDocument/2006/relationships/image" Target="../media/image2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1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1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0.png"  /><Relationship Id="rId3" Type="http://schemas.openxmlformats.org/officeDocument/2006/relationships/image" Target="../media/image1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Relationship Id="rId3" Type="http://schemas.openxmlformats.org/officeDocument/2006/relationships/image" Target="../media/image3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39.png"  /><Relationship Id="rId11" Type="http://schemas.openxmlformats.org/officeDocument/2006/relationships/image" Target="../media/image40.png"  /><Relationship Id="rId2" Type="http://schemas.openxmlformats.org/officeDocument/2006/relationships/image" Target="../media/image29.png"  /><Relationship Id="rId3" Type="http://schemas.openxmlformats.org/officeDocument/2006/relationships/image" Target="../media/image32.png"  /><Relationship Id="rId4" Type="http://schemas.openxmlformats.org/officeDocument/2006/relationships/image" Target="../media/image33.png"  /><Relationship Id="rId5" Type="http://schemas.openxmlformats.org/officeDocument/2006/relationships/image" Target="../media/image34.png"  /><Relationship Id="rId6" Type="http://schemas.openxmlformats.org/officeDocument/2006/relationships/image" Target="../media/image35.png"  /><Relationship Id="rId7" Type="http://schemas.openxmlformats.org/officeDocument/2006/relationships/image" Target="../media/image36.png"  /><Relationship Id="rId8" Type="http://schemas.openxmlformats.org/officeDocument/2006/relationships/image" Target="../media/image37.png"  /><Relationship Id="rId9" Type="http://schemas.openxmlformats.org/officeDocument/2006/relationships/image" Target="../media/image3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openxmlformats.org/officeDocument/2006/relationships/image" Target="../media/image9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1.png"  /><Relationship Id="rId3" Type="http://schemas.openxmlformats.org/officeDocument/2006/relationships/image" Target="../media/image29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2.png"  /><Relationship Id="rId3" Type="http://schemas.openxmlformats.org/officeDocument/2006/relationships/image" Target="../media/image29.png"  /><Relationship Id="rId4" Type="http://schemas.openxmlformats.org/officeDocument/2006/relationships/image" Target="../media/image43.png"  /><Relationship Id="rId5" Type="http://schemas.openxmlformats.org/officeDocument/2006/relationships/image" Target="../media/image44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5.png"  /><Relationship Id="rId3" Type="http://schemas.openxmlformats.org/officeDocument/2006/relationships/image" Target="../media/image13.png"  /><Relationship Id="rId4" Type="http://schemas.openxmlformats.org/officeDocument/2006/relationships/image" Target="../media/image17.png"  /><Relationship Id="rId5" Type="http://schemas.openxmlformats.org/officeDocument/2006/relationships/image" Target="../media/image46.png"  /><Relationship Id="rId6" Type="http://schemas.openxmlformats.org/officeDocument/2006/relationships/image" Target="../media/image47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17.png"  /><Relationship Id="rId4" Type="http://schemas.openxmlformats.org/officeDocument/2006/relationships/image" Target="../media/image48.png"  /><Relationship Id="rId5" Type="http://schemas.openxmlformats.org/officeDocument/2006/relationships/image" Target="../media/image49.png"  /><Relationship Id="rId6" Type="http://schemas.openxmlformats.org/officeDocument/2006/relationships/image" Target="../media/image50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1.png"  /><Relationship Id="rId3" Type="http://schemas.openxmlformats.org/officeDocument/2006/relationships/image" Target="../media/image13.png"  /><Relationship Id="rId4" Type="http://schemas.openxmlformats.org/officeDocument/2006/relationships/image" Target="../media/image17.png"  /><Relationship Id="rId5" Type="http://schemas.openxmlformats.org/officeDocument/2006/relationships/image" Target="../media/image52.png"  /><Relationship Id="rId6" Type="http://schemas.openxmlformats.org/officeDocument/2006/relationships/image" Target="../media/image53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54.png"  /><Relationship Id="rId4" Type="http://schemas.openxmlformats.org/officeDocument/2006/relationships/image" Target="../media/image17.png"  /><Relationship Id="rId5" Type="http://schemas.openxmlformats.org/officeDocument/2006/relationships/image" Target="../media/image55.png"  /><Relationship Id="rId6" Type="http://schemas.openxmlformats.org/officeDocument/2006/relationships/image" Target="../media/image56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17.png"  /><Relationship Id="rId4" Type="http://schemas.openxmlformats.org/officeDocument/2006/relationships/image" Target="../media/image57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Relationship Id="rId4" Type="http://schemas.openxmlformats.org/officeDocument/2006/relationships/image" Target="../media/image58.png"  /><Relationship Id="rId5" Type="http://schemas.openxmlformats.org/officeDocument/2006/relationships/image" Target="../media/image58.png"  /><Relationship Id="rId6" Type="http://schemas.openxmlformats.org/officeDocument/2006/relationships/image" Target="../media/image58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5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11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11.jpeg"  /><Relationship Id="rId4" Type="http://schemas.openxmlformats.org/officeDocument/2006/relationships/image" Target="../media/image2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Relationship Id="rId7" Type="http://schemas.openxmlformats.org/officeDocument/2006/relationships/image" Target="../media/image1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3">
            <a:lum/>
          </a:blip>
          <a:srcRect/>
          <a:stretch>
            <a:fillRect l="-1000" r="-1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683895" y="1731145"/>
            <a:ext cx="821311" cy="8266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78651" y="2401383"/>
            <a:ext cx="3234698" cy="901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400">
                <a:solidFill>
                  <a:schemeClr val="bg1"/>
                </a:solidFill>
                <a:latin typeface="Billabong"/>
                <a:cs typeface="Gisha"/>
              </a:rPr>
              <a:t>Instagram</a:t>
            </a:r>
            <a:endParaRPr lang="en-US" altLang="ko-KR" sz="5400">
              <a:solidFill>
                <a:schemeClr val="bg1"/>
              </a:solidFill>
              <a:latin typeface="Billabong"/>
              <a:cs typeface="Gish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812989" y="4545394"/>
            <a:ext cx="456312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14317" y="3860169"/>
            <a:ext cx="41604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600">
                <a:solidFill>
                  <a:schemeClr val="bg1"/>
                </a:solidFill>
                <a:latin typeface="나눔스퀘어"/>
                <a:ea typeface="나눔스퀘어"/>
              </a:rPr>
              <a:t>출구별 추천 서비스</a:t>
            </a:r>
            <a:endParaRPr lang="ko-KR" altLang="en-US" sz="3600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grpSp>
        <p:nvGrpSpPr>
          <p:cNvPr id="20" name=""/>
          <p:cNvGrpSpPr/>
          <p:nvPr/>
        </p:nvGrpSpPr>
        <p:grpSpPr>
          <a:xfrm rot="0">
            <a:off x="4315821" y="4643894"/>
            <a:ext cx="3557459" cy="505978"/>
            <a:chOff x="6023523" y="4643894"/>
            <a:chExt cx="3557459" cy="505978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023523" y="4643894"/>
              <a:ext cx="505978" cy="505978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610593" y="4747074"/>
              <a:ext cx="2972383" cy="2996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스퀘어"/>
                  <a:ea typeface="나눔스퀘어"/>
                </a:rPr>
                <a:t>김자민</a:t>
              </a:r>
              <a:r>
                <a:rPr lang="en-US" altLang="ko-KR" sz="1400">
                  <a:solidFill>
                    <a:schemeClr val="bg1"/>
                  </a:solidFill>
                  <a:latin typeface="나눔스퀘어"/>
                  <a:ea typeface="나눔스퀘어"/>
                </a:rPr>
                <a:t>,</a:t>
              </a:r>
              <a:r>
                <a:rPr lang="ko-KR" altLang="en-US" sz="1400">
                  <a:solidFill>
                    <a:schemeClr val="bg1"/>
                  </a:solidFill>
                  <a:latin typeface="나눔스퀘어"/>
                  <a:ea typeface="나눔스퀘어"/>
                </a:rPr>
                <a:t> 김진우</a:t>
              </a:r>
              <a:r>
                <a:rPr lang="en-US" altLang="ko-KR" sz="1400">
                  <a:solidFill>
                    <a:schemeClr val="bg1"/>
                  </a:solidFill>
                  <a:latin typeface="나눔스퀘어"/>
                  <a:ea typeface="나눔스퀘어"/>
                </a:rPr>
                <a:t>,</a:t>
              </a:r>
              <a:r>
                <a:rPr lang="ko-KR" altLang="en-US" sz="1400">
                  <a:solidFill>
                    <a:schemeClr val="bg1"/>
                  </a:solidFill>
                  <a:latin typeface="나눔스퀘어"/>
                  <a:ea typeface="나눔스퀘어"/>
                </a:rPr>
                <a:t> 박충욱</a:t>
              </a:r>
              <a:r>
                <a:rPr lang="en-US" altLang="ko-KR" sz="1400">
                  <a:solidFill>
                    <a:schemeClr val="bg1"/>
                  </a:solidFill>
                  <a:latin typeface="나눔스퀘어"/>
                  <a:ea typeface="나눔스퀘어"/>
                </a:rPr>
                <a:t>,</a:t>
              </a:r>
              <a:r>
                <a:rPr lang="ko-KR" altLang="en-US" sz="1400">
                  <a:solidFill>
                    <a:schemeClr val="bg1"/>
                  </a:solidFill>
                  <a:latin typeface="나눔스퀘어"/>
                  <a:ea typeface="나눔스퀘어"/>
                </a:rPr>
                <a:t> 이재관</a:t>
              </a:r>
              <a:r>
                <a:rPr lang="en-US" altLang="ko-KR" sz="1400">
                  <a:solidFill>
                    <a:schemeClr val="bg1"/>
                  </a:solidFill>
                  <a:latin typeface="나눔스퀘어"/>
                  <a:ea typeface="나눔스퀘어"/>
                </a:rPr>
                <a:t>,</a:t>
              </a:r>
              <a:r>
                <a:rPr lang="ko-KR" altLang="en-US" sz="1400">
                  <a:solidFill>
                    <a:schemeClr val="bg1"/>
                  </a:solidFill>
                  <a:latin typeface="나눔스퀘어"/>
                  <a:ea typeface="나눔스퀘어"/>
                </a:rPr>
                <a:t> 이재은</a:t>
              </a:r>
              <a:endParaRPr lang="ko-KR" altLang="en-US" sz="1400">
                <a:solidFill>
                  <a:schemeClr val="bg1"/>
                </a:solidFill>
                <a:latin typeface="나눔스퀘어"/>
                <a:ea typeface="나눔스퀘어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62015" y="5203928"/>
            <a:ext cx="1265070" cy="299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bg1"/>
                </a:solidFill>
                <a:latin typeface="나눔스퀘어"/>
                <a:ea typeface="나눔스퀘어"/>
              </a:rPr>
              <a:t>2021.11.01</a:t>
            </a:r>
            <a:endParaRPr lang="en-US" altLang="ko-KR" sz="1400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sp>
        <p:nvSpPr>
          <p:cNvPr id="21" name="TextBox 8"/>
          <p:cNvSpPr txBox="1"/>
          <p:nvPr/>
        </p:nvSpPr>
        <p:spPr>
          <a:xfrm>
            <a:off x="12539805" y="624921"/>
            <a:ext cx="4611058" cy="100194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대본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 안녕하세요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조 발표를 시작하겠습니다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"/>
              <a:ea typeface="나눔스퀘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l="-1000" r="-1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150423" y="2996103"/>
            <a:ext cx="3894391" cy="8691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100" b="1">
                <a:solidFill>
                  <a:schemeClr val="bg1"/>
                </a:solidFill>
                <a:latin typeface="나눔스퀘어"/>
                <a:ea typeface="나눔스퀘어"/>
              </a:rPr>
              <a:t>프로젝트 계획</a:t>
            </a:r>
            <a:endParaRPr lang="ko-KR" altLang="en-US" sz="5100" b="1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sp>
        <p:nvSpPr>
          <p:cNvPr id="21" name="TextBox 8"/>
          <p:cNvSpPr txBox="1"/>
          <p:nvPr/>
        </p:nvSpPr>
        <p:spPr>
          <a:xfrm>
            <a:off x="12644578" y="729696"/>
            <a:ext cx="6050160" cy="100194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대본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 그럼 발표를 시작하도록 하겠습니다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"/>
              <a:ea typeface="나눔스퀘어"/>
            </a:endParaRPr>
          </a:p>
        </p:txBody>
      </p:sp>
      <p:sp>
        <p:nvSpPr>
          <p:cNvPr id="22" name="양쪽 대괄호 4"/>
          <p:cNvSpPr/>
          <p:nvPr/>
        </p:nvSpPr>
        <p:spPr>
          <a:xfrm>
            <a:off x="2138749" y="1620682"/>
            <a:ext cx="7914502" cy="3616635"/>
          </a:xfrm>
          <a:prstGeom prst="bracketPair">
            <a:avLst>
              <a:gd name="adj" fmla="val 12439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l="-1000" r="-1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879463" y="5149728"/>
            <a:ext cx="3240264" cy="678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bg1"/>
                </a:solidFill>
                <a:latin typeface="나눔스퀘어"/>
                <a:ea typeface="나눔스퀘어"/>
              </a:rPr>
              <a:t>선정한 주제에 맞는 데이터를 수집하기 위한 코드 작성</a:t>
            </a:r>
            <a:r>
              <a:rPr lang="en-US" altLang="ko-KR" sz="1300">
                <a:solidFill>
                  <a:schemeClr val="bg1"/>
                </a:solidFill>
                <a:latin typeface="나눔스퀘어"/>
                <a:ea typeface="나눔스퀘어"/>
              </a:rPr>
              <a:t>.</a:t>
            </a:r>
            <a:r>
              <a:rPr lang="ko-KR" altLang="en-US" sz="1300">
                <a:solidFill>
                  <a:schemeClr val="bg1"/>
                </a:solidFill>
                <a:latin typeface="나눔스퀘어"/>
                <a:ea typeface="나눔스퀘어"/>
              </a:rPr>
              <a:t> </a:t>
            </a:r>
            <a:r>
              <a:rPr lang="en-US" altLang="ko-KR" sz="1300">
                <a:solidFill>
                  <a:schemeClr val="bg1"/>
                </a:solidFill>
                <a:latin typeface="나눔스퀘어"/>
                <a:ea typeface="나눔스퀘어"/>
              </a:rPr>
              <a:t>cookie</a:t>
            </a:r>
            <a:r>
              <a:rPr lang="ko-KR" altLang="en-US" sz="1300">
                <a:solidFill>
                  <a:schemeClr val="bg1"/>
                </a:solidFill>
                <a:latin typeface="나눔스퀘어"/>
                <a:ea typeface="나눔스퀘어"/>
              </a:rPr>
              <a:t>이용하여 자동로그인</a:t>
            </a:r>
            <a:r>
              <a:rPr lang="en-US" altLang="ko-KR" sz="1300">
                <a:solidFill>
                  <a:schemeClr val="bg1"/>
                </a:solidFill>
                <a:latin typeface="나눔스퀘어"/>
                <a:ea typeface="나눔스퀘어"/>
              </a:rPr>
              <a:t>,</a:t>
            </a:r>
            <a:r>
              <a:rPr lang="ko-KR" altLang="en-US" sz="1300">
                <a:solidFill>
                  <a:schemeClr val="bg1"/>
                </a:solidFill>
                <a:latin typeface="나눔스퀘어"/>
                <a:ea typeface="나눔스퀘어"/>
              </a:rPr>
              <a:t> </a:t>
            </a:r>
            <a:r>
              <a:rPr lang="en-US" altLang="ko-KR" sz="1300">
                <a:solidFill>
                  <a:schemeClr val="bg1"/>
                </a:solidFill>
                <a:latin typeface="나눔스퀘어"/>
                <a:ea typeface="나눔스퀘어"/>
              </a:rPr>
              <a:t>json</a:t>
            </a:r>
            <a:r>
              <a:rPr lang="ko-KR" altLang="en-US" sz="1300">
                <a:solidFill>
                  <a:schemeClr val="bg1"/>
                </a:solidFill>
                <a:latin typeface="나눔스퀘어"/>
                <a:ea typeface="나눔스퀘어"/>
              </a:rPr>
              <a:t>으로 정보 저장</a:t>
            </a:r>
            <a:endParaRPr lang="ko-KR" altLang="en-US" sz="1300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66213" y="5149728"/>
            <a:ext cx="3239260" cy="488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bg1"/>
                </a:solidFill>
                <a:latin typeface="나눔스퀘어"/>
                <a:ea typeface="나눔스퀘어"/>
              </a:rPr>
              <a:t>수집한 데이터를 활용하기 위해 </a:t>
            </a:r>
            <a:r>
              <a:rPr lang="en-US" altLang="ko-KR" sz="1300">
                <a:solidFill>
                  <a:schemeClr val="bg1"/>
                </a:solidFill>
                <a:latin typeface="나눔스퀘어"/>
                <a:ea typeface="나눔스퀘어"/>
              </a:rPr>
              <a:t>데이터를 정리, 변환</a:t>
            </a:r>
            <a:r>
              <a:rPr lang="ko-KR" altLang="en-US" sz="1300">
                <a:solidFill>
                  <a:schemeClr val="bg1"/>
                </a:solidFill>
                <a:latin typeface="나눔스퀘어"/>
                <a:ea typeface="나눔스퀘어"/>
              </a:rPr>
              <a:t>하여 시각화하기 좋은 형태로 만듦</a:t>
            </a:r>
            <a:r>
              <a:rPr lang="en-US" altLang="ko-KR" sz="1300">
                <a:solidFill>
                  <a:schemeClr val="bg1"/>
                </a:solidFill>
                <a:latin typeface="나눔스퀘어"/>
                <a:ea typeface="나눔스퀘어"/>
              </a:rPr>
              <a:t>. </a:t>
            </a:r>
            <a:endParaRPr lang="en-US" altLang="ko-KR" sz="1300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120082" y="5149728"/>
            <a:ext cx="3033204" cy="489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bg1"/>
                </a:solidFill>
                <a:latin typeface="나눔스퀘어"/>
                <a:ea typeface="나눔스퀘어"/>
              </a:rPr>
              <a:t>전처리된 데이터를 활용하여 여러 시각화 모듈로 데이터를 보기 쉽게 만듦</a:t>
            </a:r>
            <a:r>
              <a:rPr lang="en-US" altLang="ko-KR" sz="1300">
                <a:solidFill>
                  <a:schemeClr val="bg1"/>
                </a:solidFill>
                <a:latin typeface="나눔스퀘어"/>
                <a:ea typeface="나눔스퀘어"/>
              </a:rPr>
              <a:t>.</a:t>
            </a:r>
            <a:endParaRPr lang="en-US" altLang="ko-KR" sz="1300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sp>
        <p:nvSpPr>
          <p:cNvPr id="28" name="사각형: 둥근 모서리 27"/>
          <p:cNvSpPr/>
          <p:nvPr/>
        </p:nvSpPr>
        <p:spPr>
          <a:xfrm>
            <a:off x="879420" y="2063519"/>
            <a:ext cx="3240350" cy="2803903"/>
          </a:xfrm>
          <a:prstGeom prst="roundRect">
            <a:avLst>
              <a:gd name="adj" fmla="val 16667"/>
            </a:avLst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04375" y="2209935"/>
            <a:ext cx="518540" cy="521929"/>
          </a:xfrm>
          <a:prstGeom prst="rect">
            <a:avLst/>
          </a:prstGeom>
        </p:spPr>
      </p:pic>
      <p:sp>
        <p:nvSpPr>
          <p:cNvPr id="81" name="사각형: 둥근 모서리 80"/>
          <p:cNvSpPr/>
          <p:nvPr/>
        </p:nvSpPr>
        <p:spPr>
          <a:xfrm>
            <a:off x="8016509" y="2063519"/>
            <a:ext cx="3240350" cy="2803903"/>
          </a:xfrm>
          <a:prstGeom prst="roundRect">
            <a:avLst>
              <a:gd name="adj" fmla="val 16667"/>
            </a:avLst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82" name="직선 연결선 81"/>
          <p:cNvCxnSpPr/>
          <p:nvPr/>
        </p:nvCxnSpPr>
        <p:spPr>
          <a:xfrm>
            <a:off x="8249290" y="3932400"/>
            <a:ext cx="2774787" cy="0"/>
          </a:xfrm>
          <a:prstGeom prst="line">
            <a:avLst/>
          </a:prstGeom>
          <a:ln w="28575">
            <a:solidFill>
              <a:schemeClr val="bg1"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V="1">
            <a:off x="8338766" y="3340938"/>
            <a:ext cx="524763" cy="4032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8863529" y="3340938"/>
            <a:ext cx="546494" cy="1463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90" idx="4"/>
          </p:cNvCxnSpPr>
          <p:nvPr/>
        </p:nvCxnSpPr>
        <p:spPr>
          <a:xfrm flipV="1">
            <a:off x="9387829" y="3305279"/>
            <a:ext cx="447664" cy="2164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flipV="1">
            <a:off x="9839148" y="3150839"/>
            <a:ext cx="551504" cy="1541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V="1">
            <a:off x="10373978" y="2960381"/>
            <a:ext cx="497233" cy="1991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8819140" y="3306155"/>
            <a:ext cx="88777" cy="88777"/>
          </a:xfrm>
          <a:prstGeom prst="ellipse">
            <a:avLst/>
          </a:prstGeom>
          <a:noFill/>
          <a:ln w="38100">
            <a:solidFill>
              <a:srgbClr val="ba32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8321012" y="3681270"/>
            <a:ext cx="88777" cy="88777"/>
          </a:xfrm>
          <a:prstGeom prst="ellipse">
            <a:avLst/>
          </a:prstGeom>
          <a:noFill/>
          <a:ln w="38100">
            <a:solidFill>
              <a:srgbClr val="ba32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9343440" y="3432960"/>
            <a:ext cx="88777" cy="88777"/>
          </a:xfrm>
          <a:prstGeom prst="ellipse">
            <a:avLst/>
          </a:prstGeom>
          <a:noFill/>
          <a:ln w="38100">
            <a:solidFill>
              <a:srgbClr val="ba32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9826026" y="3243802"/>
            <a:ext cx="88777" cy="88777"/>
          </a:xfrm>
          <a:prstGeom prst="ellipse">
            <a:avLst/>
          </a:prstGeom>
          <a:noFill/>
          <a:ln w="38100">
            <a:solidFill>
              <a:srgbClr val="ba32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10346264" y="3116687"/>
            <a:ext cx="88777" cy="88777"/>
          </a:xfrm>
          <a:prstGeom prst="ellipse">
            <a:avLst/>
          </a:prstGeom>
          <a:noFill/>
          <a:ln w="38100">
            <a:solidFill>
              <a:srgbClr val="ba32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10826824" y="2918655"/>
            <a:ext cx="88777" cy="88777"/>
          </a:xfrm>
          <a:prstGeom prst="ellipse">
            <a:avLst/>
          </a:prstGeom>
          <a:noFill/>
          <a:ln w="38100">
            <a:solidFill>
              <a:srgbClr val="ba32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8841987" y="4145426"/>
            <a:ext cx="1589395" cy="396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spc="-150">
                <a:solidFill>
                  <a:schemeClr val="bg1"/>
                </a:solidFill>
                <a:latin typeface="나눔고딕 ExtraBold"/>
                <a:ea typeface="나눔고딕 ExtraBold"/>
              </a:rPr>
              <a:t>데이터 시각화</a:t>
            </a:r>
            <a:endParaRPr lang="ko-KR" altLang="en-US" sz="2000" spc="-150">
              <a:solidFill>
                <a:schemeClr val="bg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01" name="사각형: 둥근 모서리 100"/>
          <p:cNvSpPr/>
          <p:nvPr/>
        </p:nvSpPr>
        <p:spPr>
          <a:xfrm>
            <a:off x="4465668" y="2027048"/>
            <a:ext cx="3240350" cy="2803903"/>
          </a:xfrm>
          <a:prstGeom prst="roundRect">
            <a:avLst>
              <a:gd name="adj" fmla="val 16667"/>
            </a:avLst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7" name="TextBox 146"/>
          <p:cNvSpPr txBox="1"/>
          <p:nvPr/>
        </p:nvSpPr>
        <p:spPr>
          <a:xfrm>
            <a:off x="5958278" y="3183016"/>
            <a:ext cx="255129" cy="3898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z="20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57" name=""/>
          <p:cNvSpPr/>
          <p:nvPr/>
        </p:nvSpPr>
        <p:spPr>
          <a:xfrm>
            <a:off x="8233948" y="2400624"/>
            <a:ext cx="1013436" cy="304385"/>
          </a:xfrm>
          <a:prstGeom prst="roundRect">
            <a:avLst>
              <a:gd name="adj" fmla="val 16667"/>
            </a:avLst>
          </a:prstGeom>
          <a:solidFill>
            <a:srgbClr val="ffffff">
              <a:alpha val="4275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8" name="타원 92"/>
          <p:cNvSpPr/>
          <p:nvPr/>
        </p:nvSpPr>
        <p:spPr>
          <a:xfrm>
            <a:off x="8368015" y="2501625"/>
            <a:ext cx="95579" cy="102384"/>
          </a:xfrm>
          <a:prstGeom prst="ellipse">
            <a:avLst/>
          </a:prstGeom>
          <a:noFill/>
          <a:ln w="38100" cap="flat" cmpd="sng" algn="ctr">
            <a:solidFill>
              <a:srgbClr val="ba3298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5" name="TextBox 94"/>
          <p:cNvSpPr txBox="1"/>
          <p:nvPr/>
        </p:nvSpPr>
        <p:spPr>
          <a:xfrm>
            <a:off x="8432191" y="2394143"/>
            <a:ext cx="843790" cy="29952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US" altLang="ko-KR" sz="1400" spc="-50">
                <a:solidFill>
                  <a:schemeClr val="bg1"/>
                </a:solidFill>
                <a:latin typeface="나눔고딕 ExtraBold"/>
                <a:ea typeface="나눔고딕 ExtraBold"/>
              </a:rPr>
              <a:t>contents</a:t>
            </a:r>
            <a:endParaRPr lang="en-US" altLang="ko-KR" sz="1400" spc="-50">
              <a:solidFill>
                <a:schemeClr val="bg1"/>
              </a:solidFill>
              <a:latin typeface="나눔고딕 ExtraBold"/>
              <a:ea typeface="나눔고딕 ExtraBold"/>
            </a:endParaRPr>
          </a:p>
        </p:txBody>
      </p:sp>
      <p:pic>
        <p:nvPicPr>
          <p:cNvPr id="15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589972" y="-717641"/>
            <a:ext cx="1435283" cy="14352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15667" y="714944"/>
            <a:ext cx="1740351" cy="588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300" b="1">
                <a:solidFill>
                  <a:schemeClr val="bg1"/>
                </a:solidFill>
                <a:latin typeface="나눔스퀘어"/>
                <a:ea typeface="나눔스퀘어"/>
              </a:rPr>
              <a:t>진행절차</a:t>
            </a:r>
            <a:endParaRPr lang="ko-KR" altLang="en-US" sz="3300" b="1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cxnSp>
        <p:nvCxnSpPr>
          <p:cNvPr id="162" name="직선 연결선 81"/>
          <p:cNvCxnSpPr/>
          <p:nvPr/>
        </p:nvCxnSpPr>
        <p:spPr>
          <a:xfrm>
            <a:off x="4698449" y="1405893"/>
            <a:ext cx="2774787" cy="0"/>
          </a:xfrm>
          <a:prstGeom prst="line">
            <a:avLst/>
          </a:prstGeom>
          <a:noFill/>
          <a:ln w="28575" cap="flat" cmpd="sng" algn="ctr">
            <a:solidFill>
              <a:srgbClr val="ffffff">
                <a:alpha val="55690"/>
              </a:srgbClr>
            </a:solidFill>
            <a:prstDash val="solid"/>
            <a:miter/>
          </a:ln>
        </p:spPr>
      </p:cxnSp>
      <p:pic>
        <p:nvPicPr>
          <p:cNvPr id="16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76531" y="2347301"/>
            <a:ext cx="1418623" cy="1329959"/>
          </a:xfrm>
          <a:prstGeom prst="rect">
            <a:avLst/>
          </a:prstGeom>
        </p:spPr>
      </p:pic>
      <p:pic>
        <p:nvPicPr>
          <p:cNvPr id="165" name="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>
            <a:off x="13025340" y="1619709"/>
            <a:ext cx="1762318" cy="1652173"/>
          </a:xfrm>
          <a:prstGeom prst="rect">
            <a:avLst/>
          </a:prstGeom>
          <a:noFill/>
        </p:spPr>
      </p:pic>
      <p:pic>
        <p:nvPicPr>
          <p:cNvPr id="168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2727780" y="3093409"/>
            <a:ext cx="1764341" cy="1599869"/>
          </a:xfrm>
          <a:prstGeom prst="rect">
            <a:avLst/>
          </a:prstGeom>
        </p:spPr>
      </p:pic>
      <p:pic>
        <p:nvPicPr>
          <p:cNvPr id="170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684886" y="2275994"/>
            <a:ext cx="1629417" cy="1553526"/>
          </a:xfrm>
          <a:prstGeom prst="rect">
            <a:avLst/>
          </a:prstGeom>
        </p:spPr>
      </p:pic>
      <p:pic>
        <p:nvPicPr>
          <p:cNvPr id="171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2483464" y="4803484"/>
            <a:ext cx="1577412" cy="1503944"/>
          </a:xfrm>
          <a:prstGeom prst="rect">
            <a:avLst/>
          </a:prstGeom>
        </p:spPr>
      </p:pic>
      <p:cxnSp>
        <p:nvCxnSpPr>
          <p:cNvPr id="172" name="직선 연결선 81"/>
          <p:cNvCxnSpPr/>
          <p:nvPr/>
        </p:nvCxnSpPr>
        <p:spPr>
          <a:xfrm>
            <a:off x="4698449" y="3932400"/>
            <a:ext cx="2774787" cy="0"/>
          </a:xfrm>
          <a:prstGeom prst="line">
            <a:avLst/>
          </a:prstGeom>
          <a:ln w="28575">
            <a:solidFill>
              <a:schemeClr val="bg1"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94"/>
          <p:cNvSpPr txBox="1"/>
          <p:nvPr/>
        </p:nvSpPr>
        <p:spPr>
          <a:xfrm>
            <a:off x="5291145" y="4145426"/>
            <a:ext cx="1589395" cy="396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spc="-150">
                <a:solidFill>
                  <a:schemeClr val="bg1"/>
                </a:solidFill>
                <a:latin typeface="나눔고딕 ExtraBold"/>
                <a:ea typeface="나눔고딕 ExtraBold"/>
              </a:rPr>
              <a:t>데이터 전처리</a:t>
            </a:r>
            <a:endParaRPr lang="ko-KR" altLang="en-US" sz="2000" spc="-150">
              <a:solidFill>
                <a:schemeClr val="bg1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74" name="직선 연결선 81"/>
          <p:cNvCxnSpPr/>
          <p:nvPr/>
        </p:nvCxnSpPr>
        <p:spPr>
          <a:xfrm>
            <a:off x="1112201" y="3932400"/>
            <a:ext cx="2774787" cy="0"/>
          </a:xfrm>
          <a:prstGeom prst="line">
            <a:avLst/>
          </a:prstGeom>
          <a:ln w="28575">
            <a:solidFill>
              <a:schemeClr val="bg1"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94"/>
          <p:cNvSpPr txBox="1"/>
          <p:nvPr/>
        </p:nvSpPr>
        <p:spPr>
          <a:xfrm>
            <a:off x="1782288" y="4145426"/>
            <a:ext cx="1434614" cy="396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spc="-150">
                <a:solidFill>
                  <a:schemeClr val="bg1"/>
                </a:solidFill>
                <a:latin typeface="나눔고딕 ExtraBold"/>
                <a:ea typeface="나눔고딕 ExtraBold"/>
              </a:rPr>
              <a:t>데이터 수집</a:t>
            </a:r>
            <a:endParaRPr lang="ko-KR" altLang="en-US" sz="2000" spc="-150">
              <a:solidFill>
                <a:schemeClr val="bg1"/>
              </a:solidFill>
              <a:latin typeface="나눔고딕 ExtraBold"/>
              <a:ea typeface="나눔고딕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l="-1000" r="-1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25824" y="714944"/>
            <a:ext cx="1740351" cy="588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300" b="1">
                <a:solidFill>
                  <a:schemeClr val="bg1"/>
                </a:solidFill>
                <a:latin typeface="나눔스퀘어"/>
                <a:ea typeface="나눔스퀘어"/>
              </a:rPr>
              <a:t>진행계획</a:t>
            </a:r>
            <a:endParaRPr lang="ko-KR" altLang="en-US" sz="3300" b="1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cxnSp>
        <p:nvCxnSpPr>
          <p:cNvPr id="162" name="직선 연결선 81"/>
          <p:cNvCxnSpPr/>
          <p:nvPr/>
        </p:nvCxnSpPr>
        <p:spPr>
          <a:xfrm>
            <a:off x="4708606" y="1405893"/>
            <a:ext cx="2774787" cy="0"/>
          </a:xfrm>
          <a:prstGeom prst="line">
            <a:avLst/>
          </a:prstGeom>
          <a:noFill/>
          <a:ln w="28575" cap="flat" cmpd="sng" algn="ctr">
            <a:solidFill>
              <a:srgbClr val="ffffff">
                <a:alpha val="55690"/>
              </a:srgbClr>
            </a:solidFill>
            <a:prstDash val="solid"/>
            <a:miter/>
          </a:ln>
        </p:spPr>
      </p:cxnSp>
      <p:pic>
        <p:nvPicPr>
          <p:cNvPr id="16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2520" y="2286343"/>
            <a:ext cx="10714483" cy="3976001"/>
          </a:xfrm>
          <a:prstGeom prst="rect">
            <a:avLst/>
          </a:prstGeom>
        </p:spPr>
      </p:pic>
      <p:pic>
        <p:nvPicPr>
          <p:cNvPr id="166" name=""/>
          <p:cNvPicPr>
            <a:picLocks noChangeAspect="1"/>
          </p:cNvPicPr>
          <p:nvPr/>
        </p:nvPicPr>
        <p:blipFill rotWithShape="1">
          <a:blip r:embed="rId4"/>
          <a:srcRect t="6210"/>
          <a:stretch>
            <a:fillRect/>
          </a:stretch>
        </p:blipFill>
        <p:spPr>
          <a:xfrm>
            <a:off x="696717" y="1868377"/>
            <a:ext cx="10726089" cy="4108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l="-1000" r="-1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444079" y="2996103"/>
            <a:ext cx="3305461" cy="8691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100" b="1">
                <a:solidFill>
                  <a:schemeClr val="bg1"/>
                </a:solidFill>
                <a:latin typeface="나눔스퀘어"/>
                <a:ea typeface="나눔스퀘어"/>
              </a:rPr>
              <a:t>설계와 구현</a:t>
            </a:r>
            <a:endParaRPr lang="ko-KR" altLang="en-US" sz="5100" b="1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sp>
        <p:nvSpPr>
          <p:cNvPr id="21" name="TextBox 8"/>
          <p:cNvSpPr txBox="1"/>
          <p:nvPr/>
        </p:nvSpPr>
        <p:spPr>
          <a:xfrm>
            <a:off x="12644578" y="729696"/>
            <a:ext cx="6050160" cy="100194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대본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 그럼 발표를 시작하도록 하겠습니다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"/>
              <a:ea typeface="나눔스퀘어"/>
            </a:endParaRPr>
          </a:p>
        </p:txBody>
      </p:sp>
      <p:sp>
        <p:nvSpPr>
          <p:cNvPr id="22" name="양쪽 대괄호 4"/>
          <p:cNvSpPr/>
          <p:nvPr/>
        </p:nvSpPr>
        <p:spPr>
          <a:xfrm>
            <a:off x="2138749" y="1620682"/>
            <a:ext cx="7914502" cy="3616635"/>
          </a:xfrm>
          <a:prstGeom prst="bracketPair">
            <a:avLst>
              <a:gd name="adj" fmla="val 12439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l="-1000" r="-1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8"/>
          <p:cNvSpPr txBox="1"/>
          <p:nvPr/>
        </p:nvSpPr>
        <p:spPr>
          <a:xfrm>
            <a:off x="12644578" y="729696"/>
            <a:ext cx="6050160" cy="100194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대본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 그럼 발표를 시작하도록 하겠습니다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"/>
              <a:ea typeface="나눔스퀘어"/>
            </a:endParaRPr>
          </a:p>
        </p:txBody>
      </p:sp>
      <p:grpSp>
        <p:nvGrpSpPr>
          <p:cNvPr id="23" name="그룹 3"/>
          <p:cNvGrpSpPr/>
          <p:nvPr/>
        </p:nvGrpSpPr>
        <p:grpSpPr>
          <a:xfrm rot="0">
            <a:off x="1498842" y="565508"/>
            <a:ext cx="9333326" cy="5746034"/>
            <a:chOff x="4049566" y="1018794"/>
            <a:chExt cx="3357736" cy="2067180"/>
          </a:xfrm>
        </p:grpSpPr>
        <p:sp>
          <p:nvSpPr>
            <p:cNvPr id="24" name="직사각형 40"/>
            <p:cNvSpPr/>
            <p:nvPr/>
          </p:nvSpPr>
          <p:spPr>
            <a:xfrm>
              <a:off x="4049566" y="1018794"/>
              <a:ext cx="3357736" cy="2067180"/>
            </a:xfrm>
            <a:prstGeom prst="rect">
              <a:avLst/>
            </a:prstGeom>
            <a:solidFill>
              <a:schemeClr val="bg1">
                <a:lumMod val="85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직사각형 50"/>
            <p:cNvSpPr/>
            <p:nvPr/>
          </p:nvSpPr>
          <p:spPr>
            <a:xfrm>
              <a:off x="4121374" y="1204999"/>
              <a:ext cx="3207458" cy="17222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사각형: 잘린 위쪽 모서리 51"/>
            <p:cNvSpPr/>
            <p:nvPr/>
          </p:nvSpPr>
          <p:spPr>
            <a:xfrm>
              <a:off x="4165955" y="1123027"/>
              <a:ext cx="745724" cy="454610"/>
            </a:xfrm>
            <a:prstGeom prst="snip2SameRect">
              <a:avLst>
                <a:gd name="adj1" fmla="val 23021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직사각형 52"/>
            <p:cNvSpPr/>
            <p:nvPr/>
          </p:nvSpPr>
          <p:spPr>
            <a:xfrm>
              <a:off x="4180545" y="1251568"/>
              <a:ext cx="1393795" cy="987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직사각형 53"/>
            <p:cNvSpPr/>
            <p:nvPr/>
          </p:nvSpPr>
          <p:spPr>
            <a:xfrm>
              <a:off x="5611580" y="1251568"/>
              <a:ext cx="134610" cy="987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직사각형 54"/>
            <p:cNvSpPr/>
            <p:nvPr/>
          </p:nvSpPr>
          <p:spPr>
            <a:xfrm>
              <a:off x="4189421" y="1385842"/>
              <a:ext cx="3078851" cy="1414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사각형 55"/>
            <p:cNvSpPr/>
            <p:nvPr/>
          </p:nvSpPr>
          <p:spPr>
            <a:xfrm>
              <a:off x="7214933" y="1385842"/>
              <a:ext cx="62216" cy="1414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직사각형 56"/>
            <p:cNvSpPr/>
            <p:nvPr/>
          </p:nvSpPr>
          <p:spPr>
            <a:xfrm>
              <a:off x="7218114" y="1822772"/>
              <a:ext cx="62472" cy="2677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32" name="그룹 42"/>
            <p:cNvGrpSpPr/>
            <p:nvPr/>
          </p:nvGrpSpPr>
          <p:grpSpPr>
            <a:xfrm rot="0">
              <a:off x="7084712" y="1070636"/>
              <a:ext cx="242689" cy="71418"/>
              <a:chOff x="4770120" y="2331720"/>
              <a:chExt cx="294373" cy="86627"/>
            </a:xfrm>
          </p:grpSpPr>
          <p:sp>
            <p:nvSpPr>
              <p:cNvPr id="33" name="직사각형 47"/>
              <p:cNvSpPr/>
              <p:nvPr/>
            </p:nvSpPr>
            <p:spPr>
              <a:xfrm>
                <a:off x="4770120" y="2331720"/>
                <a:ext cx="86627" cy="866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4" name="직사각형 48"/>
              <p:cNvSpPr/>
              <p:nvPr/>
            </p:nvSpPr>
            <p:spPr>
              <a:xfrm>
                <a:off x="4873993" y="2331720"/>
                <a:ext cx="86627" cy="866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5" name="직사각형 49"/>
              <p:cNvSpPr/>
              <p:nvPr/>
            </p:nvSpPr>
            <p:spPr>
              <a:xfrm>
                <a:off x="4977866" y="2331720"/>
                <a:ext cx="86627" cy="866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36" name="그룹 43"/>
            <p:cNvGrpSpPr/>
            <p:nvPr/>
          </p:nvGrpSpPr>
          <p:grpSpPr>
            <a:xfrm rot="0">
              <a:off x="7149577" y="1268049"/>
              <a:ext cx="94512" cy="49382"/>
              <a:chOff x="5061074" y="3127860"/>
              <a:chExt cx="135563" cy="49382"/>
            </a:xfrm>
          </p:grpSpPr>
          <p:cxnSp>
            <p:nvCxnSpPr>
              <p:cNvPr id="37" name="직선 연결선 44"/>
              <p:cNvCxnSpPr/>
              <p:nvPr/>
            </p:nvCxnSpPr>
            <p:spPr>
              <a:xfrm>
                <a:off x="5061074" y="3127860"/>
                <a:ext cx="135563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45"/>
              <p:cNvCxnSpPr/>
              <p:nvPr/>
            </p:nvCxnSpPr>
            <p:spPr>
              <a:xfrm>
                <a:off x="5061074" y="3152551"/>
                <a:ext cx="135563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46"/>
              <p:cNvCxnSpPr/>
              <p:nvPr/>
            </p:nvCxnSpPr>
            <p:spPr>
              <a:xfrm>
                <a:off x="5061074" y="3177242"/>
                <a:ext cx="135563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사각형: 둥근 모서리 73"/>
          <p:cNvSpPr/>
          <p:nvPr/>
        </p:nvSpPr>
        <p:spPr>
          <a:xfrm>
            <a:off x="2589600" y="2615821"/>
            <a:ext cx="1815542" cy="348792"/>
          </a:xfrm>
          <a:prstGeom prst="roundRect">
            <a:avLst>
              <a:gd name="adj" fmla="val 25301"/>
            </a:avLst>
          </a:prstGeom>
          <a:solidFill>
            <a:srgbClr val="e5485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나눔스퀘어 ExtraBold"/>
                <a:ea typeface="나눔스퀘어 ExtraBold"/>
              </a:rPr>
              <a:t>#</a:t>
            </a:r>
            <a:r>
              <a:rPr lang="ko-KR" altLang="en-US">
                <a:latin typeface="나눔스퀘어 ExtraBold"/>
                <a:ea typeface="나눔스퀘어 ExtraBold"/>
              </a:rPr>
              <a:t>데이터 수집</a:t>
            </a:r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43" name="사각형: 둥근 모서리 76"/>
          <p:cNvSpPr/>
          <p:nvPr/>
        </p:nvSpPr>
        <p:spPr>
          <a:xfrm>
            <a:off x="4537523" y="2615821"/>
            <a:ext cx="1426095" cy="348792"/>
          </a:xfrm>
          <a:prstGeom prst="roundRect">
            <a:avLst>
              <a:gd name="adj" fmla="val 25301"/>
            </a:avLst>
          </a:prstGeom>
          <a:solidFill>
            <a:srgbClr val="e5485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나눔스퀘어 ExtraBold"/>
                <a:ea typeface="나눔스퀘어 ExtraBold"/>
              </a:rPr>
              <a:t>#</a:t>
            </a:r>
            <a:r>
              <a:rPr lang="ko-KR" altLang="en-US">
                <a:latin typeface="나눔스퀘어 ExtraBold"/>
                <a:ea typeface="나눔스퀘어 ExtraBold"/>
              </a:rPr>
              <a:t>데이터분석</a:t>
            </a:r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45" name="TextBox 78"/>
          <p:cNvSpPr txBox="1"/>
          <p:nvPr/>
        </p:nvSpPr>
        <p:spPr>
          <a:xfrm>
            <a:off x="2628829" y="3181415"/>
            <a:ext cx="6738873" cy="1379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/>
                <a:ea typeface="나눔스퀘어"/>
              </a:rPr>
              <a:t>프로젝트 진행 시 중요하게 생각한 점</a:t>
            </a:r>
            <a:endParaRPr lang="ko-KR" altLang="en-US" sz="1500" b="1">
              <a:solidFill>
                <a:schemeClr val="tx1">
                  <a:lumMod val="65000"/>
                  <a:lumOff val="35000"/>
                </a:schemeClr>
              </a:solidFill>
              <a:latin typeface="나눔스퀘어"/>
              <a:ea typeface="나눔스퀘어"/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/>
                <a:ea typeface="나눔스퀘어"/>
              </a:rPr>
              <a:t>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/>
                <a:ea typeface="나눔스퀘어"/>
              </a:rPr>
              <a:t>데이터를 시각화하기 전에 데이터가 가진 정보 중에서 중요하게 생각하는 점을 추출하고 다듬는 과정을 중요하게 생각했습니다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/>
                <a:ea typeface="나눔스퀘어"/>
              </a:rPr>
              <a:t>.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/>
                <a:ea typeface="나눔스퀘어"/>
              </a:rPr>
              <a:t>같은 데이터지만 주제에 따라서 여러가지 옷을 입힐 수 있었고 나오는 그래프 값들은 다양했습니다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/>
                <a:ea typeface="나눔스퀘어"/>
              </a:rPr>
              <a:t>.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/>
                <a:ea typeface="나눔스퀘어"/>
              </a:rPr>
              <a:t>목적을 설정하고 그에 맞는 데이터 정제과정을 정하는 것은 팀원들의 데이터 추출과 정제 시간을 줄여주고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/>
                <a:ea typeface="나눔스퀘어"/>
              </a:rPr>
              <a:t>,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/>
                <a:ea typeface="나눔스퀘어"/>
              </a:rPr>
              <a:t> 알맞는 그래프가 나오게 되는 것이라 중요하게 생각했습니다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/>
                <a:ea typeface="나눔스퀘어"/>
              </a:rPr>
              <a:t>.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나눔스퀘어"/>
              <a:ea typeface="나눔스퀘어"/>
            </a:endParaRPr>
          </a:p>
        </p:txBody>
      </p:sp>
      <p:cxnSp>
        <p:nvCxnSpPr>
          <p:cNvPr id="46" name="직선 연결선 80"/>
          <p:cNvCxnSpPr/>
          <p:nvPr/>
        </p:nvCxnSpPr>
        <p:spPr>
          <a:xfrm>
            <a:off x="2616259" y="2418893"/>
            <a:ext cx="3864993" cy="0"/>
          </a:xfrm>
          <a:prstGeom prst="line">
            <a:avLst/>
          </a:prstGeom>
          <a:ln w="19050">
            <a:solidFill>
              <a:srgbClr val="e54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래픽 83" descr="돋보기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16259" y="1983411"/>
            <a:ext cx="348788" cy="348788"/>
          </a:xfrm>
          <a:prstGeom prst="rect">
            <a:avLst/>
          </a:prstGeom>
        </p:spPr>
      </p:pic>
      <p:sp>
        <p:nvSpPr>
          <p:cNvPr id="48" name="TextBox 78"/>
          <p:cNvSpPr txBox="1"/>
          <p:nvPr/>
        </p:nvSpPr>
        <p:spPr>
          <a:xfrm>
            <a:off x="3025558" y="1915503"/>
            <a:ext cx="1098494" cy="443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3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/>
                <a:ea typeface="나눔스퀘어 ExtraBold"/>
              </a:rPr>
              <a:t>이재관</a:t>
            </a:r>
            <a:r>
              <a:rPr lang="en-US" altLang="ko-KR" sz="23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/>
                <a:ea typeface="나눔스퀘어 ExtraBold"/>
              </a:rPr>
              <a:t>.</a:t>
            </a:r>
            <a:endParaRPr lang="en-US" altLang="ko-KR" sz="2300">
              <a:solidFill>
                <a:schemeClr val="tx1">
                  <a:lumMod val="65000"/>
                  <a:lumOff val="35000"/>
                </a:schemeClr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49" name="사각형: 둥근 모서리 76"/>
          <p:cNvSpPr/>
          <p:nvPr/>
        </p:nvSpPr>
        <p:spPr>
          <a:xfrm>
            <a:off x="6096000" y="2615821"/>
            <a:ext cx="1747047" cy="348792"/>
          </a:xfrm>
          <a:prstGeom prst="roundRect">
            <a:avLst>
              <a:gd name="adj" fmla="val 25301"/>
            </a:avLst>
          </a:prstGeom>
          <a:solidFill>
            <a:srgbClr val="e5485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나눔스퀘어 ExtraBold"/>
                <a:ea typeface="나눔스퀘어 ExtraBold"/>
              </a:rPr>
              <a:t>#</a:t>
            </a:r>
            <a:r>
              <a:rPr lang="ko-KR" altLang="en-US">
                <a:latin typeface="나눔스퀘어 ExtraBold"/>
                <a:ea typeface="나눔스퀘어 ExtraBold"/>
              </a:rPr>
              <a:t>데이터 시각화</a:t>
            </a:r>
            <a:endParaRPr lang="ko-KR" altLang="en-US">
              <a:latin typeface="나눔스퀘어 ExtraBold"/>
              <a:ea typeface="나눔스퀘어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l="-1000" r="-1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8"/>
          <p:cNvSpPr txBox="1"/>
          <p:nvPr/>
        </p:nvSpPr>
        <p:spPr>
          <a:xfrm>
            <a:off x="12644578" y="729696"/>
            <a:ext cx="6050160" cy="100194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대본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 그럼 발표를 시작하도록 하겠습니다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"/>
              <a:ea typeface="나눔스퀘어"/>
            </a:endParaRPr>
          </a:p>
        </p:txBody>
      </p:sp>
      <p:grpSp>
        <p:nvGrpSpPr>
          <p:cNvPr id="23" name="그룹 3"/>
          <p:cNvGrpSpPr/>
          <p:nvPr/>
        </p:nvGrpSpPr>
        <p:grpSpPr>
          <a:xfrm rot="0">
            <a:off x="1498842" y="565508"/>
            <a:ext cx="9333326" cy="5746034"/>
            <a:chOff x="4049566" y="1018794"/>
            <a:chExt cx="3357736" cy="2067180"/>
          </a:xfrm>
        </p:grpSpPr>
        <p:sp>
          <p:nvSpPr>
            <p:cNvPr id="24" name="직사각형 40"/>
            <p:cNvSpPr/>
            <p:nvPr/>
          </p:nvSpPr>
          <p:spPr>
            <a:xfrm>
              <a:off x="4049566" y="1018794"/>
              <a:ext cx="3357736" cy="2067180"/>
            </a:xfrm>
            <a:prstGeom prst="rect">
              <a:avLst/>
            </a:prstGeom>
            <a:solidFill>
              <a:schemeClr val="bg1">
                <a:lumMod val="85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직사각형 50"/>
            <p:cNvSpPr/>
            <p:nvPr/>
          </p:nvSpPr>
          <p:spPr>
            <a:xfrm>
              <a:off x="4121374" y="1204999"/>
              <a:ext cx="3207458" cy="17222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사각형: 잘린 위쪽 모서리 51"/>
            <p:cNvSpPr/>
            <p:nvPr/>
          </p:nvSpPr>
          <p:spPr>
            <a:xfrm>
              <a:off x="4165955" y="1123027"/>
              <a:ext cx="745724" cy="454610"/>
            </a:xfrm>
            <a:prstGeom prst="snip2SameRect">
              <a:avLst>
                <a:gd name="adj1" fmla="val 23021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직사각형 52"/>
            <p:cNvSpPr/>
            <p:nvPr/>
          </p:nvSpPr>
          <p:spPr>
            <a:xfrm>
              <a:off x="4180545" y="1251568"/>
              <a:ext cx="1393795" cy="987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직사각형 53"/>
            <p:cNvSpPr/>
            <p:nvPr/>
          </p:nvSpPr>
          <p:spPr>
            <a:xfrm>
              <a:off x="5611580" y="1251568"/>
              <a:ext cx="134610" cy="987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직사각형 54"/>
            <p:cNvSpPr/>
            <p:nvPr/>
          </p:nvSpPr>
          <p:spPr>
            <a:xfrm>
              <a:off x="4189421" y="1385842"/>
              <a:ext cx="3078851" cy="1414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사각형 55"/>
            <p:cNvSpPr/>
            <p:nvPr/>
          </p:nvSpPr>
          <p:spPr>
            <a:xfrm>
              <a:off x="7214933" y="1385842"/>
              <a:ext cx="62216" cy="1414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직사각형 56"/>
            <p:cNvSpPr/>
            <p:nvPr/>
          </p:nvSpPr>
          <p:spPr>
            <a:xfrm>
              <a:off x="7218114" y="1822772"/>
              <a:ext cx="62472" cy="2677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32" name="그룹 42"/>
            <p:cNvGrpSpPr/>
            <p:nvPr/>
          </p:nvGrpSpPr>
          <p:grpSpPr>
            <a:xfrm rot="0">
              <a:off x="7084712" y="1070636"/>
              <a:ext cx="242689" cy="71418"/>
              <a:chOff x="4770120" y="2331720"/>
              <a:chExt cx="294373" cy="86627"/>
            </a:xfrm>
          </p:grpSpPr>
          <p:sp>
            <p:nvSpPr>
              <p:cNvPr id="33" name="직사각형 47"/>
              <p:cNvSpPr/>
              <p:nvPr/>
            </p:nvSpPr>
            <p:spPr>
              <a:xfrm>
                <a:off x="4770120" y="2331720"/>
                <a:ext cx="86627" cy="866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4" name="직사각형 48"/>
              <p:cNvSpPr/>
              <p:nvPr/>
            </p:nvSpPr>
            <p:spPr>
              <a:xfrm>
                <a:off x="4873993" y="2331720"/>
                <a:ext cx="86627" cy="866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5" name="직사각형 49"/>
              <p:cNvSpPr/>
              <p:nvPr/>
            </p:nvSpPr>
            <p:spPr>
              <a:xfrm>
                <a:off x="4977866" y="2331720"/>
                <a:ext cx="86627" cy="866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36" name="그룹 43"/>
            <p:cNvGrpSpPr/>
            <p:nvPr/>
          </p:nvGrpSpPr>
          <p:grpSpPr>
            <a:xfrm rot="0">
              <a:off x="7149577" y="1268049"/>
              <a:ext cx="94512" cy="49382"/>
              <a:chOff x="5061074" y="3127860"/>
              <a:chExt cx="135563" cy="49382"/>
            </a:xfrm>
          </p:grpSpPr>
          <p:cxnSp>
            <p:nvCxnSpPr>
              <p:cNvPr id="37" name="직선 연결선 44"/>
              <p:cNvCxnSpPr/>
              <p:nvPr/>
            </p:nvCxnSpPr>
            <p:spPr>
              <a:xfrm>
                <a:off x="5061074" y="3127860"/>
                <a:ext cx="135563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45"/>
              <p:cNvCxnSpPr/>
              <p:nvPr/>
            </p:nvCxnSpPr>
            <p:spPr>
              <a:xfrm>
                <a:off x="5061074" y="3152551"/>
                <a:ext cx="135563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46"/>
              <p:cNvCxnSpPr/>
              <p:nvPr/>
            </p:nvCxnSpPr>
            <p:spPr>
              <a:xfrm>
                <a:off x="5061074" y="3177242"/>
                <a:ext cx="135563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사각형: 둥근 모서리 73"/>
          <p:cNvSpPr/>
          <p:nvPr/>
        </p:nvSpPr>
        <p:spPr>
          <a:xfrm>
            <a:off x="2589600" y="2615821"/>
            <a:ext cx="1815542" cy="348792"/>
          </a:xfrm>
          <a:prstGeom prst="roundRect">
            <a:avLst>
              <a:gd name="adj" fmla="val 25301"/>
            </a:avLst>
          </a:prstGeom>
          <a:solidFill>
            <a:srgbClr val="e5485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나눔스퀘어 ExtraBold"/>
                <a:ea typeface="나눔스퀘어 ExtraBold"/>
              </a:rPr>
              <a:t>#</a:t>
            </a:r>
            <a:r>
              <a:rPr lang="ko-KR" altLang="en-US">
                <a:latin typeface="나눔스퀘어 ExtraBold"/>
                <a:ea typeface="나눔스퀘어 ExtraBold"/>
              </a:rPr>
              <a:t>데이터 수집</a:t>
            </a:r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43" name="사각형: 둥근 모서리 76"/>
          <p:cNvSpPr/>
          <p:nvPr/>
        </p:nvSpPr>
        <p:spPr>
          <a:xfrm>
            <a:off x="4537523" y="2615821"/>
            <a:ext cx="1426095" cy="348792"/>
          </a:xfrm>
          <a:prstGeom prst="roundRect">
            <a:avLst>
              <a:gd name="adj" fmla="val 25301"/>
            </a:avLst>
          </a:prstGeom>
          <a:solidFill>
            <a:srgbClr val="e5485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나눔스퀘어 ExtraBold"/>
                <a:ea typeface="나눔스퀘어 ExtraBold"/>
              </a:rPr>
              <a:t>#</a:t>
            </a:r>
            <a:r>
              <a:rPr lang="ko-KR" altLang="en-US">
                <a:latin typeface="나눔스퀘어 ExtraBold"/>
                <a:ea typeface="나눔스퀘어 ExtraBold"/>
              </a:rPr>
              <a:t>데이터분석</a:t>
            </a:r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45" name="TextBox 78"/>
          <p:cNvSpPr txBox="1"/>
          <p:nvPr/>
        </p:nvSpPr>
        <p:spPr>
          <a:xfrm>
            <a:off x="2628829" y="3181415"/>
            <a:ext cx="6738873" cy="1169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 b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/>
                <a:ea typeface="나눔스퀘어"/>
              </a:rPr>
              <a:t>프로젝트 진행 시 중요하게 생각한 점</a:t>
            </a:r>
            <a:endParaRPr lang="ko-KR" altLang="en-US" sz="1500" b="1">
              <a:solidFill>
                <a:schemeClr val="tx1">
                  <a:lumMod val="65000"/>
                  <a:lumOff val="35000"/>
                </a:schemeClr>
              </a:solidFill>
              <a:latin typeface="나눔스퀘어"/>
              <a:ea typeface="나눔스퀘어"/>
            </a:endParaRPr>
          </a:p>
          <a:p>
            <a:pPr lvl="0"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/>
                <a:ea typeface="나눔스퀘어"/>
              </a:rPr>
              <a:t> 어떤 목적을 가지고 데이터를 수집하는 가가 제일 먼저 되어야 한다고 생각하여 목적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/>
                <a:ea typeface="나눔스퀘어"/>
              </a:rPr>
              <a:t>,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/>
                <a:ea typeface="나눔스퀘어"/>
              </a:rPr>
              <a:t> 주제를 찾는 것을 중점적으로 생각하였고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/>
                <a:ea typeface="나눔스퀘어"/>
              </a:rPr>
              <a:t>,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/>
                <a:ea typeface="나눔스퀘어"/>
              </a:rPr>
              <a:t> 데이터 수집 후에는 원하는 방향으로 데이터를 통계를 내거나 편집 등의 전처리를 하여 사람들이 한 눈에 봐도 어떤 목적인지 알 수 있도록 최대한 간결하게 시각적으로 표현할 수 있도록 하였습니다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/>
                <a:ea typeface="나눔스퀘어"/>
              </a:rPr>
              <a:t>.</a:t>
            </a: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나눔스퀘어"/>
              <a:ea typeface="나눔스퀘어"/>
            </a:endParaRPr>
          </a:p>
        </p:txBody>
      </p:sp>
      <p:cxnSp>
        <p:nvCxnSpPr>
          <p:cNvPr id="46" name="직선 연결선 80"/>
          <p:cNvCxnSpPr/>
          <p:nvPr/>
        </p:nvCxnSpPr>
        <p:spPr>
          <a:xfrm>
            <a:off x="2616259" y="2418893"/>
            <a:ext cx="3864993" cy="0"/>
          </a:xfrm>
          <a:prstGeom prst="line">
            <a:avLst/>
          </a:prstGeom>
          <a:ln w="19050">
            <a:solidFill>
              <a:srgbClr val="e54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래픽 83" descr="돋보기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16259" y="1983411"/>
            <a:ext cx="348788" cy="348788"/>
          </a:xfrm>
          <a:prstGeom prst="rect">
            <a:avLst/>
          </a:prstGeom>
        </p:spPr>
      </p:pic>
      <p:sp>
        <p:nvSpPr>
          <p:cNvPr id="48" name="TextBox 78"/>
          <p:cNvSpPr txBox="1"/>
          <p:nvPr/>
        </p:nvSpPr>
        <p:spPr>
          <a:xfrm>
            <a:off x="3025558" y="1915503"/>
            <a:ext cx="1098494" cy="443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3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/>
                <a:ea typeface="나눔스퀘어 ExtraBold"/>
              </a:rPr>
              <a:t>이재은</a:t>
            </a:r>
            <a:r>
              <a:rPr lang="en-US" altLang="ko-KR" sz="23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/>
                <a:ea typeface="나눔스퀘어 ExtraBold"/>
              </a:rPr>
              <a:t>.</a:t>
            </a:r>
            <a:endParaRPr lang="en-US" altLang="ko-KR" sz="2300">
              <a:solidFill>
                <a:schemeClr val="tx1">
                  <a:lumMod val="65000"/>
                  <a:lumOff val="35000"/>
                </a:schemeClr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49" name="사각형: 둥근 모서리 76"/>
          <p:cNvSpPr/>
          <p:nvPr/>
        </p:nvSpPr>
        <p:spPr>
          <a:xfrm>
            <a:off x="6096000" y="2615821"/>
            <a:ext cx="1747047" cy="348792"/>
          </a:xfrm>
          <a:prstGeom prst="roundRect">
            <a:avLst>
              <a:gd name="adj" fmla="val 25301"/>
            </a:avLst>
          </a:prstGeom>
          <a:solidFill>
            <a:srgbClr val="e5485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나눔스퀘어 ExtraBold"/>
                <a:ea typeface="나눔스퀘어 ExtraBold"/>
              </a:rPr>
              <a:t>#</a:t>
            </a:r>
            <a:r>
              <a:rPr lang="ko-KR" altLang="en-US">
                <a:latin typeface="나눔스퀘어 ExtraBold"/>
                <a:ea typeface="나눔스퀘어 ExtraBold"/>
              </a:rPr>
              <a:t>데이터 시각화</a:t>
            </a:r>
            <a:endParaRPr lang="ko-KR" altLang="en-US">
              <a:latin typeface="나눔스퀘어 ExtraBold"/>
              <a:ea typeface="나눔스퀘어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-1"/>
            <a:ext cx="12192000" cy="672353"/>
          </a:xfrm>
          <a:prstGeom prst="rect">
            <a:avLst/>
          </a:prstGeom>
          <a:gradFill flip="none" rotWithShape="1">
            <a:gsLst>
              <a:gs pos="0">
                <a:srgbClr val="bd307e"/>
              </a:gs>
              <a:gs pos="100000">
                <a:srgbClr val="e5485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사각형: 둥근 모서리 11"/>
          <p:cNvSpPr/>
          <p:nvPr/>
        </p:nvSpPr>
        <p:spPr>
          <a:xfrm>
            <a:off x="10722188" y="159409"/>
            <a:ext cx="1301583" cy="348792"/>
          </a:xfrm>
          <a:prstGeom prst="roundRect">
            <a:avLst>
              <a:gd name="adj" fmla="val 25301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0699668" y="166148"/>
            <a:ext cx="1346625" cy="336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>
                <a:solidFill>
                  <a:schemeClr val="bg1"/>
                </a:solidFill>
                <a:latin typeface="나눔스퀘어 Bold"/>
                <a:ea typeface="나눔스퀘어 Bold"/>
              </a:rPr>
              <a:t>게시글 수</a:t>
            </a:r>
            <a:endParaRPr lang="ko-KR" altLang="en-US" sz="1600">
              <a:solidFill>
                <a:schemeClr val="bg1"/>
              </a:solidFill>
              <a:latin typeface="나눔스퀘어 Bold"/>
              <a:ea typeface="나눔스퀘어 Bold"/>
            </a:endParaRPr>
          </a:p>
        </p:txBody>
      </p:sp>
      <p:sp>
        <p:nvSpPr>
          <p:cNvPr id="91" name="TextBox 21"/>
          <p:cNvSpPr txBox="1"/>
          <p:nvPr/>
        </p:nvSpPr>
        <p:spPr>
          <a:xfrm>
            <a:off x="683307" y="84090"/>
            <a:ext cx="3522452" cy="5140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chemeClr val="lt1"/>
                </a:solidFill>
                <a:latin typeface="나눔스퀘어 ExtraBold"/>
                <a:ea typeface="나눔스퀘어 ExtraBold"/>
                <a:cs typeface="Gisha"/>
              </a:rPr>
              <a:t>년도별 게시글 수 추이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chemeClr val="lt1"/>
              </a:solidFill>
              <a:latin typeface="나눔스퀘어 ExtraBold"/>
              <a:ea typeface="나눔스퀘어 ExtraBold"/>
              <a:cs typeface="Gisha"/>
            </a:endParaRPr>
          </a:p>
        </p:txBody>
      </p:sp>
      <p:pic>
        <p:nvPicPr>
          <p:cNvPr id="9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82997" y="975606"/>
            <a:ext cx="9826006" cy="5558144"/>
          </a:xfrm>
          <a:prstGeom prst="rect">
            <a:avLst/>
          </a:prstGeom>
        </p:spPr>
      </p:pic>
      <p:sp>
        <p:nvSpPr>
          <p:cNvPr id="97" name=""/>
          <p:cNvSpPr txBox="1"/>
          <p:nvPr/>
        </p:nvSpPr>
        <p:spPr>
          <a:xfrm>
            <a:off x="5119687" y="1458513"/>
            <a:ext cx="1690688" cy="908926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>
              <a:defRPr/>
            </a:pPr>
            <a:r>
              <a:rPr lang="ko-KR" altLang="en-US" b="1">
                <a:solidFill>
                  <a:srgbClr val="931fa2"/>
                </a:solidFill>
              </a:rPr>
              <a:t>나몰라패밀리 핫쇼로 게시글 급증</a:t>
            </a:r>
            <a:endParaRPr lang="ko-KR" altLang="en-US" b="1">
              <a:solidFill>
                <a:srgbClr val="931fa2"/>
              </a:solidFill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10156028" y="3247965"/>
            <a:ext cx="1678783" cy="36207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>
              <a:defRPr/>
            </a:pPr>
            <a:r>
              <a:rPr lang="ko-KR" altLang="en-US" b="1">
                <a:solidFill>
                  <a:srgbClr val="931fa2"/>
                </a:solidFill>
              </a:rPr>
              <a:t>코로나로 감소</a:t>
            </a:r>
            <a:endParaRPr lang="ko-KR" altLang="en-US" b="1">
              <a:solidFill>
                <a:srgbClr val="931fa2"/>
              </a:solidFill>
            </a:endParaRPr>
          </a:p>
        </p:txBody>
      </p:sp>
      <p:pic>
        <p:nvPicPr>
          <p:cNvPr id="99" name="그림 8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4788" y="85721"/>
            <a:ext cx="518464" cy="5184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8058" y="1086143"/>
            <a:ext cx="11095883" cy="527626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0" y="-1"/>
            <a:ext cx="12192000" cy="672353"/>
          </a:xfrm>
          <a:prstGeom prst="rect">
            <a:avLst/>
          </a:prstGeom>
          <a:gradFill flip="none" rotWithShape="1">
            <a:gsLst>
              <a:gs pos="0">
                <a:srgbClr val="bd307e"/>
              </a:gs>
              <a:gs pos="100000">
                <a:srgbClr val="e5485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1" name="TextBox 21"/>
          <p:cNvSpPr txBox="1"/>
          <p:nvPr/>
        </p:nvSpPr>
        <p:spPr>
          <a:xfrm>
            <a:off x="683309" y="84090"/>
            <a:ext cx="2343732" cy="5140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chemeClr val="lt1"/>
                </a:solidFill>
                <a:latin typeface="나눔스퀘어 ExtraBold"/>
                <a:ea typeface="나눔스퀘어 ExtraBold"/>
                <a:cs typeface="Gisha"/>
              </a:rPr>
              <a:t>추천방문 달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chemeClr val="lt1"/>
              </a:solidFill>
              <a:latin typeface="나눔스퀘어 ExtraBold"/>
              <a:ea typeface="나눔스퀘어 ExtraBold"/>
              <a:cs typeface="Gisha"/>
            </a:endParaRPr>
          </a:p>
        </p:txBody>
      </p:sp>
      <p:pic>
        <p:nvPicPr>
          <p:cNvPr id="93" name="그림 8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4788" y="85721"/>
            <a:ext cx="518464" cy="518464"/>
          </a:xfrm>
          <a:prstGeom prst="rect">
            <a:avLst/>
          </a:prstGeom>
        </p:spPr>
      </p:pic>
      <p:sp>
        <p:nvSpPr>
          <p:cNvPr id="94" name="사각형: 둥근 모서리 11"/>
          <p:cNvSpPr/>
          <p:nvPr/>
        </p:nvSpPr>
        <p:spPr>
          <a:xfrm>
            <a:off x="10722188" y="159409"/>
            <a:ext cx="1301583" cy="348792"/>
          </a:xfrm>
          <a:prstGeom prst="roundRect">
            <a:avLst>
              <a:gd name="adj" fmla="val 25301"/>
            </a:avLst>
          </a:prstGeom>
          <a:noFill/>
          <a:ln w="28575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5" name="TextBox 30"/>
          <p:cNvSpPr txBox="1"/>
          <p:nvPr/>
        </p:nvSpPr>
        <p:spPr>
          <a:xfrm>
            <a:off x="10699668" y="166148"/>
            <a:ext cx="1346625" cy="33677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Bold"/>
                <a:ea typeface="나눔스퀘어 Bold"/>
              </a:rPr>
              <a:t>게시글 수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Bold"/>
              <a:ea typeface="나눔스퀘어 Bold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1947861" y="1706163"/>
            <a:ext cx="2081212" cy="1454231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accent2"/>
                </a:solidFill>
                <a:latin typeface="맑은 고딕"/>
                <a:ea typeface="맑은 고딕"/>
                <a:cs typeface="맑은 고딕"/>
              </a:rPr>
              <a:t>설명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chemeClr val="accent2"/>
                </a:solidFill>
                <a:latin typeface="맑은 고딕"/>
                <a:ea typeface="맑은 고딕"/>
                <a:cs typeface="맑은 고딕"/>
              </a:rPr>
              <a:t>:5~7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accent2"/>
                </a:solidFill>
                <a:latin typeface="맑은 고딕"/>
                <a:ea typeface="맑은 고딕"/>
                <a:cs typeface="맑은 고딕"/>
              </a:rPr>
              <a:t>월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chemeClr val="accent2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accent2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chemeClr val="accent2"/>
                </a:solidFill>
                <a:latin typeface="맑은 고딕"/>
                <a:ea typeface="맑은 고딕"/>
                <a:cs typeface="맑은 고딕"/>
              </a:rPr>
              <a:t>9~11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accent2"/>
                </a:solidFill>
                <a:latin typeface="맑은 고딕"/>
                <a:ea typeface="맑은 고딕"/>
                <a:cs typeface="맑은 고딕"/>
              </a:rPr>
              <a:t>월까지 게시글이 많이 올라와 방문하기 좋은 달인 걸로 추측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accent2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-1"/>
            <a:ext cx="12192000" cy="672353"/>
          </a:xfrm>
          <a:prstGeom prst="rect">
            <a:avLst/>
          </a:prstGeom>
          <a:gradFill flip="none" rotWithShape="1">
            <a:gsLst>
              <a:gs pos="0">
                <a:srgbClr val="bd307e"/>
              </a:gs>
              <a:gs pos="100000">
                <a:srgbClr val="e5485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1" name="TextBox 21"/>
          <p:cNvSpPr txBox="1"/>
          <p:nvPr/>
        </p:nvSpPr>
        <p:spPr>
          <a:xfrm>
            <a:off x="683309" y="84090"/>
            <a:ext cx="3077157" cy="5140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chemeClr val="lt1"/>
                </a:solidFill>
                <a:latin typeface="나눔스퀘어 ExtraBold"/>
                <a:ea typeface="나눔스퀘어 ExtraBold"/>
                <a:cs typeface="Gisha"/>
              </a:rPr>
              <a:t>시간별 게시글 추이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chemeClr val="lt1"/>
              </a:solidFill>
              <a:latin typeface="나눔스퀘어 ExtraBold"/>
              <a:ea typeface="나눔스퀘어 ExtraBold"/>
              <a:cs typeface="Gisha"/>
            </a:endParaRPr>
          </a:p>
        </p:txBody>
      </p:sp>
      <p:pic>
        <p:nvPicPr>
          <p:cNvPr id="93" name="그림 8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4788" y="85721"/>
            <a:ext cx="518464" cy="518464"/>
          </a:xfrm>
          <a:prstGeom prst="rect">
            <a:avLst/>
          </a:prstGeom>
        </p:spPr>
      </p:pic>
      <p:sp>
        <p:nvSpPr>
          <p:cNvPr id="94" name="사각형: 둥근 모서리 11"/>
          <p:cNvSpPr/>
          <p:nvPr/>
        </p:nvSpPr>
        <p:spPr>
          <a:xfrm>
            <a:off x="10722188" y="159409"/>
            <a:ext cx="1301583" cy="348792"/>
          </a:xfrm>
          <a:prstGeom prst="roundRect">
            <a:avLst>
              <a:gd name="adj" fmla="val 25301"/>
            </a:avLst>
          </a:prstGeom>
          <a:noFill/>
          <a:ln w="28575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5" name="TextBox 30"/>
          <p:cNvSpPr txBox="1"/>
          <p:nvPr/>
        </p:nvSpPr>
        <p:spPr>
          <a:xfrm>
            <a:off x="10699668" y="166148"/>
            <a:ext cx="1346625" cy="33677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Bold"/>
                <a:ea typeface="나눔스퀘어 Bold"/>
              </a:rPr>
              <a:t>게시글 수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9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08078" y="1017544"/>
            <a:ext cx="10375845" cy="5552290"/>
          </a:xfrm>
          <a:prstGeom prst="rect">
            <a:avLst/>
          </a:prstGeom>
        </p:spPr>
      </p:pic>
      <p:sp>
        <p:nvSpPr>
          <p:cNvPr id="99" name=""/>
          <p:cNvSpPr txBox="1"/>
          <p:nvPr/>
        </p:nvSpPr>
        <p:spPr>
          <a:xfrm>
            <a:off x="8567736" y="1791887"/>
            <a:ext cx="2081212" cy="1454233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accent2"/>
                </a:solidFill>
                <a:latin typeface="맑은 고딕"/>
                <a:ea typeface="맑은 고딕"/>
                <a:cs typeface="맑은 고딕"/>
              </a:rPr>
              <a:t>설명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chemeClr val="accent2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accent2"/>
                </a:solidFill>
                <a:latin typeface="맑은 고딕"/>
                <a:ea typeface="맑은 고딕"/>
                <a:cs typeface="맑은 고딕"/>
              </a:rPr>
              <a:t>게시글 업로드 시간을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chemeClr val="accent2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accent2"/>
                </a:solidFill>
                <a:latin typeface="맑은 고딕"/>
                <a:ea typeface="맑은 고딕"/>
                <a:cs typeface="맑은 고딕"/>
              </a:rPr>
              <a:t>시간씩 나눠 그래프로 표현하여 인스타 이용시간을 알아봄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chemeClr val="accent2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accent2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-1"/>
            <a:ext cx="12192000" cy="672353"/>
          </a:xfrm>
          <a:prstGeom prst="rect">
            <a:avLst/>
          </a:prstGeom>
          <a:gradFill flip="none" rotWithShape="1">
            <a:gsLst>
              <a:gs pos="0">
                <a:srgbClr val="bd307e"/>
              </a:gs>
              <a:gs pos="100000">
                <a:srgbClr val="e5485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1" name="TextBox 21"/>
          <p:cNvSpPr txBox="1"/>
          <p:nvPr/>
        </p:nvSpPr>
        <p:spPr>
          <a:xfrm>
            <a:off x="683309" y="84090"/>
            <a:ext cx="5246004" cy="5140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chemeClr val="lt1"/>
                </a:solidFill>
                <a:latin typeface="나눔스퀘어 ExtraBold"/>
                <a:ea typeface="나눔스퀘어 ExtraBold"/>
                <a:cs typeface="Gisha"/>
              </a:rPr>
              <a:t>년도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chemeClr val="lt1"/>
                </a:solidFill>
                <a:latin typeface="나눔스퀘어 ExtraBold"/>
                <a:ea typeface="나눔스퀘어 ExtraBold"/>
                <a:cs typeface="Gisha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chemeClr val="lt1"/>
                </a:solidFill>
                <a:latin typeface="나눔스퀘어 ExtraBold"/>
                <a:ea typeface="나눔스퀘어 ExtraBold"/>
                <a:cs typeface="Gisha"/>
              </a:rPr>
              <a:t>월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chemeClr val="lt1"/>
                </a:solidFill>
                <a:latin typeface="나눔스퀘어 ExtraBold"/>
                <a:ea typeface="나눔스퀘어 ExtraBold"/>
                <a:cs typeface="Gisha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chemeClr val="lt1"/>
                </a:solidFill>
                <a:latin typeface="나눔스퀘어 ExtraBold"/>
                <a:ea typeface="나눔스퀘어 ExtraBold"/>
                <a:cs typeface="Gisha"/>
              </a:rPr>
              <a:t>일별 히트맵</a:t>
            </a:r>
            <a:endPara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<a:solidFill>
                <a:schemeClr val="lt1"/>
              </a:solidFill>
              <a:latin typeface="나눔스퀘어 ExtraBold"/>
              <a:ea typeface="나눔스퀘어 ExtraBold"/>
              <a:cs typeface="Gisha"/>
            </a:endParaRPr>
          </a:p>
        </p:txBody>
      </p:sp>
      <p:pic>
        <p:nvPicPr>
          <p:cNvPr id="102" name="그림 8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4788" y="85721"/>
            <a:ext cx="518464" cy="518464"/>
          </a:xfrm>
          <a:prstGeom prst="rect">
            <a:avLst/>
          </a:prstGeom>
        </p:spPr>
      </p:pic>
      <p:sp>
        <p:nvSpPr>
          <p:cNvPr id="103" name="사각형: 둥근 모서리 11"/>
          <p:cNvSpPr/>
          <p:nvPr/>
        </p:nvSpPr>
        <p:spPr>
          <a:xfrm>
            <a:off x="10722188" y="159409"/>
            <a:ext cx="1301583" cy="348792"/>
          </a:xfrm>
          <a:prstGeom prst="roundRect">
            <a:avLst>
              <a:gd name="adj" fmla="val 25301"/>
            </a:avLst>
          </a:prstGeom>
          <a:noFill/>
          <a:ln w="28575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4" name="TextBox 30"/>
          <p:cNvSpPr txBox="1"/>
          <p:nvPr/>
        </p:nvSpPr>
        <p:spPr>
          <a:xfrm>
            <a:off x="10699668" y="166148"/>
            <a:ext cx="1346625" cy="33677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Bold"/>
                <a:ea typeface="나눔스퀘어 Bold"/>
              </a:rPr>
              <a:t>게시글 수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Bold"/>
              <a:ea typeface="나눔스퀘어 Bold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12407514" y="514184"/>
            <a:ext cx="2081212" cy="1181958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ed7d31"/>
                </a:solidFill>
                <a:latin typeface="맑은 고딕"/>
                <a:ea typeface="맑은 고딕"/>
                <a:cs typeface="맑은 고딕"/>
              </a:rPr>
              <a:t>설명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ed7d31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ed7d31"/>
                </a:solidFill>
                <a:latin typeface="맑은 고딕"/>
                <a:ea typeface="맑은 고딕"/>
                <a:cs typeface="맑은 고딕"/>
              </a:rPr>
              <a:t> 년도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ed7d31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ed7d31"/>
                </a:solidFill>
                <a:latin typeface="맑은 고딕"/>
                <a:ea typeface="맑은 고딕"/>
                <a:cs typeface="맑은 고딕"/>
              </a:rPr>
              <a:t>월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ed7d31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ed7d31"/>
                </a:solidFill>
                <a:latin typeface="맑은 고딕"/>
                <a:ea typeface="맑은 고딕"/>
                <a:cs typeface="맑은 고딕"/>
              </a:rPr>
              <a:t>일별 게시글 올라온 것을 히트맵으로 표현한 것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ed7d31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11" name=""/>
          <p:cNvGrpSpPr/>
          <p:nvPr/>
        </p:nvGrpSpPr>
        <p:grpSpPr>
          <a:xfrm rot="0">
            <a:off x="0" y="1176460"/>
            <a:ext cx="12162751" cy="5139866"/>
            <a:chOff x="370415" y="1109112"/>
            <a:chExt cx="10500744" cy="4437517"/>
          </a:xfrm>
        </p:grpSpPr>
        <p:pic>
          <p:nvPicPr>
            <p:cNvPr id="93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70415" y="2579897"/>
              <a:ext cx="3479031" cy="1469590"/>
            </a:xfrm>
            <a:prstGeom prst="rect">
              <a:avLst/>
            </a:prstGeom>
          </p:spPr>
        </p:pic>
        <p:pic>
          <p:nvPicPr>
            <p:cNvPr id="99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70415" y="1129772"/>
              <a:ext cx="3479031" cy="1447513"/>
            </a:xfrm>
            <a:prstGeom prst="rect">
              <a:avLst/>
            </a:prstGeom>
          </p:spPr>
        </p:pic>
        <p:pic>
          <p:nvPicPr>
            <p:cNvPr id="100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3858683" y="1109112"/>
              <a:ext cx="3479031" cy="1469590"/>
            </a:xfrm>
            <a:prstGeom prst="rect">
              <a:avLst/>
            </a:prstGeom>
          </p:spPr>
        </p:pic>
        <p:pic>
          <p:nvPicPr>
            <p:cNvPr id="101" name="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7378292" y="1112507"/>
              <a:ext cx="3479031" cy="1462800"/>
            </a:xfrm>
            <a:prstGeom prst="rect">
              <a:avLst/>
            </a:prstGeom>
          </p:spPr>
        </p:pic>
        <p:pic>
          <p:nvPicPr>
            <p:cNvPr id="106" name="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3858682" y="4078012"/>
              <a:ext cx="3479031" cy="1462800"/>
            </a:xfrm>
            <a:prstGeom prst="rect">
              <a:avLst/>
            </a:prstGeom>
          </p:spPr>
        </p:pic>
        <p:pic>
          <p:nvPicPr>
            <p:cNvPr id="107" name="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3858682" y="2587611"/>
              <a:ext cx="3479031" cy="1454162"/>
            </a:xfrm>
            <a:prstGeom prst="rect">
              <a:avLst/>
            </a:prstGeom>
          </p:spPr>
        </p:pic>
        <p:pic>
          <p:nvPicPr>
            <p:cNvPr id="108" name="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7378292" y="2583292"/>
              <a:ext cx="3479031" cy="1462800"/>
            </a:xfrm>
            <a:prstGeom prst="rect">
              <a:avLst/>
            </a:prstGeom>
          </p:spPr>
        </p:pic>
        <p:pic>
          <p:nvPicPr>
            <p:cNvPr id="109" name="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370415" y="4078012"/>
              <a:ext cx="3479031" cy="1462800"/>
            </a:xfrm>
            <a:prstGeom prst="rect">
              <a:avLst/>
            </a:prstGeom>
          </p:spPr>
        </p:pic>
        <p:pic>
          <p:nvPicPr>
            <p:cNvPr id="110" name="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7364456" y="4072194"/>
              <a:ext cx="3506703" cy="147443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60000">
              <a:schemeClr val="accent1">
                <a:lumMod val="5000"/>
                <a:lumOff val="95000"/>
              </a:schemeClr>
            </a:gs>
            <a:gs pos="100000">
              <a:schemeClr val="bg1">
                <a:lumMod val="97000"/>
              </a:schemeClr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 rot="16200000">
            <a:off x="-1892431" y="1892431"/>
            <a:ext cx="6858000" cy="3073137"/>
          </a:xfrm>
          <a:prstGeom prst="rect">
            <a:avLst/>
          </a:prstGeom>
          <a:gradFill flip="none" rotWithShape="1">
            <a:gsLst>
              <a:gs pos="18000">
                <a:srgbClr val="931fa2"/>
              </a:gs>
              <a:gs pos="0">
                <a:srgbClr val="7224c2"/>
              </a:gs>
              <a:gs pos="36000">
                <a:srgbClr val="b01b87"/>
              </a:gs>
              <a:gs pos="57000">
                <a:srgbClr val="c53261"/>
              </a:gs>
              <a:gs pos="100000">
                <a:srgbClr val="dd923f"/>
              </a:gs>
              <a:gs pos="80000">
                <a:srgbClr val="c6455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 rot="0">
            <a:off x="7975881" y="130503"/>
            <a:ext cx="3358870" cy="6596994"/>
            <a:chOff x="946431" y="105835"/>
            <a:chExt cx="3358870" cy="6596994"/>
          </a:xfrm>
        </p:grpSpPr>
        <p:grpSp>
          <p:nvGrpSpPr>
            <p:cNvPr id="6" name="그룹 5"/>
            <p:cNvGrpSpPr/>
            <p:nvPr/>
          </p:nvGrpSpPr>
          <p:grpSpPr>
            <a:xfrm rot="0">
              <a:off x="946431" y="105835"/>
              <a:ext cx="3358870" cy="6596994"/>
              <a:chOff x="4404005" y="105834"/>
              <a:chExt cx="3383991" cy="664633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4624387" y="981075"/>
                <a:ext cx="2943226" cy="4972050"/>
              </a:xfrm>
              <a:prstGeom prst="rect">
                <a:avLst/>
              </a:prstGeom>
              <a:gradFill flip="none" rotWithShape="1">
                <a:gsLst>
                  <a:gs pos="18000">
                    <a:srgbClr val="931fa2"/>
                  </a:gs>
                  <a:gs pos="0">
                    <a:srgbClr val="7224c2"/>
                  </a:gs>
                  <a:gs pos="36000">
                    <a:srgbClr val="b01b87"/>
                  </a:gs>
                  <a:gs pos="57000">
                    <a:srgbClr val="c53261"/>
                  </a:gs>
                  <a:gs pos="100000">
                    <a:srgbClr val="dd923f"/>
                  </a:gs>
                  <a:gs pos="80000">
                    <a:srgbClr val="c64552"/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2"/>
              <a:srcRect l="9440" t="970" r="6020" b="2100"/>
              <a:stretch>
                <a:fillRect/>
              </a:stretch>
            </p:blipFill>
            <p:spPr>
              <a:xfrm>
                <a:off x="4404005" y="105834"/>
                <a:ext cx="3383991" cy="6646333"/>
              </a:xfrm>
              <a:prstGeom prst="rect">
                <a:avLst/>
              </a:prstGeom>
            </p:spPr>
          </p:pic>
        </p:grpSp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963903" y="1576813"/>
              <a:ext cx="1323923" cy="504932"/>
            </a:xfrm>
            <a:prstGeom prst="rect">
              <a:avLst/>
            </a:prstGeom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1425171" y="2449448"/>
              <a:ext cx="2401390" cy="344031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425171" y="2846003"/>
              <a:ext cx="2401390" cy="344031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475592" y="2481323"/>
              <a:ext cx="157812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bg1"/>
                  </a:solidFill>
                  <a:latin typeface="KoPub돋움체 Medium"/>
                  <a:ea typeface="KoPub돋움체 Medium"/>
                </a:rPr>
                <a:t>__team2_instagram__</a:t>
              </a:r>
              <a:endParaRPr lang="en-US" altLang="ko-KR" sz="1100">
                <a:solidFill>
                  <a:schemeClr val="bg1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475592" y="2877877"/>
              <a:ext cx="1585170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bg1"/>
                  </a:solidFill>
                  <a:latin typeface="KoPub돋움체 Medium"/>
                  <a:ea typeface="KoPub돋움체 Medium"/>
                </a:rPr>
                <a:t>fighting!</a:t>
              </a:r>
              <a:endParaRPr lang="en-US" altLang="ko-KR" sz="1100">
                <a:solidFill>
                  <a:schemeClr val="bg1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425170" y="3452994"/>
              <a:ext cx="2401390" cy="344031"/>
            </a:xfrm>
            <a:prstGeom prst="roundRect">
              <a:avLst>
                <a:gd name="adj" fmla="val 16667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833281" y="3487537"/>
              <a:ext cx="1585170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100">
                  <a:solidFill>
                    <a:schemeClr val="bg1"/>
                  </a:solidFill>
                  <a:latin typeface="KoPub돋움체 Medium"/>
                  <a:ea typeface="KoPub돋움체 Medium"/>
                </a:rPr>
                <a:t>Login</a:t>
              </a:r>
              <a:endParaRPr lang="ko-KR" altLang="en-US" sz="1100">
                <a:solidFill>
                  <a:schemeClr val="bg1"/>
                </a:solidFill>
                <a:latin typeface="KoPub돋움체 Medium"/>
                <a:ea typeface="KoPub돋움체 Medium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72195" y="1697388"/>
            <a:ext cx="1129020" cy="5676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100">
                <a:solidFill>
                  <a:schemeClr val="bg1"/>
                </a:solidFill>
                <a:latin typeface="Arial"/>
                <a:ea typeface="Tmon몬소리 Black"/>
                <a:cs typeface="Arial"/>
              </a:rPr>
              <a:t>index</a:t>
            </a:r>
            <a:endParaRPr lang="ko-KR" altLang="en-US" sz="3100">
              <a:solidFill>
                <a:schemeClr val="bg1"/>
              </a:solidFill>
              <a:latin typeface="Arial"/>
              <a:ea typeface="Tmon몬소리 Black"/>
              <a:cs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05902" y="2870671"/>
            <a:ext cx="461333" cy="46133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88154" y="5542441"/>
            <a:ext cx="496829" cy="496829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97028" y="3765158"/>
            <a:ext cx="479081" cy="479081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305902" y="4639684"/>
            <a:ext cx="461333" cy="461334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4001160" y="2932061"/>
            <a:ext cx="1900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프로젝트 개요</a:t>
            </a: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001160" y="3819985"/>
            <a:ext cx="1900530" cy="359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프로젝트 계획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001160" y="4707909"/>
            <a:ext cx="1671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3. </a:t>
            </a:r>
            <a:r>
              <a:rPr lang="ko-KR" altLang="en-US"/>
              <a:t>설계와 구현</a:t>
            </a:r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001160" y="5595833"/>
            <a:ext cx="112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4. </a:t>
            </a:r>
            <a:r>
              <a:rPr lang="ko-KR" altLang="en-US"/>
              <a:t>마무리</a:t>
            </a: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001160" y="1601481"/>
            <a:ext cx="919455" cy="5206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900" b="1"/>
              <a:t>목차</a:t>
            </a:r>
            <a:endParaRPr lang="ko-KR" altLang="en-US" sz="2900" b="1"/>
          </a:p>
        </p:txBody>
      </p:sp>
      <p:cxnSp>
        <p:nvCxnSpPr>
          <p:cNvPr id="49" name="직선 연결선 48"/>
          <p:cNvCxnSpPr/>
          <p:nvPr/>
        </p:nvCxnSpPr>
        <p:spPr>
          <a:xfrm>
            <a:off x="1073713" y="2375162"/>
            <a:ext cx="925712" cy="0"/>
          </a:xfrm>
          <a:prstGeom prst="line">
            <a:avLst/>
          </a:prstGeom>
          <a:ln w="158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079921" y="2375162"/>
            <a:ext cx="925712" cy="0"/>
          </a:xfrm>
          <a:prstGeom prst="line">
            <a:avLst/>
          </a:prstGeom>
          <a:ln w="1587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73"/>
          <p:cNvSpPr txBox="1"/>
          <p:nvPr/>
        </p:nvSpPr>
        <p:spPr>
          <a:xfrm>
            <a:off x="4270024" y="3290500"/>
            <a:ext cx="2117441" cy="276999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프로젝트에 계기와 기대효과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</p:txBody>
      </p:sp>
      <p:sp>
        <p:nvSpPr>
          <p:cNvPr id="53" name="TextBox 73"/>
          <p:cNvSpPr txBox="1"/>
          <p:nvPr/>
        </p:nvSpPr>
        <p:spPr>
          <a:xfrm>
            <a:off x="4270024" y="4157275"/>
            <a:ext cx="1965041" cy="276999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프로젝트 절차와 진행계획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</p:txBody>
      </p:sp>
      <p:sp>
        <p:nvSpPr>
          <p:cNvPr id="54" name="TextBox 73"/>
          <p:cNvSpPr txBox="1"/>
          <p:nvPr/>
        </p:nvSpPr>
        <p:spPr>
          <a:xfrm>
            <a:off x="4270024" y="5052625"/>
            <a:ext cx="3041366" cy="276999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프로젝트를 절차에 따라 설계 후 구현결과</a:t>
            </a:r>
            <a:endPara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</p:txBody>
      </p:sp>
      <p:sp>
        <p:nvSpPr>
          <p:cNvPr id="55" name="TextBox 73"/>
          <p:cNvSpPr txBox="1"/>
          <p:nvPr/>
        </p:nvSpPr>
        <p:spPr>
          <a:xfrm>
            <a:off x="4270024" y="5947975"/>
            <a:ext cx="2117441" cy="276999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i="0" u="none" strike="noStrike" kern="1200" cap="none" spc="0" normalizeH="0" baseline="0" mc:Ignorable="hp" hp:hslEmbossed="0">
                <a:solidFill>
                  <a:schemeClr val="dk1"/>
                </a:solidFill>
              </a:rPr>
              <a:t>프로젝트를 진행하며 느낀점</a:t>
            </a:r>
            <a:endParaRPr xmlns:mc="http://schemas.openxmlformats.org/markup-compatibility/2006" xmlns:hp="http://schemas.haansoft.com/office/presentation/8.0" kumimoji="0" lang="en-US" altLang="ko-KR" sz="1200" i="0" u="none" strike="noStrike" kern="1200" cap="none" spc="0" normalizeH="0" baseline="0" mc:Ignorable="hp" hp:hslEmbossed="0">
              <a:solidFill>
                <a:schemeClr val="dk1"/>
              </a:solidFill>
            </a:endParaRPr>
          </a:p>
        </p:txBody>
      </p:sp>
      <p:sp>
        <p:nvSpPr>
          <p:cNvPr id="56" name="TextBox 8"/>
          <p:cNvSpPr txBox="1"/>
          <p:nvPr/>
        </p:nvSpPr>
        <p:spPr>
          <a:xfrm>
            <a:off x="12501706" y="367746"/>
            <a:ext cx="2737116" cy="374514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대본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 발표는 프로젝트 개요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 계획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 설계와 구현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 그리고 프로젝트를 진행하면서 느낀점으로 설명드리도록 하겠습니다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"/>
              <a:ea typeface="나눔스퀘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ll dir="l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2" grpId="1" animBg="1"/>
      <p:bldP spid="45" grpId="2"/>
      <p:bldP spid="53" grpId="3" animBg="1"/>
      <p:bldP spid="46" grpId="4"/>
      <p:bldP spid="54" grpId="5" animBg="1"/>
      <p:bldP spid="47" grpId="6"/>
      <p:bldP spid="55" grpId="7" animBg="1"/>
    </p:bld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-1"/>
            <a:ext cx="12192000" cy="672353"/>
          </a:xfrm>
          <a:prstGeom prst="rect">
            <a:avLst/>
          </a:prstGeom>
          <a:gradFill flip="none" rotWithShape="1">
            <a:gsLst>
              <a:gs pos="0">
                <a:srgbClr val="bd307e"/>
              </a:gs>
              <a:gs pos="100000">
                <a:srgbClr val="e5485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9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8768" y="1433055"/>
            <a:ext cx="11674461" cy="4908668"/>
          </a:xfrm>
          <a:prstGeom prst="rect">
            <a:avLst/>
          </a:prstGeom>
        </p:spPr>
      </p:pic>
      <p:sp>
        <p:nvSpPr>
          <p:cNvPr id="102" name="TextBox 21"/>
          <p:cNvSpPr txBox="1"/>
          <p:nvPr/>
        </p:nvSpPr>
        <p:spPr>
          <a:xfrm>
            <a:off x="683309" y="84090"/>
            <a:ext cx="5412691" cy="5140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  <a:cs typeface="Gisha"/>
              </a:rPr>
              <a:t>년도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  <a:cs typeface="Gisha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  <a:cs typeface="Gisha"/>
              </a:rPr>
              <a:t>월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  <a:cs typeface="Gisha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  <a:cs typeface="Gisha"/>
              </a:rPr>
              <a:t>일별 히트맵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  <a:cs typeface="Gisha"/>
              </a:rPr>
              <a:t>(2021)</a:t>
            </a:r>
            <a:endPara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ExtraBold"/>
              <a:ea typeface="나눔스퀘어 ExtraBold"/>
              <a:cs typeface="Gisha"/>
            </a:endParaRPr>
          </a:p>
        </p:txBody>
      </p:sp>
      <p:pic>
        <p:nvPicPr>
          <p:cNvPr id="103" name="그림 8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4788" y="85721"/>
            <a:ext cx="518464" cy="518464"/>
          </a:xfrm>
          <a:prstGeom prst="rect">
            <a:avLst/>
          </a:prstGeom>
        </p:spPr>
      </p:pic>
      <p:sp>
        <p:nvSpPr>
          <p:cNvPr id="104" name="사각형: 둥근 모서리 11"/>
          <p:cNvSpPr/>
          <p:nvPr/>
        </p:nvSpPr>
        <p:spPr>
          <a:xfrm>
            <a:off x="10722188" y="159409"/>
            <a:ext cx="1301583" cy="348792"/>
          </a:xfrm>
          <a:prstGeom prst="roundRect">
            <a:avLst>
              <a:gd name="adj" fmla="val 25301"/>
            </a:avLst>
          </a:prstGeom>
          <a:noFill/>
          <a:ln w="28575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5" name="TextBox 30"/>
          <p:cNvSpPr txBox="1"/>
          <p:nvPr/>
        </p:nvSpPr>
        <p:spPr>
          <a:xfrm>
            <a:off x="10699668" y="166148"/>
            <a:ext cx="1346625" cy="33677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Bold"/>
                <a:ea typeface="나눔스퀘어 Bold"/>
              </a:rPr>
              <a:t>게시글 수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-1"/>
            <a:ext cx="12192000" cy="672353"/>
          </a:xfrm>
          <a:prstGeom prst="rect">
            <a:avLst/>
          </a:prstGeom>
          <a:gradFill flip="none" rotWithShape="1">
            <a:gsLst>
              <a:gs pos="0">
                <a:srgbClr val="bd307e"/>
              </a:gs>
              <a:gs pos="100000">
                <a:srgbClr val="e5485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" name="TextBox 21"/>
          <p:cNvSpPr txBox="1"/>
          <p:nvPr/>
        </p:nvSpPr>
        <p:spPr>
          <a:xfrm>
            <a:off x="683309" y="84090"/>
            <a:ext cx="5412691" cy="5140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  <a:cs typeface="Gisha"/>
              </a:rPr>
              <a:t>출구별 활성도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ExtraBold"/>
              <a:ea typeface="나눔스퀘어 ExtraBold"/>
              <a:cs typeface="Gisha"/>
            </a:endParaRPr>
          </a:p>
        </p:txBody>
      </p:sp>
      <p:pic>
        <p:nvPicPr>
          <p:cNvPr id="10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2890" y="1110651"/>
            <a:ext cx="5183494" cy="4789097"/>
          </a:xfrm>
          <a:prstGeom prst="rect">
            <a:avLst/>
          </a:prstGeom>
        </p:spPr>
      </p:pic>
      <p:pic>
        <p:nvPicPr>
          <p:cNvPr id="104" name="그림 8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4788" y="85721"/>
            <a:ext cx="518464" cy="518464"/>
          </a:xfrm>
          <a:prstGeom prst="rect">
            <a:avLst/>
          </a:prstGeom>
        </p:spPr>
      </p:pic>
      <p:sp>
        <p:nvSpPr>
          <p:cNvPr id="107" name="사각형: 둥근 모서리 11"/>
          <p:cNvSpPr/>
          <p:nvPr/>
        </p:nvSpPr>
        <p:spPr>
          <a:xfrm>
            <a:off x="10722188" y="159409"/>
            <a:ext cx="1301583" cy="348792"/>
          </a:xfrm>
          <a:prstGeom prst="roundRect">
            <a:avLst>
              <a:gd name="adj" fmla="val 25301"/>
            </a:avLst>
          </a:prstGeom>
          <a:noFill/>
          <a:ln w="28575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8" name="TextBox 30"/>
          <p:cNvSpPr txBox="1"/>
          <p:nvPr/>
        </p:nvSpPr>
        <p:spPr>
          <a:xfrm>
            <a:off x="10699668" y="166148"/>
            <a:ext cx="1346625" cy="33677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Bold"/>
                <a:ea typeface="나눔스퀘어 Bold"/>
              </a:rPr>
              <a:t>게시글 수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Bold"/>
              <a:ea typeface="나눔스퀘어 Bold"/>
            </a:endParaRPr>
          </a:p>
        </p:txBody>
      </p:sp>
      <p:grpSp>
        <p:nvGrpSpPr>
          <p:cNvPr id="109" name="그룹 1"/>
          <p:cNvGrpSpPr/>
          <p:nvPr/>
        </p:nvGrpSpPr>
        <p:grpSpPr>
          <a:xfrm rot="0">
            <a:off x="5411421" y="-1090752"/>
            <a:ext cx="4491452" cy="803053"/>
            <a:chOff x="5635815" y="1369079"/>
            <a:chExt cx="5229640" cy="935038"/>
          </a:xfrm>
        </p:grpSpPr>
        <p:sp>
          <p:nvSpPr>
            <p:cNvPr id="110" name="자유형 54"/>
            <p:cNvSpPr/>
            <p:nvPr/>
          </p:nvSpPr>
          <p:spPr>
            <a:xfrm>
              <a:off x="5635815" y="1369079"/>
              <a:ext cx="5229640" cy="935038"/>
            </a:xfrm>
            <a:custGeom>
              <a:avLst/>
              <a:gdLst>
                <a:gd name="connsiteX0" fmla="*/ 4762121 w 5229640"/>
                <a:gd name="connsiteY0" fmla="*/ 0 h 935038"/>
                <a:gd name="connsiteX1" fmla="*/ 5229640 w 5229640"/>
                <a:gd name="connsiteY1" fmla="*/ 467519 h 935038"/>
                <a:gd name="connsiteX2" fmla="*/ 4762121 w 5229640"/>
                <a:gd name="connsiteY2" fmla="*/ 935038 h 935038"/>
                <a:gd name="connsiteX3" fmla="*/ 4431535 w 5229640"/>
                <a:gd name="connsiteY3" fmla="*/ 798105 h 935038"/>
                <a:gd name="connsiteX4" fmla="*/ 4383391 w 5229640"/>
                <a:gd name="connsiteY4" fmla="*/ 739754 h 935038"/>
                <a:gd name="connsiteX5" fmla="*/ 131070 w 5229640"/>
                <a:gd name="connsiteY5" fmla="*/ 739754 h 935038"/>
                <a:gd name="connsiteX6" fmla="*/ 0 w 5229640"/>
                <a:gd name="connsiteY6" fmla="*/ 608684 h 935038"/>
                <a:gd name="connsiteX7" fmla="*/ 0 w 5229640"/>
                <a:gd name="connsiteY7" fmla="*/ 376741 h 935038"/>
                <a:gd name="connsiteX8" fmla="*/ 131070 w 5229640"/>
                <a:gd name="connsiteY8" fmla="*/ 245671 h 935038"/>
                <a:gd name="connsiteX9" fmla="*/ 4352982 w 5229640"/>
                <a:gd name="connsiteY9" fmla="*/ 245671 h 935038"/>
                <a:gd name="connsiteX10" fmla="*/ 4374447 w 5229640"/>
                <a:gd name="connsiteY10" fmla="*/ 206124 h 935038"/>
                <a:gd name="connsiteX11" fmla="*/ 4762121 w 5229640"/>
                <a:gd name="connsiteY11" fmla="*/ 0 h 93503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29640" h="935038">
                  <a:moveTo>
                    <a:pt x="4762121" y="0"/>
                  </a:moveTo>
                  <a:cubicBezTo>
                    <a:pt x="5020325" y="0"/>
                    <a:pt x="5229640" y="209315"/>
                    <a:pt x="5229640" y="467519"/>
                  </a:cubicBezTo>
                  <a:cubicBezTo>
                    <a:pt x="5229640" y="725723"/>
                    <a:pt x="5020325" y="935038"/>
                    <a:pt x="4762121" y="935038"/>
                  </a:cubicBezTo>
                  <a:cubicBezTo>
                    <a:pt x="4633019" y="935038"/>
                    <a:pt x="4516140" y="882709"/>
                    <a:pt x="4431535" y="798105"/>
                  </a:cubicBezTo>
                  <a:lnTo>
                    <a:pt x="4383391" y="739754"/>
                  </a:lnTo>
                  <a:lnTo>
                    <a:pt x="131070" y="739754"/>
                  </a:lnTo>
                  <a:cubicBezTo>
                    <a:pt x="58682" y="739754"/>
                    <a:pt x="0" y="681072"/>
                    <a:pt x="0" y="608684"/>
                  </a:cubicBezTo>
                  <a:lnTo>
                    <a:pt x="0" y="376741"/>
                  </a:lnTo>
                  <a:cubicBezTo>
                    <a:pt x="0" y="304353"/>
                    <a:pt x="58682" y="245671"/>
                    <a:pt x="131070" y="245671"/>
                  </a:cubicBezTo>
                  <a:lnTo>
                    <a:pt x="4352982" y="245671"/>
                  </a:lnTo>
                  <a:lnTo>
                    <a:pt x="4374447" y="206124"/>
                  </a:lnTo>
                  <a:cubicBezTo>
                    <a:pt x="4458464" y="81764"/>
                    <a:pt x="4600744" y="0"/>
                    <a:pt x="4762121" y="0"/>
                  </a:cubicBezTo>
                  <a:close/>
                </a:path>
              </a:pathLst>
            </a:custGeom>
            <a:solidFill>
              <a:srgbClr val="d9d9d9">
                <a:alpha val="100000"/>
              </a:srgbClr>
            </a:solidFill>
            <a:ln w="31750" cap="flat" cmpd="sng" algn="ctr">
              <a:noFill/>
              <a:prstDash val="solid"/>
              <a:miter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 anchor="ctr">
              <a:no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11" name="TextBox 55"/>
            <p:cNvSpPr txBox="1"/>
            <p:nvPr/>
          </p:nvSpPr>
          <p:spPr>
            <a:xfrm>
              <a:off x="5877887" y="1688973"/>
              <a:ext cx="4006777" cy="4599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  <a:solidFill>
                    <a:srgbClr val="404040"/>
                  </a:solidFill>
                  <a:latin typeface="나눔스퀘어 ExtraBold"/>
                  <a:ea typeface="나눔스퀘어 ExtraBold"/>
                </a:rPr>
                <a:t>혜화역에서 뭐하지</a:t>
              </a:r>
              <a:r>
  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  <a:solidFill>
                    <a:srgbClr val="404040"/>
                  </a:solidFill>
                  <a:latin typeface="나눔스퀘어 ExtraBold"/>
                  <a:ea typeface="나눔스퀘어 ExtraBold"/>
                </a:rPr>
                <a:t>?</a:t>
              </a:r>
  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나눔스퀘어 ExtraBold"/>
                <a:ea typeface="나눔스퀘어 ExtraBold"/>
              </a:endParaRPr>
            </a:p>
          </p:txBody>
        </p:sp>
        <p:sp>
          <p:nvSpPr>
            <p:cNvPr id="112" name="타원 56"/>
            <p:cNvSpPr/>
            <p:nvPr/>
          </p:nvSpPr>
          <p:spPr>
            <a:xfrm>
              <a:off x="9994737" y="1433398"/>
              <a:ext cx="806400" cy="80640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5875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grpSp>
          <p:nvGrpSpPr>
            <p:cNvPr id="113" name="그룹 57"/>
            <p:cNvGrpSpPr/>
            <p:nvPr/>
          </p:nvGrpSpPr>
          <p:grpSpPr>
            <a:xfrm rot="0">
              <a:off x="10128534" y="1568844"/>
              <a:ext cx="538807" cy="538478"/>
              <a:chOff x="7102759" y="1480740"/>
              <a:chExt cx="538807" cy="538478"/>
            </a:xfrm>
          </p:grpSpPr>
          <p:sp>
            <p:nvSpPr>
              <p:cNvPr id="114" name="Freeform 6"/>
              <p:cNvSpPr/>
              <p:nvPr/>
            </p:nvSpPr>
            <p:spPr>
              <a:xfrm>
                <a:off x="7431893" y="1809545"/>
                <a:ext cx="209673" cy="209673"/>
              </a:xfrm>
              <a:custGeom>
                <a:avLst/>
                <a:gdLst>
                  <a:gd name="T0" fmla="*/ 870 w 2553"/>
                  <a:gd name="T1" fmla="*/ 0 h 2551"/>
                  <a:gd name="T2" fmla="*/ 2374 w 2553"/>
                  <a:gd name="T3" fmla="*/ 1505 h 2551"/>
                  <a:gd name="T4" fmla="*/ 2425 w 2553"/>
                  <a:gd name="T5" fmla="*/ 1562 h 2551"/>
                  <a:gd name="T6" fmla="*/ 2467 w 2553"/>
                  <a:gd name="T7" fmla="*/ 1624 h 2551"/>
                  <a:gd name="T8" fmla="*/ 2503 w 2553"/>
                  <a:gd name="T9" fmla="*/ 1690 h 2551"/>
                  <a:gd name="T10" fmla="*/ 2527 w 2553"/>
                  <a:gd name="T11" fmla="*/ 1760 h 2551"/>
                  <a:gd name="T12" fmla="*/ 2545 w 2553"/>
                  <a:gd name="T13" fmla="*/ 1829 h 2551"/>
                  <a:gd name="T14" fmla="*/ 2553 w 2553"/>
                  <a:gd name="T15" fmla="*/ 1903 h 2551"/>
                  <a:gd name="T16" fmla="*/ 2553 w 2553"/>
                  <a:gd name="T17" fmla="*/ 1975 h 2551"/>
                  <a:gd name="T18" fmla="*/ 2545 w 2553"/>
                  <a:gd name="T19" fmla="*/ 2047 h 2551"/>
                  <a:gd name="T20" fmla="*/ 2527 w 2553"/>
                  <a:gd name="T21" fmla="*/ 2119 h 2551"/>
                  <a:gd name="T22" fmla="*/ 2503 w 2553"/>
                  <a:gd name="T23" fmla="*/ 2186 h 2551"/>
                  <a:gd name="T24" fmla="*/ 2467 w 2553"/>
                  <a:gd name="T25" fmla="*/ 2252 h 2551"/>
                  <a:gd name="T26" fmla="*/ 2425 w 2553"/>
                  <a:gd name="T27" fmla="*/ 2316 h 2551"/>
                  <a:gd name="T28" fmla="*/ 2374 w 2553"/>
                  <a:gd name="T29" fmla="*/ 2374 h 2551"/>
                  <a:gd name="T30" fmla="*/ 2316 w 2553"/>
                  <a:gd name="T31" fmla="*/ 2423 h 2551"/>
                  <a:gd name="T32" fmla="*/ 2254 w 2553"/>
                  <a:gd name="T33" fmla="*/ 2467 h 2551"/>
                  <a:gd name="T34" fmla="*/ 2188 w 2553"/>
                  <a:gd name="T35" fmla="*/ 2501 h 2551"/>
                  <a:gd name="T36" fmla="*/ 2120 w 2553"/>
                  <a:gd name="T37" fmla="*/ 2527 h 2551"/>
                  <a:gd name="T38" fmla="*/ 2048 w 2553"/>
                  <a:gd name="T39" fmla="*/ 2543 h 2551"/>
                  <a:gd name="T40" fmla="*/ 1977 w 2553"/>
                  <a:gd name="T41" fmla="*/ 2551 h 2551"/>
                  <a:gd name="T42" fmla="*/ 1903 w 2553"/>
                  <a:gd name="T43" fmla="*/ 2551 h 2551"/>
                  <a:gd name="T44" fmla="*/ 1831 w 2553"/>
                  <a:gd name="T45" fmla="*/ 2543 h 2551"/>
                  <a:gd name="T46" fmla="*/ 1761 w 2553"/>
                  <a:gd name="T47" fmla="*/ 2527 h 2551"/>
                  <a:gd name="T48" fmla="*/ 1691 w 2553"/>
                  <a:gd name="T49" fmla="*/ 2501 h 2551"/>
                  <a:gd name="T50" fmla="*/ 1626 w 2553"/>
                  <a:gd name="T51" fmla="*/ 2467 h 2551"/>
                  <a:gd name="T52" fmla="*/ 1564 w 2553"/>
                  <a:gd name="T53" fmla="*/ 2423 h 2551"/>
                  <a:gd name="T54" fmla="*/ 1504 w 2553"/>
                  <a:gd name="T55" fmla="*/ 2374 h 2551"/>
                  <a:gd name="T56" fmla="*/ 0 w 2553"/>
                  <a:gd name="T57" fmla="*/ 869 h 2551"/>
                  <a:gd name="T58" fmla="*/ 146 w 2553"/>
                  <a:gd name="T59" fmla="*/ 769 h 2551"/>
                  <a:gd name="T60" fmla="*/ 285 w 2553"/>
                  <a:gd name="T61" fmla="*/ 659 h 2551"/>
                  <a:gd name="T62" fmla="*/ 419 w 2553"/>
                  <a:gd name="T63" fmla="*/ 542 h 2551"/>
                  <a:gd name="T64" fmla="*/ 543 w 2553"/>
                  <a:gd name="T65" fmla="*/ 418 h 2551"/>
                  <a:gd name="T66" fmla="*/ 660 w 2553"/>
                  <a:gd name="T67" fmla="*/ 285 h 2551"/>
                  <a:gd name="T68" fmla="*/ 770 w 2553"/>
                  <a:gd name="T69" fmla="*/ 145 h 2551"/>
                  <a:gd name="T70" fmla="*/ 870 w 2553"/>
                  <a:gd name="T71" fmla="*/ 0 h 255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53" h="2551">
                    <a:moveTo>
                      <a:pt x="870" y="0"/>
                    </a:moveTo>
                    <a:lnTo>
                      <a:pt x="2374" y="1505"/>
                    </a:lnTo>
                    <a:lnTo>
                      <a:pt x="2425" y="1562"/>
                    </a:lnTo>
                    <a:lnTo>
                      <a:pt x="2467" y="1624"/>
                    </a:lnTo>
                    <a:lnTo>
                      <a:pt x="2503" y="1690"/>
                    </a:lnTo>
                    <a:lnTo>
                      <a:pt x="2527" y="1760"/>
                    </a:lnTo>
                    <a:lnTo>
                      <a:pt x="2545" y="1829"/>
                    </a:lnTo>
                    <a:lnTo>
                      <a:pt x="2553" y="1903"/>
                    </a:lnTo>
                    <a:lnTo>
                      <a:pt x="2553" y="1975"/>
                    </a:lnTo>
                    <a:lnTo>
                      <a:pt x="2545" y="2047"/>
                    </a:lnTo>
                    <a:lnTo>
                      <a:pt x="2527" y="2119"/>
                    </a:lnTo>
                    <a:lnTo>
                      <a:pt x="2503" y="2186"/>
                    </a:lnTo>
                    <a:lnTo>
                      <a:pt x="2467" y="2252"/>
                    </a:lnTo>
                    <a:lnTo>
                      <a:pt x="2425" y="2316"/>
                    </a:lnTo>
                    <a:lnTo>
                      <a:pt x="2374" y="2374"/>
                    </a:lnTo>
                    <a:lnTo>
                      <a:pt x="2316" y="2423"/>
                    </a:lnTo>
                    <a:lnTo>
                      <a:pt x="2254" y="2467"/>
                    </a:lnTo>
                    <a:lnTo>
                      <a:pt x="2188" y="2501"/>
                    </a:lnTo>
                    <a:lnTo>
                      <a:pt x="2120" y="2527"/>
                    </a:lnTo>
                    <a:lnTo>
                      <a:pt x="2048" y="2543"/>
                    </a:lnTo>
                    <a:lnTo>
                      <a:pt x="1977" y="2551"/>
                    </a:lnTo>
                    <a:lnTo>
                      <a:pt x="1903" y="2551"/>
                    </a:lnTo>
                    <a:lnTo>
                      <a:pt x="1831" y="2543"/>
                    </a:lnTo>
                    <a:lnTo>
                      <a:pt x="1761" y="2527"/>
                    </a:lnTo>
                    <a:lnTo>
                      <a:pt x="1691" y="2501"/>
                    </a:lnTo>
                    <a:lnTo>
                      <a:pt x="1626" y="2467"/>
                    </a:lnTo>
                    <a:lnTo>
                      <a:pt x="1564" y="2423"/>
                    </a:lnTo>
                    <a:lnTo>
                      <a:pt x="1504" y="2374"/>
                    </a:lnTo>
                    <a:lnTo>
                      <a:pt x="0" y="869"/>
                    </a:lnTo>
                    <a:lnTo>
                      <a:pt x="146" y="769"/>
                    </a:lnTo>
                    <a:lnTo>
                      <a:pt x="285" y="659"/>
                    </a:lnTo>
                    <a:lnTo>
                      <a:pt x="419" y="542"/>
                    </a:lnTo>
                    <a:lnTo>
                      <a:pt x="543" y="418"/>
                    </a:lnTo>
                    <a:lnTo>
                      <a:pt x="660" y="285"/>
                    </a:lnTo>
                    <a:lnTo>
                      <a:pt x="770" y="145"/>
                    </a:lnTo>
                    <a:lnTo>
                      <a:pt x="870" y="0"/>
                    </a:lnTo>
                    <a:close/>
                  </a:path>
                </a:pathLst>
              </a:custGeom>
              <a:solidFill>
                <a:srgbClr val="b01b87">
                  <a:alpha val="100000"/>
                </a:srgbClr>
              </a:solidFill>
              <a:ln w="1270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115" name="Freeform 7"/>
              <p:cNvSpPr>
                <a:spLocks noEditPoints="1"/>
              </p:cNvSpPr>
              <p:nvPr/>
            </p:nvSpPr>
            <p:spPr>
              <a:xfrm>
                <a:off x="7102759" y="1480740"/>
                <a:ext cx="404228" cy="404064"/>
              </a:xfrm>
              <a:custGeom>
                <a:avLst/>
                <a:gdLst>
                  <a:gd name="T0" fmla="*/ 2160 w 4921"/>
                  <a:gd name="T1" fmla="*/ 640 h 4918"/>
                  <a:gd name="T2" fmla="*/ 1743 w 4921"/>
                  <a:gd name="T3" fmla="*/ 759 h 4918"/>
                  <a:gd name="T4" fmla="*/ 1370 w 4921"/>
                  <a:gd name="T5" fmla="*/ 971 h 4918"/>
                  <a:gd name="T6" fmla="*/ 1059 w 4921"/>
                  <a:gd name="T7" fmla="*/ 1260 h 4918"/>
                  <a:gd name="T8" fmla="*/ 822 w 4921"/>
                  <a:gd name="T9" fmla="*/ 1613 h 4918"/>
                  <a:gd name="T10" fmla="*/ 668 w 4921"/>
                  <a:gd name="T11" fmla="*/ 2015 h 4918"/>
                  <a:gd name="T12" fmla="*/ 614 w 4921"/>
                  <a:gd name="T13" fmla="*/ 2460 h 4918"/>
                  <a:gd name="T14" fmla="*/ 668 w 4921"/>
                  <a:gd name="T15" fmla="*/ 2902 h 4918"/>
                  <a:gd name="T16" fmla="*/ 822 w 4921"/>
                  <a:gd name="T17" fmla="*/ 3305 h 4918"/>
                  <a:gd name="T18" fmla="*/ 1059 w 4921"/>
                  <a:gd name="T19" fmla="*/ 3658 h 4918"/>
                  <a:gd name="T20" fmla="*/ 1370 w 4921"/>
                  <a:gd name="T21" fmla="*/ 3947 h 4918"/>
                  <a:gd name="T22" fmla="*/ 1743 w 4921"/>
                  <a:gd name="T23" fmla="*/ 4158 h 4918"/>
                  <a:gd name="T24" fmla="*/ 2160 w 4921"/>
                  <a:gd name="T25" fmla="*/ 4278 h 4918"/>
                  <a:gd name="T26" fmla="*/ 2611 w 4921"/>
                  <a:gd name="T27" fmla="*/ 4296 h 4918"/>
                  <a:gd name="T28" fmla="*/ 3042 w 4921"/>
                  <a:gd name="T29" fmla="*/ 4208 h 4918"/>
                  <a:gd name="T30" fmla="*/ 3431 w 4921"/>
                  <a:gd name="T31" fmla="*/ 4027 h 4918"/>
                  <a:gd name="T32" fmla="*/ 3764 w 4921"/>
                  <a:gd name="T33" fmla="*/ 3761 h 4918"/>
                  <a:gd name="T34" fmla="*/ 4029 w 4921"/>
                  <a:gd name="T35" fmla="*/ 3429 h 4918"/>
                  <a:gd name="T36" fmla="*/ 4210 w 4921"/>
                  <a:gd name="T37" fmla="*/ 3042 h 4918"/>
                  <a:gd name="T38" fmla="*/ 4298 w 4921"/>
                  <a:gd name="T39" fmla="*/ 2609 h 4918"/>
                  <a:gd name="T40" fmla="*/ 4280 w 4921"/>
                  <a:gd name="T41" fmla="*/ 2161 h 4918"/>
                  <a:gd name="T42" fmla="*/ 4159 w 4921"/>
                  <a:gd name="T43" fmla="*/ 1742 h 4918"/>
                  <a:gd name="T44" fmla="*/ 3949 w 4921"/>
                  <a:gd name="T45" fmla="*/ 1371 h 4918"/>
                  <a:gd name="T46" fmla="*/ 3660 w 4921"/>
                  <a:gd name="T47" fmla="*/ 1058 h 4918"/>
                  <a:gd name="T48" fmla="*/ 3307 w 4921"/>
                  <a:gd name="T49" fmla="*/ 821 h 4918"/>
                  <a:gd name="T50" fmla="*/ 2902 w 4921"/>
                  <a:gd name="T51" fmla="*/ 668 h 4918"/>
                  <a:gd name="T52" fmla="*/ 2459 w 4921"/>
                  <a:gd name="T53" fmla="*/ 616 h 4918"/>
                  <a:gd name="T54" fmla="*/ 2808 w 4921"/>
                  <a:gd name="T55" fmla="*/ 24 h 4918"/>
                  <a:gd name="T56" fmla="*/ 3301 w 4921"/>
                  <a:gd name="T57" fmla="*/ 147 h 4918"/>
                  <a:gd name="T58" fmla="*/ 3748 w 4921"/>
                  <a:gd name="T59" fmla="*/ 365 h 4918"/>
                  <a:gd name="T60" fmla="*/ 4141 w 4921"/>
                  <a:gd name="T61" fmla="*/ 664 h 4918"/>
                  <a:gd name="T62" fmla="*/ 4464 w 4921"/>
                  <a:gd name="T63" fmla="*/ 1035 h 4918"/>
                  <a:gd name="T64" fmla="*/ 4709 w 4921"/>
                  <a:gd name="T65" fmla="*/ 1463 h 4918"/>
                  <a:gd name="T66" fmla="*/ 4865 w 4921"/>
                  <a:gd name="T67" fmla="*/ 1943 h 4918"/>
                  <a:gd name="T68" fmla="*/ 4921 w 4921"/>
                  <a:gd name="T69" fmla="*/ 2460 h 4918"/>
                  <a:gd name="T70" fmla="*/ 4865 w 4921"/>
                  <a:gd name="T71" fmla="*/ 2974 h 4918"/>
                  <a:gd name="T72" fmla="*/ 4709 w 4921"/>
                  <a:gd name="T73" fmla="*/ 3454 h 4918"/>
                  <a:gd name="T74" fmla="*/ 4464 w 4921"/>
                  <a:gd name="T75" fmla="*/ 3883 h 4918"/>
                  <a:gd name="T76" fmla="*/ 4141 w 4921"/>
                  <a:gd name="T77" fmla="*/ 4254 h 4918"/>
                  <a:gd name="T78" fmla="*/ 3748 w 4921"/>
                  <a:gd name="T79" fmla="*/ 4553 h 4918"/>
                  <a:gd name="T80" fmla="*/ 3301 w 4921"/>
                  <a:gd name="T81" fmla="*/ 4770 h 4918"/>
                  <a:gd name="T82" fmla="*/ 2808 w 4921"/>
                  <a:gd name="T83" fmla="*/ 4894 h 4918"/>
                  <a:gd name="T84" fmla="*/ 2284 w 4921"/>
                  <a:gd name="T85" fmla="*/ 4912 h 4918"/>
                  <a:gd name="T86" fmla="*/ 1779 w 4921"/>
                  <a:gd name="T87" fmla="*/ 4822 h 4918"/>
                  <a:gd name="T88" fmla="*/ 1314 w 4921"/>
                  <a:gd name="T89" fmla="*/ 4634 h 4918"/>
                  <a:gd name="T90" fmla="*/ 904 w 4921"/>
                  <a:gd name="T91" fmla="*/ 4361 h 4918"/>
                  <a:gd name="T92" fmla="*/ 554 w 4921"/>
                  <a:gd name="T93" fmla="*/ 4015 h 4918"/>
                  <a:gd name="T94" fmla="*/ 283 w 4921"/>
                  <a:gd name="T95" fmla="*/ 3604 h 4918"/>
                  <a:gd name="T96" fmla="*/ 96 w 4921"/>
                  <a:gd name="T97" fmla="*/ 3139 h 4918"/>
                  <a:gd name="T98" fmla="*/ 6 w 4921"/>
                  <a:gd name="T99" fmla="*/ 2635 h 4918"/>
                  <a:gd name="T100" fmla="*/ 24 w 4921"/>
                  <a:gd name="T101" fmla="*/ 2111 h 4918"/>
                  <a:gd name="T102" fmla="*/ 148 w 4921"/>
                  <a:gd name="T103" fmla="*/ 1619 h 4918"/>
                  <a:gd name="T104" fmla="*/ 365 w 4921"/>
                  <a:gd name="T105" fmla="*/ 1170 h 4918"/>
                  <a:gd name="T106" fmla="*/ 664 w 4921"/>
                  <a:gd name="T107" fmla="*/ 779 h 4918"/>
                  <a:gd name="T108" fmla="*/ 1033 w 4921"/>
                  <a:gd name="T109" fmla="*/ 456 h 4918"/>
                  <a:gd name="T110" fmla="*/ 1464 w 4921"/>
                  <a:gd name="T111" fmla="*/ 209 h 4918"/>
                  <a:gd name="T112" fmla="*/ 1943 w 4921"/>
                  <a:gd name="T113" fmla="*/ 54 h 4918"/>
                  <a:gd name="T114" fmla="*/ 2459 w 4921"/>
                  <a:gd name="T115" fmla="*/ 0 h 491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921" h="4918">
                    <a:moveTo>
                      <a:pt x="2459" y="616"/>
                    </a:moveTo>
                    <a:lnTo>
                      <a:pt x="2310" y="622"/>
                    </a:lnTo>
                    <a:lnTo>
                      <a:pt x="2160" y="640"/>
                    </a:lnTo>
                    <a:lnTo>
                      <a:pt x="2016" y="668"/>
                    </a:lnTo>
                    <a:lnTo>
                      <a:pt x="1877" y="710"/>
                    </a:lnTo>
                    <a:lnTo>
                      <a:pt x="1743" y="759"/>
                    </a:lnTo>
                    <a:lnTo>
                      <a:pt x="1614" y="821"/>
                    </a:lnTo>
                    <a:lnTo>
                      <a:pt x="1488" y="891"/>
                    </a:lnTo>
                    <a:lnTo>
                      <a:pt x="1370" y="971"/>
                    </a:lnTo>
                    <a:lnTo>
                      <a:pt x="1261" y="1058"/>
                    </a:lnTo>
                    <a:lnTo>
                      <a:pt x="1157" y="1156"/>
                    </a:lnTo>
                    <a:lnTo>
                      <a:pt x="1059" y="1260"/>
                    </a:lnTo>
                    <a:lnTo>
                      <a:pt x="971" y="1371"/>
                    </a:lnTo>
                    <a:lnTo>
                      <a:pt x="892" y="1489"/>
                    </a:lnTo>
                    <a:lnTo>
                      <a:pt x="822" y="1613"/>
                    </a:lnTo>
                    <a:lnTo>
                      <a:pt x="760" y="1742"/>
                    </a:lnTo>
                    <a:lnTo>
                      <a:pt x="710" y="1876"/>
                    </a:lnTo>
                    <a:lnTo>
                      <a:pt x="668" y="2015"/>
                    </a:lnTo>
                    <a:lnTo>
                      <a:pt x="638" y="2161"/>
                    </a:lnTo>
                    <a:lnTo>
                      <a:pt x="620" y="2308"/>
                    </a:lnTo>
                    <a:lnTo>
                      <a:pt x="614" y="2460"/>
                    </a:lnTo>
                    <a:lnTo>
                      <a:pt x="620" y="2609"/>
                    </a:lnTo>
                    <a:lnTo>
                      <a:pt x="638" y="2757"/>
                    </a:lnTo>
                    <a:lnTo>
                      <a:pt x="668" y="2902"/>
                    </a:lnTo>
                    <a:lnTo>
                      <a:pt x="710" y="3042"/>
                    </a:lnTo>
                    <a:lnTo>
                      <a:pt x="760" y="3175"/>
                    </a:lnTo>
                    <a:lnTo>
                      <a:pt x="822" y="3305"/>
                    </a:lnTo>
                    <a:lnTo>
                      <a:pt x="892" y="3429"/>
                    </a:lnTo>
                    <a:lnTo>
                      <a:pt x="971" y="3546"/>
                    </a:lnTo>
                    <a:lnTo>
                      <a:pt x="1059" y="3658"/>
                    </a:lnTo>
                    <a:lnTo>
                      <a:pt x="1157" y="3761"/>
                    </a:lnTo>
                    <a:lnTo>
                      <a:pt x="1261" y="3859"/>
                    </a:lnTo>
                    <a:lnTo>
                      <a:pt x="1370" y="3947"/>
                    </a:lnTo>
                    <a:lnTo>
                      <a:pt x="1488" y="4027"/>
                    </a:lnTo>
                    <a:lnTo>
                      <a:pt x="1614" y="4096"/>
                    </a:lnTo>
                    <a:lnTo>
                      <a:pt x="1743" y="4158"/>
                    </a:lnTo>
                    <a:lnTo>
                      <a:pt x="1877" y="4208"/>
                    </a:lnTo>
                    <a:lnTo>
                      <a:pt x="2016" y="4250"/>
                    </a:lnTo>
                    <a:lnTo>
                      <a:pt x="2160" y="4278"/>
                    </a:lnTo>
                    <a:lnTo>
                      <a:pt x="2310" y="4296"/>
                    </a:lnTo>
                    <a:lnTo>
                      <a:pt x="2459" y="4302"/>
                    </a:lnTo>
                    <a:lnTo>
                      <a:pt x="2611" y="4296"/>
                    </a:lnTo>
                    <a:lnTo>
                      <a:pt x="2758" y="4278"/>
                    </a:lnTo>
                    <a:lnTo>
                      <a:pt x="2902" y="4250"/>
                    </a:lnTo>
                    <a:lnTo>
                      <a:pt x="3042" y="4208"/>
                    </a:lnTo>
                    <a:lnTo>
                      <a:pt x="3177" y="4158"/>
                    </a:lnTo>
                    <a:lnTo>
                      <a:pt x="3307" y="4096"/>
                    </a:lnTo>
                    <a:lnTo>
                      <a:pt x="3431" y="4027"/>
                    </a:lnTo>
                    <a:lnTo>
                      <a:pt x="3548" y="3947"/>
                    </a:lnTo>
                    <a:lnTo>
                      <a:pt x="3660" y="3859"/>
                    </a:lnTo>
                    <a:lnTo>
                      <a:pt x="3764" y="3761"/>
                    </a:lnTo>
                    <a:lnTo>
                      <a:pt x="3859" y="3658"/>
                    </a:lnTo>
                    <a:lnTo>
                      <a:pt x="3949" y="3546"/>
                    </a:lnTo>
                    <a:lnTo>
                      <a:pt x="4029" y="3429"/>
                    </a:lnTo>
                    <a:lnTo>
                      <a:pt x="4099" y="3305"/>
                    </a:lnTo>
                    <a:lnTo>
                      <a:pt x="4159" y="3175"/>
                    </a:lnTo>
                    <a:lnTo>
                      <a:pt x="4210" y="3042"/>
                    </a:lnTo>
                    <a:lnTo>
                      <a:pt x="4250" y="2902"/>
                    </a:lnTo>
                    <a:lnTo>
                      <a:pt x="4280" y="2757"/>
                    </a:lnTo>
                    <a:lnTo>
                      <a:pt x="4298" y="2609"/>
                    </a:lnTo>
                    <a:lnTo>
                      <a:pt x="4304" y="2460"/>
                    </a:lnTo>
                    <a:lnTo>
                      <a:pt x="4298" y="2308"/>
                    </a:lnTo>
                    <a:lnTo>
                      <a:pt x="4280" y="2161"/>
                    </a:lnTo>
                    <a:lnTo>
                      <a:pt x="4250" y="2015"/>
                    </a:lnTo>
                    <a:lnTo>
                      <a:pt x="4210" y="1876"/>
                    </a:lnTo>
                    <a:lnTo>
                      <a:pt x="4159" y="1742"/>
                    </a:lnTo>
                    <a:lnTo>
                      <a:pt x="4099" y="1613"/>
                    </a:lnTo>
                    <a:lnTo>
                      <a:pt x="4029" y="1489"/>
                    </a:lnTo>
                    <a:lnTo>
                      <a:pt x="3949" y="1371"/>
                    </a:lnTo>
                    <a:lnTo>
                      <a:pt x="3859" y="1260"/>
                    </a:lnTo>
                    <a:lnTo>
                      <a:pt x="3764" y="1156"/>
                    </a:lnTo>
                    <a:lnTo>
                      <a:pt x="3660" y="1058"/>
                    </a:lnTo>
                    <a:lnTo>
                      <a:pt x="3548" y="971"/>
                    </a:lnTo>
                    <a:lnTo>
                      <a:pt x="3431" y="891"/>
                    </a:lnTo>
                    <a:lnTo>
                      <a:pt x="3307" y="821"/>
                    </a:lnTo>
                    <a:lnTo>
                      <a:pt x="3177" y="759"/>
                    </a:lnTo>
                    <a:lnTo>
                      <a:pt x="3042" y="710"/>
                    </a:lnTo>
                    <a:lnTo>
                      <a:pt x="2902" y="668"/>
                    </a:lnTo>
                    <a:lnTo>
                      <a:pt x="2758" y="640"/>
                    </a:lnTo>
                    <a:lnTo>
                      <a:pt x="2611" y="622"/>
                    </a:lnTo>
                    <a:lnTo>
                      <a:pt x="2459" y="616"/>
                    </a:lnTo>
                    <a:close/>
                    <a:moveTo>
                      <a:pt x="2459" y="0"/>
                    </a:moveTo>
                    <a:lnTo>
                      <a:pt x="2635" y="6"/>
                    </a:lnTo>
                    <a:lnTo>
                      <a:pt x="2808" y="24"/>
                    </a:lnTo>
                    <a:lnTo>
                      <a:pt x="2976" y="54"/>
                    </a:lnTo>
                    <a:lnTo>
                      <a:pt x="3141" y="96"/>
                    </a:lnTo>
                    <a:lnTo>
                      <a:pt x="3301" y="147"/>
                    </a:lnTo>
                    <a:lnTo>
                      <a:pt x="3455" y="209"/>
                    </a:lnTo>
                    <a:lnTo>
                      <a:pt x="3604" y="283"/>
                    </a:lnTo>
                    <a:lnTo>
                      <a:pt x="3748" y="365"/>
                    </a:lnTo>
                    <a:lnTo>
                      <a:pt x="3885" y="456"/>
                    </a:lnTo>
                    <a:lnTo>
                      <a:pt x="4017" y="556"/>
                    </a:lnTo>
                    <a:lnTo>
                      <a:pt x="4141" y="664"/>
                    </a:lnTo>
                    <a:lnTo>
                      <a:pt x="4256" y="779"/>
                    </a:lnTo>
                    <a:lnTo>
                      <a:pt x="4364" y="903"/>
                    </a:lnTo>
                    <a:lnTo>
                      <a:pt x="4464" y="1035"/>
                    </a:lnTo>
                    <a:lnTo>
                      <a:pt x="4556" y="1170"/>
                    </a:lnTo>
                    <a:lnTo>
                      <a:pt x="4637" y="1314"/>
                    </a:lnTo>
                    <a:lnTo>
                      <a:pt x="4709" y="1463"/>
                    </a:lnTo>
                    <a:lnTo>
                      <a:pt x="4773" y="1619"/>
                    </a:lnTo>
                    <a:lnTo>
                      <a:pt x="4825" y="1778"/>
                    </a:lnTo>
                    <a:lnTo>
                      <a:pt x="4865" y="1943"/>
                    </a:lnTo>
                    <a:lnTo>
                      <a:pt x="4895" y="2111"/>
                    </a:lnTo>
                    <a:lnTo>
                      <a:pt x="4913" y="2282"/>
                    </a:lnTo>
                    <a:lnTo>
                      <a:pt x="4921" y="2460"/>
                    </a:lnTo>
                    <a:lnTo>
                      <a:pt x="4913" y="2635"/>
                    </a:lnTo>
                    <a:lnTo>
                      <a:pt x="4895" y="2807"/>
                    </a:lnTo>
                    <a:lnTo>
                      <a:pt x="4865" y="2974"/>
                    </a:lnTo>
                    <a:lnTo>
                      <a:pt x="4825" y="3139"/>
                    </a:lnTo>
                    <a:lnTo>
                      <a:pt x="4773" y="3299"/>
                    </a:lnTo>
                    <a:lnTo>
                      <a:pt x="4709" y="3454"/>
                    </a:lnTo>
                    <a:lnTo>
                      <a:pt x="4637" y="3604"/>
                    </a:lnTo>
                    <a:lnTo>
                      <a:pt x="4556" y="3747"/>
                    </a:lnTo>
                    <a:lnTo>
                      <a:pt x="4464" y="3883"/>
                    </a:lnTo>
                    <a:lnTo>
                      <a:pt x="4364" y="4015"/>
                    </a:lnTo>
                    <a:lnTo>
                      <a:pt x="4256" y="4138"/>
                    </a:lnTo>
                    <a:lnTo>
                      <a:pt x="4141" y="4254"/>
                    </a:lnTo>
                    <a:lnTo>
                      <a:pt x="4017" y="4361"/>
                    </a:lnTo>
                    <a:lnTo>
                      <a:pt x="3885" y="4461"/>
                    </a:lnTo>
                    <a:lnTo>
                      <a:pt x="3748" y="4553"/>
                    </a:lnTo>
                    <a:lnTo>
                      <a:pt x="3604" y="4634"/>
                    </a:lnTo>
                    <a:lnTo>
                      <a:pt x="3455" y="4708"/>
                    </a:lnTo>
                    <a:lnTo>
                      <a:pt x="3301" y="4770"/>
                    </a:lnTo>
                    <a:lnTo>
                      <a:pt x="3141" y="4822"/>
                    </a:lnTo>
                    <a:lnTo>
                      <a:pt x="2976" y="4864"/>
                    </a:lnTo>
                    <a:lnTo>
                      <a:pt x="2808" y="4894"/>
                    </a:lnTo>
                    <a:lnTo>
                      <a:pt x="2635" y="4912"/>
                    </a:lnTo>
                    <a:lnTo>
                      <a:pt x="2459" y="4918"/>
                    </a:lnTo>
                    <a:lnTo>
                      <a:pt x="2284" y="4912"/>
                    </a:lnTo>
                    <a:lnTo>
                      <a:pt x="2112" y="4894"/>
                    </a:lnTo>
                    <a:lnTo>
                      <a:pt x="1943" y="4864"/>
                    </a:lnTo>
                    <a:lnTo>
                      <a:pt x="1779" y="4822"/>
                    </a:lnTo>
                    <a:lnTo>
                      <a:pt x="1620" y="4770"/>
                    </a:lnTo>
                    <a:lnTo>
                      <a:pt x="1464" y="4708"/>
                    </a:lnTo>
                    <a:lnTo>
                      <a:pt x="1314" y="4634"/>
                    </a:lnTo>
                    <a:lnTo>
                      <a:pt x="1171" y="4553"/>
                    </a:lnTo>
                    <a:lnTo>
                      <a:pt x="1033" y="4461"/>
                    </a:lnTo>
                    <a:lnTo>
                      <a:pt x="904" y="4361"/>
                    </a:lnTo>
                    <a:lnTo>
                      <a:pt x="780" y="4254"/>
                    </a:lnTo>
                    <a:lnTo>
                      <a:pt x="664" y="4138"/>
                    </a:lnTo>
                    <a:lnTo>
                      <a:pt x="554" y="4015"/>
                    </a:lnTo>
                    <a:lnTo>
                      <a:pt x="455" y="3883"/>
                    </a:lnTo>
                    <a:lnTo>
                      <a:pt x="365" y="3747"/>
                    </a:lnTo>
                    <a:lnTo>
                      <a:pt x="283" y="3604"/>
                    </a:lnTo>
                    <a:lnTo>
                      <a:pt x="209" y="3454"/>
                    </a:lnTo>
                    <a:lnTo>
                      <a:pt x="148" y="3299"/>
                    </a:lnTo>
                    <a:lnTo>
                      <a:pt x="96" y="3139"/>
                    </a:lnTo>
                    <a:lnTo>
                      <a:pt x="54" y="2974"/>
                    </a:lnTo>
                    <a:lnTo>
                      <a:pt x="24" y="2807"/>
                    </a:lnTo>
                    <a:lnTo>
                      <a:pt x="6" y="2635"/>
                    </a:lnTo>
                    <a:lnTo>
                      <a:pt x="0" y="2460"/>
                    </a:lnTo>
                    <a:lnTo>
                      <a:pt x="6" y="2282"/>
                    </a:lnTo>
                    <a:lnTo>
                      <a:pt x="24" y="2111"/>
                    </a:lnTo>
                    <a:lnTo>
                      <a:pt x="54" y="1943"/>
                    </a:lnTo>
                    <a:lnTo>
                      <a:pt x="96" y="1778"/>
                    </a:lnTo>
                    <a:lnTo>
                      <a:pt x="148" y="1619"/>
                    </a:lnTo>
                    <a:lnTo>
                      <a:pt x="209" y="1463"/>
                    </a:lnTo>
                    <a:lnTo>
                      <a:pt x="283" y="1314"/>
                    </a:lnTo>
                    <a:lnTo>
                      <a:pt x="365" y="1170"/>
                    </a:lnTo>
                    <a:lnTo>
                      <a:pt x="455" y="1035"/>
                    </a:lnTo>
                    <a:lnTo>
                      <a:pt x="554" y="903"/>
                    </a:lnTo>
                    <a:lnTo>
                      <a:pt x="664" y="779"/>
                    </a:lnTo>
                    <a:lnTo>
                      <a:pt x="780" y="664"/>
                    </a:lnTo>
                    <a:lnTo>
                      <a:pt x="904" y="556"/>
                    </a:lnTo>
                    <a:lnTo>
                      <a:pt x="1033" y="456"/>
                    </a:lnTo>
                    <a:lnTo>
                      <a:pt x="1171" y="365"/>
                    </a:lnTo>
                    <a:lnTo>
                      <a:pt x="1314" y="283"/>
                    </a:lnTo>
                    <a:lnTo>
                      <a:pt x="1464" y="209"/>
                    </a:lnTo>
                    <a:lnTo>
                      <a:pt x="1620" y="147"/>
                    </a:lnTo>
                    <a:lnTo>
                      <a:pt x="1779" y="96"/>
                    </a:lnTo>
                    <a:lnTo>
                      <a:pt x="1943" y="54"/>
                    </a:lnTo>
                    <a:lnTo>
                      <a:pt x="2112" y="24"/>
                    </a:lnTo>
                    <a:lnTo>
                      <a:pt x="2284" y="6"/>
                    </a:lnTo>
                    <a:lnTo>
                      <a:pt x="2459" y="0"/>
                    </a:lnTo>
                    <a:close/>
                  </a:path>
                </a:pathLst>
              </a:custGeom>
              <a:solidFill>
                <a:srgbClr val="b01b87">
                  <a:alpha val="100000"/>
                </a:srgbClr>
              </a:solidFill>
              <a:ln w="1270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116" name="Freeform 8"/>
              <p:cNvSpPr/>
              <p:nvPr/>
            </p:nvSpPr>
            <p:spPr>
              <a:xfrm>
                <a:off x="7187055" y="1564872"/>
                <a:ext cx="117818" cy="117982"/>
              </a:xfrm>
              <a:custGeom>
                <a:avLst/>
                <a:gdLst>
                  <a:gd name="T0" fmla="*/ 1434 w 1434"/>
                  <a:gd name="T1" fmla="*/ 0 h 1435"/>
                  <a:gd name="T2" fmla="*/ 1434 w 1434"/>
                  <a:gd name="T3" fmla="*/ 410 h 1435"/>
                  <a:gd name="T4" fmla="*/ 1323 w 1434"/>
                  <a:gd name="T5" fmla="*/ 416 h 1435"/>
                  <a:gd name="T6" fmla="*/ 1215 w 1434"/>
                  <a:gd name="T7" fmla="*/ 434 h 1435"/>
                  <a:gd name="T8" fmla="*/ 1111 w 1434"/>
                  <a:gd name="T9" fmla="*/ 462 h 1435"/>
                  <a:gd name="T10" fmla="*/ 1011 w 1434"/>
                  <a:gd name="T11" fmla="*/ 500 h 1435"/>
                  <a:gd name="T12" fmla="*/ 918 w 1434"/>
                  <a:gd name="T13" fmla="*/ 550 h 1435"/>
                  <a:gd name="T14" fmla="*/ 830 w 1434"/>
                  <a:gd name="T15" fmla="*/ 608 h 1435"/>
                  <a:gd name="T16" fmla="*/ 748 w 1434"/>
                  <a:gd name="T17" fmla="*/ 673 h 1435"/>
                  <a:gd name="T18" fmla="*/ 674 w 1434"/>
                  <a:gd name="T19" fmla="*/ 747 h 1435"/>
                  <a:gd name="T20" fmla="*/ 609 w 1434"/>
                  <a:gd name="T21" fmla="*/ 829 h 1435"/>
                  <a:gd name="T22" fmla="*/ 551 w 1434"/>
                  <a:gd name="T23" fmla="*/ 916 h 1435"/>
                  <a:gd name="T24" fmla="*/ 501 w 1434"/>
                  <a:gd name="T25" fmla="*/ 1010 h 1435"/>
                  <a:gd name="T26" fmla="*/ 463 w 1434"/>
                  <a:gd name="T27" fmla="*/ 1110 h 1435"/>
                  <a:gd name="T28" fmla="*/ 433 w 1434"/>
                  <a:gd name="T29" fmla="*/ 1213 h 1435"/>
                  <a:gd name="T30" fmla="*/ 415 w 1434"/>
                  <a:gd name="T31" fmla="*/ 1323 h 1435"/>
                  <a:gd name="T32" fmla="*/ 409 w 1434"/>
                  <a:gd name="T33" fmla="*/ 1435 h 1435"/>
                  <a:gd name="T34" fmla="*/ 0 w 1434"/>
                  <a:gd name="T35" fmla="*/ 1435 h 1435"/>
                  <a:gd name="T36" fmla="*/ 6 w 1434"/>
                  <a:gd name="T37" fmla="*/ 1303 h 1435"/>
                  <a:gd name="T38" fmla="*/ 22 w 1434"/>
                  <a:gd name="T39" fmla="*/ 1176 h 1435"/>
                  <a:gd name="T40" fmla="*/ 52 w 1434"/>
                  <a:gd name="T41" fmla="*/ 1052 h 1435"/>
                  <a:gd name="T42" fmla="*/ 90 w 1434"/>
                  <a:gd name="T43" fmla="*/ 934 h 1435"/>
                  <a:gd name="T44" fmla="*/ 138 w 1434"/>
                  <a:gd name="T45" fmla="*/ 819 h 1435"/>
                  <a:gd name="T46" fmla="*/ 196 w 1434"/>
                  <a:gd name="T47" fmla="*/ 711 h 1435"/>
                  <a:gd name="T48" fmla="*/ 263 w 1434"/>
                  <a:gd name="T49" fmla="*/ 608 h 1435"/>
                  <a:gd name="T50" fmla="*/ 337 w 1434"/>
                  <a:gd name="T51" fmla="*/ 510 h 1435"/>
                  <a:gd name="T52" fmla="*/ 421 w 1434"/>
                  <a:gd name="T53" fmla="*/ 420 h 1435"/>
                  <a:gd name="T54" fmla="*/ 511 w 1434"/>
                  <a:gd name="T55" fmla="*/ 336 h 1435"/>
                  <a:gd name="T56" fmla="*/ 609 w 1434"/>
                  <a:gd name="T57" fmla="*/ 263 h 1435"/>
                  <a:gd name="T58" fmla="*/ 710 w 1434"/>
                  <a:gd name="T59" fmla="*/ 195 h 1435"/>
                  <a:gd name="T60" fmla="*/ 820 w 1434"/>
                  <a:gd name="T61" fmla="*/ 137 h 1435"/>
                  <a:gd name="T62" fmla="*/ 936 w 1434"/>
                  <a:gd name="T63" fmla="*/ 89 h 1435"/>
                  <a:gd name="T64" fmla="*/ 1053 w 1434"/>
                  <a:gd name="T65" fmla="*/ 51 h 1435"/>
                  <a:gd name="T66" fmla="*/ 1177 w 1434"/>
                  <a:gd name="T67" fmla="*/ 23 h 1435"/>
                  <a:gd name="T68" fmla="*/ 1305 w 1434"/>
                  <a:gd name="T69" fmla="*/ 6 h 1435"/>
                  <a:gd name="T70" fmla="*/ 1434 w 1434"/>
                  <a:gd name="T71" fmla="*/ 0 h 143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34" h="1435">
                    <a:moveTo>
                      <a:pt x="1434" y="0"/>
                    </a:moveTo>
                    <a:lnTo>
                      <a:pt x="1434" y="410"/>
                    </a:lnTo>
                    <a:lnTo>
                      <a:pt x="1323" y="416"/>
                    </a:lnTo>
                    <a:lnTo>
                      <a:pt x="1215" y="434"/>
                    </a:lnTo>
                    <a:lnTo>
                      <a:pt x="1111" y="462"/>
                    </a:lnTo>
                    <a:lnTo>
                      <a:pt x="1011" y="500"/>
                    </a:lnTo>
                    <a:lnTo>
                      <a:pt x="918" y="550"/>
                    </a:lnTo>
                    <a:lnTo>
                      <a:pt x="830" y="608"/>
                    </a:lnTo>
                    <a:lnTo>
                      <a:pt x="748" y="673"/>
                    </a:lnTo>
                    <a:lnTo>
                      <a:pt x="674" y="747"/>
                    </a:lnTo>
                    <a:lnTo>
                      <a:pt x="609" y="829"/>
                    </a:lnTo>
                    <a:lnTo>
                      <a:pt x="551" y="916"/>
                    </a:lnTo>
                    <a:lnTo>
                      <a:pt x="501" y="1010"/>
                    </a:lnTo>
                    <a:lnTo>
                      <a:pt x="463" y="1110"/>
                    </a:lnTo>
                    <a:lnTo>
                      <a:pt x="433" y="1213"/>
                    </a:lnTo>
                    <a:lnTo>
                      <a:pt x="415" y="1323"/>
                    </a:lnTo>
                    <a:lnTo>
                      <a:pt x="409" y="1435"/>
                    </a:lnTo>
                    <a:lnTo>
                      <a:pt x="0" y="1435"/>
                    </a:lnTo>
                    <a:lnTo>
                      <a:pt x="6" y="1303"/>
                    </a:lnTo>
                    <a:lnTo>
                      <a:pt x="22" y="1176"/>
                    </a:lnTo>
                    <a:lnTo>
                      <a:pt x="52" y="1052"/>
                    </a:lnTo>
                    <a:lnTo>
                      <a:pt x="90" y="934"/>
                    </a:lnTo>
                    <a:lnTo>
                      <a:pt x="138" y="819"/>
                    </a:lnTo>
                    <a:lnTo>
                      <a:pt x="196" y="711"/>
                    </a:lnTo>
                    <a:lnTo>
                      <a:pt x="263" y="608"/>
                    </a:lnTo>
                    <a:lnTo>
                      <a:pt x="337" y="510"/>
                    </a:lnTo>
                    <a:lnTo>
                      <a:pt x="421" y="420"/>
                    </a:lnTo>
                    <a:lnTo>
                      <a:pt x="511" y="336"/>
                    </a:lnTo>
                    <a:lnTo>
                      <a:pt x="609" y="263"/>
                    </a:lnTo>
                    <a:lnTo>
                      <a:pt x="710" y="195"/>
                    </a:lnTo>
                    <a:lnTo>
                      <a:pt x="820" y="137"/>
                    </a:lnTo>
                    <a:lnTo>
                      <a:pt x="936" y="89"/>
                    </a:lnTo>
                    <a:lnTo>
                      <a:pt x="1053" y="51"/>
                    </a:lnTo>
                    <a:lnTo>
                      <a:pt x="1177" y="23"/>
                    </a:lnTo>
                    <a:lnTo>
                      <a:pt x="1305" y="6"/>
                    </a:lnTo>
                    <a:lnTo>
                      <a:pt x="1434" y="0"/>
                    </a:lnTo>
                    <a:close/>
                  </a:path>
                </a:pathLst>
              </a:custGeom>
              <a:solidFill>
                <a:srgbClr val="b01b87">
                  <a:alpha val="100000"/>
                </a:srgbClr>
              </a:solidFill>
              <a:ln w="1270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</p:grpSp>
      </p:grpSp>
      <p:sp>
        <p:nvSpPr>
          <p:cNvPr id="117" name="TextBox 78"/>
          <p:cNvSpPr txBox="1"/>
          <p:nvPr/>
        </p:nvSpPr>
        <p:spPr>
          <a:xfrm>
            <a:off x="820305" y="6139373"/>
            <a:ext cx="10551389" cy="49764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50" b="0" i="0" u="none" strike="noStrike" kern="1200" cap="none" spc="0" normalizeH="0" baseline="0" mc:Ignorable="hp" hp:hslEmbossed="0">
                <a:solidFill>
                  <a:srgbClr val="595959"/>
                </a:solidFill>
              </a:rPr>
              <a:t>각 출구별 게시글 수를 파이차트로 비교하여 보면 </a:t>
            </a:r>
            <a:r>
              <a:rPr xmlns:mc="http://schemas.openxmlformats.org/markup-compatibility/2006" xmlns:hp="http://schemas.haansoft.com/office/presentation/8.0" kumimoji="0" lang="en-US" altLang="ko-KR" sz="1350" b="0" i="0" u="none" strike="noStrike" kern="1200" cap="none" spc="0" normalizeH="0" baseline="0" mc:Ignorable="hp" hp:hslEmbossed="0">
                <a:solidFill>
                  <a:srgbClr val="595959"/>
                </a:solidFill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350" b="0" i="0" u="none" strike="noStrike" kern="1200" cap="none" spc="0" normalizeH="0" baseline="0" mc:Ignorable="hp" hp:hslEmbossed="0">
                <a:solidFill>
                  <a:srgbClr val="595959"/>
                </a:solidFill>
              </a:rPr>
              <a:t>번과 </a:t>
            </a:r>
            <a:r>
              <a:rPr xmlns:mc="http://schemas.openxmlformats.org/markup-compatibility/2006" xmlns:hp="http://schemas.haansoft.com/office/presentation/8.0" kumimoji="0" lang="en-US" altLang="ko-KR" sz="1350" b="0" i="0" u="none" strike="noStrike" kern="1200" cap="none" spc="0" normalizeH="0" baseline="0" mc:Ignorable="hp" hp:hslEmbossed="0">
                <a:solidFill>
                  <a:srgbClr val="595959"/>
                </a:solidFill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1350" b="0" i="0" u="none" strike="noStrike" kern="1200" cap="none" spc="0" normalizeH="0" baseline="0" mc:Ignorable="hp" hp:hslEmbossed="0">
                <a:solidFill>
                  <a:srgbClr val="595959"/>
                </a:solidFill>
              </a:rPr>
              <a:t>번출구가 </a:t>
            </a:r>
            <a:r>
              <a:rPr xmlns:mc="http://schemas.openxmlformats.org/markup-compatibility/2006" xmlns:hp="http://schemas.haansoft.com/office/presentation/8.0" kumimoji="0" lang="en-US" altLang="ko-KR" sz="1350" b="0" i="0" u="none" strike="noStrike" kern="1200" cap="none" spc="0" normalizeH="0" baseline="0" mc:Ignorable="hp" hp:hslEmbossed="0">
                <a:solidFill>
                  <a:srgbClr val="595959"/>
                </a:solidFill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350" b="0" i="0" u="none" strike="noStrike" kern="1200" cap="none" spc="0" normalizeH="0" baseline="0" mc:Ignorable="hp" hp:hslEmbossed="0">
                <a:solidFill>
                  <a:srgbClr val="595959"/>
                </a:solidFill>
              </a:rPr>
              <a:t>번과 </a:t>
            </a:r>
            <a:r>
              <a:rPr xmlns:mc="http://schemas.openxmlformats.org/markup-compatibility/2006" xmlns:hp="http://schemas.haansoft.com/office/presentation/8.0" kumimoji="0" lang="en-US" altLang="ko-KR" sz="1350" b="0" i="0" u="none" strike="noStrike" kern="1200" cap="none" spc="0" normalizeH="0" baseline="0" mc:Ignorable="hp" hp:hslEmbossed="0">
                <a:solidFill>
                  <a:srgbClr val="595959"/>
                </a:solidFill>
              </a:rPr>
              <a:t>4</a:t>
            </a:r>
            <a:r>
              <a:rPr xmlns:mc="http://schemas.openxmlformats.org/markup-compatibility/2006" xmlns:hp="http://schemas.haansoft.com/office/presentation/8.0" kumimoji="0" lang="ko-KR" altLang="en-US" sz="1350" b="0" i="0" u="none" strike="noStrike" kern="1200" cap="none" spc="0" normalizeH="0" baseline="0" mc:Ignorable="hp" hp:hslEmbossed="0">
                <a:solidFill>
                  <a:srgbClr val="595959"/>
                </a:solidFill>
              </a:rPr>
              <a:t>번출구에 비해 게시글 수가 상대적으로 적은데</a:t>
            </a:r>
            <a:r>
              <a:rPr xmlns:mc="http://schemas.openxmlformats.org/markup-compatibility/2006" xmlns:hp="http://schemas.haansoft.com/office/presentation/8.0" kumimoji="0" lang="en-US" altLang="ko-KR" sz="1350" b="0" i="0" u="none" strike="noStrike" kern="1200" cap="none" spc="0" normalizeH="0" baseline="0" mc:Ignorable="hp" hp:hslEmbossed="0">
                <a:solidFill>
                  <a:srgbClr val="595959"/>
                </a:solidFill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350" b="0" i="0" u="none" strike="noStrike" kern="1200" cap="none" spc="0" normalizeH="0" baseline="0" mc:Ignorable="hp" hp:hslEmbossed="0">
                <a:solidFill>
                  <a:srgbClr val="595959"/>
                </a:solidFill>
              </a:rPr>
              <a:t> 지도와 비교해 보면 그 이유를 알 수 있다</a:t>
            </a:r>
            <a:r>
              <a:rPr xmlns:mc="http://schemas.openxmlformats.org/markup-compatibility/2006" xmlns:hp="http://schemas.haansoft.com/office/presentation/8.0" kumimoji="0" lang="en-US" altLang="ko-KR" sz="1350" b="0" i="0" u="none" strike="noStrike" kern="1200" cap="none" spc="0" normalizeH="0" baseline="0" mc:Ignorable="hp" hp:hslEmbossed="0">
                <a:solidFill>
                  <a:srgbClr val="595959"/>
                </a:solidFill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350" b="0" i="0" u="none" strike="noStrike" kern="1200" cap="none" spc="0" normalizeH="0" baseline="0" mc:Ignorable="hp" hp:hslEmbossed="0">
                <a:solidFill>
                  <a:srgbClr val="595959"/>
                </a:solidFill>
              </a:rPr>
              <a:t> 지도상 </a:t>
            </a:r>
            <a:r>
              <a:rPr xmlns:mc="http://schemas.openxmlformats.org/markup-compatibility/2006" xmlns:hp="http://schemas.haansoft.com/office/presentation/8.0" kumimoji="0" lang="en-US" altLang="ko-KR" sz="1350" b="0" i="0" u="none" strike="noStrike" kern="1200" cap="none" spc="0" normalizeH="0" baseline="0" mc:Ignorable="hp" hp:hslEmbossed="0">
                <a:solidFill>
                  <a:srgbClr val="595959"/>
                </a:solidFill>
              </a:rPr>
              <a:t>2,3</a:t>
            </a:r>
            <a:r>
              <a:rPr xmlns:mc="http://schemas.openxmlformats.org/markup-compatibility/2006" xmlns:hp="http://schemas.haansoft.com/office/presentation/8.0" kumimoji="0" lang="ko-KR" altLang="en-US" sz="1350" b="0" i="0" u="none" strike="noStrike" kern="1200" cap="none" spc="0" normalizeH="0" baseline="0" mc:Ignorable="hp" hp:hslEmbossed="0">
                <a:solidFill>
                  <a:srgbClr val="595959"/>
                </a:solidFill>
              </a:rPr>
              <a:t>번출구에는 대학교와 공원이 위치하여 출구주변에 놀거리가 </a:t>
            </a:r>
            <a:r>
              <a:rPr xmlns:mc="http://schemas.openxmlformats.org/markup-compatibility/2006" xmlns:hp="http://schemas.haansoft.com/office/presentation/8.0" kumimoji="0" lang="en-US" altLang="ko-KR" sz="1350" b="0" i="0" u="none" strike="noStrike" kern="1200" cap="none" spc="0" normalizeH="0" baseline="0" mc:Ignorable="hp" hp:hslEmbossed="0">
                <a:solidFill>
                  <a:srgbClr val="595959"/>
                </a:solidFill>
              </a:rPr>
              <a:t>1,4</a:t>
            </a:r>
            <a:r>
              <a:rPr xmlns:mc="http://schemas.openxmlformats.org/markup-compatibility/2006" xmlns:hp="http://schemas.haansoft.com/office/presentation/8.0" kumimoji="0" lang="ko-KR" altLang="en-US" sz="1350" b="0" i="0" u="none" strike="noStrike" kern="1200" cap="none" spc="0" normalizeH="0" baseline="0" mc:Ignorable="hp" hp:hslEmbossed="0">
                <a:solidFill>
                  <a:srgbClr val="595959"/>
                </a:solidFill>
              </a:rPr>
              <a:t>번에 비해 적은 것이 보임</a:t>
            </a:r>
            <a:r>
              <a:rPr xmlns:mc="http://schemas.openxmlformats.org/markup-compatibility/2006" xmlns:hp="http://schemas.haansoft.com/office/presentation/8.0" kumimoji="0" lang="en-US" altLang="ko-KR" sz="1350" b="0" i="0" u="none" strike="noStrike" kern="1200" cap="none" spc="0" normalizeH="0" baseline="0" mc:Ignorable="hp" hp:hslEmbossed="0">
                <a:solidFill>
                  <a:srgbClr val="595959"/>
                </a:solidFill>
              </a:rPr>
              <a:t>.</a:t>
            </a:r>
            <a:endParaRPr xmlns:mc="http://schemas.openxmlformats.org/markup-compatibility/2006" xmlns:hp="http://schemas.haansoft.com/office/presentation/8.0" kumimoji="0" lang="en-US" altLang="ko-KR" sz="1350" b="0" i="0" u="none" strike="noStrike" kern="1200" cap="none" spc="0" normalizeH="0" baseline="0" mc:Ignorable="hp" hp:hslEmbossed="0">
              <a:solidFill>
                <a:srgbClr val="595959"/>
              </a:solidFill>
            </a:endParaRPr>
          </a:p>
        </p:txBody>
      </p:sp>
      <p:pic>
        <p:nvPicPr>
          <p:cNvPr id="11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3505200"/>
            <a:ext cx="0" cy="0"/>
          </a:xfrm>
          <a:prstGeom prst="rect">
            <a:avLst/>
          </a:prstGeom>
        </p:spPr>
      </p:pic>
      <p:pic>
        <p:nvPicPr>
          <p:cNvPr id="12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21061" y="1025269"/>
            <a:ext cx="4911425" cy="4959861"/>
          </a:xfrm>
          <a:prstGeom prst="rect">
            <a:avLst/>
          </a:prstGeom>
        </p:spPr>
      </p:pic>
      <p:cxnSp>
        <p:nvCxnSpPr>
          <p:cNvPr id="121" name="꺾인 연결선 30"/>
          <p:cNvCxnSpPr>
            <a:stCxn id="122" idx="2"/>
          </p:cNvCxnSpPr>
          <p:nvPr/>
        </p:nvCxnSpPr>
        <p:spPr>
          <a:xfrm rot="10800000" flipV="1">
            <a:off x="2577703" y="1667744"/>
            <a:ext cx="5255419" cy="354684"/>
          </a:xfrm>
          <a:prstGeom prst="bentConnector3">
            <a:avLst>
              <a:gd name="adj1" fmla="val 50000"/>
            </a:avLst>
          </a:prstGeom>
          <a:noFill/>
          <a:ln w="22225" cap="flat" cmpd="sng" algn="ctr">
            <a:solidFill>
              <a:srgbClr val="000000">
                <a:alpha val="100000"/>
              </a:srgbClr>
            </a:solidFill>
            <a:prstDash val="sysDot"/>
            <a:miter/>
            <a:headEnd w="lg" len="med"/>
            <a:tailEnd type="oval" w="med" len="med"/>
          </a:ln>
        </p:spPr>
      </p:cxnSp>
      <p:sp>
        <p:nvSpPr>
          <p:cNvPr id="122" name=""/>
          <p:cNvSpPr/>
          <p:nvPr/>
        </p:nvSpPr>
        <p:spPr>
          <a:xfrm>
            <a:off x="7833122" y="1262809"/>
            <a:ext cx="809625" cy="809625"/>
          </a:xfrm>
          <a:prstGeom prst="donut">
            <a:avLst>
              <a:gd name="adj" fmla="val 7812"/>
            </a:avLst>
          </a:prstGeom>
          <a:solidFill>
            <a:srgbClr val="d395d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"/>
          <p:cNvSpPr/>
          <p:nvPr/>
        </p:nvSpPr>
        <p:spPr>
          <a:xfrm>
            <a:off x="8226029" y="3846465"/>
            <a:ext cx="809625" cy="809625"/>
          </a:xfrm>
          <a:prstGeom prst="donut">
            <a:avLst>
              <a:gd name="adj" fmla="val 7812"/>
            </a:avLst>
          </a:prstGeom>
          <a:solidFill>
            <a:srgbClr val="8fd9b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4" name="꺾인 연결선 30"/>
          <p:cNvCxnSpPr>
            <a:stCxn id="123" idx="2"/>
          </p:cNvCxnSpPr>
          <p:nvPr/>
        </p:nvCxnSpPr>
        <p:spPr>
          <a:xfrm rot="10800000" flipV="1">
            <a:off x="2184797" y="4251283"/>
            <a:ext cx="6041232" cy="533394"/>
          </a:xfrm>
          <a:prstGeom prst="bentConnector3">
            <a:avLst>
              <a:gd name="adj1" fmla="val 50000"/>
            </a:avLst>
          </a:prstGeom>
          <a:noFill/>
          <a:ln w="22225" cap="flat" cmpd="sng" algn="ctr">
            <a:solidFill>
              <a:srgbClr val="000000">
                <a:alpha val="100000"/>
              </a:srgbClr>
            </a:solidFill>
            <a:prstDash val="sysDot"/>
            <a:miter/>
            <a:headEnd w="lg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3" grpId="1" animBg="1"/>
      <p:bldP spid="121" grpId="2" animBg="1"/>
      <p:bldP spid="124" grpId="3" animBg="1"/>
    </p:bld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/>
          <p:cNvPicPr>
            <a:picLocks noChangeAspect="1"/>
          </p:cNvPicPr>
          <p:nvPr/>
        </p:nvPicPr>
        <p:blipFill rotWithShape="1">
          <a:blip r:embed="rId2"/>
          <a:srcRect l="930" t="830" r="680" b="1290"/>
          <a:stretch>
            <a:fillRect/>
          </a:stretch>
        </p:blipFill>
        <p:spPr>
          <a:xfrm>
            <a:off x="0" y="668583"/>
            <a:ext cx="6221799" cy="618941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0" y="-1"/>
            <a:ext cx="12192000" cy="672353"/>
          </a:xfrm>
          <a:prstGeom prst="rect">
            <a:avLst/>
          </a:prstGeom>
          <a:gradFill flip="none" rotWithShape="1">
            <a:gsLst>
              <a:gs pos="0">
                <a:srgbClr val="bd307e"/>
              </a:gs>
              <a:gs pos="100000">
                <a:srgbClr val="e5485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사각형: 둥근 모서리 11"/>
          <p:cNvSpPr/>
          <p:nvPr/>
        </p:nvSpPr>
        <p:spPr>
          <a:xfrm>
            <a:off x="10344031" y="159409"/>
            <a:ext cx="1646864" cy="348792"/>
          </a:xfrm>
          <a:prstGeom prst="roundRect">
            <a:avLst>
              <a:gd name="adj" fmla="val 25301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0400460" y="166148"/>
            <a:ext cx="1656187" cy="336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>
                <a:solidFill>
                  <a:schemeClr val="bg1"/>
                </a:solidFill>
                <a:latin typeface="나눔스퀘어 Bold"/>
                <a:ea typeface="나눔스퀘어 Bold"/>
              </a:rPr>
              <a:t>출구별 해시태그</a:t>
            </a:r>
            <a:endParaRPr lang="ko-KR" altLang="en-US" sz="1600">
              <a:solidFill>
                <a:schemeClr val="bg1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8556" y="64459"/>
            <a:ext cx="518474" cy="518474"/>
          </a:xfrm>
          <a:prstGeom prst="rect">
            <a:avLst/>
          </a:prstGeom>
        </p:spPr>
      </p:pic>
      <p:sp>
        <p:nvSpPr>
          <p:cNvPr id="91" name="TextBox 21"/>
          <p:cNvSpPr txBox="1"/>
          <p:nvPr/>
        </p:nvSpPr>
        <p:spPr>
          <a:xfrm>
            <a:off x="683309" y="84090"/>
            <a:ext cx="4756042" cy="5140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chemeClr val="lt1"/>
                </a:solidFill>
                <a:latin typeface="나눔스퀘어 ExtraBold"/>
                <a:ea typeface="나눔스퀘어 ExtraBold"/>
                <a:cs typeface="Gisha"/>
              </a:rPr>
              <a:t>출구별 해시태그 연관분석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chemeClr val="lt1"/>
              </a:solidFill>
              <a:latin typeface="나눔스퀘어 ExtraBold"/>
              <a:ea typeface="나눔스퀘어 ExtraBold"/>
              <a:cs typeface="Gisha"/>
            </a:endParaRPr>
          </a:p>
        </p:txBody>
      </p:sp>
      <p:sp>
        <p:nvSpPr>
          <p:cNvPr id="93" name="TextBox 78"/>
          <p:cNvSpPr txBox="1"/>
          <p:nvPr/>
        </p:nvSpPr>
        <p:spPr>
          <a:xfrm>
            <a:off x="6926986" y="4086297"/>
            <a:ext cx="4645892" cy="9409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지지도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0.1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, 신뢰도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0.2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, 향상도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이상이면서 규칙의 크기가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595959"/>
              </a:solidFill>
              <a:latin typeface="나눔스퀘어"/>
              <a:ea typeface="나눔스퀘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2이하인 규칙과 검색어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혜화역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번출구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),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 혜화역을 뺀 해시태그별 카운트 수가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200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이상인 두 개의 데이터프레임으로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networkx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모듈을 사용하여 연관분석을 한 결과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595959"/>
              </a:solidFill>
              <a:latin typeface="나눔스퀘어"/>
              <a:ea typeface="나눔스퀘어"/>
            </a:endParaRPr>
          </a:p>
        </p:txBody>
      </p:sp>
      <p:sp>
        <p:nvSpPr>
          <p:cNvPr id="94" name="TextBox 78"/>
          <p:cNvSpPr txBox="1"/>
          <p:nvPr/>
        </p:nvSpPr>
        <p:spPr>
          <a:xfrm>
            <a:off x="7218939" y="1111199"/>
            <a:ext cx="2431994" cy="43947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 ExtraBold"/>
                <a:ea typeface="나눔스퀘어 ExtraBold"/>
              </a:rPr>
              <a:t>#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 ExtraBold"/>
                <a:ea typeface="나눔스퀘어 ExtraBold"/>
              </a:rPr>
              <a:t>혜화역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 ExtraBold"/>
                <a:ea typeface="나눔스퀘어 ExtraBold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 ExtraBold"/>
                <a:ea typeface="나눔스퀘어 ExtraBold"/>
              </a:rPr>
              <a:t>번출구</a:t>
            </a: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rgbClr val="595959"/>
              </a:solidFill>
              <a:latin typeface="나눔스퀘어 ExtraBold"/>
              <a:ea typeface="나눔스퀘어 ExtraBold"/>
            </a:endParaRPr>
          </a:p>
        </p:txBody>
      </p:sp>
      <p:cxnSp>
        <p:nvCxnSpPr>
          <p:cNvPr id="95" name="직선 연결선 80"/>
          <p:cNvCxnSpPr/>
          <p:nvPr/>
        </p:nvCxnSpPr>
        <p:spPr>
          <a:xfrm>
            <a:off x="6771541" y="1621176"/>
            <a:ext cx="3864993" cy="0"/>
          </a:xfrm>
          <a:prstGeom prst="line">
            <a:avLst/>
          </a:prstGeom>
          <a:noFill/>
          <a:ln w="19050" cap="flat" cmpd="sng" algn="ctr">
            <a:solidFill>
              <a:srgbClr val="e54851">
                <a:alpha val="100000"/>
              </a:srgbClr>
            </a:solidFill>
            <a:prstDash val="solid"/>
            <a:miter/>
          </a:ln>
        </p:spPr>
      </p:cxnSp>
      <p:pic>
        <p:nvPicPr>
          <p:cNvPr id="96" name="그래픽 83" descr="돋보기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71541" y="1185694"/>
            <a:ext cx="348788" cy="348788"/>
          </a:xfrm>
          <a:prstGeom prst="rect">
            <a:avLst/>
          </a:prstGeom>
        </p:spPr>
      </p:pic>
      <p:pic>
        <p:nvPicPr>
          <p:cNvPr id="9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843512" y="2236178"/>
            <a:ext cx="2886478" cy="1800476"/>
          </a:xfrm>
          <a:prstGeom prst="rect">
            <a:avLst/>
          </a:prstGeom>
        </p:spPr>
      </p:pic>
      <p:pic>
        <p:nvPicPr>
          <p:cNvPr id="10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756262" y="2198079"/>
            <a:ext cx="1888974" cy="1802236"/>
          </a:xfrm>
          <a:prstGeom prst="rect">
            <a:avLst/>
          </a:prstGeom>
        </p:spPr>
      </p:pic>
      <p:sp>
        <p:nvSpPr>
          <p:cNvPr id="102" name=""/>
          <p:cNvSpPr/>
          <p:nvPr/>
        </p:nvSpPr>
        <p:spPr>
          <a:xfrm>
            <a:off x="6661549" y="1928813"/>
            <a:ext cx="5119686" cy="4679157"/>
          </a:xfrm>
          <a:prstGeom prst="roundRect">
            <a:avLst>
              <a:gd name="adj" fmla="val 7552"/>
            </a:avLst>
          </a:prstGeom>
          <a:noFill/>
          <a:ln w="28575">
            <a:solidFill>
              <a:srgbClr val="e54851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5" name="사각형: 둥근 모서리 73"/>
          <p:cNvSpPr/>
          <p:nvPr/>
        </p:nvSpPr>
        <p:spPr>
          <a:xfrm>
            <a:off x="6948079" y="5078035"/>
            <a:ext cx="982104" cy="348792"/>
          </a:xfrm>
          <a:prstGeom prst="roundRect">
            <a:avLst>
              <a:gd name="adj" fmla="val 25301"/>
            </a:avLst>
          </a:prstGeom>
          <a:solidFill>
            <a:srgbClr val="e54851">
              <a:alpha val="100000"/>
            </a:srgbClr>
          </a:solidFill>
          <a:ln w="28575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#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꽃집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06" name="사각형: 둥근 모서리 76"/>
          <p:cNvSpPr/>
          <p:nvPr/>
        </p:nvSpPr>
        <p:spPr>
          <a:xfrm>
            <a:off x="8026847" y="5078035"/>
            <a:ext cx="1759469" cy="348792"/>
          </a:xfrm>
          <a:prstGeom prst="roundRect">
            <a:avLst>
              <a:gd name="adj" fmla="val 25301"/>
            </a:avLst>
          </a:prstGeom>
          <a:solidFill>
            <a:srgbClr val="e54851">
              <a:alpha val="100000"/>
            </a:srgbClr>
          </a:solidFill>
          <a:ln w="28575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#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홍대아트센터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07" name="사각형: 둥근 모서리 76"/>
          <p:cNvSpPr/>
          <p:nvPr/>
        </p:nvSpPr>
        <p:spPr>
          <a:xfrm>
            <a:off x="9882980" y="5078035"/>
            <a:ext cx="1556547" cy="348792"/>
          </a:xfrm>
          <a:prstGeom prst="roundRect">
            <a:avLst>
              <a:gd name="adj" fmla="val 25301"/>
            </a:avLst>
          </a:prstGeom>
          <a:solidFill>
            <a:srgbClr val="e54851">
              <a:alpha val="100000"/>
            </a:srgbClr>
          </a:solidFill>
          <a:ln w="28575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#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이양갤러리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1785935" y="2458634"/>
            <a:ext cx="2757487" cy="2549611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ed7d31"/>
                </a:solidFill>
                <a:latin typeface="맑은 고딕"/>
                <a:ea typeface="맑은 고딕"/>
                <a:cs typeface="맑은 고딕"/>
              </a:rPr>
              <a:t>설명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ed7d31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ed7d31"/>
                </a:solidFill>
                <a:latin typeface="맑은 고딕"/>
                <a:ea typeface="맑은 고딕"/>
                <a:cs typeface="맑은 고딕"/>
              </a:rPr>
              <a:t> 전체 해시태그를 카운트 하여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ed7d31"/>
                </a:solidFill>
                <a:latin typeface="맑은 고딕"/>
                <a:ea typeface="맑은 고딕"/>
                <a:cs typeface="맑은 고딕"/>
              </a:rPr>
              <a:t>200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ed7d31"/>
                </a:solidFill>
                <a:latin typeface="맑은 고딕"/>
                <a:ea typeface="맑은 고딕"/>
                <a:cs typeface="맑은 고딕"/>
              </a:rPr>
              <a:t>이상인 해시태그를 노드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ed7d31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ed7d31"/>
                </a:solidFill>
                <a:latin typeface="맑은 고딕"/>
                <a:ea typeface="맑은 고딕"/>
                <a:cs typeface="맑은 고딕"/>
              </a:rPr>
              <a:t>원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ed7d31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ed7d31"/>
                </a:solidFill>
                <a:latin typeface="맑은 고딕"/>
                <a:ea typeface="맑은 고딕"/>
                <a:cs typeface="맑은 고딕"/>
              </a:rPr>
              <a:t>으로 나타내고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ed7d31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ed7d31"/>
                </a:solidFill>
                <a:latin typeface="맑은 고딕"/>
                <a:ea typeface="맑은 고딕"/>
                <a:cs typeface="맑은 고딕"/>
              </a:rPr>
              <a:t> 게시글별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ed7d31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ed7d31"/>
                </a:solidFill>
                <a:latin typeface="맑은 고딕"/>
                <a:ea typeface="맑은 고딕"/>
                <a:cs typeface="맑은 고딕"/>
              </a:rPr>
              <a:t>개씩 많이 짝지어 나오는 해시태그를 기준을 정해 뽑아서 선으로 표현한 그래프로 출구별 활성화된 업종 추출함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ed7d31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ed7d31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-1"/>
            <a:ext cx="12192000" cy="672353"/>
          </a:xfrm>
          <a:prstGeom prst="rect">
            <a:avLst/>
          </a:prstGeom>
          <a:gradFill flip="none" rotWithShape="1">
            <a:gsLst>
              <a:gs pos="0">
                <a:srgbClr val="bd307e"/>
              </a:gs>
              <a:gs pos="100000">
                <a:srgbClr val="e5485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사각형: 둥근 모서리 11"/>
          <p:cNvSpPr/>
          <p:nvPr/>
        </p:nvSpPr>
        <p:spPr>
          <a:xfrm>
            <a:off x="10344031" y="159409"/>
            <a:ext cx="1646864" cy="348792"/>
          </a:xfrm>
          <a:prstGeom prst="roundRect">
            <a:avLst>
              <a:gd name="adj" fmla="val 25301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0400460" y="166148"/>
            <a:ext cx="1656187" cy="336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>
                <a:solidFill>
                  <a:schemeClr val="bg1"/>
                </a:solidFill>
                <a:latin typeface="나눔스퀘어 Bold"/>
                <a:ea typeface="나눔스퀘어 Bold"/>
              </a:rPr>
              <a:t>출구별 해시태그</a:t>
            </a:r>
            <a:endParaRPr lang="ko-KR" altLang="en-US" sz="1600">
              <a:solidFill>
                <a:schemeClr val="bg1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8556" y="64459"/>
            <a:ext cx="518474" cy="518474"/>
          </a:xfrm>
          <a:prstGeom prst="rect">
            <a:avLst/>
          </a:prstGeom>
        </p:spPr>
      </p:pic>
      <p:sp>
        <p:nvSpPr>
          <p:cNvPr id="91" name="TextBox 21"/>
          <p:cNvSpPr txBox="1"/>
          <p:nvPr/>
        </p:nvSpPr>
        <p:spPr>
          <a:xfrm>
            <a:off x="683309" y="84090"/>
            <a:ext cx="4756042" cy="5140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chemeClr val="lt1"/>
                </a:solidFill>
                <a:latin typeface="나눔스퀘어 ExtraBold"/>
                <a:ea typeface="나눔스퀘어 ExtraBold"/>
                <a:cs typeface="Gisha"/>
              </a:rPr>
              <a:t>출구별 해시태그 연관분석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chemeClr val="lt1"/>
              </a:solidFill>
              <a:latin typeface="나눔스퀘어 ExtraBold"/>
              <a:ea typeface="나눔스퀘어 ExtraBold"/>
              <a:cs typeface="Gisha"/>
            </a:endParaRPr>
          </a:p>
        </p:txBody>
      </p:sp>
      <p:sp>
        <p:nvSpPr>
          <p:cNvPr id="93" name="TextBox 78"/>
          <p:cNvSpPr txBox="1"/>
          <p:nvPr/>
        </p:nvSpPr>
        <p:spPr>
          <a:xfrm>
            <a:off x="6926986" y="3979140"/>
            <a:ext cx="4645892" cy="9433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지지도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0.1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, 신뢰도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0.2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, 향상도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이상이면서 규칙의 크기가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595959"/>
              </a:solidFill>
              <a:latin typeface="나눔스퀘어"/>
              <a:ea typeface="나눔스퀘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2이하인 규칙과 검색어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혜화역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번출구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),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 혜화역을 뺀 해시태그별 카운트 수가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200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이상인 두 개의 데이터프레임으로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networkx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모듈을 사용하여 연관분석을 한 결과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595959"/>
              </a:solidFill>
              <a:latin typeface="나눔스퀘어"/>
              <a:ea typeface="나눔스퀘어"/>
            </a:endParaRPr>
          </a:p>
        </p:txBody>
      </p:sp>
      <p:sp>
        <p:nvSpPr>
          <p:cNvPr id="94" name="TextBox 78"/>
          <p:cNvSpPr txBox="1"/>
          <p:nvPr/>
        </p:nvSpPr>
        <p:spPr>
          <a:xfrm>
            <a:off x="7218939" y="1111199"/>
            <a:ext cx="2431994" cy="43947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 ExtraBold"/>
                <a:ea typeface="나눔스퀘어 ExtraBold"/>
              </a:rPr>
              <a:t>#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 ExtraBold"/>
                <a:ea typeface="나눔스퀘어 ExtraBold"/>
              </a:rPr>
              <a:t>혜화역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 ExtraBold"/>
                <a:ea typeface="나눔스퀘어 ExtraBold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 ExtraBold"/>
                <a:ea typeface="나눔스퀘어 ExtraBold"/>
              </a:rPr>
              <a:t>번출구</a:t>
            </a: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rgbClr val="595959"/>
              </a:solidFill>
              <a:latin typeface="나눔스퀘어 ExtraBold"/>
              <a:ea typeface="나눔스퀘어 ExtraBold"/>
            </a:endParaRPr>
          </a:p>
        </p:txBody>
      </p:sp>
      <p:cxnSp>
        <p:nvCxnSpPr>
          <p:cNvPr id="95" name="직선 연결선 80"/>
          <p:cNvCxnSpPr/>
          <p:nvPr/>
        </p:nvCxnSpPr>
        <p:spPr>
          <a:xfrm>
            <a:off x="6771541" y="1621176"/>
            <a:ext cx="3864993" cy="0"/>
          </a:xfrm>
          <a:prstGeom prst="line">
            <a:avLst/>
          </a:prstGeom>
          <a:noFill/>
          <a:ln w="19050" cap="flat" cmpd="sng" algn="ctr">
            <a:solidFill>
              <a:srgbClr val="e54851">
                <a:alpha val="100000"/>
              </a:srgbClr>
            </a:solidFill>
            <a:prstDash val="solid"/>
            <a:miter/>
          </a:ln>
        </p:spPr>
      </p:cxnSp>
      <p:pic>
        <p:nvPicPr>
          <p:cNvPr id="96" name="그래픽 83" descr="돋보기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71541" y="1185694"/>
            <a:ext cx="348788" cy="348788"/>
          </a:xfrm>
          <a:prstGeom prst="rect">
            <a:avLst/>
          </a:prstGeom>
        </p:spPr>
      </p:pic>
      <p:sp>
        <p:nvSpPr>
          <p:cNvPr id="102" name=""/>
          <p:cNvSpPr/>
          <p:nvPr/>
        </p:nvSpPr>
        <p:spPr>
          <a:xfrm>
            <a:off x="6661549" y="1928813"/>
            <a:ext cx="5119686" cy="4679157"/>
          </a:xfrm>
          <a:prstGeom prst="roundRect">
            <a:avLst>
              <a:gd name="adj" fmla="val 7552"/>
            </a:avLst>
          </a:prstGeom>
          <a:noFill/>
          <a:ln w="28575">
            <a:solidFill>
              <a:srgbClr val="e54851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5" name="사각형: 둥근 모서리 73"/>
          <p:cNvSpPr/>
          <p:nvPr/>
        </p:nvSpPr>
        <p:spPr>
          <a:xfrm>
            <a:off x="6943377" y="5078035"/>
            <a:ext cx="1553605" cy="348792"/>
          </a:xfrm>
          <a:prstGeom prst="roundRect">
            <a:avLst>
              <a:gd name="adj" fmla="val 25301"/>
            </a:avLst>
          </a:prstGeom>
          <a:solidFill>
            <a:srgbClr val="e54851">
              <a:alpha val="100000"/>
            </a:srgbClr>
          </a:solidFill>
          <a:ln w="28575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#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동숭동카페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06" name="사각형: 둥근 모서리 76"/>
          <p:cNvSpPr/>
          <p:nvPr/>
        </p:nvSpPr>
        <p:spPr>
          <a:xfrm>
            <a:off x="6943377" y="5518567"/>
            <a:ext cx="1402282" cy="348792"/>
          </a:xfrm>
          <a:prstGeom prst="roundRect">
            <a:avLst>
              <a:gd name="adj" fmla="val 25301"/>
            </a:avLst>
          </a:prstGeom>
          <a:solidFill>
            <a:srgbClr val="e54851">
              <a:alpha val="100000"/>
            </a:srgbClr>
          </a:solidFill>
          <a:ln w="28575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#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낙산공원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07" name="사각형: 둥근 모서리 76"/>
          <p:cNvSpPr/>
          <p:nvPr/>
        </p:nvSpPr>
        <p:spPr>
          <a:xfrm>
            <a:off x="8614114" y="5078035"/>
            <a:ext cx="1104108" cy="348792"/>
          </a:xfrm>
          <a:prstGeom prst="roundRect">
            <a:avLst>
              <a:gd name="adj" fmla="val 25301"/>
            </a:avLst>
          </a:prstGeom>
          <a:solidFill>
            <a:srgbClr val="e54851">
              <a:alpha val="100000"/>
            </a:srgbClr>
          </a:solidFill>
          <a:ln w="28575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#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디저트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ExtraBold"/>
              <a:ea typeface="나눔스퀘어 ExtraBold"/>
            </a:endParaRPr>
          </a:p>
        </p:txBody>
      </p:sp>
      <p:pic>
        <p:nvPicPr>
          <p:cNvPr id="1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09976" y="2302546"/>
            <a:ext cx="2667346" cy="1538532"/>
          </a:xfrm>
          <a:prstGeom prst="rect">
            <a:avLst/>
          </a:prstGeom>
        </p:spPr>
      </p:pic>
      <p:pic>
        <p:nvPicPr>
          <p:cNvPr id="11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706379" y="2262122"/>
            <a:ext cx="1780366" cy="1592529"/>
          </a:xfrm>
          <a:prstGeom prst="rect">
            <a:avLst/>
          </a:prstGeom>
        </p:spPr>
      </p:pic>
      <p:pic>
        <p:nvPicPr>
          <p:cNvPr id="112" name=""/>
          <p:cNvPicPr>
            <a:picLocks noChangeAspect="1"/>
          </p:cNvPicPr>
          <p:nvPr/>
        </p:nvPicPr>
        <p:blipFill rotWithShape="1">
          <a:blip r:embed="rId6"/>
          <a:srcRect l="770" t="830" r="770" b="850"/>
          <a:stretch>
            <a:fillRect/>
          </a:stretch>
        </p:blipFill>
        <p:spPr>
          <a:xfrm>
            <a:off x="0" y="664104"/>
            <a:ext cx="6202402" cy="6193896"/>
          </a:xfrm>
          <a:prstGeom prst="rect">
            <a:avLst/>
          </a:prstGeom>
        </p:spPr>
      </p:pic>
      <p:sp>
        <p:nvSpPr>
          <p:cNvPr id="113" name="사각형: 둥근 모서리 76"/>
          <p:cNvSpPr/>
          <p:nvPr/>
        </p:nvSpPr>
        <p:spPr>
          <a:xfrm>
            <a:off x="9835355" y="5078035"/>
            <a:ext cx="1104108" cy="348792"/>
          </a:xfrm>
          <a:prstGeom prst="roundRect">
            <a:avLst>
              <a:gd name="adj" fmla="val 25301"/>
            </a:avLst>
          </a:prstGeom>
          <a:solidFill>
            <a:srgbClr val="e54851">
              <a:alpha val="100000"/>
            </a:srgbClr>
          </a:solidFill>
          <a:ln w="28575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#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루프탑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ExtraBold"/>
              <a:ea typeface="나눔스퀘어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/>
          <p:cNvPicPr>
            <a:picLocks noChangeAspect="1"/>
          </p:cNvPicPr>
          <p:nvPr/>
        </p:nvPicPr>
        <p:blipFill rotWithShape="1">
          <a:blip r:embed="rId2"/>
          <a:srcRect l="610" t="720" r="720" b="820"/>
          <a:stretch>
            <a:fillRect/>
          </a:stretch>
        </p:blipFill>
        <p:spPr>
          <a:xfrm>
            <a:off x="-9525" y="669095"/>
            <a:ext cx="6201761" cy="618890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0" y="-1"/>
            <a:ext cx="12192000" cy="672353"/>
          </a:xfrm>
          <a:prstGeom prst="rect">
            <a:avLst/>
          </a:prstGeom>
          <a:gradFill flip="none" rotWithShape="1">
            <a:gsLst>
              <a:gs pos="0">
                <a:srgbClr val="bd307e"/>
              </a:gs>
              <a:gs pos="100000">
                <a:srgbClr val="e5485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사각형: 둥근 모서리 11"/>
          <p:cNvSpPr/>
          <p:nvPr/>
        </p:nvSpPr>
        <p:spPr>
          <a:xfrm>
            <a:off x="10344031" y="159409"/>
            <a:ext cx="1646864" cy="348792"/>
          </a:xfrm>
          <a:prstGeom prst="roundRect">
            <a:avLst>
              <a:gd name="adj" fmla="val 25301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0400460" y="166148"/>
            <a:ext cx="1656187" cy="336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>
                <a:solidFill>
                  <a:schemeClr val="bg1"/>
                </a:solidFill>
                <a:latin typeface="나눔스퀘어 Bold"/>
                <a:ea typeface="나눔스퀘어 Bold"/>
              </a:rPr>
              <a:t>출구별 해시태그</a:t>
            </a:r>
            <a:endParaRPr lang="ko-KR" altLang="en-US" sz="1600">
              <a:solidFill>
                <a:schemeClr val="bg1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8556" y="64459"/>
            <a:ext cx="518474" cy="518474"/>
          </a:xfrm>
          <a:prstGeom prst="rect">
            <a:avLst/>
          </a:prstGeom>
        </p:spPr>
      </p:pic>
      <p:sp>
        <p:nvSpPr>
          <p:cNvPr id="91" name="TextBox 21"/>
          <p:cNvSpPr txBox="1"/>
          <p:nvPr/>
        </p:nvSpPr>
        <p:spPr>
          <a:xfrm>
            <a:off x="683309" y="84090"/>
            <a:ext cx="4756042" cy="5140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chemeClr val="lt1"/>
                </a:solidFill>
                <a:latin typeface="나눔스퀘어 ExtraBold"/>
                <a:ea typeface="나눔스퀘어 ExtraBold"/>
                <a:cs typeface="Gisha"/>
              </a:rPr>
              <a:t>출구별 해시태그 연관분석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chemeClr val="lt1"/>
              </a:solidFill>
              <a:latin typeface="나눔스퀘어 ExtraBold"/>
              <a:ea typeface="나눔스퀘어 ExtraBold"/>
              <a:cs typeface="Gisha"/>
            </a:endParaRPr>
          </a:p>
        </p:txBody>
      </p:sp>
      <p:sp>
        <p:nvSpPr>
          <p:cNvPr id="93" name="TextBox 78"/>
          <p:cNvSpPr txBox="1"/>
          <p:nvPr/>
        </p:nvSpPr>
        <p:spPr>
          <a:xfrm>
            <a:off x="6926986" y="4055340"/>
            <a:ext cx="4645892" cy="9433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지지도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0.1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, 신뢰도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0.2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, 향상도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이상이면서 규칙의 크기가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595959"/>
              </a:solidFill>
              <a:latin typeface="나눔스퀘어"/>
              <a:ea typeface="나눔스퀘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이하인 규칙과 검색어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혜화역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번출구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),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 혜화역을 뺀 해시태그별 카운트 수가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200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이상인 두 개의 데이터프레임으로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networkx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모듈을 사용하여 연관분석을 한 결과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595959"/>
              </a:solidFill>
              <a:latin typeface="나눔스퀘어"/>
              <a:ea typeface="나눔스퀘어"/>
            </a:endParaRPr>
          </a:p>
        </p:txBody>
      </p:sp>
      <p:sp>
        <p:nvSpPr>
          <p:cNvPr id="94" name="TextBox 78"/>
          <p:cNvSpPr txBox="1"/>
          <p:nvPr/>
        </p:nvSpPr>
        <p:spPr>
          <a:xfrm>
            <a:off x="7218939" y="1111199"/>
            <a:ext cx="2431994" cy="43947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 ExtraBold"/>
                <a:ea typeface="나눔스퀘어 ExtraBold"/>
              </a:rPr>
              <a:t>#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 ExtraBold"/>
                <a:ea typeface="나눔스퀘어 ExtraBold"/>
              </a:rPr>
              <a:t>혜화역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 ExtraBold"/>
                <a:ea typeface="나눔스퀘어 ExtraBold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 ExtraBold"/>
                <a:ea typeface="나눔스퀘어 ExtraBold"/>
              </a:rPr>
              <a:t>번출구</a:t>
            </a: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rgbClr val="595959"/>
              </a:solidFill>
              <a:latin typeface="나눔스퀘어 ExtraBold"/>
              <a:ea typeface="나눔스퀘어 ExtraBold"/>
            </a:endParaRPr>
          </a:p>
        </p:txBody>
      </p:sp>
      <p:cxnSp>
        <p:nvCxnSpPr>
          <p:cNvPr id="95" name="직선 연결선 80"/>
          <p:cNvCxnSpPr/>
          <p:nvPr/>
        </p:nvCxnSpPr>
        <p:spPr>
          <a:xfrm>
            <a:off x="6771541" y="1621176"/>
            <a:ext cx="3864993" cy="0"/>
          </a:xfrm>
          <a:prstGeom prst="line">
            <a:avLst/>
          </a:prstGeom>
          <a:noFill/>
          <a:ln w="19050" cap="flat" cmpd="sng" algn="ctr">
            <a:solidFill>
              <a:srgbClr val="e54851">
                <a:alpha val="100000"/>
              </a:srgbClr>
            </a:solidFill>
            <a:prstDash val="solid"/>
            <a:miter/>
          </a:ln>
        </p:spPr>
      </p:cxnSp>
      <p:pic>
        <p:nvPicPr>
          <p:cNvPr id="96" name="그래픽 83" descr="돋보기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71541" y="1185694"/>
            <a:ext cx="348788" cy="348788"/>
          </a:xfrm>
          <a:prstGeom prst="rect">
            <a:avLst/>
          </a:prstGeom>
        </p:spPr>
      </p:pic>
      <p:sp>
        <p:nvSpPr>
          <p:cNvPr id="102" name=""/>
          <p:cNvSpPr/>
          <p:nvPr/>
        </p:nvSpPr>
        <p:spPr>
          <a:xfrm>
            <a:off x="6661549" y="1928813"/>
            <a:ext cx="5119686" cy="4679157"/>
          </a:xfrm>
          <a:prstGeom prst="roundRect">
            <a:avLst>
              <a:gd name="adj" fmla="val 7552"/>
            </a:avLst>
          </a:prstGeom>
          <a:noFill/>
          <a:ln w="28575">
            <a:solidFill>
              <a:srgbClr val="e54851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5" name="사각형: 둥근 모서리 73"/>
          <p:cNvSpPr/>
          <p:nvPr/>
        </p:nvSpPr>
        <p:spPr>
          <a:xfrm>
            <a:off x="6943378" y="5078035"/>
            <a:ext cx="898760" cy="348792"/>
          </a:xfrm>
          <a:prstGeom prst="roundRect">
            <a:avLst>
              <a:gd name="adj" fmla="val 25301"/>
            </a:avLst>
          </a:prstGeom>
          <a:solidFill>
            <a:srgbClr val="e54851">
              <a:alpha val="100000"/>
            </a:srgbClr>
          </a:solidFill>
          <a:ln w="28575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#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치킨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07" name="사각형: 둥근 모서리 76"/>
          <p:cNvSpPr/>
          <p:nvPr/>
        </p:nvSpPr>
        <p:spPr>
          <a:xfrm>
            <a:off x="7959271" y="5078035"/>
            <a:ext cx="889796" cy="348792"/>
          </a:xfrm>
          <a:prstGeom prst="roundRect">
            <a:avLst>
              <a:gd name="adj" fmla="val 25301"/>
            </a:avLst>
          </a:prstGeom>
          <a:solidFill>
            <a:srgbClr val="e54851">
              <a:alpha val="100000"/>
            </a:srgbClr>
          </a:solidFill>
          <a:ln w="28575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#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맛집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13" name="사각형: 둥근 모서리 76"/>
          <p:cNvSpPr/>
          <p:nvPr/>
        </p:nvSpPr>
        <p:spPr>
          <a:xfrm>
            <a:off x="8978105" y="5078035"/>
            <a:ext cx="1473202" cy="348792"/>
          </a:xfrm>
          <a:prstGeom prst="roundRect">
            <a:avLst>
              <a:gd name="adj" fmla="val 25301"/>
            </a:avLst>
          </a:prstGeom>
          <a:solidFill>
            <a:srgbClr val="e54851">
              <a:alpha val="100000"/>
            </a:srgbClr>
          </a:solidFill>
          <a:ln w="28575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#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서울대병원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ExtraBold"/>
              <a:ea typeface="나눔스퀘어 ExtraBold"/>
            </a:endParaRPr>
          </a:p>
        </p:txBody>
      </p:sp>
      <p:pic>
        <p:nvPicPr>
          <p:cNvPr id="11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034031" y="2297789"/>
            <a:ext cx="2600688" cy="1667107"/>
          </a:xfrm>
          <a:prstGeom prst="rect">
            <a:avLst/>
          </a:prstGeom>
        </p:spPr>
      </p:pic>
      <p:pic>
        <p:nvPicPr>
          <p:cNvPr id="11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639169" y="2252538"/>
            <a:ext cx="1797966" cy="1698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-1"/>
            <a:ext cx="12192000" cy="672353"/>
          </a:xfrm>
          <a:prstGeom prst="rect">
            <a:avLst/>
          </a:prstGeom>
          <a:gradFill flip="none" rotWithShape="1">
            <a:gsLst>
              <a:gs pos="0">
                <a:srgbClr val="bd307e"/>
              </a:gs>
              <a:gs pos="100000">
                <a:srgbClr val="e5485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사각형: 둥근 모서리 11"/>
          <p:cNvSpPr/>
          <p:nvPr/>
        </p:nvSpPr>
        <p:spPr>
          <a:xfrm>
            <a:off x="10344031" y="159409"/>
            <a:ext cx="1646864" cy="348792"/>
          </a:xfrm>
          <a:prstGeom prst="roundRect">
            <a:avLst>
              <a:gd name="adj" fmla="val 25301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0400460" y="166148"/>
            <a:ext cx="1656187" cy="336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>
                <a:solidFill>
                  <a:schemeClr val="bg1"/>
                </a:solidFill>
                <a:latin typeface="나눔스퀘어 Bold"/>
                <a:ea typeface="나눔스퀘어 Bold"/>
              </a:rPr>
              <a:t>출구별 해시태그</a:t>
            </a:r>
            <a:endParaRPr lang="ko-KR" altLang="en-US" sz="1600">
              <a:solidFill>
                <a:schemeClr val="bg1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8556" y="64459"/>
            <a:ext cx="518474" cy="518474"/>
          </a:xfrm>
          <a:prstGeom prst="rect">
            <a:avLst/>
          </a:prstGeom>
        </p:spPr>
      </p:pic>
      <p:pic>
        <p:nvPicPr>
          <p:cNvPr id="89" name=""/>
          <p:cNvPicPr>
            <a:picLocks noChangeAspect="1"/>
          </p:cNvPicPr>
          <p:nvPr/>
        </p:nvPicPr>
        <p:blipFill rotWithShape="1">
          <a:blip r:embed="rId3"/>
          <a:srcRect l="820" t="720" r="610" b="720"/>
          <a:stretch>
            <a:fillRect/>
          </a:stretch>
        </p:blipFill>
        <p:spPr>
          <a:xfrm>
            <a:off x="0" y="671581"/>
            <a:ext cx="6186417" cy="6186419"/>
          </a:xfrm>
          <a:prstGeom prst="rect">
            <a:avLst/>
          </a:prstGeom>
        </p:spPr>
      </p:pic>
      <p:sp>
        <p:nvSpPr>
          <p:cNvPr id="91" name="TextBox 21"/>
          <p:cNvSpPr txBox="1"/>
          <p:nvPr/>
        </p:nvSpPr>
        <p:spPr>
          <a:xfrm>
            <a:off x="683309" y="84090"/>
            <a:ext cx="4756042" cy="5140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chemeClr val="lt1"/>
                </a:solidFill>
                <a:latin typeface="나눔스퀘어 ExtraBold"/>
                <a:ea typeface="나눔스퀘어 ExtraBold"/>
                <a:cs typeface="Gisha"/>
              </a:rPr>
              <a:t>출구별 해시태그 연관분석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chemeClr val="lt1"/>
              </a:solidFill>
              <a:latin typeface="나눔스퀘어 ExtraBold"/>
              <a:ea typeface="나눔스퀘어 ExtraBold"/>
              <a:cs typeface="Gisha"/>
            </a:endParaRPr>
          </a:p>
        </p:txBody>
      </p:sp>
      <p:sp>
        <p:nvSpPr>
          <p:cNvPr id="93" name="TextBox 78"/>
          <p:cNvSpPr txBox="1"/>
          <p:nvPr/>
        </p:nvSpPr>
        <p:spPr>
          <a:xfrm>
            <a:off x="6926986" y="4055340"/>
            <a:ext cx="4645892" cy="115293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지지도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0.05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, 신뢰도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0.05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, 향상도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0.1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이상이면서 규칙의 크기가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이하인 규칙과 검색어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혜화역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번출구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),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 혜화역을 뺀 해시태그별 카운트 수가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100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이상인 두 개의 데이터프레임으로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networkx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모듈을 사용하여 연관분석을 한 결과 상위 해시태그는 서로 연관성이 없는 것으로 나타남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595959"/>
              </a:solidFill>
              <a:latin typeface="나눔스퀘어"/>
              <a:ea typeface="나눔스퀘어"/>
            </a:endParaRPr>
          </a:p>
        </p:txBody>
      </p:sp>
      <p:sp>
        <p:nvSpPr>
          <p:cNvPr id="94" name="TextBox 78"/>
          <p:cNvSpPr txBox="1"/>
          <p:nvPr/>
        </p:nvSpPr>
        <p:spPr>
          <a:xfrm>
            <a:off x="7218939" y="1111199"/>
            <a:ext cx="2431994" cy="43947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 ExtraBold"/>
                <a:ea typeface="나눔스퀘어 ExtraBold"/>
              </a:rPr>
              <a:t>#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 ExtraBold"/>
                <a:ea typeface="나눔스퀘어 ExtraBold"/>
              </a:rPr>
              <a:t>혜화역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 ExtraBold"/>
                <a:ea typeface="나눔스퀘어 ExtraBold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 ExtraBold"/>
                <a:ea typeface="나눔스퀘어 ExtraBold"/>
              </a:rPr>
              <a:t>번출구</a:t>
            </a: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rgbClr val="595959"/>
              </a:solidFill>
              <a:latin typeface="나눔스퀘어 ExtraBold"/>
              <a:ea typeface="나눔스퀘어 ExtraBold"/>
            </a:endParaRPr>
          </a:p>
        </p:txBody>
      </p:sp>
      <p:cxnSp>
        <p:nvCxnSpPr>
          <p:cNvPr id="95" name="직선 연결선 80"/>
          <p:cNvCxnSpPr/>
          <p:nvPr/>
        </p:nvCxnSpPr>
        <p:spPr>
          <a:xfrm>
            <a:off x="6771541" y="1621176"/>
            <a:ext cx="3864993" cy="0"/>
          </a:xfrm>
          <a:prstGeom prst="line">
            <a:avLst/>
          </a:prstGeom>
          <a:noFill/>
          <a:ln w="19050" cap="flat" cmpd="sng" algn="ctr">
            <a:solidFill>
              <a:srgbClr val="e54851">
                <a:alpha val="100000"/>
              </a:srgbClr>
            </a:solidFill>
            <a:prstDash val="solid"/>
            <a:miter/>
          </a:ln>
        </p:spPr>
      </p:cxnSp>
      <p:pic>
        <p:nvPicPr>
          <p:cNvPr id="96" name="그래픽 83" descr="돋보기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71541" y="1185694"/>
            <a:ext cx="348788" cy="348788"/>
          </a:xfrm>
          <a:prstGeom prst="rect">
            <a:avLst/>
          </a:prstGeom>
        </p:spPr>
      </p:pic>
      <p:sp>
        <p:nvSpPr>
          <p:cNvPr id="102" name=""/>
          <p:cNvSpPr/>
          <p:nvPr/>
        </p:nvSpPr>
        <p:spPr>
          <a:xfrm>
            <a:off x="6661549" y="1928813"/>
            <a:ext cx="5119686" cy="4679157"/>
          </a:xfrm>
          <a:prstGeom prst="roundRect">
            <a:avLst>
              <a:gd name="adj" fmla="val 7552"/>
            </a:avLst>
          </a:prstGeom>
          <a:noFill/>
          <a:ln w="28575">
            <a:solidFill>
              <a:srgbClr val="e54851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11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491521" y="2252539"/>
            <a:ext cx="1952092" cy="1721892"/>
          </a:xfrm>
          <a:prstGeom prst="rect">
            <a:avLst/>
          </a:prstGeom>
        </p:spPr>
      </p:pic>
      <p:sp>
        <p:nvSpPr>
          <p:cNvPr id="118" name=""/>
          <p:cNvSpPr/>
          <p:nvPr/>
        </p:nvSpPr>
        <p:spPr>
          <a:xfrm>
            <a:off x="7030641" y="2256234"/>
            <a:ext cx="2369343" cy="173831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9" name=""/>
          <p:cNvSpPr txBox="1"/>
          <p:nvPr/>
        </p:nvSpPr>
        <p:spPr>
          <a:xfrm>
            <a:off x="7750969" y="2975848"/>
            <a:ext cx="928687" cy="29908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‘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결과없음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’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595959"/>
              </a:solidFill>
              <a:latin typeface="나눔스퀘어"/>
              <a:ea typeface="나눔스퀘어"/>
            </a:endParaRPr>
          </a:p>
        </p:txBody>
      </p:sp>
      <p:pic>
        <p:nvPicPr>
          <p:cNvPr id="123" name=""/>
          <p:cNvPicPr>
            <a:picLocks noChangeAspect="1"/>
          </p:cNvPicPr>
          <p:nvPr/>
        </p:nvPicPr>
        <p:blipFill rotWithShape="1">
          <a:blip r:embed="rId6"/>
          <a:srcRect l="9190" t="8290" r="3620" b="6170"/>
          <a:stretch>
            <a:fillRect/>
          </a:stretch>
        </p:blipFill>
        <p:spPr>
          <a:xfrm>
            <a:off x="0" y="1848412"/>
            <a:ext cx="6161825" cy="3956514"/>
          </a:xfrm>
          <a:prstGeom prst="rect">
            <a:avLst/>
          </a:prstGeom>
        </p:spPr>
      </p:pic>
      <p:sp>
        <p:nvSpPr>
          <p:cNvPr id="124" name="사각형: 둥근 모서리 73"/>
          <p:cNvSpPr/>
          <p:nvPr/>
        </p:nvSpPr>
        <p:spPr>
          <a:xfrm>
            <a:off x="6943378" y="5254248"/>
            <a:ext cx="898760" cy="348792"/>
          </a:xfrm>
          <a:prstGeom prst="roundRect">
            <a:avLst>
              <a:gd name="adj" fmla="val 25301"/>
            </a:avLst>
          </a:prstGeom>
          <a:solidFill>
            <a:srgbClr val="e54851">
              <a:alpha val="100000"/>
            </a:srgbClr>
          </a:solidFill>
          <a:ln w="28575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#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맛집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25" name="사각형: 둥근 모서리 76"/>
          <p:cNvSpPr/>
          <p:nvPr/>
        </p:nvSpPr>
        <p:spPr>
          <a:xfrm>
            <a:off x="7959271" y="5254248"/>
            <a:ext cx="889796" cy="348792"/>
          </a:xfrm>
          <a:prstGeom prst="roundRect">
            <a:avLst>
              <a:gd name="adj" fmla="val 25301"/>
            </a:avLst>
          </a:prstGeom>
          <a:solidFill>
            <a:srgbClr val="e54851">
              <a:alpha val="100000"/>
            </a:srgbClr>
          </a:solidFill>
          <a:ln w="28575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#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술집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26" name="사각형: 둥근 모서리 76"/>
          <p:cNvSpPr/>
          <p:nvPr/>
        </p:nvSpPr>
        <p:spPr>
          <a:xfrm>
            <a:off x="8978105" y="5254248"/>
            <a:ext cx="1473202" cy="348792"/>
          </a:xfrm>
          <a:prstGeom prst="roundRect">
            <a:avLst>
              <a:gd name="adj" fmla="val 25301"/>
            </a:avLst>
          </a:prstGeom>
          <a:solidFill>
            <a:srgbClr val="e54851">
              <a:alpha val="100000"/>
            </a:srgbClr>
          </a:solidFill>
          <a:ln w="28575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#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포장마차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2557460" y="1191808"/>
            <a:ext cx="3871912" cy="635087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ed7d31"/>
                </a:solidFill>
                <a:latin typeface="맑은 고딕"/>
                <a:ea typeface="맑은 고딕"/>
                <a:cs typeface="맑은 고딕"/>
              </a:rPr>
              <a:t>설명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ed7d31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ed7d3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ed7d31"/>
                </a:solidFill>
                <a:latin typeface="맑은 고딕"/>
                <a:ea typeface="맑은 고딕"/>
                <a:cs typeface="맑은 고딕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ed7d31"/>
                </a:solidFill>
                <a:latin typeface="맑은 고딕"/>
                <a:ea typeface="맑은 고딕"/>
                <a:cs typeface="맑은 고딕"/>
              </a:rPr>
              <a:t>번출구는 해시태그별 연관성이 없어 워드클라우드로 대체함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ed7d31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ed7d31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-1"/>
            <a:ext cx="12192000" cy="672353"/>
          </a:xfrm>
          <a:prstGeom prst="rect">
            <a:avLst/>
          </a:prstGeom>
          <a:gradFill flip="none" rotWithShape="1">
            <a:gsLst>
              <a:gs pos="0">
                <a:srgbClr val="bd307e"/>
              </a:gs>
              <a:gs pos="100000">
                <a:srgbClr val="e5485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사각형: 둥근 모서리 11"/>
          <p:cNvSpPr/>
          <p:nvPr/>
        </p:nvSpPr>
        <p:spPr>
          <a:xfrm>
            <a:off x="10367382" y="159409"/>
            <a:ext cx="1646864" cy="348792"/>
          </a:xfrm>
          <a:prstGeom prst="roundRect">
            <a:avLst>
              <a:gd name="adj" fmla="val 25301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0362720" y="165419"/>
            <a:ext cx="1656187" cy="33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schemeClr val="bg1"/>
                </a:solidFill>
                <a:latin typeface="나눔스퀘어 Bold"/>
                <a:ea typeface="나눔스퀘어 Bold"/>
              </a:rPr>
              <a:t>Top5 </a:t>
            </a:r>
            <a:r>
              <a:rPr lang="ko-KR" altLang="en-US" sz="1600">
                <a:solidFill>
                  <a:schemeClr val="bg1"/>
                </a:solidFill>
                <a:latin typeface="나눔스퀘어 Bold"/>
                <a:ea typeface="나눔스퀘어 Bold"/>
              </a:rPr>
              <a:t>해시태그</a:t>
            </a:r>
            <a:endParaRPr lang="ko-KR" altLang="en-US" sz="1600">
              <a:solidFill>
                <a:schemeClr val="bg1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8556" y="64459"/>
            <a:ext cx="518474" cy="518474"/>
          </a:xfrm>
          <a:prstGeom prst="rect">
            <a:avLst/>
          </a:prstGeom>
        </p:spPr>
      </p:pic>
      <p:sp>
        <p:nvSpPr>
          <p:cNvPr id="91" name="TextBox 21"/>
          <p:cNvSpPr txBox="1"/>
          <p:nvPr/>
        </p:nvSpPr>
        <p:spPr>
          <a:xfrm>
            <a:off x="683309" y="84090"/>
            <a:ext cx="4927492" cy="5140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chemeClr val="lt1"/>
                </a:solidFill>
                <a:latin typeface="나눔스퀘어 ExtraBold"/>
                <a:ea typeface="나눔스퀘어 ExtraBold"/>
                <a:cs typeface="Gisha"/>
              </a:rPr>
              <a:t>Top5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chemeClr val="lt1"/>
                </a:solidFill>
                <a:latin typeface="나눔스퀘어 ExtraBold"/>
                <a:ea typeface="나눔스퀘어 ExtraBold"/>
                <a:cs typeface="Gisha"/>
              </a:rPr>
              <a:t>해시태그 분석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chemeClr val="lt1"/>
              </a:solidFill>
              <a:latin typeface="나눔스퀘어 ExtraBold"/>
              <a:ea typeface="나눔스퀘어 ExtraBold"/>
              <a:cs typeface="Gisha"/>
            </a:endParaRPr>
          </a:p>
        </p:txBody>
      </p:sp>
      <p:sp>
        <p:nvSpPr>
          <p:cNvPr id="93" name="TextBox 78"/>
          <p:cNvSpPr txBox="1"/>
          <p:nvPr/>
        </p:nvSpPr>
        <p:spPr>
          <a:xfrm>
            <a:off x="6926986" y="2388465"/>
            <a:ext cx="4645892" cy="115293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algn="l" defTabSz="914400" rtl="0" eaLnBrk="1" latinLnBrk="1" hangingPunct="1">
              <a:defRPr/>
            </a:pPr>
            <a:r>
              <a:rPr xmlns:mc="http://schemas.openxmlformats.org/markup-compatibility/2006" xmlns:hp="http://schemas.haansoft.com/office/presentation/8.0" kumimoji="0" lang="EN-US" sz="1400" b="0" i="0" u="none" strike="noStrike" kern="1200" cap="none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좋아요수를 기준으로는 각 출구별 좋아요를 많이 받은 상위 5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개의 </a:t>
            </a:r>
            <a:r>
              <a:rPr xmlns:mc="http://schemas.openxmlformats.org/markup-compatibility/2006" xmlns:hp="http://schemas.haansoft.com/office/presentation/8.0" kumimoji="0" lang="EN-US" sz="1400" b="0" i="0" u="none" strike="noStrike" kern="1200" cap="none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id 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총 </a:t>
            </a:r>
            <a:r>
              <a:rPr xmlns:mc="http://schemas.openxmlformats.org/markup-compatibility/2006" xmlns:hp="http://schemas.haansoft.com/office/presentation/8.0" kumimoji="0" lang="EN-US" sz="1400" b="0" i="0" u="none" strike="noStrike" kern="1200" cap="none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20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명의 사용자의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해시</a:t>
            </a:r>
            <a:r>
              <a:rPr xmlns:mc="http://schemas.openxmlformats.org/markup-compatibility/2006" xmlns:hp="http://schemas.haansoft.com/office/presentation/8.0" kumimoji="0" sz="1400" b="0" i="0" u="none" strike="noStrike" kern="1200" cap="none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태그와 텍스트의 명사를 분석하여 좋아요를 많이받은 상위 사용자들이 자주 쓰는 태그와 글을 분석</a:t>
            </a:r>
            <a:r>
              <a:rPr xmlns:mc="http://schemas.openxmlformats.org/markup-compatibility/2006" xmlns:hp="http://schemas.haansoft.com/office/presentation/8.0" lang="ko-KR" altLang="en-US" sz="1400" b="0" i="0" u="none" strike="noStrike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하였지만 텍스트에서는 원하는 결과를 얻지 못하여 해시태그만 막대 그래프로 나타낸 결과 </a:t>
            </a:r>
            <a:endParaRPr xmlns:mc="http://schemas.openxmlformats.org/markup-compatibility/2006" xmlns:hp="http://schemas.haansoft.com/office/presentation/8.0" lang="ko-KR" altLang="en-US" sz="1400" b="0" i="0" u="none" strike="noStrike" mc:Ignorable="hp" hp:hslEmbossed="0">
              <a:solidFill>
                <a:srgbClr val="595959"/>
              </a:solidFill>
              <a:latin typeface="나눔스퀘어"/>
              <a:ea typeface="나눔스퀘어"/>
            </a:endParaRPr>
          </a:p>
        </p:txBody>
      </p:sp>
      <p:sp>
        <p:nvSpPr>
          <p:cNvPr id="94" name="TextBox 78"/>
          <p:cNvSpPr txBox="1"/>
          <p:nvPr/>
        </p:nvSpPr>
        <p:spPr>
          <a:xfrm>
            <a:off x="7218939" y="1111199"/>
            <a:ext cx="3327344" cy="43947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 ExtraBold"/>
                <a:ea typeface="나눔스퀘어 ExtraBold"/>
              </a:rPr>
              <a:t>#id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 ExtraBold"/>
                <a:ea typeface="나눔스퀘어 ExtraBold"/>
              </a:rPr>
              <a:t>별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 ExtraBold"/>
                <a:ea typeface="나눔스퀘어 ExtraBold"/>
              </a:rPr>
              <a:t>Top5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스퀘어 ExtraBold"/>
                <a:ea typeface="나눔스퀘어 ExtraBold"/>
              </a:rPr>
              <a:t> 해시태그</a:t>
            </a: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rgbClr val="595959"/>
              </a:solidFill>
              <a:latin typeface="나눔스퀘어 ExtraBold"/>
              <a:ea typeface="나눔스퀘어 ExtraBold"/>
            </a:endParaRPr>
          </a:p>
        </p:txBody>
      </p:sp>
      <p:cxnSp>
        <p:nvCxnSpPr>
          <p:cNvPr id="95" name="직선 연결선 80"/>
          <p:cNvCxnSpPr/>
          <p:nvPr/>
        </p:nvCxnSpPr>
        <p:spPr>
          <a:xfrm>
            <a:off x="6771541" y="1621176"/>
            <a:ext cx="3864993" cy="0"/>
          </a:xfrm>
          <a:prstGeom prst="line">
            <a:avLst/>
          </a:prstGeom>
          <a:noFill/>
          <a:ln w="19050" cap="flat" cmpd="sng" algn="ctr">
            <a:solidFill>
              <a:srgbClr val="e54851">
                <a:alpha val="100000"/>
              </a:srgbClr>
            </a:solidFill>
            <a:prstDash val="solid"/>
            <a:miter/>
          </a:ln>
        </p:spPr>
      </p:cxnSp>
      <p:pic>
        <p:nvPicPr>
          <p:cNvPr id="96" name="그래픽 83" descr="돋보기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71541" y="1185694"/>
            <a:ext cx="348788" cy="348788"/>
          </a:xfrm>
          <a:prstGeom prst="rect">
            <a:avLst/>
          </a:prstGeom>
        </p:spPr>
      </p:pic>
      <p:sp>
        <p:nvSpPr>
          <p:cNvPr id="102" name=""/>
          <p:cNvSpPr/>
          <p:nvPr/>
        </p:nvSpPr>
        <p:spPr>
          <a:xfrm>
            <a:off x="6661549" y="1928813"/>
            <a:ext cx="5119686" cy="4679157"/>
          </a:xfrm>
          <a:prstGeom prst="roundRect">
            <a:avLst>
              <a:gd name="adj" fmla="val 7552"/>
            </a:avLst>
          </a:prstGeom>
          <a:noFill/>
          <a:ln w="28575">
            <a:solidFill>
              <a:srgbClr val="e54851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4" name="사각형: 둥근 모서리 73"/>
          <p:cNvSpPr/>
          <p:nvPr/>
        </p:nvSpPr>
        <p:spPr>
          <a:xfrm>
            <a:off x="7257702" y="3776661"/>
            <a:ext cx="1108310" cy="348792"/>
          </a:xfrm>
          <a:prstGeom prst="roundRect">
            <a:avLst>
              <a:gd name="adj" fmla="val 25301"/>
            </a:avLst>
          </a:prstGeom>
          <a:solidFill>
            <a:srgbClr val="e54851">
              <a:alpha val="100000"/>
            </a:srgbClr>
          </a:solidFill>
          <a:ln w="28575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#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대학로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25" name="사각형: 둥근 모서리 76"/>
          <p:cNvSpPr/>
          <p:nvPr/>
        </p:nvSpPr>
        <p:spPr>
          <a:xfrm>
            <a:off x="7244895" y="4224337"/>
            <a:ext cx="1823246" cy="348792"/>
          </a:xfrm>
          <a:prstGeom prst="roundRect">
            <a:avLst>
              <a:gd name="adj" fmla="val 25301"/>
            </a:avLst>
          </a:prstGeom>
          <a:solidFill>
            <a:srgbClr val="e54851">
              <a:alpha val="100000"/>
            </a:srgbClr>
          </a:solidFill>
          <a:ln w="28575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#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대학로 디저트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26" name="사각형: 둥근 모서리 76"/>
          <p:cNvSpPr/>
          <p:nvPr/>
        </p:nvSpPr>
        <p:spPr>
          <a:xfrm>
            <a:off x="8463755" y="3776661"/>
            <a:ext cx="1682752" cy="348792"/>
          </a:xfrm>
          <a:prstGeom prst="roundRect">
            <a:avLst>
              <a:gd name="adj" fmla="val 25301"/>
            </a:avLst>
          </a:prstGeom>
          <a:solidFill>
            <a:srgbClr val="e54851">
              <a:alpha val="100000"/>
            </a:srgbClr>
          </a:solidFill>
          <a:ln w="28575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#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마로니에공원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ExtraBold"/>
              <a:ea typeface="나눔스퀘어 ExtraBold"/>
            </a:endParaRPr>
          </a:p>
        </p:txBody>
      </p:sp>
      <p:pic>
        <p:nvPicPr>
          <p:cNvPr id="12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6307" y="1395412"/>
            <a:ext cx="6119820" cy="5057774"/>
          </a:xfrm>
          <a:prstGeom prst="rect">
            <a:avLst/>
          </a:prstGeom>
        </p:spPr>
      </p:pic>
      <p:sp>
        <p:nvSpPr>
          <p:cNvPr id="129" name="사각형: 둥근 모서리 73"/>
          <p:cNvSpPr/>
          <p:nvPr/>
        </p:nvSpPr>
        <p:spPr>
          <a:xfrm>
            <a:off x="9143653" y="4214811"/>
            <a:ext cx="1413110" cy="348792"/>
          </a:xfrm>
          <a:prstGeom prst="roundRect">
            <a:avLst>
              <a:gd name="adj" fmla="val 25301"/>
            </a:avLst>
          </a:prstGeom>
          <a:solidFill>
            <a:srgbClr val="e54851">
              <a:alpha val="100000"/>
            </a:srgbClr>
          </a:solidFill>
          <a:ln w="28575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#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낙산공원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30" name="사각형: 둥근 모서리 73"/>
          <p:cNvSpPr/>
          <p:nvPr/>
        </p:nvSpPr>
        <p:spPr>
          <a:xfrm>
            <a:off x="7238655" y="4672012"/>
            <a:ext cx="1527410" cy="348792"/>
          </a:xfrm>
          <a:prstGeom prst="roundRect">
            <a:avLst>
              <a:gd name="adj" fmla="val 25301"/>
            </a:avLst>
          </a:prstGeom>
          <a:solidFill>
            <a:srgbClr val="e54851">
              <a:alpha val="100000"/>
            </a:srgbClr>
          </a:solidFill>
          <a:ln w="28575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#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대학로카페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31" name=""/>
          <p:cNvSpPr/>
          <p:nvPr/>
        </p:nvSpPr>
        <p:spPr>
          <a:xfrm>
            <a:off x="7033024" y="3638550"/>
            <a:ext cx="3671886" cy="1516857"/>
          </a:xfrm>
          <a:prstGeom prst="roundRect">
            <a:avLst>
              <a:gd name="adj" fmla="val 7552"/>
            </a:avLst>
          </a:prstGeom>
          <a:noFill/>
          <a:ln w="28575">
            <a:solidFill>
              <a:srgbClr val="e54851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2" name="TextBox 78"/>
          <p:cNvSpPr txBox="1"/>
          <p:nvPr/>
        </p:nvSpPr>
        <p:spPr>
          <a:xfrm>
            <a:off x="6926986" y="5293590"/>
            <a:ext cx="4645892" cy="72430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algn="l" defTabSz="914400" rtl="0" eaLnBrk="1" latinLnBrk="1" hangingPunct="1"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위와 같이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개의 태그가 가장 많이 사용하는 것을 알 수 있었고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 해당 해시태글 이용하여 게시글을 쓴다면 사람들의 접근성이 높아질 것이라 예상합니다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  <a:solidFill>
                  <a:srgbClr val="595959"/>
                </a:solidFill>
                <a:latin typeface="나눔스퀘어"/>
                <a:ea typeface="나눔스퀘어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normalizeH="0" baseline="0" mc:Ignorable="hp" hp:hslEmbossed="0">
              <a:solidFill>
                <a:srgbClr val="595959"/>
              </a:solidFill>
              <a:latin typeface="나눔스퀘어"/>
              <a:ea typeface="나눔스퀘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l="-1000" r="-1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114782" y="2994428"/>
            <a:ext cx="1962435" cy="8708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100" b="1">
                <a:solidFill>
                  <a:schemeClr val="bg1"/>
                </a:solidFill>
                <a:latin typeface="나눔스퀘어"/>
                <a:ea typeface="나눔스퀘어"/>
              </a:rPr>
              <a:t>마무리</a:t>
            </a:r>
            <a:endParaRPr lang="ko-KR" altLang="en-US" sz="5100" b="1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sp>
        <p:nvSpPr>
          <p:cNvPr id="21" name="TextBox 8"/>
          <p:cNvSpPr txBox="1"/>
          <p:nvPr/>
        </p:nvSpPr>
        <p:spPr>
          <a:xfrm>
            <a:off x="12644578" y="729696"/>
            <a:ext cx="6050160" cy="100194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대본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 그럼 발표를 시작하도록 하겠습니다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"/>
              <a:ea typeface="나눔스퀘어"/>
            </a:endParaRPr>
          </a:p>
        </p:txBody>
      </p:sp>
      <p:sp>
        <p:nvSpPr>
          <p:cNvPr id="22" name="양쪽 대괄호 4"/>
          <p:cNvSpPr/>
          <p:nvPr/>
        </p:nvSpPr>
        <p:spPr>
          <a:xfrm>
            <a:off x="2138749" y="1620682"/>
            <a:ext cx="7914502" cy="3616635"/>
          </a:xfrm>
          <a:prstGeom prst="bracketPair">
            <a:avLst>
              <a:gd name="adj" fmla="val 12439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3">
            <a:lum/>
          </a:blip>
          <a:srcRect/>
          <a:stretch>
            <a:fillRect l="-1000" r="-1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239985" y="484406"/>
            <a:ext cx="3712030" cy="447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  <a:latin typeface="나눔스퀘어 ExtraBold"/>
                <a:ea typeface="나눔스퀘어 ExtraBold"/>
              </a:rPr>
              <a:t>프로젝트를 진행하며 배운점</a:t>
            </a:r>
            <a:endParaRPr lang="ko-KR" altLang="en-US" sz="24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grpSp>
        <p:nvGrpSpPr>
          <p:cNvPr id="14" name="그룹 29"/>
          <p:cNvGrpSpPr/>
          <p:nvPr/>
        </p:nvGrpSpPr>
        <p:grpSpPr>
          <a:xfrm rot="0">
            <a:off x="12735698" y="802245"/>
            <a:ext cx="9190056" cy="1720989"/>
            <a:chOff x="937729" y="2001900"/>
            <a:chExt cx="3790765" cy="2293521"/>
          </a:xfrm>
          <a:solidFill>
            <a:srgbClr val="fceeee">
              <a:alpha val="100000"/>
            </a:srgbClr>
          </a:solidFill>
        </p:grpSpPr>
        <p:sp>
          <p:nvSpPr>
            <p:cNvPr id="15" name="사각형: 둥근 모서리 30"/>
            <p:cNvSpPr/>
            <p:nvPr/>
          </p:nvSpPr>
          <p:spPr>
            <a:xfrm>
              <a:off x="937729" y="2001900"/>
              <a:ext cx="3790765" cy="1988598"/>
            </a:xfrm>
            <a:prstGeom prst="roundRect">
              <a:avLst>
                <a:gd name="adj" fmla="val 16667"/>
              </a:avLst>
            </a:prstGeom>
            <a:grpFill/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6" name="직각 삼각형 31"/>
            <p:cNvSpPr/>
            <p:nvPr/>
          </p:nvSpPr>
          <p:spPr>
            <a:xfrm rot="10800000">
              <a:off x="2904145" y="3912326"/>
              <a:ext cx="498688" cy="383095"/>
            </a:xfrm>
            <a:prstGeom prst="rtTriangle">
              <a:avLst/>
            </a:prstGeom>
            <a:grpFill/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17" name="그림 3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821770" y="852518"/>
            <a:ext cx="759588" cy="759588"/>
          </a:xfrm>
          <a:prstGeom prst="rect">
            <a:avLst/>
          </a:prstGeom>
        </p:spPr>
      </p:pic>
      <p:grpSp>
        <p:nvGrpSpPr>
          <p:cNvPr id="18" name="그룹 29"/>
          <p:cNvGrpSpPr/>
          <p:nvPr/>
        </p:nvGrpSpPr>
        <p:grpSpPr>
          <a:xfrm rot="0" flipH="1">
            <a:off x="12735698" y="2656374"/>
            <a:ext cx="9190056" cy="1720989"/>
            <a:chOff x="937729" y="2001900"/>
            <a:chExt cx="3790765" cy="2293521"/>
          </a:xfrm>
          <a:solidFill>
            <a:srgbClr val="f2f2f2">
              <a:alpha val="100000"/>
            </a:srgbClr>
          </a:solidFill>
        </p:grpSpPr>
        <p:sp>
          <p:nvSpPr>
            <p:cNvPr id="19" name="사각형: 둥근 모서리 30"/>
            <p:cNvSpPr/>
            <p:nvPr/>
          </p:nvSpPr>
          <p:spPr>
            <a:xfrm>
              <a:off x="937729" y="2001900"/>
              <a:ext cx="3790765" cy="1988598"/>
            </a:xfrm>
            <a:prstGeom prst="roundRect">
              <a:avLst>
                <a:gd name="adj" fmla="val 16667"/>
              </a:avLst>
            </a:prstGeom>
            <a:grpFill/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0" name="직각 삼각형 31"/>
            <p:cNvSpPr/>
            <p:nvPr/>
          </p:nvSpPr>
          <p:spPr>
            <a:xfrm rot="10800000">
              <a:off x="2904145" y="3912326"/>
              <a:ext cx="498688" cy="383095"/>
            </a:xfrm>
            <a:prstGeom prst="rtTriangle">
              <a:avLst/>
            </a:prstGeom>
            <a:grpFill/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21" name="그림 3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flipH="1">
            <a:off x="21048988" y="2669412"/>
            <a:ext cx="759588" cy="759588"/>
          </a:xfrm>
          <a:prstGeom prst="rect">
            <a:avLst/>
          </a:prstGeom>
        </p:spPr>
      </p:pic>
      <p:grpSp>
        <p:nvGrpSpPr>
          <p:cNvPr id="22" name="그룹 29"/>
          <p:cNvGrpSpPr/>
          <p:nvPr/>
        </p:nvGrpSpPr>
        <p:grpSpPr>
          <a:xfrm rot="0">
            <a:off x="12735698" y="4510503"/>
            <a:ext cx="9190056" cy="1720989"/>
            <a:chOff x="937729" y="2001900"/>
            <a:chExt cx="3790765" cy="2293521"/>
          </a:xfrm>
          <a:solidFill>
            <a:srgbClr val="fceeee">
              <a:alpha val="100000"/>
            </a:srgbClr>
          </a:solidFill>
        </p:grpSpPr>
        <p:sp>
          <p:nvSpPr>
            <p:cNvPr id="23" name="사각형: 둥근 모서리 30"/>
            <p:cNvSpPr/>
            <p:nvPr/>
          </p:nvSpPr>
          <p:spPr>
            <a:xfrm>
              <a:off x="937729" y="2001900"/>
              <a:ext cx="3790765" cy="1988598"/>
            </a:xfrm>
            <a:prstGeom prst="roundRect">
              <a:avLst>
                <a:gd name="adj" fmla="val 16667"/>
              </a:avLst>
            </a:prstGeom>
            <a:grpFill/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4" name="직각 삼각형 31"/>
            <p:cNvSpPr/>
            <p:nvPr/>
          </p:nvSpPr>
          <p:spPr>
            <a:xfrm rot="10800000">
              <a:off x="2904145" y="3912326"/>
              <a:ext cx="498688" cy="383095"/>
            </a:xfrm>
            <a:prstGeom prst="rtTriangle">
              <a:avLst/>
            </a:prstGeom>
            <a:grpFill/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25" name="그림 3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821770" y="4560777"/>
            <a:ext cx="759588" cy="759588"/>
          </a:xfrm>
          <a:prstGeom prst="rect">
            <a:avLst/>
          </a:prstGeom>
        </p:spPr>
      </p:pic>
      <p:sp>
        <p:nvSpPr>
          <p:cNvPr id="26" name="사각형: 둥근 모서리 5"/>
          <p:cNvSpPr/>
          <p:nvPr/>
        </p:nvSpPr>
        <p:spPr>
          <a:xfrm>
            <a:off x="1501658" y="1204210"/>
            <a:ext cx="9188683" cy="1523020"/>
          </a:xfrm>
          <a:prstGeom prst="roundRect">
            <a:avLst>
              <a:gd name="adj" fmla="val 16138"/>
            </a:avLst>
          </a:prstGeom>
          <a:solidFill>
            <a:srgbClr val="fceeee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사각형: 둥근 모서리 5"/>
          <p:cNvSpPr/>
          <p:nvPr/>
        </p:nvSpPr>
        <p:spPr>
          <a:xfrm>
            <a:off x="1501658" y="3008007"/>
            <a:ext cx="9188683" cy="1523020"/>
          </a:xfrm>
          <a:prstGeom prst="roundRect">
            <a:avLst>
              <a:gd name="adj" fmla="val 16138"/>
            </a:avLst>
          </a:prstGeom>
          <a:solidFill>
            <a:srgbClr val="fceeee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사각형: 둥근 모서리 5"/>
          <p:cNvSpPr/>
          <p:nvPr/>
        </p:nvSpPr>
        <p:spPr>
          <a:xfrm>
            <a:off x="1501658" y="4811804"/>
            <a:ext cx="9188683" cy="1523020"/>
          </a:xfrm>
          <a:prstGeom prst="roundRect">
            <a:avLst>
              <a:gd name="adj" fmla="val 16138"/>
            </a:avLst>
          </a:prstGeom>
          <a:solidFill>
            <a:srgbClr val="fceeee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" name="사각형: 둥근 모서리 11"/>
          <p:cNvSpPr/>
          <p:nvPr/>
        </p:nvSpPr>
        <p:spPr>
          <a:xfrm>
            <a:off x="1366718" y="-816900"/>
            <a:ext cx="1646864" cy="348792"/>
          </a:xfrm>
          <a:prstGeom prst="roundRect">
            <a:avLst>
              <a:gd name="adj" fmla="val 25301"/>
            </a:avLst>
          </a:prstGeom>
          <a:noFill/>
          <a:ln w="28575" cap="flat" cmpd="sng" algn="ctr">
            <a:solidFill>
              <a:srgbClr val="a636a6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모서리가 둥근 직사각형 17"/>
          <p:cNvSpPr/>
          <p:nvPr/>
        </p:nvSpPr>
        <p:spPr>
          <a:xfrm>
            <a:off x="1759151" y="1379839"/>
            <a:ext cx="1641273" cy="356658"/>
          </a:xfrm>
          <a:prstGeom prst="roundRect">
            <a:avLst>
              <a:gd name="adj" fmla="val 16667"/>
            </a:avLst>
          </a:prstGeom>
          <a:solidFill>
            <a:srgbClr val="7424c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73163" y="1375167"/>
            <a:ext cx="1013249" cy="36600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lt1"/>
                </a:solidFill>
                <a:latin typeface="나눔스퀘어 Bold"/>
                <a:ea typeface="나눔스퀘어 Bold"/>
              </a:rPr>
              <a:t>김자민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chemeClr val="lt1"/>
              </a:solidFill>
              <a:latin typeface="나눔스퀘어 Bold"/>
              <a:ea typeface="나눔스퀘어 Bold"/>
            </a:endParaRPr>
          </a:p>
        </p:txBody>
      </p:sp>
      <p:sp>
        <p:nvSpPr>
          <p:cNvPr id="35" name="모서리가 둥근 직사각형 17"/>
          <p:cNvSpPr/>
          <p:nvPr/>
        </p:nvSpPr>
        <p:spPr>
          <a:xfrm>
            <a:off x="1759151" y="3193521"/>
            <a:ext cx="1641273" cy="356658"/>
          </a:xfrm>
          <a:prstGeom prst="roundRect">
            <a:avLst>
              <a:gd name="adj" fmla="val 16667"/>
            </a:avLst>
          </a:prstGeom>
          <a:solidFill>
            <a:srgbClr val="931fa2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2073163" y="3188848"/>
            <a:ext cx="1013249" cy="36600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lt1"/>
                </a:solidFill>
                <a:latin typeface="나눔스퀘어 Bold"/>
                <a:ea typeface="나눔스퀘어 Bold"/>
              </a:rPr>
              <a:t>김진우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chemeClr val="lt1"/>
              </a:solidFill>
              <a:latin typeface="나눔스퀘어 Bold"/>
              <a:ea typeface="나눔스퀘어 Bold"/>
            </a:endParaRPr>
          </a:p>
        </p:txBody>
      </p:sp>
      <p:sp>
        <p:nvSpPr>
          <p:cNvPr id="37" name="모서리가 둥근 직사각형 17"/>
          <p:cNvSpPr/>
          <p:nvPr/>
        </p:nvSpPr>
        <p:spPr>
          <a:xfrm>
            <a:off x="1759151" y="4967552"/>
            <a:ext cx="1641273" cy="356658"/>
          </a:xfrm>
          <a:prstGeom prst="roundRect">
            <a:avLst>
              <a:gd name="adj" fmla="val 16667"/>
            </a:avLst>
          </a:prstGeom>
          <a:solidFill>
            <a:srgbClr val="c53261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38" name="TextBox 30"/>
          <p:cNvSpPr txBox="1"/>
          <p:nvPr/>
        </p:nvSpPr>
        <p:spPr>
          <a:xfrm>
            <a:off x="2073163" y="4962879"/>
            <a:ext cx="1013249" cy="36600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lt1"/>
                </a:solidFill>
                <a:latin typeface="나눔스퀘어 Bold"/>
                <a:ea typeface="나눔스퀘어 Bold"/>
              </a:rPr>
              <a:t>박충욱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chemeClr val="lt1"/>
              </a:solidFill>
              <a:latin typeface="나눔스퀘어 Bold"/>
              <a:ea typeface="나눔스퀘어 Bold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1785937" y="1801653"/>
            <a:ext cx="8632033" cy="29194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262626"/>
                </a:solidFill>
                <a:latin typeface="나눔스퀘어"/>
                <a:ea typeface="나눔스퀘어"/>
              </a:rPr>
              <a:t>프로젝트 진행하며 배운점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262626"/>
                </a:solidFill>
                <a:latin typeface="나눔스퀘어"/>
                <a:ea typeface="나눔스퀘어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262626"/>
                </a:solidFill>
                <a:latin typeface="나눔스퀘어"/>
                <a:ea typeface="나눔스퀘어"/>
              </a:rPr>
              <a:t> 느낀점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262626"/>
              </a:solidFill>
              <a:latin typeface="나눔스퀘어"/>
              <a:ea typeface="나눔스퀘어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1785937" y="3649503"/>
            <a:ext cx="8632033" cy="29194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262626"/>
                </a:solidFill>
                <a:latin typeface="나눔스퀘어"/>
                <a:ea typeface="나눔스퀘어"/>
              </a:rPr>
              <a:t>프로젝트 진행하며 배운점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262626"/>
                </a:solidFill>
                <a:latin typeface="나눔스퀘어"/>
                <a:ea typeface="나눔스퀘어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262626"/>
                </a:solidFill>
                <a:latin typeface="나눔스퀘어"/>
                <a:ea typeface="나눔스퀘어"/>
              </a:rPr>
              <a:t> 느낀점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262626"/>
              </a:solidFill>
              <a:latin typeface="나눔스퀘어"/>
              <a:ea typeface="나눔스퀘어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1785937" y="5447347"/>
            <a:ext cx="8632033" cy="29432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262626"/>
                </a:solidFill>
                <a:latin typeface="나눔스퀘어"/>
                <a:ea typeface="나눔스퀘어"/>
              </a:rPr>
              <a:t>프로젝트 진행하며 배운점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262626"/>
                </a:solidFill>
                <a:latin typeface="나눔스퀘어"/>
                <a:ea typeface="나눔스퀘어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262626"/>
                </a:solidFill>
                <a:latin typeface="나눔스퀘어"/>
                <a:ea typeface="나눔스퀘어"/>
              </a:rPr>
              <a:t> 느낀점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262626"/>
              </a:solidFill>
              <a:latin typeface="나눔스퀘어"/>
              <a:ea typeface="나눔스퀘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l="-1000" r="-1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239985" y="484406"/>
            <a:ext cx="3712030" cy="447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  <a:latin typeface="나눔스퀘어 ExtraBold"/>
                <a:ea typeface="나눔스퀘어 ExtraBold"/>
              </a:rPr>
              <a:t>프로젝트를 진행하며 배운점</a:t>
            </a:r>
            <a:endParaRPr lang="ko-KR" altLang="en-US" sz="24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grpSp>
        <p:nvGrpSpPr>
          <p:cNvPr id="14" name="그룹 29"/>
          <p:cNvGrpSpPr/>
          <p:nvPr/>
        </p:nvGrpSpPr>
        <p:grpSpPr>
          <a:xfrm rot="0">
            <a:off x="12735698" y="802245"/>
            <a:ext cx="9190056" cy="1720989"/>
            <a:chOff x="937729" y="2001900"/>
            <a:chExt cx="3790765" cy="2293521"/>
          </a:xfrm>
          <a:solidFill>
            <a:srgbClr val="fceeee">
              <a:alpha val="100000"/>
            </a:srgbClr>
          </a:solidFill>
        </p:grpSpPr>
        <p:sp>
          <p:nvSpPr>
            <p:cNvPr id="15" name="사각형: 둥근 모서리 30"/>
            <p:cNvSpPr/>
            <p:nvPr/>
          </p:nvSpPr>
          <p:spPr>
            <a:xfrm>
              <a:off x="937729" y="2001900"/>
              <a:ext cx="3790765" cy="1988598"/>
            </a:xfrm>
            <a:prstGeom prst="roundRect">
              <a:avLst>
                <a:gd name="adj" fmla="val 16667"/>
              </a:avLst>
            </a:prstGeom>
            <a:grpFill/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6" name="직각 삼각형 31"/>
            <p:cNvSpPr/>
            <p:nvPr/>
          </p:nvSpPr>
          <p:spPr>
            <a:xfrm rot="10800000">
              <a:off x="2904145" y="3912326"/>
              <a:ext cx="498688" cy="383095"/>
            </a:xfrm>
            <a:prstGeom prst="rtTriangle">
              <a:avLst/>
            </a:prstGeom>
            <a:grpFill/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17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821770" y="852518"/>
            <a:ext cx="759588" cy="759588"/>
          </a:xfrm>
          <a:prstGeom prst="rect">
            <a:avLst/>
          </a:prstGeom>
        </p:spPr>
      </p:pic>
      <p:grpSp>
        <p:nvGrpSpPr>
          <p:cNvPr id="18" name="그룹 29"/>
          <p:cNvGrpSpPr/>
          <p:nvPr/>
        </p:nvGrpSpPr>
        <p:grpSpPr>
          <a:xfrm rot="0" flipH="1">
            <a:off x="12735698" y="2656374"/>
            <a:ext cx="9190056" cy="1720989"/>
            <a:chOff x="937729" y="2001900"/>
            <a:chExt cx="3790765" cy="2293521"/>
          </a:xfrm>
          <a:solidFill>
            <a:srgbClr val="f2f2f2">
              <a:alpha val="100000"/>
            </a:srgbClr>
          </a:solidFill>
        </p:grpSpPr>
        <p:sp>
          <p:nvSpPr>
            <p:cNvPr id="19" name="사각형: 둥근 모서리 30"/>
            <p:cNvSpPr/>
            <p:nvPr/>
          </p:nvSpPr>
          <p:spPr>
            <a:xfrm>
              <a:off x="937729" y="2001900"/>
              <a:ext cx="3790765" cy="1988598"/>
            </a:xfrm>
            <a:prstGeom prst="roundRect">
              <a:avLst>
                <a:gd name="adj" fmla="val 16667"/>
              </a:avLst>
            </a:prstGeom>
            <a:grpFill/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0" name="직각 삼각형 31"/>
            <p:cNvSpPr/>
            <p:nvPr/>
          </p:nvSpPr>
          <p:spPr>
            <a:xfrm rot="10800000">
              <a:off x="2904145" y="3912326"/>
              <a:ext cx="498688" cy="383095"/>
            </a:xfrm>
            <a:prstGeom prst="rtTriangle">
              <a:avLst/>
            </a:prstGeom>
            <a:grpFill/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21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flipH="1">
            <a:off x="21048988" y="2669412"/>
            <a:ext cx="759588" cy="759588"/>
          </a:xfrm>
          <a:prstGeom prst="rect">
            <a:avLst/>
          </a:prstGeom>
        </p:spPr>
      </p:pic>
      <p:grpSp>
        <p:nvGrpSpPr>
          <p:cNvPr id="22" name="그룹 29"/>
          <p:cNvGrpSpPr/>
          <p:nvPr/>
        </p:nvGrpSpPr>
        <p:grpSpPr>
          <a:xfrm rot="0">
            <a:off x="12735698" y="4510503"/>
            <a:ext cx="9190056" cy="1720989"/>
            <a:chOff x="937729" y="2001900"/>
            <a:chExt cx="3790765" cy="2293521"/>
          </a:xfrm>
          <a:solidFill>
            <a:srgbClr val="fceeee">
              <a:alpha val="100000"/>
            </a:srgbClr>
          </a:solidFill>
        </p:grpSpPr>
        <p:sp>
          <p:nvSpPr>
            <p:cNvPr id="23" name="사각형: 둥근 모서리 30"/>
            <p:cNvSpPr/>
            <p:nvPr/>
          </p:nvSpPr>
          <p:spPr>
            <a:xfrm>
              <a:off x="937729" y="2001900"/>
              <a:ext cx="3790765" cy="1988598"/>
            </a:xfrm>
            <a:prstGeom prst="roundRect">
              <a:avLst>
                <a:gd name="adj" fmla="val 16667"/>
              </a:avLst>
            </a:prstGeom>
            <a:grpFill/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4" name="직각 삼각형 31"/>
            <p:cNvSpPr/>
            <p:nvPr/>
          </p:nvSpPr>
          <p:spPr>
            <a:xfrm rot="10800000">
              <a:off x="2904145" y="3912326"/>
              <a:ext cx="498688" cy="383095"/>
            </a:xfrm>
            <a:prstGeom prst="rtTriangle">
              <a:avLst/>
            </a:prstGeom>
            <a:grpFill/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25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821770" y="4560777"/>
            <a:ext cx="759588" cy="759588"/>
          </a:xfrm>
          <a:prstGeom prst="rect">
            <a:avLst/>
          </a:prstGeom>
        </p:spPr>
      </p:pic>
      <p:sp>
        <p:nvSpPr>
          <p:cNvPr id="26" name="사각형: 둥근 모서리 5"/>
          <p:cNvSpPr/>
          <p:nvPr/>
        </p:nvSpPr>
        <p:spPr>
          <a:xfrm>
            <a:off x="1501658" y="1204210"/>
            <a:ext cx="9188683" cy="1523020"/>
          </a:xfrm>
          <a:prstGeom prst="roundRect">
            <a:avLst>
              <a:gd name="adj" fmla="val 16138"/>
            </a:avLst>
          </a:prstGeom>
          <a:solidFill>
            <a:srgbClr val="fceeee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사각형: 둥근 모서리 5"/>
          <p:cNvSpPr/>
          <p:nvPr/>
        </p:nvSpPr>
        <p:spPr>
          <a:xfrm>
            <a:off x="1501658" y="3008007"/>
            <a:ext cx="9188683" cy="1523020"/>
          </a:xfrm>
          <a:prstGeom prst="roundRect">
            <a:avLst>
              <a:gd name="adj" fmla="val 16138"/>
            </a:avLst>
          </a:prstGeom>
          <a:solidFill>
            <a:srgbClr val="fceeee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" name="사각형: 둥근 모서리 11"/>
          <p:cNvSpPr/>
          <p:nvPr/>
        </p:nvSpPr>
        <p:spPr>
          <a:xfrm>
            <a:off x="1366718" y="-816900"/>
            <a:ext cx="1646864" cy="348792"/>
          </a:xfrm>
          <a:prstGeom prst="roundRect">
            <a:avLst>
              <a:gd name="adj" fmla="val 25301"/>
            </a:avLst>
          </a:prstGeom>
          <a:noFill/>
          <a:ln w="28575" cap="flat" cmpd="sng" algn="ctr">
            <a:solidFill>
              <a:srgbClr val="a636a6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모서리가 둥근 직사각형 17"/>
          <p:cNvSpPr/>
          <p:nvPr/>
        </p:nvSpPr>
        <p:spPr>
          <a:xfrm>
            <a:off x="1759151" y="1379839"/>
            <a:ext cx="1641273" cy="356658"/>
          </a:xfrm>
          <a:prstGeom prst="roundRect">
            <a:avLst>
              <a:gd name="adj" fmla="val 16667"/>
            </a:avLst>
          </a:prstGeom>
          <a:solidFill>
            <a:srgbClr val="c64056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73163" y="1375167"/>
            <a:ext cx="1013249" cy="36600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lt1"/>
                </a:solidFill>
                <a:latin typeface="나눔스퀘어 Bold"/>
                <a:ea typeface="나눔스퀘어 Bold"/>
              </a:rPr>
              <a:t>이재관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chemeClr val="lt1"/>
              </a:solidFill>
              <a:latin typeface="나눔스퀘어 Bold"/>
              <a:ea typeface="나눔스퀘어 Bold"/>
            </a:endParaRPr>
          </a:p>
        </p:txBody>
      </p:sp>
      <p:sp>
        <p:nvSpPr>
          <p:cNvPr id="35" name="모서리가 둥근 직사각형 17"/>
          <p:cNvSpPr/>
          <p:nvPr/>
        </p:nvSpPr>
        <p:spPr>
          <a:xfrm>
            <a:off x="1759151" y="3193521"/>
            <a:ext cx="1641273" cy="356658"/>
          </a:xfrm>
          <a:prstGeom prst="roundRect">
            <a:avLst>
              <a:gd name="adj" fmla="val 16667"/>
            </a:avLst>
          </a:prstGeom>
          <a:solidFill>
            <a:srgbClr val="d57a44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2073163" y="3188848"/>
            <a:ext cx="1013249" cy="36600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lt1"/>
                </a:solidFill>
                <a:latin typeface="나눔스퀘어 Bold"/>
                <a:ea typeface="나눔스퀘어 Bold"/>
              </a:rPr>
              <a:t>이재은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chemeClr val="lt1"/>
              </a:solidFill>
              <a:latin typeface="나눔스퀘어 Bold"/>
              <a:ea typeface="나눔스퀘어 Bold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1785937" y="1801653"/>
            <a:ext cx="8632033" cy="72056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>
                <a:solidFill>
                  <a:srgbClr val="262626"/>
                </a:solidFill>
                <a:latin typeface="나눔스퀘어"/>
                <a:ea typeface="나눔스퀘어"/>
              </a:rPr>
              <a:t> </a:t>
            </a:r>
            <a:r>
              <a:rPr lang="ko-KR" altLang="en-US" sz="1400">
                <a:solidFill>
                  <a:srgbClr val="262626"/>
                </a:solidFill>
                <a:latin typeface="나눔스퀘어"/>
                <a:ea typeface="나눔스퀘어"/>
              </a:rPr>
              <a:t>인스타그램의 데이터 선정에 있어서 어려움을 겪었고</a:t>
            </a:r>
            <a:r>
              <a:rPr lang="en-US" altLang="ko-KR" sz="1400">
                <a:solidFill>
                  <a:srgbClr val="262626"/>
                </a:solidFill>
                <a:latin typeface="나눔스퀘어"/>
                <a:ea typeface="나눔스퀘어"/>
              </a:rPr>
              <a:t>, </a:t>
            </a:r>
            <a:r>
              <a:rPr lang="ko-KR" altLang="en-US" sz="1400">
                <a:solidFill>
                  <a:srgbClr val="262626"/>
                </a:solidFill>
                <a:latin typeface="나눔스퀘어"/>
                <a:ea typeface="나눔스퀘어"/>
              </a:rPr>
              <a:t>선정 후에는 인스타그램 자체 특성의 이유로 막힌 것 빼고는 추출과정은 순조로웠습니다</a:t>
            </a:r>
            <a:r>
              <a:rPr lang="en-US" altLang="ko-KR" sz="1400">
                <a:solidFill>
                  <a:srgbClr val="262626"/>
                </a:solidFill>
                <a:latin typeface="나눔스퀘어"/>
                <a:ea typeface="나눔스퀘어"/>
              </a:rPr>
              <a:t>. </a:t>
            </a:r>
            <a:r>
              <a:rPr lang="ko-KR" altLang="en-US" sz="1400">
                <a:solidFill>
                  <a:srgbClr val="262626"/>
                </a:solidFill>
                <a:latin typeface="나눔스퀘어"/>
                <a:ea typeface="나눔스퀘어"/>
              </a:rPr>
              <a:t>이 후에 </a:t>
            </a:r>
            <a:r>
              <a:rPr lang="en-US" altLang="ko-KR" sz="1400">
                <a:solidFill>
                  <a:srgbClr val="262626"/>
                </a:solidFill>
                <a:latin typeface="나눔스퀘어"/>
                <a:ea typeface="나눔스퀘어"/>
              </a:rPr>
              <a:t>dataframe</a:t>
            </a:r>
            <a:r>
              <a:rPr lang="ko-KR" altLang="en-US" sz="1400">
                <a:solidFill>
                  <a:srgbClr val="262626"/>
                </a:solidFill>
                <a:latin typeface="나눔스퀘어"/>
                <a:ea typeface="나눔스퀘어"/>
              </a:rPr>
              <a:t>이나 </a:t>
            </a:r>
            <a:r>
              <a:rPr lang="en-US" altLang="ko-KR" sz="1400">
                <a:solidFill>
                  <a:srgbClr val="262626"/>
                </a:solidFill>
                <a:latin typeface="나눔스퀘어"/>
                <a:ea typeface="나눔스퀘어"/>
              </a:rPr>
              <a:t>matplotlib</a:t>
            </a:r>
            <a:r>
              <a:rPr lang="ko-KR" altLang="en-US" sz="1400">
                <a:solidFill>
                  <a:srgbClr val="262626"/>
                </a:solidFill>
                <a:latin typeface="나눔스퀘어"/>
                <a:ea typeface="나눔스퀘어"/>
              </a:rPr>
              <a:t>을 이용해서 시각화 과정을 배웠고 </a:t>
            </a:r>
            <a:r>
              <a:rPr lang="en-US" altLang="ko-KR" sz="1400">
                <a:solidFill>
                  <a:srgbClr val="262626"/>
                </a:solidFill>
                <a:latin typeface="나눔스퀘어"/>
                <a:ea typeface="나눔스퀘어"/>
              </a:rPr>
              <a:t>mecab</a:t>
            </a:r>
            <a:r>
              <a:rPr lang="ko-KR" altLang="en-US" sz="1400">
                <a:solidFill>
                  <a:srgbClr val="262626"/>
                </a:solidFill>
                <a:latin typeface="나눔스퀘어"/>
                <a:ea typeface="나눔스퀘어"/>
              </a:rPr>
              <a:t>을 이용해서 명사만 추출해서 빈도 수를 이용한 그래프도 만들었습니다</a:t>
            </a:r>
            <a:r>
              <a:rPr lang="en-US" altLang="ko-KR" sz="1400">
                <a:solidFill>
                  <a:srgbClr val="262626"/>
                </a:solidFill>
                <a:latin typeface="나눔스퀘어"/>
                <a:ea typeface="나눔스퀘어"/>
              </a:rPr>
              <a:t>.</a:t>
            </a:r>
            <a:endParaRPr lang="en-US" altLang="ko-KR" sz="1400">
              <a:solidFill>
                <a:srgbClr val="262626"/>
              </a:solidFill>
              <a:latin typeface="나눔스퀘어"/>
              <a:ea typeface="나눔스퀘어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1785937" y="3649503"/>
            <a:ext cx="8632033" cy="72056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262626"/>
                </a:solidFill>
                <a:latin typeface="나눔스퀘어"/>
                <a:ea typeface="나눔스퀘어"/>
              </a:rPr>
              <a:t>이전 네이버 데이터 수집을 하면서 배웠던 것들을 활용하여 예외처리나 수집을 하는데 수월하게 진행할 수 있었고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262626"/>
                </a:solidFill>
                <a:latin typeface="나눔스퀘어"/>
                <a:ea typeface="나눔스퀘어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262626"/>
                </a:solidFill>
                <a:latin typeface="나눔스퀘어"/>
                <a:ea typeface="나눔스퀘어"/>
              </a:rPr>
              <a:t> 데이터 수집 후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262626"/>
                </a:solidFill>
                <a:latin typeface="나눔스퀘어"/>
                <a:ea typeface="나눔스퀘어"/>
              </a:rPr>
              <a:t>Pandas, matplotlib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262626"/>
                </a:solidFill>
                <a:latin typeface="나눔스퀘어"/>
                <a:ea typeface="나눔스퀘어"/>
              </a:rPr>
              <a:t>등을 이용하여 데이터 전처리와 전처리한 데이터로 그래프로 시각적으로 표현 할 수 있게 되었습니다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262626"/>
                </a:solidFill>
                <a:latin typeface="나눔스퀘어"/>
                <a:ea typeface="나눔스퀘어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262626"/>
                </a:solidFill>
                <a:latin typeface="나눔스퀘어"/>
                <a:ea typeface="나눔스퀘어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262626"/>
              </a:solidFill>
              <a:latin typeface="나눔스퀘어"/>
              <a:ea typeface="나눔스퀘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l="-1000" r="-1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150423" y="2996103"/>
            <a:ext cx="3894391" cy="8691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100" b="1">
                <a:solidFill>
                  <a:schemeClr val="bg1"/>
                </a:solidFill>
                <a:latin typeface="나눔스퀘어"/>
                <a:ea typeface="나눔스퀘어"/>
              </a:rPr>
              <a:t>프로젝트 개요</a:t>
            </a:r>
            <a:endParaRPr lang="ko-KR" altLang="en-US" sz="5100" b="1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sp>
        <p:nvSpPr>
          <p:cNvPr id="21" name="TextBox 8"/>
          <p:cNvSpPr txBox="1"/>
          <p:nvPr/>
        </p:nvSpPr>
        <p:spPr>
          <a:xfrm>
            <a:off x="12644578" y="729696"/>
            <a:ext cx="6050160" cy="100194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대본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 그럼 발표를 시작하도록 하겠습니다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"/>
              <a:ea typeface="나눔스퀘어"/>
            </a:endParaRPr>
          </a:p>
        </p:txBody>
      </p:sp>
      <p:sp>
        <p:nvSpPr>
          <p:cNvPr id="22" name="양쪽 대괄호 4"/>
          <p:cNvSpPr/>
          <p:nvPr/>
        </p:nvSpPr>
        <p:spPr>
          <a:xfrm>
            <a:off x="2138749" y="1620682"/>
            <a:ext cx="7914502" cy="3616635"/>
          </a:xfrm>
          <a:prstGeom prst="bracketPair">
            <a:avLst>
              <a:gd name="adj" fmla="val 12439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863d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86450" y="2209901"/>
            <a:ext cx="1219099" cy="12190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57797" y="3486706"/>
            <a:ext cx="2876406" cy="6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chemeClr val="bg1"/>
                </a:solidFill>
                <a:latin typeface="나눔스퀘어"/>
                <a:ea typeface="나눔스퀘어"/>
              </a:rPr>
              <a:t>프로젝트 계기</a:t>
            </a:r>
            <a:endParaRPr lang="ko-KR" altLang="en-US" sz="3600" b="1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12549330" y="872572"/>
            <a:ext cx="4611058" cy="1459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>
                <a:solidFill>
                  <a:schemeClr val="bg1"/>
                </a:solidFill>
                <a:latin typeface="나눔스퀘어"/>
                <a:ea typeface="나눔스퀘어"/>
              </a:rPr>
              <a:t>대본</a:t>
            </a:r>
            <a:r>
              <a:rPr lang="en-US" altLang="ko-KR" sz="3000">
                <a:solidFill>
                  <a:schemeClr val="bg1"/>
                </a:solidFill>
                <a:latin typeface="나눔스퀘어"/>
                <a:ea typeface="나눔스퀘어"/>
              </a:rPr>
              <a:t>:</a:t>
            </a:r>
            <a:r>
              <a:rPr lang="ko-KR" altLang="en-US" sz="3000">
                <a:solidFill>
                  <a:schemeClr val="bg1"/>
                </a:solidFill>
                <a:latin typeface="나눔스퀘어"/>
                <a:ea typeface="나눔스퀘어"/>
              </a:rPr>
              <a:t> 이 프로젝트를 시작한 계기에 대해서 설명드리도록 하겠습니다</a:t>
            </a:r>
            <a:r>
              <a:rPr lang="en-US" altLang="ko-KR" sz="3000">
                <a:solidFill>
                  <a:schemeClr val="bg1"/>
                </a:solidFill>
                <a:latin typeface="나눔스퀘어"/>
                <a:ea typeface="나눔스퀘어"/>
              </a:rPr>
              <a:t>.</a:t>
            </a:r>
            <a:endParaRPr lang="en-US" altLang="ko-KR" sz="3000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l="-1000" r="-1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176005" y="5953"/>
            <a:ext cx="12192000" cy="6852046"/>
          </a:xfrm>
          <a:prstGeom prst="rect">
            <a:avLst/>
          </a:prstGeom>
        </p:spPr>
      </p:pic>
      <p:sp>
        <p:nvSpPr>
          <p:cNvPr id="91" name="사각형: 둥근 모서리 30"/>
          <p:cNvSpPr/>
          <p:nvPr/>
        </p:nvSpPr>
        <p:spPr>
          <a:xfrm>
            <a:off x="5314454" y="1204432"/>
            <a:ext cx="2920225" cy="1180958"/>
          </a:xfrm>
          <a:prstGeom prst="roundRect">
            <a:avLst>
              <a:gd name="adj" fmla="val 16667"/>
            </a:avLst>
          </a:prstGeom>
          <a:solidFill>
            <a:schemeClr val="lt1">
              <a:alpha val="47000"/>
            </a:scheme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#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ㅇㅇ역 △번출구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93" name="사각형: 둥근 모서리 30"/>
          <p:cNvSpPr/>
          <p:nvPr/>
        </p:nvSpPr>
        <p:spPr>
          <a:xfrm>
            <a:off x="4987594" y="4950584"/>
            <a:ext cx="2920225" cy="1180958"/>
          </a:xfrm>
          <a:prstGeom prst="roundRect">
            <a:avLst>
              <a:gd name="adj" fmla="val 16667"/>
            </a:avLst>
          </a:prstGeom>
          <a:solidFill>
            <a:schemeClr val="lt1">
              <a:alpha val="47000"/>
            </a:scheme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#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ㅇㅇ역 데이트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94" name="사각형: 둥근 모서리 30"/>
          <p:cNvSpPr/>
          <p:nvPr/>
        </p:nvSpPr>
        <p:spPr>
          <a:xfrm>
            <a:off x="419736" y="5128317"/>
            <a:ext cx="2920225" cy="1180958"/>
          </a:xfrm>
          <a:prstGeom prst="roundRect">
            <a:avLst>
              <a:gd name="adj" fmla="val 16667"/>
            </a:avLst>
          </a:prstGeom>
          <a:solidFill>
            <a:schemeClr val="lt1">
              <a:alpha val="47000"/>
            </a:scheme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#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ㅇㅇ역 술집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95" name="사각형: 둥근 모서리 30"/>
          <p:cNvSpPr/>
          <p:nvPr/>
        </p:nvSpPr>
        <p:spPr>
          <a:xfrm>
            <a:off x="2088682" y="1871400"/>
            <a:ext cx="2920225" cy="1180958"/>
          </a:xfrm>
          <a:prstGeom prst="roundRect">
            <a:avLst>
              <a:gd name="adj" fmla="val 16667"/>
            </a:avLst>
          </a:prstGeom>
          <a:solidFill>
            <a:schemeClr val="lt1">
              <a:alpha val="47000"/>
            </a:scheme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#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ㅇㅇ역 ㅁ번출구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96" name="사각형: 둥근 모서리 30"/>
          <p:cNvSpPr/>
          <p:nvPr/>
        </p:nvSpPr>
        <p:spPr>
          <a:xfrm>
            <a:off x="4045446" y="337173"/>
            <a:ext cx="2920225" cy="1180958"/>
          </a:xfrm>
          <a:prstGeom prst="roundRect">
            <a:avLst>
              <a:gd name="adj" fmla="val 16667"/>
            </a:avLst>
          </a:prstGeom>
          <a:solidFill>
            <a:schemeClr val="lt1">
              <a:alpha val="47000"/>
            </a:scheme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#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ㅇㅇ역 주변 할만한 것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97" name="사각형: 둥근 모서리 30"/>
          <p:cNvSpPr/>
          <p:nvPr/>
        </p:nvSpPr>
        <p:spPr>
          <a:xfrm>
            <a:off x="338981" y="801342"/>
            <a:ext cx="2920225" cy="1180958"/>
          </a:xfrm>
          <a:prstGeom prst="roundRect">
            <a:avLst>
              <a:gd name="adj" fmla="val 16667"/>
            </a:avLst>
          </a:prstGeom>
          <a:solidFill>
            <a:schemeClr val="lt1">
              <a:alpha val="47000"/>
            </a:scheme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#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ㅇㅇ역 주변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98" name="사각형: 둥근 모서리 30"/>
          <p:cNvSpPr/>
          <p:nvPr/>
        </p:nvSpPr>
        <p:spPr>
          <a:xfrm>
            <a:off x="4509275" y="2600052"/>
            <a:ext cx="2920225" cy="1180958"/>
          </a:xfrm>
          <a:prstGeom prst="roundRect">
            <a:avLst>
              <a:gd name="adj" fmla="val 16667"/>
            </a:avLst>
          </a:prstGeom>
          <a:solidFill>
            <a:schemeClr val="lt1">
              <a:alpha val="47000"/>
            </a:scheme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#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ㅇㅇ역 카페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99" name="사각형: 둥근 모서리 30"/>
          <p:cNvSpPr/>
          <p:nvPr/>
        </p:nvSpPr>
        <p:spPr>
          <a:xfrm>
            <a:off x="3175774" y="3917674"/>
            <a:ext cx="2920225" cy="1180958"/>
          </a:xfrm>
          <a:prstGeom prst="roundRect">
            <a:avLst>
              <a:gd name="adj" fmla="val 16667"/>
            </a:avLst>
          </a:prstGeom>
          <a:solidFill>
            <a:schemeClr val="lt1">
              <a:alpha val="47000"/>
            </a:scheme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#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ㅇㅇ역 미용실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00" name="사각형: 둥근 모서리 30"/>
          <p:cNvSpPr/>
          <p:nvPr/>
        </p:nvSpPr>
        <p:spPr>
          <a:xfrm>
            <a:off x="452864" y="2962759"/>
            <a:ext cx="2920225" cy="1180958"/>
          </a:xfrm>
          <a:prstGeom prst="roundRect">
            <a:avLst>
              <a:gd name="adj" fmla="val 16667"/>
            </a:avLst>
          </a:prstGeom>
          <a:solidFill>
            <a:schemeClr val="lt1">
              <a:alpha val="47000"/>
            </a:scheme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#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ㅇㅇ역 맛집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01" name="TextBox 8"/>
          <p:cNvSpPr txBox="1"/>
          <p:nvPr/>
        </p:nvSpPr>
        <p:spPr>
          <a:xfrm>
            <a:off x="12549330" y="472518"/>
            <a:ext cx="4611058" cy="328795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대본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 역 출구별로 무엇이 활성되 있는지 알 수 있다면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 약속장소를 정하기 쉽지 않을까 싶어 출구별 활성화된 업종과 핫플레이스를 알 수 있도록 이 프로젝트를 진행하게 되었습니다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"/>
              <a:ea typeface="나눔스퀘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1" animBg="1"/>
      <p:bldP spid="100" grpId="2" animBg="1"/>
      <p:bldP spid="95" grpId="3" animBg="1"/>
      <p:bldP spid="93" grpId="4" animBg="1"/>
      <p:bldP spid="91" grpId="5" animBg="1"/>
      <p:bldP spid="94" grpId="6" animBg="1"/>
      <p:bldP spid="99" grpId="7" animBg="1"/>
      <p:bldP spid="96" grpId="8" animBg="1"/>
      <p:bldP spid="101" grpId="9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 l="-1000" r="-1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176005" y="5953"/>
            <a:ext cx="12192000" cy="6852046"/>
          </a:xfrm>
          <a:prstGeom prst="rect">
            <a:avLst/>
          </a:prstGeom>
        </p:spPr>
      </p:pic>
      <p:pic>
        <p:nvPicPr>
          <p:cNvPr id="103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43491" y="957134"/>
            <a:ext cx="896598" cy="902458"/>
          </a:xfrm>
          <a:prstGeom prst="rect">
            <a:avLst/>
          </a:prstGeom>
        </p:spPr>
      </p:pic>
      <p:sp>
        <p:nvSpPr>
          <p:cNvPr id="101" name="TextBox 8"/>
          <p:cNvSpPr txBox="1"/>
          <p:nvPr/>
        </p:nvSpPr>
        <p:spPr>
          <a:xfrm>
            <a:off x="12383851" y="577739"/>
            <a:ext cx="6198557" cy="604023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대본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 그리고 저희는 인스타그램에서 정보를 추출하였는데 왜 인스타그램에서 추출했냐면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 첫번째는 우리나라는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SNS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사용률 높고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10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대부터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40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대까지 인스타그램이 이용자 수가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위 안에 들고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 두번째는  인스타그램은 사진 위주로 직관적으로 정보를 알 수 있기 때문이고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 마지막으론 블로그나 그런 건 많은 정보를 담고 있어 원하는 정보를 얻을려면 찾아야하는 번거로움이 있는데 인스타그램은 그게 블로그보다 훨씬 쉬워서 인스타그램으로 진행하게 되었습니다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"/>
                <a:ea typeface="나눔스퀘어"/>
              </a:rPr>
              <a:t> 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"/>
              <a:ea typeface="나눔스퀘어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1687581" y="1838820"/>
            <a:ext cx="4408419" cy="64695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7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 ExtraBold"/>
                <a:ea typeface="나눔스퀘어 ExtraBold"/>
              </a:rPr>
              <a:t>WHY Instagram?!</a:t>
            </a:r>
            <a:endParaRPr xmlns:mc="http://schemas.openxmlformats.org/markup-compatibility/2006" xmlns:hp="http://schemas.haansoft.com/office/presentation/8.0" kumimoji="0" lang="en-US" altLang="ko-KR" sz="3700" b="0" i="0" u="none" strike="noStrike" kern="1200" cap="none" spc="0" normalizeH="0" baseline="0" mc:Ignorable="hp" hp:hslEmbossed="0">
              <a:solidFill>
                <a:srgbClr val="ffffff"/>
              </a:solidFill>
              <a:latin typeface="나눔스퀘어 ExtraBold"/>
              <a:ea typeface="나눔스퀘어 ExtraBold"/>
            </a:endParaRPr>
          </a:p>
        </p:txBody>
      </p:sp>
      <p:grpSp>
        <p:nvGrpSpPr>
          <p:cNvPr id="128" name=""/>
          <p:cNvGrpSpPr/>
          <p:nvPr/>
        </p:nvGrpSpPr>
        <p:grpSpPr>
          <a:xfrm rot="0">
            <a:off x="2038753" y="2722356"/>
            <a:ext cx="3757271" cy="2441063"/>
            <a:chOff x="1539632" y="2503281"/>
            <a:chExt cx="3757271" cy="2441063"/>
          </a:xfrm>
        </p:grpSpPr>
        <p:grpSp>
          <p:nvGrpSpPr>
            <p:cNvPr id="104" name="그룹 88"/>
            <p:cNvGrpSpPr/>
            <p:nvPr/>
          </p:nvGrpSpPr>
          <p:grpSpPr>
            <a:xfrm rot="0">
              <a:off x="2080568" y="2514910"/>
              <a:ext cx="3163896" cy="588335"/>
              <a:chOff x="5667649" y="2164020"/>
              <a:chExt cx="3163896" cy="588335"/>
            </a:xfrm>
          </p:grpSpPr>
          <p:sp>
            <p:nvSpPr>
              <p:cNvPr id="105" name="TextBox 72"/>
              <p:cNvSpPr txBox="1"/>
              <p:nvPr/>
            </p:nvSpPr>
            <p:spPr>
              <a:xfrm>
                <a:off x="5667649" y="2164020"/>
                <a:ext cx="3163897" cy="3925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    <a:solidFill>
                      <a:srgbClr val="ffffff"/>
                    </a:solidFill>
                    <a:latin typeface="나눔스퀘어"/>
                    <a:ea typeface="나눔스퀘어"/>
                  </a:rPr>
                  <a:t>많은 이용자 수</a:t>
                </a:r>
    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"/>
                  <a:ea typeface="나눔스퀘어"/>
                </a:endParaRPr>
              </a:p>
            </p:txBody>
          </p:sp>
          <p:sp>
            <p:nvSpPr>
              <p:cNvPr id="106" name="TextBox 73"/>
              <p:cNvSpPr txBox="1"/>
              <p:nvPr/>
            </p:nvSpPr>
            <p:spPr>
              <a:xfrm>
                <a:off x="5685405" y="2482773"/>
                <a:ext cx="2345300" cy="269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<a:solidFill>
                      <a:srgbClr val="ffffff"/>
                    </a:solidFill>
                    <a:latin typeface="나눔스퀘어"/>
                    <a:ea typeface="나눔스퀘어"/>
                  </a:rPr>
                  <a:t>SNS</a:t>
                </a:r>
                <a:r>
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<a:solidFill>
                      <a:srgbClr val="ffffff"/>
                    </a:solidFill>
                    <a:latin typeface="나눔스퀘어"/>
                    <a:ea typeface="나눔스퀘어"/>
                  </a:rPr>
                  <a:t>사용량</a:t>
                </a:r>
                <a:r>
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<a:solidFill>
                      <a:srgbClr val="ffffff"/>
                    </a:solidFill>
                    <a:latin typeface="나눔스퀘어"/>
                    <a:ea typeface="나눔스퀘어"/>
                  </a:rPr>
                  <a:t>,</a:t>
                </a:r>
                <a:r>
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<a:solidFill>
                      <a:srgbClr val="ffffff"/>
                    </a:solidFill>
                    <a:latin typeface="나눔스퀘어"/>
                    <a:ea typeface="나눔스퀘어"/>
                  </a:rPr>
                  <a:t> 연령별 이용자 수 많음</a:t>
                </a:r>
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"/>
                  <a:ea typeface="나눔스퀘어"/>
                </a:endParaRPr>
              </a:p>
            </p:txBody>
          </p:sp>
        </p:grpSp>
        <p:pic>
          <p:nvPicPr>
            <p:cNvPr id="107" name="그림 7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539633" y="2503281"/>
              <a:ext cx="589625" cy="589625"/>
            </a:xfrm>
            <a:prstGeom prst="rect">
              <a:avLst/>
            </a:prstGeom>
          </p:spPr>
        </p:pic>
        <p:pic>
          <p:nvPicPr>
            <p:cNvPr id="108" name="그림 77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539633" y="3429000"/>
              <a:ext cx="589625" cy="589625"/>
            </a:xfrm>
            <a:prstGeom prst="rect">
              <a:avLst/>
            </a:prstGeom>
          </p:spPr>
        </p:pic>
        <p:pic>
          <p:nvPicPr>
            <p:cNvPr id="109" name="그림 79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539632" y="4354719"/>
              <a:ext cx="589625" cy="589625"/>
            </a:xfrm>
            <a:prstGeom prst="rect">
              <a:avLst/>
            </a:prstGeom>
          </p:spPr>
        </p:pic>
        <p:grpSp>
          <p:nvGrpSpPr>
            <p:cNvPr id="110" name="그룹 82"/>
            <p:cNvGrpSpPr/>
            <p:nvPr/>
          </p:nvGrpSpPr>
          <p:grpSpPr>
            <a:xfrm rot="0">
              <a:off x="2083469" y="3433282"/>
              <a:ext cx="3162237" cy="584363"/>
              <a:chOff x="5820048" y="2316420"/>
              <a:chExt cx="3162237" cy="584363"/>
            </a:xfrm>
          </p:grpSpPr>
          <p:sp>
            <p:nvSpPr>
              <p:cNvPr id="111" name="TextBox 80"/>
              <p:cNvSpPr txBox="1"/>
              <p:nvPr/>
            </p:nvSpPr>
            <p:spPr>
              <a:xfrm>
                <a:off x="5820048" y="2316420"/>
                <a:ext cx="3162237" cy="393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    <a:solidFill>
                      <a:srgbClr val="ffffff"/>
                    </a:solidFill>
                    <a:latin typeface="나눔스퀘어"/>
                    <a:ea typeface="나눔스퀘어"/>
                  </a:rPr>
                  <a:t>직관적 정보 인식</a:t>
                </a:r>
    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"/>
                  <a:ea typeface="나눔스퀘어"/>
                </a:endParaRPr>
              </a:p>
            </p:txBody>
          </p:sp>
          <p:sp>
            <p:nvSpPr>
              <p:cNvPr id="112" name="TextBox 81"/>
              <p:cNvSpPr txBox="1"/>
              <p:nvPr/>
            </p:nvSpPr>
            <p:spPr>
              <a:xfrm>
                <a:off x="5837803" y="2635173"/>
                <a:ext cx="3056377" cy="265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<a:solidFill>
                      <a:srgbClr val="ffffff"/>
                    </a:solidFill>
                    <a:latin typeface="나눔스퀘어"/>
                    <a:ea typeface="나눔스퀘어"/>
                  </a:rPr>
                  <a:t>사진 위주로 직관적으로 정보 알 수 있음</a:t>
                </a:r>
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"/>
                  <a:ea typeface="나눔스퀘어"/>
                </a:endParaRPr>
              </a:p>
            </p:txBody>
          </p:sp>
        </p:grpSp>
        <p:grpSp>
          <p:nvGrpSpPr>
            <p:cNvPr id="113" name="그룹 83"/>
            <p:cNvGrpSpPr/>
            <p:nvPr/>
          </p:nvGrpSpPr>
          <p:grpSpPr>
            <a:xfrm rot="0">
              <a:off x="2080569" y="4351655"/>
              <a:ext cx="3216334" cy="589915"/>
              <a:chOff x="5820051" y="2316420"/>
              <a:chExt cx="3216334" cy="589915"/>
            </a:xfrm>
          </p:grpSpPr>
          <p:sp>
            <p:nvSpPr>
              <p:cNvPr id="114" name="TextBox 84"/>
              <p:cNvSpPr txBox="1"/>
              <p:nvPr/>
            </p:nvSpPr>
            <p:spPr>
              <a:xfrm>
                <a:off x="5820051" y="2316420"/>
                <a:ext cx="3163897" cy="3941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    <a:solidFill>
                      <a:srgbClr val="ffffff"/>
                    </a:solidFill>
                    <a:latin typeface="나눔스퀘어"/>
                    <a:ea typeface="나눔스퀘어"/>
                  </a:rPr>
                  <a:t>용이성</a:t>
                </a:r>
    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"/>
                  <a:ea typeface="나눔스퀘어"/>
                </a:endParaRPr>
              </a:p>
            </p:txBody>
          </p:sp>
          <p:sp>
            <p:nvSpPr>
              <p:cNvPr id="115" name="TextBox 85"/>
              <p:cNvSpPr txBox="1"/>
              <p:nvPr/>
            </p:nvSpPr>
            <p:spPr>
              <a:xfrm>
                <a:off x="5837804" y="2635173"/>
                <a:ext cx="3198581" cy="2711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<a:solidFill>
                      <a:srgbClr val="ffffff"/>
                    </a:solidFill>
                    <a:latin typeface="나눔스퀘어"/>
                    <a:ea typeface="나눔스퀘어"/>
                  </a:rPr>
                  <a:t>블로그와 비교 원하는 정보 찾기 쉬움</a:t>
                </a:r>
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"/>
                  <a:ea typeface="나눔스퀘어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863d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86450" y="2209901"/>
            <a:ext cx="1219099" cy="12190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84031" y="3486706"/>
            <a:ext cx="3823937" cy="63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600" b="1">
                <a:solidFill>
                  <a:schemeClr val="bg1"/>
                </a:solidFill>
                <a:latin typeface="나눔스퀘어"/>
                <a:ea typeface="나눔스퀘어"/>
              </a:rPr>
              <a:t>목표 및 기대효과</a:t>
            </a:r>
            <a:endParaRPr lang="ko-KR" altLang="en-US" sz="3600" b="1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48093" y="516683"/>
            <a:ext cx="1367132" cy="452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400">
                <a:solidFill>
                  <a:srgbClr val="7424c0"/>
                </a:solidFill>
                <a:latin typeface="나눔스퀘어OTF ExtraBold"/>
                <a:ea typeface="나눔스퀘어OTF ExtraBold"/>
              </a:rPr>
              <a:t>목표</a:t>
            </a:r>
            <a:r>
              <a:rPr lang="en-US" altLang="ko-KR" sz="2400">
                <a:solidFill>
                  <a:srgbClr val="7424c0"/>
                </a:solidFill>
                <a:latin typeface="나눔스퀘어OTF ExtraBold"/>
                <a:ea typeface="나눔스퀘어OTF ExtraBold"/>
              </a:rPr>
              <a:t> </a:t>
            </a:r>
            <a:endParaRPr lang="en-US" altLang="ko-KR" sz="2400">
              <a:solidFill>
                <a:srgbClr val="7424c0"/>
              </a:solidFill>
              <a:latin typeface="나눔스퀘어OTF ExtraBold"/>
              <a:ea typeface="나눔스퀘어OTF ExtraBold"/>
            </a:endParaRPr>
          </a:p>
        </p:txBody>
      </p:sp>
      <p:sp>
        <p:nvSpPr>
          <p:cNvPr id="7" name="직사각형 6"/>
          <p:cNvSpPr/>
          <p:nvPr/>
        </p:nvSpPr>
        <p:spPr>
          <a:xfrm rot="16200000">
            <a:off x="-3206932" y="3206932"/>
            <a:ext cx="6858002" cy="444136"/>
          </a:xfrm>
          <a:prstGeom prst="rect">
            <a:avLst/>
          </a:prstGeom>
          <a:gradFill flip="none" rotWithShape="1">
            <a:gsLst>
              <a:gs pos="18000">
                <a:srgbClr val="931fa2"/>
              </a:gs>
              <a:gs pos="0">
                <a:srgbClr val="7224c2"/>
              </a:gs>
              <a:gs pos="36000">
                <a:srgbClr val="b01b87"/>
              </a:gs>
              <a:gs pos="57000">
                <a:srgbClr val="c53261"/>
              </a:gs>
              <a:gs pos="100000">
                <a:srgbClr val="dd923f"/>
              </a:gs>
              <a:gs pos="80000">
                <a:srgbClr val="c6455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 rot="0">
            <a:off x="10337033" y="612989"/>
            <a:ext cx="1407986" cy="325366"/>
            <a:chOff x="10356895" y="577129"/>
            <a:chExt cx="1407986" cy="325366"/>
          </a:xfrm>
        </p:grpSpPr>
        <p:pic>
          <p:nvPicPr>
            <p:cNvPr id="47" name="그림 46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356895" y="577129"/>
              <a:ext cx="325366" cy="325366"/>
            </a:xfrm>
            <a:prstGeom prst="rect">
              <a:avLst/>
            </a:prstGeom>
          </p:spPr>
        </p:pic>
        <p:sp>
          <p:nvSpPr>
            <p:cNvPr id="48" name="모서리가 둥근 직사각형 47"/>
            <p:cNvSpPr/>
            <p:nvPr/>
          </p:nvSpPr>
          <p:spPr>
            <a:xfrm>
              <a:off x="10743455" y="59581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80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11110168" y="59581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80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1476881" y="59581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80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60" name="직선 연결선 80"/>
          <p:cNvCxnSpPr/>
          <p:nvPr/>
        </p:nvCxnSpPr>
        <p:spPr>
          <a:xfrm>
            <a:off x="704809" y="1062617"/>
            <a:ext cx="3864993" cy="0"/>
          </a:xfrm>
          <a:prstGeom prst="line">
            <a:avLst/>
          </a:prstGeom>
          <a:noFill/>
          <a:ln w="19050" cap="flat" cmpd="sng" algn="ctr">
            <a:solidFill>
              <a:srgbClr val="e54851">
                <a:alpha val="100000"/>
              </a:srgbClr>
            </a:solidFill>
            <a:prstDash val="solid"/>
            <a:miter/>
          </a:ln>
        </p:spPr>
      </p:cxnSp>
      <p:pic>
        <p:nvPicPr>
          <p:cNvPr id="61" name="그래픽 83" descr="돋보기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21014" y="647841"/>
            <a:ext cx="348788" cy="348788"/>
          </a:xfrm>
          <a:prstGeom prst="rect">
            <a:avLst/>
          </a:prstGeom>
        </p:spPr>
      </p:pic>
      <p:sp>
        <p:nvSpPr>
          <p:cNvPr id="79" name="직사각형 38"/>
          <p:cNvSpPr/>
          <p:nvPr/>
        </p:nvSpPr>
        <p:spPr>
          <a:xfrm>
            <a:off x="2190749" y="1625359"/>
            <a:ext cx="8642381" cy="4173913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0" name="직선 화살표 연결선 39"/>
          <p:cNvCxnSpPr/>
          <p:nvPr/>
        </p:nvCxnSpPr>
        <p:spPr>
          <a:xfrm>
            <a:off x="3003249" y="2598947"/>
            <a:ext cx="7017379" cy="1"/>
          </a:xfrm>
          <a:prstGeom prst="straightConnector1">
            <a:avLst/>
          </a:prstGeom>
          <a:noFill/>
          <a:ln w="15875" cap="flat" cmpd="sng" algn="ctr">
            <a:solidFill>
              <a:srgbClr val="d0cece">
                <a:alpha val="100000"/>
              </a:srgbClr>
            </a:solidFill>
            <a:prstDash val="solid"/>
            <a:miter/>
            <a:headEnd type="oval" w="med" len="med"/>
            <a:tailEnd type="oval" w="med" len="med"/>
          </a:ln>
        </p:spPr>
      </p:cxnSp>
      <p:cxnSp>
        <p:nvCxnSpPr>
          <p:cNvPr id="81" name="직선 화살표 연결선 40"/>
          <p:cNvCxnSpPr/>
          <p:nvPr/>
        </p:nvCxnSpPr>
        <p:spPr>
          <a:xfrm>
            <a:off x="3003249" y="3446505"/>
            <a:ext cx="7017379" cy="1"/>
          </a:xfrm>
          <a:prstGeom prst="straightConnector1">
            <a:avLst/>
          </a:prstGeom>
          <a:noFill/>
          <a:ln w="15875" cap="flat" cmpd="sng" algn="ctr">
            <a:solidFill>
              <a:srgbClr val="d0cece">
                <a:alpha val="100000"/>
              </a:srgbClr>
            </a:solidFill>
            <a:prstDash val="solid"/>
            <a:miter/>
            <a:headEnd type="oval" w="med" len="med"/>
            <a:tailEnd type="oval" w="med" len="med"/>
          </a:ln>
        </p:spPr>
      </p:cxnSp>
      <p:cxnSp>
        <p:nvCxnSpPr>
          <p:cNvPr id="82" name="직선 화살표 연결선 41"/>
          <p:cNvCxnSpPr/>
          <p:nvPr/>
        </p:nvCxnSpPr>
        <p:spPr>
          <a:xfrm>
            <a:off x="4285756" y="4294063"/>
            <a:ext cx="5734873" cy="0"/>
          </a:xfrm>
          <a:prstGeom prst="straightConnector1">
            <a:avLst/>
          </a:prstGeom>
          <a:noFill/>
          <a:ln w="15875" cap="flat" cmpd="sng" algn="ctr">
            <a:solidFill>
              <a:srgbClr val="d0cece">
                <a:alpha val="100000"/>
              </a:srgbClr>
            </a:solidFill>
            <a:prstDash val="solid"/>
            <a:miter/>
            <a:headEnd type="oval" w="med" len="med"/>
            <a:tailEnd type="oval" w="med" len="med"/>
          </a:ln>
        </p:spPr>
      </p:cxnSp>
      <p:cxnSp>
        <p:nvCxnSpPr>
          <p:cNvPr id="83" name="직선 화살표 연결선 42"/>
          <p:cNvCxnSpPr/>
          <p:nvPr/>
        </p:nvCxnSpPr>
        <p:spPr>
          <a:xfrm>
            <a:off x="4285756" y="5141620"/>
            <a:ext cx="5734873" cy="0"/>
          </a:xfrm>
          <a:prstGeom prst="straightConnector1">
            <a:avLst/>
          </a:prstGeom>
          <a:noFill/>
          <a:ln w="15875" cap="flat" cmpd="sng" algn="ctr">
            <a:solidFill>
              <a:srgbClr val="d0cece">
                <a:alpha val="100000"/>
              </a:srgbClr>
            </a:solidFill>
            <a:prstDash val="solid"/>
            <a:miter/>
            <a:headEnd type="oval" w="med" len="med"/>
            <a:tailEnd type="oval" w="med" len="med"/>
          </a:ln>
        </p:spPr>
      </p:cxnSp>
      <p:sp>
        <p:nvSpPr>
          <p:cNvPr id="84" name="TextBox 43"/>
          <p:cNvSpPr txBox="1"/>
          <p:nvPr/>
        </p:nvSpPr>
        <p:spPr>
          <a:xfrm>
            <a:off x="3923421" y="2820799"/>
            <a:ext cx="5177034" cy="44437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Tmon몬소리 Black"/>
              <a:ea typeface="Tmon몬소리 Black"/>
            </a:endParaRPr>
          </a:p>
        </p:txBody>
      </p:sp>
      <p:sp>
        <p:nvSpPr>
          <p:cNvPr id="85" name="직사각형 44"/>
          <p:cNvSpPr/>
          <p:nvPr/>
        </p:nvSpPr>
        <p:spPr>
          <a:xfrm>
            <a:off x="2323027" y="1733268"/>
            <a:ext cx="8377826" cy="3945987"/>
          </a:xfrm>
          <a:prstGeom prst="rect">
            <a:avLst/>
          </a:prstGeom>
          <a:noFill/>
          <a:ln w="63500" cap="flat" cmpd="sng" algn="ctr">
            <a:gradFill flip="none" rotWithShape="1">
              <a:gsLst>
                <a:gs pos="0">
                  <a:srgbClr val="7224c2">
                    <a:alpha val="100000"/>
                  </a:srgbClr>
                </a:gs>
                <a:gs pos="19000">
                  <a:srgbClr val="931fa2">
                    <a:alpha val="100000"/>
                  </a:srgbClr>
                </a:gs>
                <a:gs pos="37000">
                  <a:srgbClr val="b01b87">
                    <a:alpha val="100000"/>
                  </a:srgbClr>
                </a:gs>
                <a:gs pos="100000">
                  <a:srgbClr val="dd923f">
                    <a:alpha val="100000"/>
                  </a:srgbClr>
                </a:gs>
                <a:gs pos="75180">
                  <a:srgbClr val="c64056">
                    <a:alpha val="100000"/>
                  </a:srgbClr>
                </a:gs>
                <a:gs pos="56000">
                  <a:srgbClr val="c53261">
                    <a:alpha val="100000"/>
                  </a:srgbClr>
                </a:gs>
              </a:gsLst>
              <a:lin ang="5400000" scaled="1"/>
              <a:tileRect/>
            </a:gra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86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3609" y="3938833"/>
            <a:ext cx="2405573" cy="2405573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</a:ln>
        </p:spPr>
      </p:pic>
      <p:sp>
        <p:nvSpPr>
          <p:cNvPr id="87" name="TextBox 43"/>
          <p:cNvSpPr txBox="1"/>
          <p:nvPr/>
        </p:nvSpPr>
        <p:spPr>
          <a:xfrm>
            <a:off x="3293522" y="2612743"/>
            <a:ext cx="6774111" cy="261457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r" defTabSz="914400">
              <a:lnSpc>
                <a:spcPct val="230000"/>
              </a:lnSpc>
              <a:spcBef>
                <a:spcPts val="0"/>
              </a:spcBef>
              <a:buNone/>
              <a:defRPr/>
            </a:pPr>
            <a:r>
              <a:rPr lang="ko-KR" altLang="en-US" sz="2400">
                <a:solidFill>
                  <a:srgbClr val="000000"/>
                </a:solidFill>
                <a:latin typeface="나눔스퀘어 ExtraBold"/>
                <a:ea typeface="나눔스퀘어 ExtraBold"/>
              </a:rPr>
              <a:t>기업에게는 인스타그램 광고에 필요한 상업적 정보를 일반인들에게는 활성화된 지역의 정보를</a:t>
            </a:r>
            <a:endParaRPr lang="ko-KR" altLang="en-US" sz="2400">
              <a:solidFill>
                <a:srgbClr val="000000"/>
              </a:solidFill>
              <a:latin typeface="나눔스퀘어 ExtraBold"/>
              <a:ea typeface="나눔스퀘어 ExtraBold"/>
            </a:endParaRPr>
          </a:p>
          <a:p>
            <a:pPr algn="r" defTabSz="914400">
              <a:lnSpc>
                <a:spcPct val="230000"/>
              </a:lnSpc>
              <a:spcBef>
                <a:spcPts val="0"/>
              </a:spcBef>
              <a:buNone/>
              <a:defRPr/>
            </a:pPr>
            <a:r>
              <a:rPr lang="ko-KR" altLang="en-US" sz="2400">
                <a:solidFill>
                  <a:srgbClr val="000000"/>
                </a:solidFill>
                <a:latin typeface="나눔스퀘어 ExtraBold"/>
                <a:ea typeface="나눔스퀘어 ExtraBold"/>
              </a:rPr>
              <a:t>제공할 수 있는 것이 목적입니다</a:t>
            </a:r>
            <a:r>
              <a:rPr lang="en-US" altLang="ko-KR" sz="2400">
                <a:solidFill>
                  <a:srgbClr val="000000"/>
                </a:solidFill>
                <a:latin typeface="나눔스퀘어 ExtraBold"/>
                <a:ea typeface="나눔스퀘어 ExtraBold"/>
              </a:rPr>
              <a:t>.</a:t>
            </a:r>
            <a:endParaRPr lang="en-US" altLang="ko-KR" sz="2400">
              <a:solidFill>
                <a:srgbClr val="000000"/>
              </a:solidFill>
              <a:latin typeface="나눔스퀘어 ExtraBold"/>
              <a:ea typeface="나눔스퀘어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>
        <p:comb/>
      </p:transition>
    </mc:Choice>
    <mc:Fallback>
      <p:transition xmlns:mc="http://schemas.openxmlformats.org/markup-compatibility/2006" xmlns:hp="http://schemas.haansoft.com/office/presentation/8.0" mc:Ignorable="hp" hp:hslDur="7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48093" y="516683"/>
            <a:ext cx="1367132" cy="452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rgbClr val="7424c0"/>
                </a:solidFill>
                <a:latin typeface="나눔스퀘어OTF ExtraBold"/>
                <a:ea typeface="나눔스퀘어OTF ExtraBold"/>
              </a:rPr>
              <a:t>기대효과</a:t>
            </a:r>
            <a:r>
              <a:rPr lang="en-US" altLang="ko-KR" sz="2400">
                <a:solidFill>
                  <a:srgbClr val="7424c0"/>
                </a:solidFill>
                <a:latin typeface="나눔스퀘어OTF ExtraBold"/>
                <a:ea typeface="나눔스퀘어OTF ExtraBold"/>
              </a:rPr>
              <a:t> </a:t>
            </a:r>
            <a:endParaRPr lang="en-US" altLang="ko-KR" sz="2400">
              <a:solidFill>
                <a:srgbClr val="7424c0"/>
              </a:solidFill>
              <a:latin typeface="나눔스퀘어OTF ExtraBold"/>
              <a:ea typeface="나눔스퀘어OTF ExtraBold"/>
            </a:endParaRPr>
          </a:p>
        </p:txBody>
      </p:sp>
      <p:sp>
        <p:nvSpPr>
          <p:cNvPr id="7" name="직사각형 6"/>
          <p:cNvSpPr/>
          <p:nvPr/>
        </p:nvSpPr>
        <p:spPr>
          <a:xfrm rot="16200000">
            <a:off x="-3206932" y="3206932"/>
            <a:ext cx="6858002" cy="444136"/>
          </a:xfrm>
          <a:prstGeom prst="rect">
            <a:avLst/>
          </a:prstGeom>
          <a:gradFill flip="none" rotWithShape="1">
            <a:gsLst>
              <a:gs pos="18000">
                <a:srgbClr val="931fa2"/>
              </a:gs>
              <a:gs pos="0">
                <a:srgbClr val="7224c2"/>
              </a:gs>
              <a:gs pos="36000">
                <a:srgbClr val="b01b87"/>
              </a:gs>
              <a:gs pos="57000">
                <a:srgbClr val="c53261"/>
              </a:gs>
              <a:gs pos="100000">
                <a:srgbClr val="dd923f"/>
              </a:gs>
              <a:gs pos="80000">
                <a:srgbClr val="c6455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 rot="0">
            <a:off x="10337033" y="612989"/>
            <a:ext cx="1407986" cy="325366"/>
            <a:chOff x="10356895" y="577129"/>
            <a:chExt cx="1407986" cy="325366"/>
          </a:xfrm>
        </p:grpSpPr>
        <p:pic>
          <p:nvPicPr>
            <p:cNvPr id="47" name="그림 46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356895" y="577129"/>
              <a:ext cx="325366" cy="325366"/>
            </a:xfrm>
            <a:prstGeom prst="rect">
              <a:avLst/>
            </a:prstGeom>
          </p:spPr>
        </p:pic>
        <p:sp>
          <p:nvSpPr>
            <p:cNvPr id="48" name="모서리가 둥근 직사각형 47"/>
            <p:cNvSpPr/>
            <p:nvPr/>
          </p:nvSpPr>
          <p:spPr>
            <a:xfrm>
              <a:off x="10743455" y="59581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80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11110168" y="59581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80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1476881" y="59581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80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60" name="직선 연결선 80"/>
          <p:cNvCxnSpPr/>
          <p:nvPr/>
        </p:nvCxnSpPr>
        <p:spPr>
          <a:xfrm>
            <a:off x="704809" y="1062617"/>
            <a:ext cx="3864993" cy="0"/>
          </a:xfrm>
          <a:prstGeom prst="line">
            <a:avLst/>
          </a:prstGeom>
          <a:noFill/>
          <a:ln w="19050" cap="flat" cmpd="sng" algn="ctr">
            <a:solidFill>
              <a:srgbClr val="e54851">
                <a:alpha val="100000"/>
              </a:srgbClr>
            </a:solidFill>
            <a:prstDash val="solid"/>
            <a:miter/>
          </a:ln>
        </p:spPr>
      </p:cxnSp>
      <p:pic>
        <p:nvPicPr>
          <p:cNvPr id="61" name="그래픽 83" descr="돋보기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21014" y="647841"/>
            <a:ext cx="348788" cy="348788"/>
          </a:xfrm>
          <a:prstGeom prst="rect">
            <a:avLst/>
          </a:prstGeom>
        </p:spPr>
      </p:pic>
      <p:sp>
        <p:nvSpPr>
          <p:cNvPr id="62" name="타원 1"/>
          <p:cNvSpPr/>
          <p:nvPr/>
        </p:nvSpPr>
        <p:spPr>
          <a:xfrm>
            <a:off x="5753680" y="3249956"/>
            <a:ext cx="2939816" cy="2939816"/>
          </a:xfrm>
          <a:prstGeom prst="ellipse">
            <a:avLst/>
          </a:prstGeom>
          <a:solidFill>
            <a:srgbClr val="c53261">
              <a:alpha val="898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3" name="타원 5"/>
          <p:cNvSpPr/>
          <p:nvPr/>
        </p:nvSpPr>
        <p:spPr>
          <a:xfrm>
            <a:off x="3518986" y="3249956"/>
            <a:ext cx="2939816" cy="2939816"/>
          </a:xfrm>
          <a:prstGeom prst="ellipse">
            <a:avLst/>
          </a:prstGeom>
          <a:solidFill>
            <a:srgbClr val="931fa2">
              <a:alpha val="898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4" name="타원 7"/>
          <p:cNvSpPr/>
          <p:nvPr/>
        </p:nvSpPr>
        <p:spPr>
          <a:xfrm>
            <a:off x="4674301" y="1264166"/>
            <a:ext cx="2939816" cy="2939816"/>
          </a:xfrm>
          <a:prstGeom prst="ellipse">
            <a:avLst/>
          </a:prstGeom>
          <a:solidFill>
            <a:srgbClr val="7424c0">
              <a:alpha val="898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5" name="TextBox 8"/>
          <p:cNvSpPr txBox="1"/>
          <p:nvPr/>
        </p:nvSpPr>
        <p:spPr>
          <a:xfrm>
            <a:off x="3899535" y="4669320"/>
            <a:ext cx="1544955" cy="453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언제 갈까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?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66" name="TextBox 9"/>
          <p:cNvSpPr txBox="1"/>
          <p:nvPr/>
        </p:nvSpPr>
        <p:spPr>
          <a:xfrm>
            <a:off x="5376493" y="2194298"/>
            <a:ext cx="1544371" cy="824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어디가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-15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놀게 많지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?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67" name="TextBox 10"/>
          <p:cNvSpPr txBox="1"/>
          <p:nvPr/>
        </p:nvSpPr>
        <p:spPr>
          <a:xfrm>
            <a:off x="6727779" y="4669320"/>
            <a:ext cx="1621154" cy="453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핫플레이스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-15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68" name="TextBox 12"/>
          <p:cNvSpPr txBox="1"/>
          <p:nvPr/>
        </p:nvSpPr>
        <p:spPr>
          <a:xfrm>
            <a:off x="931669" y="5160187"/>
            <a:ext cx="2469776" cy="822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게시글이 언제 많이 올라왔는지 분석하여 어느 기간에 가기 좋은지 알 수 있음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9" name="TextBox 14"/>
          <p:cNvSpPr txBox="1"/>
          <p:nvPr/>
        </p:nvSpPr>
        <p:spPr>
          <a:xfrm>
            <a:off x="7792695" y="2379493"/>
            <a:ext cx="2469776" cy="822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해당 역에서 제일 활성화 되어 있는 출구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 위치를 알 수 있음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0" name="TextBox 16"/>
          <p:cNvSpPr txBox="1"/>
          <p:nvPr/>
        </p:nvSpPr>
        <p:spPr>
          <a:xfrm>
            <a:off x="8772142" y="5160187"/>
            <a:ext cx="2469776" cy="820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출구별로 어떤 업종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 어떤 가게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262626"/>
                </a:solidFill>
                <a:latin typeface="맑은 고딕"/>
                <a:ea typeface="맑은 고딕"/>
                <a:cs typeface="맑은 고딕"/>
              </a:rPr>
              <a:t> 장소가 활성화 되어 있는지 알 수 있음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<a:solidFill>
                <a:srgbClr val="262626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>
        <p:comb/>
      </p:transition>
    </mc:Choice>
    <mc:Fallback>
      <p:transition xmlns:mc="http://schemas.openxmlformats.org/markup-compatibility/2006" xmlns:hp="http://schemas.haansoft.com/office/presentation/8.0" mc:Ignorable="hp" hp:hslDur="75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895</ep:Words>
  <ep:PresentationFormat>와이드스크린</ep:PresentationFormat>
  <ep:Paragraphs>147</ep:Paragraphs>
  <ep:Slides>29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ep:HeadingPairs>
  <ep:TitlesOfParts>
    <vt:vector size="3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2017-12-04T16:06:11.000</dcterms:created>
  <dc:creator>이환상</dc:creator>
  <cp:lastModifiedBy>user</cp:lastModifiedBy>
  <dcterms:modified xsi:type="dcterms:W3CDTF">2021-10-27T13:16:30.020</dcterms:modified>
  <cp:revision>184</cp:revision>
  <dc:title>PowerPoint 프레젠테이션</dc:title>
  <cp:version>0906.0100.01</cp:version>
</cp:coreProperties>
</file>