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32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6.jpeg" Type="http://schemas.openxmlformats.org/officeDocument/2006/relationships/image"/><Relationship Id="rId4" Target="../media/image7.jpeg" Type="http://schemas.openxmlformats.org/officeDocument/2006/relationships/image"/><Relationship Id="rId5" Target="../media/image8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9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10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 dpi="0" rotWithShape="true">
          <a:blip r:embed="rId2">
            <a:alphaModFix amt="100000"/>
          </a:blip>
          <a:srcRect/>
          <a:stretch>
            <a:fillRect b="-186" t="-186" l="0" r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33841" y="1525651"/>
            <a:ext cx="5943600" cy="2085975"/>
          </a:xfrm>
          <a:prstGeom prst="rect">
            <a:avLst/>
          </a:prstGeom>
          <a:ln/>
        </p:spPr>
        <p:txBody>
          <a:bodyPr anchor="ctr" rtlCol="false" lIns="114300" rIns="114300" tIns="57150" bIns="57150" anchorCtr="false" vert="horz" wrap="square">
            <a:normAutofit/>
          </a:bodyPr>
          <a:lstStyle/>
          <a:p>
            <a:pPr>
              <a:lnSpc>
                <a:spcPct val="114999"/>
              </a:lnSpc>
            </a:pPr>
            <a:r>
              <a:rPr lang="en-US" b="true" sz="5025">
                <a:solidFill>
                  <a:srgbClr val="208BD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Travel mode and survey results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52891" y="4885552"/>
            <a:ext cx="2800350" cy="504825"/>
          </a:xfrm>
          <a:prstGeom prst="rect">
            <a:avLst/>
          </a:prstGeom>
          <a:ln/>
        </p:spPr>
        <p:txBody>
          <a:bodyPr anchor="t" rtlCol="false" lIns="114300" rIns="114300" tIns="57150" bIns="57150" anchorCtr="false" vert="horz" wrap="square">
            <a:normAutofit/>
          </a:bodyPr>
          <a:lstStyle/>
          <a:p>
            <a:pPr>
              <a:lnSpc>
                <a:spcPct val="100000"/>
              </a:lnSpc>
              <a:spcBef>
                <a:spcPts val="375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652891" y="5416866"/>
            <a:ext cx="3371850" cy="504825"/>
          </a:xfrm>
          <a:prstGeom prst="rect">
            <a:avLst/>
          </a:prstGeom>
          <a:ln/>
        </p:spPr>
        <p:txBody>
          <a:bodyPr anchor="t" rtlCol="false" lIns="114300" rIns="114300" tIns="57150" bIns="57150" anchorCtr="false" vert="horz" wrap="square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875">
                <a:solidFill>
                  <a:srgbClr val="23232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2024-11-12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 dpi="0" rotWithShape="true">
          <a:blip r:embed="rId2">
            <a:alphaModFix amt="100000"/>
          </a:blip>
          <a:srcRect/>
          <a:stretch>
            <a:fillRect b="-186" t="-186" l="0" r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04589" y="1394597"/>
            <a:ext cx="7924800" cy="1876425"/>
          </a:xfrm>
          <a:prstGeom prst="rect">
            <a:avLst/>
          </a:prstGeom>
          <a:ln/>
        </p:spPr>
        <p:txBody>
          <a:bodyPr anchor="t" rtlCol="false" lIns="114300" rIns="114300" tIns="57150" bIns="57150" anchorCtr="false" vert="horz"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b="true" sz="9225">
                <a:solidFill>
                  <a:srgbClr val="208BD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THANKS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37599" y="3103344"/>
            <a:ext cx="4943475" cy="495300"/>
          </a:xfrm>
          <a:prstGeom prst="rect">
            <a:avLst/>
          </a:prstGeom>
          <a:ln/>
        </p:spPr>
        <p:txBody>
          <a:bodyPr anchor="t" rtlCol="false" lIns="114300" rIns="114300" tIns="57150" bIns="57150" anchorCtr="false" vert="horz"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>
                <a:solidFill>
                  <a:srgbClr val="23232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感谢观看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 dpi="0" rotWithShape="true">
          <a:blip r:embed="rId2">
            <a:alphaModFix amt="100000"/>
          </a:blip>
          <a:srcRect/>
          <a:stretch>
            <a:fillRect b="-186" t="-186" l="0" r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0">
            <a:off x="0" y="0"/>
            <a:ext cx="12192000" cy="68580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0133188" y="544293"/>
            <a:ext cx="1764635" cy="977265"/>
          </a:xfrm>
          <a:prstGeom prst="rect">
            <a:avLst/>
          </a:prstGeom>
          <a:ln/>
        </p:spPr>
        <p:txBody>
          <a:bodyPr anchor="ctr" rtlCol="false" lIns="91440" rIns="91440" tIns="45720" bIns="45720" anchorCtr="false" vert="horz" wrap="square">
            <a:normAutofit/>
          </a:bodyPr>
          <a:lstStyle/>
          <a:p>
            <a:pPr algn="r">
              <a:lnSpc>
                <a:spcPct val="100000"/>
              </a:lnSpc>
              <a:spcBef>
                <a:spcPts val="375"/>
              </a:spcBef>
            </a:pPr>
            <a:r>
              <a:rPr lang="en-US" b="true" sz="5100">
                <a:solidFill>
                  <a:srgbClr val="208BD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目录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090658" y="726095"/>
            <a:ext cx="4070350" cy="766889"/>
          </a:xfrm>
          <a:prstGeom prst="rect">
            <a:avLst/>
          </a:prstGeom>
          <a:ln/>
        </p:spPr>
        <p:txBody>
          <a:bodyPr anchor="ctr" rtlCol="false" lIns="114300" rIns="114300" tIns="57150" bIns="57150" anchorCtr="false" vert="horz" wrap="square">
            <a:normAutofit/>
          </a:bodyPr>
          <a:lstStyle/>
          <a:p>
            <a:pPr algn="r">
              <a:lnSpc>
                <a:spcPct val="120000"/>
              </a:lnSpc>
            </a:pPr>
            <a:r>
              <a:rPr lang="en-US" sz="2700">
                <a:solidFill>
                  <a:srgbClr val="232323">
                    <a:alpha val="86667"/>
                    <a:alpha val="87000"/>
                  </a:srgbClr>
                </a:solidFill>
                <a:latin typeface="Microsoft Yahei"/>
                <a:ea typeface="Microsoft Yahei"/>
                <a:cs typeface="Microsoft Yahei"/>
              </a:rPr>
              <a:t>CATALOGUE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52280" y="1793323"/>
            <a:ext cx="6733634" cy="5121354"/>
          </a:xfrm>
          <a:prstGeom prst="rect">
            <a:avLst/>
          </a:prstGeom>
          <a:ln/>
        </p:spPr>
        <p:txBody>
          <a:bodyPr anchor="ctr" rtlCol="false" lIns="91440" rIns="91440" tIns="45720" bIns="45720" anchorCtr="false" vert="horz" wrap="square">
            <a:noAutofit/>
          </a:bodyPr>
          <a:lstStyle/>
          <a:p>
            <a:pPr>
              <a:lnSpc>
                <a:spcPct val="100000"/>
              </a:lnSpc>
              <a:spcBef>
                <a:spcPts val="375"/>
              </a:spcBef>
            </a:pPr>
          </a:p>
          <a:p>
            <a:pPr>
              <a:lnSpc>
                <a:spcPct val="80000"/>
              </a:lnSpc>
            </a:pPr>
          </a:p>
          <a:p>
            <a:pPr algn="l">
              <a:lnSpc>
                <a:spcPct val="140000"/>
              </a:lnSpc>
              <a:spcBef>
                <a:spcPts val="375"/>
              </a:spcBef>
            </a:pPr>
            <a:r>
              <a:rPr lang="en-US" sz="2400">
                <a:solidFill>
                  <a:srgbClr val="23232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Long Distance Travel Survey Results</a:t>
            </a:r>
          </a:p>
          <a:p>
            <a:pPr>
              <a:lnSpc>
                <a:spcPct val="80000"/>
              </a:lnSpc>
            </a:pPr>
          </a:p>
          <a:p>
            <a:pPr algn="l">
              <a:lnSpc>
                <a:spcPct val="140000"/>
              </a:lnSpc>
              <a:spcBef>
                <a:spcPts val="375"/>
              </a:spcBef>
            </a:pPr>
            <a:r>
              <a:rPr lang="en-US" sz="2400">
                <a:solidFill>
                  <a:srgbClr val="23232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Short Travel Survey Results</a:t>
            </a:r>
          </a:p>
          <a:p>
            <a:pPr>
              <a:lnSpc>
                <a:spcPct val="80000"/>
              </a:lnSpc>
            </a:pPr>
          </a:p>
          <a:p>
            <a:pPr algn="l">
              <a:lnSpc>
                <a:spcPct val="140000"/>
              </a:lnSpc>
              <a:spcBef>
                <a:spcPts val="375"/>
              </a:spcBef>
            </a:pPr>
            <a:r>
              <a:rPr lang="en-US" sz="2400">
                <a:solidFill>
                  <a:srgbClr val="23232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Proportion of various travel modes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 dpi="0" rotWithShape="true">
          <a:blip r:embed="rId2">
            <a:alphaModFix amt="100000"/>
          </a:blip>
          <a:srcRect/>
          <a:stretch>
            <a:fillRect b="-186" t="-186" l="0" r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105150" y="874173"/>
            <a:ext cx="5981700" cy="1371600"/>
          </a:xfrm>
          <a:prstGeom prst="rect">
            <a:avLst/>
          </a:prstGeom>
          <a:ln/>
        </p:spPr>
        <p:txBody>
          <a:bodyPr anchor="t" rtlCol="false" lIns="114300" rIns="114300" tIns="57150" bIns="57150" anchorCtr="false" vert="horz"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b="true" sz="6600">
                <a:solidFill>
                  <a:schemeClr val="l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01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129868" y="201587"/>
            <a:ext cx="1932265" cy="1009086"/>
          </a:xfrm>
          <a:prstGeom prst="rect">
            <a:avLst/>
          </a:prstGeom>
          <a:ln/>
        </p:spPr>
        <p:txBody>
          <a:bodyPr anchor="ctr" rtlCol="false" lIns="114300" rIns="114300" tIns="57150" bIns="57150" anchorCtr="false" vert="horz" wrap="square">
            <a:normAutofit/>
          </a:bodyPr>
          <a:lstStyle/>
          <a:p>
            <a:pPr algn="ctr">
              <a:lnSpc>
                <a:spcPct val="120000"/>
              </a:lnSpc>
              <a:spcBef>
                <a:spcPts val="450"/>
              </a:spcBef>
            </a:pPr>
            <a:r>
              <a:rPr lang="en-US" sz="3600">
                <a:solidFill>
                  <a:srgbClr val="FFFFFF">
                    <a:alpha val="30980"/>
                    <a:alpha val="31000"/>
                  </a:srgbClr>
                </a:solidFill>
                <a:latin typeface="Microsoft Yahei"/>
                <a:ea typeface="Microsoft Yahei"/>
                <a:cs typeface="Microsoft Yahei"/>
              </a:rPr>
              <a:t>PART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53596" y="2976755"/>
            <a:ext cx="10484808" cy="1798058"/>
          </a:xfrm>
          <a:prstGeom prst="rect">
            <a:avLst/>
          </a:prstGeom>
          <a:ln/>
        </p:spPr>
        <p:txBody>
          <a:bodyPr anchor="ctr" rtlCol="false" lIns="114300" rIns="114300" tIns="57150" bIns="57150" anchorCtr="false" vert="horz" wrap="square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b="true" sz="4500">
                <a:solidFill>
                  <a:srgbClr val="208BD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Long Distance Travel Survey Results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 dpi="0" rotWithShape="true">
          <a:blip r:embed="rId2">
            <a:alphaModFix amt="100000"/>
          </a:blip>
          <a:srcRect/>
          <a:stretch>
            <a:fillRect b="-186" t="-186" l="0" r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3">
            <a:alphaModFix amt="100000"/>
          </a:blip>
          <a:srcRect/>
          <a:stretch>
            <a:fillRect/>
          </a:stretch>
        </p:blipFill>
        <p:spPr>
          <a:xfrm rot="0">
            <a:off x="425795" y="2384018"/>
            <a:ext cx="3415971" cy="3415971"/>
          </a:xfrm>
          <a:prstGeom prst="ellipse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199809" y="-2725588"/>
            <a:ext cx="11239500" cy="1647825"/>
          </a:xfrm>
          <a:prstGeom prst="rect">
            <a:avLst/>
          </a:prstGeom>
          <a:ln/>
        </p:spPr>
        <p:txBody>
          <a:bodyPr anchor="t" rtlCol="false" lIns="123825" rIns="57150" tIns="123825" bIns="123825" anchorCtr="false" vert="horz"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b="true" sz="3000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Travel mode and itsTravel mode and reasons for its selection</a:t>
            </a:r>
          </a:p>
        </p:txBody>
      </p:sp>
      <p:sp>
        <p:nvSpPr>
          <p:cNvPr name="AutoShape 4" id="4"/>
          <p:cNvSpPr/>
          <p:nvPr/>
        </p:nvSpPr>
        <p:spPr>
          <a:xfrm rot="0">
            <a:off x="4113475" y="1643082"/>
            <a:ext cx="3657600" cy="2219857"/>
          </a:xfrm>
          <a:prstGeom prst="roundRect">
            <a:avLst>
              <a:gd fmla="val 16667" name="adj"/>
            </a:avLst>
          </a:prstGeom>
          <a:solidFill>
            <a:schemeClr val="lt2">
              <a:alpha val="100000"/>
            </a:schemeClr>
          </a:solidFill>
          <a:ln/>
        </p:spPr>
      </p:sp>
      <p:sp>
        <p:nvSpPr>
          <p:cNvPr name="TextBox 5" id="5"/>
          <p:cNvSpPr txBox="true"/>
          <p:nvPr/>
        </p:nvSpPr>
        <p:spPr>
          <a:xfrm rot="0">
            <a:off x="4312581" y="1893684"/>
            <a:ext cx="3251104" cy="490334"/>
          </a:xfrm>
          <a:prstGeom prst="rect">
            <a:avLst/>
          </a:prstGeom>
          <a:ln/>
        </p:spPr>
        <p:txBody>
          <a:bodyPr anchor="ctr" rtlCol="false" lIns="66008" rIns="66008" tIns="33052" bIns="33052" anchorCtr="false" vert="horz" wrap="square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b="true" sz="2000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Train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312581" y="2463837"/>
            <a:ext cx="3251104" cy="1055857"/>
          </a:xfrm>
          <a:prstGeom prst="rect">
            <a:avLst/>
          </a:prstGeom>
          <a:ln/>
        </p:spPr>
        <p:txBody>
          <a:bodyPr anchor="t" rtlCol="false" lIns="66008" rIns="66008" tIns="33052" bIns="33052" anchorCtr="false" vert="horz" wrap="square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Price is close to the people、Wide range of route</a:t>
            </a:r>
          </a:p>
        </p:txBody>
      </p:sp>
      <p:sp>
        <p:nvSpPr>
          <p:cNvPr name="AutoShape 7" id="7"/>
          <p:cNvSpPr/>
          <p:nvPr/>
        </p:nvSpPr>
        <p:spPr>
          <a:xfrm rot="0">
            <a:off x="8070842" y="1650556"/>
            <a:ext cx="3657600" cy="2219857"/>
          </a:xfrm>
          <a:prstGeom prst="roundRect">
            <a:avLst>
              <a:gd fmla="val 16667" name="adj"/>
            </a:avLst>
          </a:prstGeom>
          <a:solidFill>
            <a:schemeClr val="lt2">
              <a:alpha val="100000"/>
            </a:schemeClr>
          </a:solidFill>
          <a:ln/>
        </p:spPr>
      </p:sp>
      <p:sp>
        <p:nvSpPr>
          <p:cNvPr name="TextBox 8" id="8"/>
          <p:cNvSpPr txBox="true"/>
          <p:nvPr/>
        </p:nvSpPr>
        <p:spPr>
          <a:xfrm rot="0">
            <a:off x="8269948" y="1901159"/>
            <a:ext cx="3251104" cy="490334"/>
          </a:xfrm>
          <a:prstGeom prst="rect">
            <a:avLst/>
          </a:prstGeom>
          <a:ln/>
        </p:spPr>
        <p:txBody>
          <a:bodyPr anchor="ctr" rtlCol="false" lIns="66008" rIns="66008" tIns="33052" bIns="33052" anchorCtr="false" vert="horz" wrap="square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b="true" sz="2000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aircraft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269948" y="2471312"/>
            <a:ext cx="3251104" cy="1055857"/>
          </a:xfrm>
          <a:prstGeom prst="rect">
            <a:avLst/>
          </a:prstGeom>
          <a:ln/>
        </p:spPr>
        <p:txBody>
          <a:bodyPr anchor="t" rtlCol="false" lIns="66008" rIns="66008" tIns="33052" bIns="33052" anchorCtr="false" vert="horz" wrap="square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Fast、Comfort and service、Abundant routes</a:t>
            </a:r>
          </a:p>
        </p:txBody>
      </p:sp>
      <p:sp>
        <p:nvSpPr>
          <p:cNvPr name="AutoShape 10" id="10"/>
          <p:cNvSpPr/>
          <p:nvPr/>
        </p:nvSpPr>
        <p:spPr>
          <a:xfrm rot="0">
            <a:off x="4120950" y="4294709"/>
            <a:ext cx="3657600" cy="2219857"/>
          </a:xfrm>
          <a:prstGeom prst="roundRect">
            <a:avLst>
              <a:gd fmla="val 16667" name="adj"/>
            </a:avLst>
          </a:prstGeom>
          <a:solidFill>
            <a:schemeClr val="lt2">
              <a:alpha val="100000"/>
            </a:schemeClr>
          </a:solidFill>
          <a:ln/>
        </p:spPr>
      </p:sp>
      <p:sp>
        <p:nvSpPr>
          <p:cNvPr name="TextBox 11" id="11"/>
          <p:cNvSpPr txBox="true"/>
          <p:nvPr/>
        </p:nvSpPr>
        <p:spPr>
          <a:xfrm rot="0">
            <a:off x="4320056" y="4545312"/>
            <a:ext cx="3251104" cy="490334"/>
          </a:xfrm>
          <a:prstGeom prst="rect">
            <a:avLst/>
          </a:prstGeom>
          <a:ln/>
        </p:spPr>
        <p:txBody>
          <a:bodyPr anchor="ctr" rtlCol="false" lIns="66008" rIns="66008" tIns="33052" bIns="33052" anchorCtr="false" vert="horz" wrap="square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b="true" sz="2000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Long distance driving of private car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320056" y="5115465"/>
            <a:ext cx="3251104" cy="1055857"/>
          </a:xfrm>
          <a:prstGeom prst="rect">
            <a:avLst/>
          </a:prstGeom>
          <a:ln/>
        </p:spPr>
        <p:txBody>
          <a:bodyPr anchor="t" rtlCol="false" lIns="66008" rIns="66008" tIns="33052" bIns="33052" anchorCtr="false" vert="horz" wrap="square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AutonomyAutonomy and flexibility</a:t>
            </a:r>
          </a:p>
        </p:txBody>
      </p:sp>
      <p:sp>
        <p:nvSpPr>
          <p:cNvPr name="AutoShape 13" id="13"/>
          <p:cNvSpPr/>
          <p:nvPr/>
        </p:nvSpPr>
        <p:spPr>
          <a:xfrm rot="0">
            <a:off x="8078316" y="4302184"/>
            <a:ext cx="3657600" cy="2219857"/>
          </a:xfrm>
          <a:prstGeom prst="roundRect">
            <a:avLst>
              <a:gd fmla="val 16667" name="adj"/>
            </a:avLst>
          </a:prstGeom>
          <a:solidFill>
            <a:schemeClr val="lt2">
              <a:alpha val="100000"/>
            </a:schemeClr>
          </a:solidFill>
          <a:ln/>
        </p:spPr>
      </p:sp>
      <p:sp>
        <p:nvSpPr>
          <p:cNvPr name="TextBox 14" id="14"/>
          <p:cNvSpPr txBox="true"/>
          <p:nvPr/>
        </p:nvSpPr>
        <p:spPr>
          <a:xfrm rot="0">
            <a:off x="8274090" y="4404071"/>
            <a:ext cx="3251104" cy="490334"/>
          </a:xfrm>
          <a:prstGeom prst="rect">
            <a:avLst/>
          </a:prstGeom>
          <a:ln/>
        </p:spPr>
        <p:txBody>
          <a:bodyPr anchor="ctr" rtlCol="false" lIns="66008" rIns="66008" tIns="33052" bIns="33052" anchorCtr="false" vert="horz" wrap="square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b="true" sz="2000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Coach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277423" y="5122940"/>
            <a:ext cx="3251104" cy="1055857"/>
          </a:xfrm>
          <a:prstGeom prst="rect">
            <a:avLst/>
          </a:prstGeom>
          <a:ln/>
        </p:spPr>
        <p:txBody>
          <a:bodyPr anchor="t" rtlCol="false" lIns="66008" rIns="66008" tIns="33052" bIns="33052" anchorCtr="false" vert="horz" wrap="square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Price is close to the people、Site richness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 dpi="0" rotWithShape="true">
          <a:blip r:embed="rId2">
            <a:alphaModFix amt="100000"/>
          </a:blip>
          <a:srcRect/>
          <a:stretch>
            <a:fillRect b="-186" t="-186" l="0" r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105150" y="874173"/>
            <a:ext cx="5981700" cy="1371600"/>
          </a:xfrm>
          <a:prstGeom prst="rect">
            <a:avLst/>
          </a:prstGeom>
          <a:ln/>
        </p:spPr>
        <p:txBody>
          <a:bodyPr anchor="t" rtlCol="false" lIns="114300" rIns="114300" tIns="57150" bIns="57150" anchorCtr="false" vert="horz"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b="true" sz="6600">
                <a:solidFill>
                  <a:schemeClr val="l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02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129868" y="201587"/>
            <a:ext cx="1932265" cy="1009086"/>
          </a:xfrm>
          <a:prstGeom prst="rect">
            <a:avLst/>
          </a:prstGeom>
          <a:ln/>
        </p:spPr>
        <p:txBody>
          <a:bodyPr anchor="ctr" rtlCol="false" lIns="114300" rIns="114300" tIns="57150" bIns="57150" anchorCtr="false" vert="horz" wrap="square">
            <a:normAutofit/>
          </a:bodyPr>
          <a:lstStyle/>
          <a:p>
            <a:pPr algn="ctr">
              <a:lnSpc>
                <a:spcPct val="120000"/>
              </a:lnSpc>
              <a:spcBef>
                <a:spcPts val="450"/>
              </a:spcBef>
            </a:pPr>
            <a:r>
              <a:rPr lang="en-US" sz="3600">
                <a:solidFill>
                  <a:srgbClr val="FFFFFF">
                    <a:alpha val="30980"/>
                    <a:alpha val="31000"/>
                  </a:srgbClr>
                </a:solidFill>
                <a:latin typeface="Microsoft Yahei"/>
                <a:ea typeface="Microsoft Yahei"/>
                <a:cs typeface="Microsoft Yahei"/>
              </a:rPr>
              <a:t>PART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53596" y="2976755"/>
            <a:ext cx="10484808" cy="1798058"/>
          </a:xfrm>
          <a:prstGeom prst="rect">
            <a:avLst/>
          </a:prstGeom>
          <a:ln/>
        </p:spPr>
        <p:txBody>
          <a:bodyPr anchor="ctr" rtlCol="false" lIns="114300" rIns="114300" tIns="57150" bIns="57150" anchorCtr="false" vert="horz" wrap="square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b="true" sz="4500">
                <a:solidFill>
                  <a:srgbClr val="208BD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Short Travel Survey Results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 dpi="0" rotWithShape="true">
          <a:blip r:embed="rId2">
            <a:alphaModFix amt="100000"/>
          </a:blip>
          <a:srcRect/>
          <a:stretch>
            <a:fillRect b="-186" t="-186" l="0" r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0">
            <a:off x="623312" y="1743101"/>
            <a:ext cx="3394942" cy="1865457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623312" y="3209213"/>
            <a:ext cx="3394942" cy="2857500"/>
          </a:xfrm>
          <a:prstGeom prst="roundRect">
            <a:avLst>
              <a:gd fmla="val 7195" name="adj"/>
            </a:avLst>
          </a:prstGeom>
          <a:solidFill>
            <a:srgbClr val="FFFFFF">
              <a:alpha val="100000"/>
            </a:srgbClr>
          </a:solidFill>
          <a:ln/>
          <a:effectLst>
            <a:outerShdw dir="0" blurRad="342900" dist="0">
              <a:srgbClr val="000000">
                <a:alpha val="5000"/>
              </a:srgbClr>
            </a:outerShdw>
          </a:effectLst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0">
            <a:off x="8189230" y="1775853"/>
            <a:ext cx="3394942" cy="1865457"/>
          </a:xfrm>
          <a:prstGeom prst="rect">
            <a:avLst/>
          </a:prstGeom>
        </p:spPr>
      </p:pic>
      <p:sp>
        <p:nvSpPr>
          <p:cNvPr name="AutoShape 5" id="5"/>
          <p:cNvSpPr/>
          <p:nvPr/>
        </p:nvSpPr>
        <p:spPr>
          <a:xfrm rot="0">
            <a:off x="8189230" y="3209213"/>
            <a:ext cx="3394942" cy="2857500"/>
          </a:xfrm>
          <a:prstGeom prst="roundRect">
            <a:avLst>
              <a:gd fmla="val 7195" name="adj"/>
            </a:avLst>
          </a:prstGeom>
          <a:solidFill>
            <a:srgbClr val="FFFFFF">
              <a:alpha val="100000"/>
            </a:srgbClr>
          </a:solidFill>
          <a:ln/>
          <a:effectLst>
            <a:outerShdw dir="0" blurRad="342900" dist="0">
              <a:srgbClr val="000000">
                <a:alpha val="5000"/>
              </a:srgbClr>
            </a:outerShdw>
          </a:effectLst>
        </p:spPr>
      </p:sp>
      <p:sp>
        <p:nvSpPr>
          <p:cNvPr name="TextBox 6" id="6"/>
          <p:cNvSpPr txBox="true"/>
          <p:nvPr/>
        </p:nvSpPr>
        <p:spPr>
          <a:xfrm rot="0">
            <a:off x="476023" y="265328"/>
            <a:ext cx="11239500" cy="952500"/>
          </a:xfrm>
          <a:prstGeom prst="rect">
            <a:avLst/>
          </a:prstGeom>
          <a:ln/>
        </p:spPr>
        <p:txBody>
          <a:bodyPr anchor="t" rtlCol="false" lIns="123825" rIns="57150" tIns="123825" bIns="123825" anchorCtr="false" vert="horz"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b="true" sz="3000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出行方式及选择原因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29057" y="3453550"/>
            <a:ext cx="3183452" cy="559238"/>
          </a:xfrm>
          <a:prstGeom prst="rect">
            <a:avLst/>
          </a:prstGeom>
          <a:ln/>
        </p:spPr>
        <p:txBody>
          <a:bodyPr anchor="ctr" rtlCol="false" lIns="66008" rIns="66008" tIns="33052" bIns="33052" anchorCtr="false" vert="horz" wrap="square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b="true" sz="240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Walking and cycling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11743" y="4164695"/>
            <a:ext cx="3018080" cy="1613061"/>
          </a:xfrm>
          <a:prstGeom prst="rect">
            <a:avLst/>
          </a:prstGeom>
          <a:ln/>
        </p:spPr>
        <p:txBody>
          <a:bodyPr anchor="t" rtlCol="false" lIns="66008" rIns="66008" tIns="33052" bIns="33052" anchorCtr="false" vert="horz" wrap="square">
            <a:normAutofit/>
          </a:bodyPr>
          <a:lstStyle/>
          <a:p>
            <a:pPr>
              <a:lnSpc>
                <a:spcPct val="100000"/>
              </a:lnSpc>
              <a:spcBef>
                <a:spcPts val="375"/>
              </a:spcBef>
            </a:pPr>
            <a:r>
              <a:rPr lang="en-US" sz="3000">
                <a:solidFill>
                  <a:srgbClr val="000000">
                    <a:alpha val="100000"/>
                  </a:srgbClr>
                </a:solidFill>
                <a:latin typeface="Noto Sans SC"/>
                <a:ea typeface="Noto Sans SC"/>
                <a:cs typeface="Noto Sans SC"/>
              </a:rPr>
              <a:t>Low cost,Low cost, green travel</a:t>
            </a:r>
          </a:p>
        </p:txBody>
      </p:sp>
      <p:pic>
        <p:nvPicPr>
          <p:cNvPr name="Picture 9" id="9"/>
          <p:cNvPicPr>
            <a:picLocks noChangeAspect="true"/>
          </p:cNvPicPr>
          <p:nvPr/>
        </p:nvPicPr>
        <p:blipFill>
          <a:blip r:embed="rId5"/>
          <a:srcRect/>
          <a:stretch>
            <a:fillRect/>
          </a:stretch>
        </p:blipFill>
        <p:spPr>
          <a:xfrm rot="0">
            <a:off x="4405937" y="1779196"/>
            <a:ext cx="3394942" cy="1865457"/>
          </a:xfrm>
          <a:prstGeom prst="rect">
            <a:avLst/>
          </a:prstGeom>
        </p:spPr>
      </p:pic>
      <p:sp>
        <p:nvSpPr>
          <p:cNvPr name="AutoShape 10" id="10"/>
          <p:cNvSpPr/>
          <p:nvPr/>
        </p:nvSpPr>
        <p:spPr>
          <a:xfrm rot="0">
            <a:off x="4405937" y="3209213"/>
            <a:ext cx="3394942" cy="2857500"/>
          </a:xfrm>
          <a:prstGeom prst="roundRect">
            <a:avLst>
              <a:gd fmla="val 7195" name="adj"/>
            </a:avLst>
          </a:prstGeom>
          <a:solidFill>
            <a:srgbClr val="FFFFFF">
              <a:alpha val="100000"/>
            </a:srgbClr>
          </a:solidFill>
          <a:ln/>
          <a:effectLst>
            <a:outerShdw dir="0" blurRad="342900" dist="0">
              <a:srgbClr val="000000">
                <a:alpha val="5000"/>
              </a:srgbClr>
            </a:outerShdw>
          </a:effectLst>
        </p:spPr>
      </p:sp>
      <p:sp>
        <p:nvSpPr>
          <p:cNvPr name="TextBox 11" id="11"/>
          <p:cNvSpPr txBox="true"/>
          <p:nvPr/>
        </p:nvSpPr>
        <p:spPr>
          <a:xfrm rot="0">
            <a:off x="4511682" y="3453550"/>
            <a:ext cx="3183452" cy="559238"/>
          </a:xfrm>
          <a:prstGeom prst="rect">
            <a:avLst/>
          </a:prstGeom>
          <a:ln/>
        </p:spPr>
        <p:txBody>
          <a:bodyPr anchor="ctr" rtlCol="false" lIns="66008" rIns="66008" tIns="33052" bIns="33052" anchorCtr="false" vert="horz" wrap="square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b="true" sz="240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bus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294976" y="3453550"/>
            <a:ext cx="3183452" cy="559238"/>
          </a:xfrm>
          <a:prstGeom prst="rect">
            <a:avLst/>
          </a:prstGeom>
          <a:ln/>
        </p:spPr>
        <p:txBody>
          <a:bodyPr anchor="ctr" rtlCol="false" lIns="66008" rIns="66008" tIns="33052" bIns="33052" anchorCtr="false" vert="horz" wrap="square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b="true" sz="240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Subway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594368" y="4164695"/>
            <a:ext cx="3018080" cy="1613061"/>
          </a:xfrm>
          <a:prstGeom prst="rect">
            <a:avLst/>
          </a:prstGeom>
          <a:ln/>
        </p:spPr>
        <p:txBody>
          <a:bodyPr anchor="t" rtlCol="false" lIns="66008" rIns="66008" tIns="33052" bIns="33052" anchorCtr="false" vert="horz" wrap="square"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3000">
                <a:solidFill>
                  <a:srgbClr val="000000">
                    <a:alpha val="69804"/>
                    <a:alpha val="70000"/>
                  </a:srgbClr>
                </a:solidFill>
                <a:latin typeface="Microsoft Yahei"/>
                <a:ea typeface="Microsoft Yahei"/>
                <a:cs typeface="Microsoft Yahei"/>
              </a:rPr>
              <a:t>Economical but practical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377661" y="4164695"/>
            <a:ext cx="3018080" cy="1613061"/>
          </a:xfrm>
          <a:prstGeom prst="rect">
            <a:avLst/>
          </a:prstGeom>
          <a:ln/>
        </p:spPr>
        <p:txBody>
          <a:bodyPr anchor="t" rtlCol="false" lIns="66008" rIns="66008" tIns="33052" bIns="33052" anchorCtr="false" vert="horz" wrap="square"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2025">
                <a:solidFill>
                  <a:srgbClr val="000000">
                    <a:alpha val="69804"/>
                    <a:alpha val="70000"/>
                  </a:srgbClr>
                </a:solidFill>
                <a:latin typeface="Microsoft Yahei"/>
                <a:ea typeface="Microsoft Yahei"/>
                <a:cs typeface="Microsoft Yahei"/>
              </a:rPr>
              <a:t>On time, on time,On time and at an affordable price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 dpi="0" rotWithShape="true">
          <a:blip r:embed="rId2">
            <a:alphaModFix amt="100000"/>
          </a:blip>
          <a:srcRect/>
          <a:stretch>
            <a:fillRect b="-186" t="-186" l="0" r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105150" y="874173"/>
            <a:ext cx="5981700" cy="1371600"/>
          </a:xfrm>
          <a:prstGeom prst="rect">
            <a:avLst/>
          </a:prstGeom>
          <a:ln/>
        </p:spPr>
        <p:txBody>
          <a:bodyPr anchor="t" rtlCol="false" lIns="114300" rIns="114300" tIns="57150" bIns="57150" anchorCtr="false" vert="horz"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b="true" sz="6600">
                <a:solidFill>
                  <a:schemeClr val="l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03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129868" y="201587"/>
            <a:ext cx="1932265" cy="1009086"/>
          </a:xfrm>
          <a:prstGeom prst="rect">
            <a:avLst/>
          </a:prstGeom>
          <a:ln/>
        </p:spPr>
        <p:txBody>
          <a:bodyPr anchor="ctr" rtlCol="false" lIns="114300" rIns="114300" tIns="57150" bIns="57150" anchorCtr="false" vert="horz" wrap="square">
            <a:normAutofit/>
          </a:bodyPr>
          <a:lstStyle/>
          <a:p>
            <a:pPr algn="ctr">
              <a:lnSpc>
                <a:spcPct val="120000"/>
              </a:lnSpc>
              <a:spcBef>
                <a:spcPts val="450"/>
              </a:spcBef>
            </a:pPr>
            <a:r>
              <a:rPr lang="en-US" sz="3600">
                <a:solidFill>
                  <a:srgbClr val="FFFFFF">
                    <a:alpha val="30980"/>
                    <a:alpha val="31000"/>
                  </a:srgbClr>
                </a:solidFill>
                <a:latin typeface="Microsoft Yahei"/>
                <a:ea typeface="Microsoft Yahei"/>
                <a:cs typeface="Microsoft Yahei"/>
              </a:rPr>
              <a:t>PART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53596" y="2976755"/>
            <a:ext cx="10484808" cy="1798058"/>
          </a:xfrm>
          <a:prstGeom prst="rect">
            <a:avLst/>
          </a:prstGeom>
          <a:ln/>
        </p:spPr>
        <p:txBody>
          <a:bodyPr anchor="ctr" rtlCol="false" lIns="114300" rIns="114300" tIns="57150" bIns="57150" anchorCtr="false" vert="horz" wrap="square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b="true" sz="4500">
                <a:solidFill>
                  <a:srgbClr val="208BD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Proportion of various travel modes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 dpi="0" rotWithShape="true">
          <a:blip r:embed="rId2">
            <a:alphaModFix amt="100000"/>
          </a:blip>
          <a:srcRect/>
          <a:stretch>
            <a:fillRect b="-186" t="-186" l="0" r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65793" y="1474194"/>
            <a:ext cx="6734175" cy="771853"/>
          </a:xfrm>
          <a:prstGeom prst="rect">
            <a:avLst/>
          </a:prstGeom>
          <a:ln/>
        </p:spPr>
        <p:txBody>
          <a:bodyPr anchor="b" rtlCol="false" lIns="123825" rIns="57150" tIns="123825" bIns="123825" anchorCtr="false" vert="horz" wrap="square">
            <a:noAutofit/>
          </a:bodyPr>
          <a:lstStyle/>
          <a:p>
            <a:pPr>
              <a:lnSpc>
                <a:spcPct val="120000"/>
              </a:lnSpc>
            </a:pPr>
            <a:r>
              <a:rPr lang="en-US" b="true" sz="2400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Travel mode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89593" y="2246047"/>
            <a:ext cx="6810375" cy="1323975"/>
          </a:xfrm>
          <a:prstGeom prst="rect">
            <a:avLst/>
          </a:prstGeom>
          <a:ln/>
        </p:spPr>
        <p:txBody>
          <a:bodyPr anchor="t" rtlCol="false" lIns="123825" rIns="57150" tIns="123825" bIns="123825" anchorCtr="false" vert="horz" wrap="square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The survey results show that，The main way is by train30%）、aircraft（24%）、Private car driving（16%）、Coach（10%）和Other(4%）、High-speed rail (16%）等。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89593" y="4139505"/>
            <a:ext cx="6734175" cy="759000"/>
          </a:xfrm>
          <a:prstGeom prst="rect">
            <a:avLst/>
          </a:prstGeom>
          <a:ln/>
        </p:spPr>
        <p:txBody>
          <a:bodyPr anchor="b" rtlCol="false" lIns="123825" rIns="57150" tIns="123825" bIns="123825" anchorCtr="false" vert="horz" wrap="square">
            <a:noAutofit/>
          </a:bodyPr>
          <a:lstStyle/>
          <a:p>
            <a:pPr>
              <a:lnSpc>
                <a:spcPct val="100000"/>
              </a:lnSpc>
              <a:spcBef>
                <a:spcPts val="375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-272224" y="4625628"/>
            <a:ext cx="6810375" cy="1323975"/>
          </a:xfrm>
          <a:prstGeom prst="rect">
            <a:avLst/>
          </a:prstGeom>
          <a:ln/>
        </p:spPr>
        <p:txBody>
          <a:bodyPr anchor="t" rtlCol="false" lIns="123825" rIns="57150" tIns="123825" bIns="123825" anchorCtr="false" vert="horz" wrap="square">
            <a:noAutofit/>
          </a:bodyPr>
          <a:lstStyle/>
          <a:p>
            <a:pPr>
              <a:lnSpc>
                <a:spcPct val="100000"/>
              </a:lnSpc>
              <a:spcBef>
                <a:spcPts val="375"/>
              </a:spcBef>
            </a:pPr>
          </a:p>
        </p:txBody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3">
            <a:alphaModFix amt="100000"/>
          </a:blip>
          <a:srcRect/>
          <a:stretch>
            <a:fillRect/>
          </a:stretch>
        </p:blipFill>
        <p:spPr>
          <a:xfrm rot="0">
            <a:off x="7803289" y="1299241"/>
            <a:ext cx="3679824" cy="4906431"/>
          </a:xfrm>
          <a:prstGeom prst="rect">
            <a:avLst/>
          </a:prstGeom>
        </p:spPr>
      </p:pic>
      <p:cxnSp>
        <p:nvCxnSpPr>
          <p:cNvPr name="Connector 7" id="7"/>
          <p:cNvCxnSpPr/>
          <p:nvPr/>
        </p:nvCxnSpPr>
        <p:spPr>
          <a:xfrm>
            <a:off x="756268" y="3856089"/>
            <a:ext cx="7083417" cy="0"/>
          </a:xfrm>
          <a:prstGeom prst="line">
            <a:avLst/>
          </a:prstGeom>
          <a:ln w="14288">
            <a:solidFill>
              <a:schemeClr val="accent1"/>
            </a:solidFill>
            <a:prstDash val="dash"/>
            <a:headEnd type="none"/>
            <a:tailEnd type="none"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name="TextBox 8" id="8"/>
          <p:cNvSpPr txBox="true"/>
          <p:nvPr/>
        </p:nvSpPr>
        <p:spPr>
          <a:xfrm rot="0">
            <a:off x="476023" y="265328"/>
            <a:ext cx="11239500" cy="952500"/>
          </a:xfrm>
          <a:prstGeom prst="rect">
            <a:avLst/>
          </a:prstGeom>
          <a:ln/>
        </p:spPr>
        <p:txBody>
          <a:bodyPr anchor="t" rtlCol="false" lIns="123825" rIns="57150" tIns="123825" bIns="123825" anchorCtr="false" vert="horz"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b="true" sz="3000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Long-distance travel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 dpi="0" rotWithShape="true">
          <a:blip r:embed="rId2">
            <a:alphaModFix amt="100000"/>
          </a:blip>
          <a:srcRect/>
          <a:stretch>
            <a:fillRect b="-186" t="-186" l="0" r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3"/>
          <a:srcRect r="33775"/>
          <a:stretch>
            <a:fillRect/>
          </a:stretch>
        </p:blipFill>
        <p:spPr>
          <a:xfrm rot="0">
            <a:off x="5935238" y="1631028"/>
            <a:ext cx="5583600" cy="4733343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251700" y="2314681"/>
            <a:ext cx="5612735" cy="2936411"/>
          </a:xfrm>
          <a:prstGeom prst="rect">
            <a:avLst/>
          </a:prstGeom>
          <a:ln/>
        </p:spPr>
        <p:txBody>
          <a:bodyPr anchor="t" rtlCol="false" lIns="114300" rIns="114300" tIns="57150" bIns="57150" anchorCtr="false" vert="horz" wrap="square">
            <a:normAutofit/>
          </a:bodyPr>
          <a:lstStyle/>
          <a:p>
            <a:pPr>
              <a:lnSpc>
                <a:spcPct val="150000"/>
              </a:lnSpc>
            </a:pPr>
            <a:r>
              <a:rPr lang="en-US" b="true" sz="1650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Travel mode</a:t>
            </a:r>
          </a:p>
          <a:p>
            <a:pPr>
              <a:lnSpc>
                <a:spcPct val="150000"/>
              </a:lnSpc>
            </a:pPr>
            <a:r>
              <a:rPr lang="en-US" sz="165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The survey results show that，Short distance travel is mainly by walking and cycling（Walk24%、bicycle16%）、Private carPrivate car 10%、Online car appointment 8%、other42%（Motorcycle,Motorcycles, electric skateboards, etc.）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76023" y="265328"/>
            <a:ext cx="11239500" cy="914400"/>
          </a:xfrm>
          <a:prstGeom prst="rect">
            <a:avLst/>
          </a:prstGeom>
          <a:ln/>
        </p:spPr>
        <p:txBody>
          <a:bodyPr anchor="ctr" rtlCol="false" lIns="123825" rIns="57150" tIns="123825" bIns="123825" anchorCtr="false" vert="horz" wrap="square">
            <a:noAutofit/>
          </a:bodyPr>
          <a:lstStyle/>
          <a:p>
            <a:pPr>
              <a:lnSpc>
                <a:spcPct val="140000"/>
              </a:lnSpc>
            </a:pPr>
            <a:r>
              <a:rPr lang="en-US" b="true" sz="3000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Short travel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222222"/>
      </a:dk1>
      <a:lt1>
        <a:srgbClr val="FFFFFF"/>
      </a:lt1>
      <a:dk2>
        <a:srgbClr val="222222"/>
      </a:dk2>
      <a:lt2>
        <a:srgbClr val="E7E7E7"/>
      </a:lt2>
      <a:accent1>
        <a:srgbClr val="208BD9"/>
      </a:accent1>
      <a:accent2>
        <a:srgbClr val="208BD9"/>
      </a:accent2>
      <a:accent3>
        <a:srgbClr val="1B96DB"/>
      </a:accent3>
      <a:accent4>
        <a:srgbClr val="1B96DB"/>
      </a:accent4>
      <a:accent5>
        <a:srgbClr val="0688D0"/>
      </a:accent5>
      <a:accent6>
        <a:srgbClr val="15B9F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