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Source Sans Pro SemiBold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ngRX//N690EFHuVyNO5mSYiA8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7EDB2-63B9-41B0-A810-71AE2EACA93A}">
  <a:tblStyle styleId="{C5A7EDB2-63B9-41B0-A810-71AE2EACA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E4A629-756F-40C4-A98C-B633702AB40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SansPr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SourceSansProSemiBold-italic.fntdata"/><Relationship Id="rId23" Type="http://schemas.openxmlformats.org/officeDocument/2006/relationships/font" Target="fonts/SourceSansPro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SourceSansProSemiBold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df92d61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6df92d6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40ef518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140ef518d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376d1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117b376d1d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7d6f10d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17d6f10d52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18eaab5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118eaab5c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8eaab5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1118eaab5ce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1b1b235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111b1b2352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df92d6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df92d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b376d1d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b376d1d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d6f10d5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d6f10d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6e436d6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16e436d6f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6e436d6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116e436d6f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b376d1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b376d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7b376d1d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7b376d1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5"/>
          <p:cNvSpPr txBox="1"/>
          <p:nvPr>
            <p:ph type="ctrTitle"/>
          </p:nvPr>
        </p:nvSpPr>
        <p:spPr>
          <a:xfrm>
            <a:off x="1524000" y="1416424"/>
            <a:ext cx="9144000" cy="16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SemiBold"/>
              <a:buNone/>
              <a:defRPr b="0" i="0" sz="6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5"/>
          <p:cNvSpPr txBox="1"/>
          <p:nvPr>
            <p:ph idx="1" type="subTitle"/>
          </p:nvPr>
        </p:nvSpPr>
        <p:spPr>
          <a:xfrm>
            <a:off x="1524000" y="34675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  <a:defRPr sz="2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 showMasterSp="0">
  <p:cSld name="9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02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4"/>
          <p:cNvSpPr/>
          <p:nvPr/>
        </p:nvSpPr>
        <p:spPr>
          <a:xfrm>
            <a:off x="1138518" y="2040556"/>
            <a:ext cx="475129" cy="2792490"/>
          </a:xfrm>
          <a:prstGeom prst="rect">
            <a:avLst/>
          </a:prstGeom>
          <a:solidFill>
            <a:srgbClr val="A516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4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/>
        </p:nvSpPr>
        <p:spPr>
          <a:xfrm>
            <a:off x="0" y="2900897"/>
            <a:ext cx="12180231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 u="none" cap="none" strike="noStrike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0" y="2698750"/>
            <a:ext cx="12180888" cy="145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2pPr>
            <a:lvl3pPr indent="-609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3pPr>
            <a:lvl4pPr indent="-609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4pPr>
            <a:lvl5pPr indent="-609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/>
          <p:nvPr/>
        </p:nvSpPr>
        <p:spPr>
          <a:xfrm>
            <a:off x="6967728" y="1181100"/>
            <a:ext cx="758952" cy="51374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5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" type="body"/>
          </p:nvPr>
        </p:nvSpPr>
        <p:spPr>
          <a:xfrm>
            <a:off x="838200" y="1181100"/>
            <a:ext cx="10412506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 showMasterSp="0">
  <p:cSld name="13_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313"/>
            <a:ext cx="12186116" cy="686131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7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57"/>
          <p:cNvSpPr txBox="1"/>
          <p:nvPr>
            <p:ph idx="1" type="body"/>
          </p:nvPr>
        </p:nvSpPr>
        <p:spPr>
          <a:xfrm>
            <a:off x="839788" y="1210235"/>
            <a:ext cx="10617106" cy="4365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400"/>
              <a:buChar char="•"/>
              <a:defRPr>
                <a:solidFill>
                  <a:srgbClr val="005E84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000"/>
              <a:buChar char="•"/>
              <a:defRPr>
                <a:solidFill>
                  <a:srgbClr val="005E84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7"/>
          <p:cNvSpPr txBox="1"/>
          <p:nvPr>
            <p:ph idx="2" type="body"/>
          </p:nvPr>
        </p:nvSpPr>
        <p:spPr>
          <a:xfrm>
            <a:off x="839789" y="161365"/>
            <a:ext cx="10617106" cy="53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8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8"/>
          <p:cNvSpPr/>
          <p:nvPr>
            <p:ph idx="2" type="pic"/>
          </p:nvPr>
        </p:nvSpPr>
        <p:spPr>
          <a:xfrm>
            <a:off x="952500" y="1103313"/>
            <a:ext cx="5905500" cy="4230687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58"/>
          <p:cNvSpPr txBox="1"/>
          <p:nvPr>
            <p:ph idx="1" type="body"/>
          </p:nvPr>
        </p:nvSpPr>
        <p:spPr>
          <a:xfrm>
            <a:off x="952500" y="5503863"/>
            <a:ext cx="5905500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9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59"/>
          <p:cNvSpPr/>
          <p:nvPr>
            <p:ph idx="2" type="pic"/>
          </p:nvPr>
        </p:nvSpPr>
        <p:spPr>
          <a:xfrm>
            <a:off x="0" y="242047"/>
            <a:ext cx="7826188" cy="5351928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1228725" y="5827713"/>
            <a:ext cx="10363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 showMasterSp="0">
  <p:cSld name="10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6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/>
        </p:nvSpPr>
        <p:spPr>
          <a:xfrm>
            <a:off x="259976" y="2483224"/>
            <a:ext cx="11654117" cy="1299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 u="none" cap="none" strike="noStrike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0" y="2482850"/>
            <a:ext cx="12192000" cy="3379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2pPr>
            <a:lvl3pPr indent="-609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3pPr>
            <a:lvl4pPr indent="-609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4pPr>
            <a:lvl5pPr indent="-609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 showMasterSp="0">
  <p:cSld name="12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7"/>
          <p:cNvSpPr txBox="1"/>
          <p:nvPr/>
        </p:nvSpPr>
        <p:spPr>
          <a:xfrm>
            <a:off x="1228164" y="5827432"/>
            <a:ext cx="10125635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23;p47"/>
          <p:cNvSpPr txBox="1"/>
          <p:nvPr>
            <p:ph idx="1" type="body"/>
          </p:nvPr>
        </p:nvSpPr>
        <p:spPr>
          <a:xfrm>
            <a:off x="839788" y="878541"/>
            <a:ext cx="10514011" cy="461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400"/>
              <a:buChar char="•"/>
              <a:defRPr>
                <a:solidFill>
                  <a:srgbClr val="005E84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2000"/>
              <a:buChar char="•"/>
              <a:defRPr>
                <a:solidFill>
                  <a:srgbClr val="005E84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E84"/>
              </a:buClr>
              <a:buSzPts val="1800"/>
              <a:buChar char="•"/>
              <a:defRPr>
                <a:solidFill>
                  <a:srgbClr val="005E8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7"/>
          <p:cNvSpPr/>
          <p:nvPr/>
        </p:nvSpPr>
        <p:spPr>
          <a:xfrm>
            <a:off x="6967728" y="950976"/>
            <a:ext cx="758952" cy="4425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7"/>
          <p:cNvSpPr txBox="1"/>
          <p:nvPr>
            <p:ph idx="2" type="body"/>
          </p:nvPr>
        </p:nvSpPr>
        <p:spPr>
          <a:xfrm>
            <a:off x="1228164" y="5827713"/>
            <a:ext cx="10363761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 showMasterSp="0">
  <p:cSld name="6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8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/>
        </p:nvSpPr>
        <p:spPr>
          <a:xfrm>
            <a:off x="952499" y="2900897"/>
            <a:ext cx="9401735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 u="none" cap="none" strike="noStrike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838200" y="2501900"/>
            <a:ext cx="10375900" cy="260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609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609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609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609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6000"/>
              <a:buChar char="•"/>
              <a:defRPr sz="6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 showMasterSp="0">
  <p:cSld name="4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1"/>
          <p:cNvSpPr txBox="1"/>
          <p:nvPr/>
        </p:nvSpPr>
        <p:spPr>
          <a:xfrm>
            <a:off x="1299882" y="1120588"/>
            <a:ext cx="4087906" cy="2904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SemiBold"/>
              <a:buNone/>
            </a:pPr>
            <a:r>
              <a:t/>
            </a:r>
            <a:endParaRPr b="1" i="0" sz="6000" u="none" cap="none" strike="noStrike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6" name="Google Shape;46;p51"/>
          <p:cNvSpPr txBox="1"/>
          <p:nvPr>
            <p:ph idx="1" type="subTitle"/>
          </p:nvPr>
        </p:nvSpPr>
        <p:spPr>
          <a:xfrm>
            <a:off x="1425388" y="4096871"/>
            <a:ext cx="3872753" cy="16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51"/>
          <p:cNvSpPr txBox="1"/>
          <p:nvPr/>
        </p:nvSpPr>
        <p:spPr>
          <a:xfrm>
            <a:off x="861648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1"/>
          <p:cNvSpPr txBox="1"/>
          <p:nvPr>
            <p:ph idx="2" type="body"/>
          </p:nvPr>
        </p:nvSpPr>
        <p:spPr>
          <a:xfrm>
            <a:off x="1425388" y="1120589"/>
            <a:ext cx="3872100" cy="290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0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2"/>
          <p:cNvSpPr txBox="1"/>
          <p:nvPr>
            <p:ph idx="1" type="body"/>
          </p:nvPr>
        </p:nvSpPr>
        <p:spPr>
          <a:xfrm>
            <a:off x="952500" y="2151529"/>
            <a:ext cx="6559924" cy="3774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2"/>
          <p:cNvSpPr txBox="1"/>
          <p:nvPr/>
        </p:nvSpPr>
        <p:spPr>
          <a:xfrm>
            <a:off x="838200" y="188258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52"/>
          <p:cNvSpPr txBox="1"/>
          <p:nvPr>
            <p:ph idx="2" type="body"/>
          </p:nvPr>
        </p:nvSpPr>
        <p:spPr>
          <a:xfrm>
            <a:off x="952500" y="412750"/>
            <a:ext cx="105664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 showMasterSp="0">
  <p:cSld name="3_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02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3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/>
        </p:nvSpPr>
        <p:spPr>
          <a:xfrm>
            <a:off x="952499" y="2900897"/>
            <a:ext cx="9401735" cy="88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Source Sans Pro SemiBold"/>
              <a:buNone/>
            </a:pPr>
            <a:r>
              <a:t/>
            </a:r>
            <a:endParaRPr b="1" i="0" sz="6600" u="none" cap="none" strike="noStrike"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8" name="Google Shape;58;p53"/>
          <p:cNvSpPr txBox="1"/>
          <p:nvPr>
            <p:ph idx="1" type="body"/>
          </p:nvPr>
        </p:nvSpPr>
        <p:spPr>
          <a:xfrm>
            <a:off x="838200" y="2967038"/>
            <a:ext cx="10515600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i="0" sz="600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-1"/>
            <a:ext cx="12192001" cy="68646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4"/>
          <p:cNvSpPr txBox="1"/>
          <p:nvPr>
            <p:ph type="title"/>
          </p:nvPr>
        </p:nvSpPr>
        <p:spPr>
          <a:xfrm>
            <a:off x="838200" y="367552"/>
            <a:ext cx="10515600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12">
          <p15:clr>
            <a:srgbClr val="F26B43"/>
          </p15:clr>
        </p15:guide>
        <p15:guide id="2" pos="600">
          <p15:clr>
            <a:srgbClr val="F26B43"/>
          </p15:clr>
        </p15:guide>
        <p15:guide id="3" pos="1032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744">
          <p15:clr>
            <a:srgbClr val="F26B43"/>
          </p15:clr>
        </p15:guide>
        <p15:guide id="6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scikit-learn.org/stable/modules/generated/sklearn.feature_selection.SelectPercentile.html#sklearn.feature_selection.SelectPercentile" TargetMode="External"/><Relationship Id="rId5" Type="http://schemas.openxmlformats.org/officeDocument/2006/relationships/hyperlink" Target="https://scikit-learn.org/stable/modules/generated/sklearn.feature_selection.SelectFpr.html#sklearn.feature_selection.SelectFp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529652"/>
            <a:ext cx="91440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 SemiBold"/>
              <a:buNone/>
            </a:pPr>
            <a:r>
              <a:rPr lang="en-US"/>
              <a:t>Stock Price Trend Prediction using Machine Learning on Financial Statements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322725" y="3601325"/>
            <a:ext cx="33303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1617"/>
              </a:buClr>
              <a:buSzPts val="2400"/>
              <a:buNone/>
            </a:pPr>
            <a:r>
              <a:rPr b="1" lang="en-US" sz="2300">
                <a:solidFill>
                  <a:schemeClr val="dk1"/>
                </a:solidFill>
              </a:rPr>
              <a:t>James Liao 490851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1617"/>
              </a:buClr>
              <a:buSzPts val="2400"/>
              <a:buNone/>
            </a:pPr>
            <a:r>
              <a:rPr b="1" lang="en-US" sz="2300">
                <a:solidFill>
                  <a:schemeClr val="dk1"/>
                </a:solidFill>
              </a:rPr>
              <a:t>Lawrence Yang 489746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1617"/>
              </a:buClr>
              <a:buSzPts val="2400"/>
              <a:buNone/>
            </a:pPr>
            <a:r>
              <a:rPr b="1" lang="en-US" sz="2300">
                <a:solidFill>
                  <a:schemeClr val="dk1"/>
                </a:solidFill>
              </a:rPr>
              <a:t>Ming Xu 489773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1617"/>
              </a:buClr>
              <a:buSzPts val="2400"/>
              <a:buNone/>
            </a:pPr>
            <a:r>
              <a:rPr b="1" lang="en-US" sz="2300">
                <a:solidFill>
                  <a:schemeClr val="dk1"/>
                </a:solidFill>
              </a:rPr>
              <a:t>Yanzhong Lai 489763</a:t>
            </a:r>
            <a:endParaRPr sz="2700"/>
          </a:p>
        </p:txBody>
      </p:sp>
      <p:grpSp>
        <p:nvGrpSpPr>
          <p:cNvPr id="98" name="Google Shape;98;p1"/>
          <p:cNvGrpSpPr/>
          <p:nvPr/>
        </p:nvGrpSpPr>
        <p:grpSpPr>
          <a:xfrm>
            <a:off x="4772298" y="5777497"/>
            <a:ext cx="3496480" cy="945421"/>
            <a:chOff x="5132250" y="5822550"/>
            <a:chExt cx="3325863" cy="900401"/>
          </a:xfrm>
        </p:grpSpPr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g116df92d61f_0_15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26" name="Google Shape;226;g116df92d61f_0_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g116df92d61f_0_15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8" name="Google Shape;228;g116df92d61f_0_15"/>
          <p:cNvSpPr txBox="1"/>
          <p:nvPr/>
        </p:nvSpPr>
        <p:spPr>
          <a:xfrm>
            <a:off x="0" y="699225"/>
            <a:ext cx="11483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Random Forests (11 groups -&gt; 3 groups)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9" name="Google Shape;229;g116df92d61f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313" y="1866951"/>
            <a:ext cx="7511375" cy="35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16df92d61f_0_15"/>
          <p:cNvSpPr txBox="1"/>
          <p:nvPr/>
        </p:nvSpPr>
        <p:spPr>
          <a:xfrm>
            <a:off x="0" y="1078475"/>
            <a:ext cx="1165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Focus on multiples with importance levels higher than average score </a:t>
            </a:r>
            <a:r>
              <a:rPr b="1" lang="en-US" sz="2100">
                <a:latin typeface="Source Sans Pro"/>
                <a:ea typeface="Source Sans Pro"/>
                <a:cs typeface="Source Sans Pro"/>
                <a:sym typeface="Source Sans Pro"/>
              </a:rPr>
              <a:t>(0.03 = 1/33)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40ef518d3_1_0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</p:txBody>
      </p:sp>
      <p:grpSp>
        <p:nvGrpSpPr>
          <p:cNvPr id="236" name="Google Shape;236;g1140ef518d3_1_0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37" name="Google Shape;237;g1140ef518d3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g1140ef518d3_1_0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39" name="Google Shape;239;g1140ef518d3_1_0"/>
          <p:cNvSpPr/>
          <p:nvPr/>
        </p:nvSpPr>
        <p:spPr>
          <a:xfrm>
            <a:off x="8532594" y="1370918"/>
            <a:ext cx="2160000" cy="356400"/>
          </a:xfrm>
          <a:prstGeom prst="rect">
            <a:avLst/>
          </a:prstGeom>
          <a:solidFill>
            <a:srgbClr val="8D2827">
              <a:alpha val="886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Utility</a:t>
            </a:r>
            <a:endParaRPr/>
          </a:p>
        </p:txBody>
      </p:sp>
      <p:sp>
        <p:nvSpPr>
          <p:cNvPr id="240" name="Google Shape;240;g1140ef518d3_1_0"/>
          <p:cNvSpPr/>
          <p:nvPr/>
        </p:nvSpPr>
        <p:spPr>
          <a:xfrm>
            <a:off x="8532594" y="2419495"/>
            <a:ext cx="2160000" cy="356400"/>
          </a:xfrm>
          <a:prstGeom prst="rect">
            <a:avLst/>
          </a:prstGeom>
          <a:solidFill>
            <a:srgbClr val="DF5E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endParaRPr/>
          </a:p>
        </p:txBody>
      </p:sp>
      <p:sp>
        <p:nvSpPr>
          <p:cNvPr id="241" name="Google Shape;241;g1140ef518d3_1_0"/>
          <p:cNvSpPr/>
          <p:nvPr/>
        </p:nvSpPr>
        <p:spPr>
          <a:xfrm>
            <a:off x="8532594" y="3634978"/>
            <a:ext cx="2160000" cy="356400"/>
          </a:xfrm>
          <a:prstGeom prst="rect">
            <a:avLst/>
          </a:prstGeom>
          <a:solidFill>
            <a:srgbClr val="FF7E79">
              <a:alpha val="7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</p:txBody>
      </p:sp>
      <p:sp>
        <p:nvSpPr>
          <p:cNvPr id="242" name="Google Shape;242;g1140ef518d3_1_0"/>
          <p:cNvSpPr txBox="1"/>
          <p:nvPr/>
        </p:nvSpPr>
        <p:spPr>
          <a:xfrm>
            <a:off x="8080200" y="4143275"/>
            <a:ext cx="316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ratio 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 ratio 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 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gross profit margin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140ef518d3_1_0"/>
          <p:cNvSpPr txBox="1"/>
          <p:nvPr/>
        </p:nvSpPr>
        <p:spPr>
          <a:xfrm>
            <a:off x="7824600" y="2943825"/>
            <a:ext cx="33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debt ratio→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debt-to-capitalization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 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profit margin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140ef518d3_1_0"/>
          <p:cNvSpPr txBox="1"/>
          <p:nvPr/>
        </p:nvSpPr>
        <p:spPr>
          <a:xfrm>
            <a:off x="7824600" y="1934875"/>
            <a:ext cx="333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debt ratio →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debt-to-equity ratio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140ef518d3_1_0"/>
          <p:cNvSpPr txBox="1"/>
          <p:nvPr/>
        </p:nvSpPr>
        <p:spPr>
          <a:xfrm>
            <a:off x="251815" y="674207"/>
            <a:ext cx="10529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Manual Selection (Literature Review)</a:t>
            </a:r>
            <a:endParaRPr b="0" i="0" sz="1400" u="sng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46" name="Google Shape;246;g1140ef518d3_1_0"/>
          <p:cNvGraphicFramePr/>
          <p:nvPr/>
        </p:nvGraphicFramePr>
        <p:xfrm>
          <a:off x="517591" y="1370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{61E4A629-756F-40C4-A98C-B633702AB404}</a:tableStyleId>
              </a:tblPr>
              <a:tblGrid>
                <a:gridCol w="1901000"/>
                <a:gridCol w="3097775"/>
              </a:tblGrid>
              <a:tr h="3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Category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00000">
                        <a:alpha val="7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Typical Multiples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00000">
                        <a:alpha val="75690"/>
                      </a:srgbClr>
                    </a:solidFill>
                  </a:tcPr>
                </a:tc>
              </a:tr>
              <a:tr h="61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/>
                        <a:t>Liquidity Ratio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Current ratio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Quick ratio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8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/>
                        <a:t>Activity Ratio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Days of sales outstanding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Days of inventory outstanding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Days of payable outstanding 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9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Profitability Ratio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ROE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ROA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/>
                        <a:t>Solvency Ratio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Debt Ratio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Financial Leverage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1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/>
                        <a:t>Market Ratio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P/E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cap="none" strike="noStrike"/>
                        <a:t>P/S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247" name="Google Shape;247;g1140ef518d3_1_0"/>
          <p:cNvCxnSpPr/>
          <p:nvPr/>
        </p:nvCxnSpPr>
        <p:spPr>
          <a:xfrm flipH="1" rot="10800000">
            <a:off x="5676304" y="3381600"/>
            <a:ext cx="2403900" cy="15900"/>
          </a:xfrm>
          <a:prstGeom prst="straightConnector1">
            <a:avLst/>
          </a:prstGeom>
          <a:noFill/>
          <a:ln cap="flat" cmpd="sng" w="508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g1140ef518d3_1_0"/>
          <p:cNvSpPr txBox="1"/>
          <p:nvPr/>
        </p:nvSpPr>
        <p:spPr>
          <a:xfrm>
            <a:off x="5676303" y="2992482"/>
            <a:ext cx="21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Adjustment</a:t>
            </a:r>
            <a:endParaRPr b="1" i="0" u="none" cap="none" strike="noStrike">
              <a:solidFill>
                <a:srgbClr val="A516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140ef518d3_1_0"/>
          <p:cNvSpPr txBox="1"/>
          <p:nvPr/>
        </p:nvSpPr>
        <p:spPr>
          <a:xfrm>
            <a:off x="9289429" y="4818400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1" i="0" sz="18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b376d1db_1_0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</p:txBody>
      </p:sp>
      <p:grpSp>
        <p:nvGrpSpPr>
          <p:cNvPr id="255" name="Google Shape;255;g117b376d1db_1_0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56" name="Google Shape;256;g117b376d1db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117b376d1db_1_0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58" name="Google Shape;258;g117b376d1db_1_0"/>
          <p:cNvSpPr txBox="1"/>
          <p:nvPr/>
        </p:nvSpPr>
        <p:spPr>
          <a:xfrm>
            <a:off x="0" y="699225"/>
            <a:ext cx="940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Result - Simple Neural Network Model</a:t>
            </a:r>
            <a:endParaRPr b="1"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g117b376d1db_1_0"/>
          <p:cNvSpPr txBox="1"/>
          <p:nvPr/>
        </p:nvSpPr>
        <p:spPr>
          <a:xfrm>
            <a:off x="620825" y="1528050"/>
            <a:ext cx="4875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Industry: Technology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Train size: 0.7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Structure: 4 layers ( 8 + 16 + 16 + 1)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Activation Function for last layer: Sigmoid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Loss Function: binary_crossentropy</a:t>
            </a:r>
            <a:endParaRPr sz="13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Epochs: 300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Source Sans Pro"/>
                <a:ea typeface="Source Sans Pro"/>
                <a:cs typeface="Source Sans Pro"/>
                <a:sym typeface="Source Sans Pro"/>
              </a:rPr>
              <a:t>Batch Size: 50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g117b376d1db_1_0"/>
          <p:cNvSpPr txBox="1"/>
          <p:nvPr/>
        </p:nvSpPr>
        <p:spPr>
          <a:xfrm>
            <a:off x="8277326" y="4151650"/>
            <a:ext cx="19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be improved</a:t>
            </a:r>
            <a:endParaRPr b="1" sz="1800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g117b376d1db_1_0"/>
          <p:cNvSpPr/>
          <p:nvPr/>
        </p:nvSpPr>
        <p:spPr>
          <a:xfrm>
            <a:off x="8174975" y="4446075"/>
            <a:ext cx="2301900" cy="4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2" name="Google Shape;262;g117b376d1db_1_0"/>
          <p:cNvGraphicFramePr/>
          <p:nvPr/>
        </p:nvGraphicFramePr>
        <p:xfrm>
          <a:off x="5496400" y="18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{C5A7EDB2-63B9-41B0-A810-71AE2EACA93A}</a:tableStyleId>
              </a:tblPr>
              <a:tblGrid>
                <a:gridCol w="1821700"/>
                <a:gridCol w="1821700"/>
                <a:gridCol w="1821700"/>
              </a:tblGrid>
              <a:tr h="4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Target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Loss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&lt; 0.2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&gt;0.8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54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 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&gt;0.8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7d6f10d52_0_53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</p:txBody>
      </p:sp>
      <p:grpSp>
        <p:nvGrpSpPr>
          <p:cNvPr id="268" name="Google Shape;268;g117d6f10d52_0_53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69" name="Google Shape;269;g117d6f10d52_0_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g117d6f10d52_0_53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71" name="Google Shape;271;g117d6f10d52_0_53"/>
          <p:cNvSpPr txBox="1"/>
          <p:nvPr/>
        </p:nvSpPr>
        <p:spPr>
          <a:xfrm>
            <a:off x="0" y="699225"/>
            <a:ext cx="9405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 &amp; Future works</a:t>
            </a:r>
            <a:endParaRPr b="1"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g117d6f10d52_0_53"/>
          <p:cNvSpPr txBox="1"/>
          <p:nvPr/>
        </p:nvSpPr>
        <p:spPr>
          <a:xfrm>
            <a:off x="510700" y="1366500"/>
            <a:ext cx="115845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b="1" lang="en-US" sz="1900">
                <a:latin typeface="Source Sans Pro"/>
                <a:ea typeface="Source Sans Pro"/>
                <a:cs typeface="Source Sans Pro"/>
                <a:sym typeface="Source Sans Pro"/>
              </a:rPr>
              <a:t>Multiples </a:t>
            </a:r>
            <a:r>
              <a:rPr b="1" lang="en-US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and Future Work</a:t>
            </a:r>
            <a:r>
              <a:rPr b="1" lang="en-US" sz="19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 automated selection SelectKBest and Random Forest can </a:t>
            </a: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solve the NA problem.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The manually  selected multiples will be adjusted according to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different industry characteristics.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We will form industries into larger group, using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unsupervised learning methods.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b="1" lang="en-US" sz="1900">
                <a:latin typeface="Source Sans Pro"/>
                <a:ea typeface="Source Sans Pro"/>
                <a:cs typeface="Source Sans Pro"/>
                <a:sym typeface="Source Sans Pro"/>
              </a:rPr>
              <a:t>Model Evaluation and </a:t>
            </a:r>
            <a:r>
              <a:rPr b="1" lang="en-US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Work: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The performance of Simple NN model can be improved. </a:t>
            </a: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The scale of model is too shallow, so we will reconstruct  it by applying grid search or random search for parameters optimization.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We will apply other different approaches such as LSTM and SVM in the future.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18eaab5ce_0_30"/>
          <p:cNvSpPr txBox="1"/>
          <p:nvPr>
            <p:ph type="title"/>
          </p:nvPr>
        </p:nvSpPr>
        <p:spPr>
          <a:xfrm>
            <a:off x="323850" y="316004"/>
            <a:ext cx="12049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ource Sans Pro"/>
              <a:buNone/>
            </a:pPr>
            <a:r>
              <a:rPr b="1" lang="en-US" sz="2600"/>
              <a:t>References</a:t>
            </a:r>
            <a:endParaRPr/>
          </a:p>
        </p:txBody>
      </p:sp>
      <p:grpSp>
        <p:nvGrpSpPr>
          <p:cNvPr id="278" name="Google Shape;278;g1118eaab5ce_0_30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79" name="Google Shape;279;g1118eaab5ce_0_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g1118eaab5ce_0_30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81" name="Google Shape;281;g1118eaab5ce_0_30"/>
          <p:cNvSpPr txBox="1"/>
          <p:nvPr/>
        </p:nvSpPr>
        <p:spPr>
          <a:xfrm>
            <a:off x="570275" y="1181100"/>
            <a:ext cx="8238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[1] Jermsittiparsert, Kittisak &amp; Ambarita, Dedy &amp; Mihardjo, Leonardus &amp; K Ghani, Erlane. (2019). Risk-Return through Financial Ratios as Determinants of Stock Price: A Study from ASEAN Region. Journal of Security and Sustainability Issues. 9. 199-210. 10.9770/jssi.2019.9.1(15). 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[2] Deji-Olarerin A ,  Folorunso O ,  Vincent O R , et al. STOCK PRICE TREND PREDICTION USING SUPPORT VECTOR MACHINE AND CORAL REEF OPTIMIZATION ALGORITHM[J].  2020.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[3] Nair B B ,  Mohandas V P ,  Sakthivel N R . A Genetic Algorithm Optimized Decision Tree-SVM based Stock Market Trend Prediction System[J]. International Journal on Computer Science &amp; Engineering, 2010, 2(9).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[4]Amel-Zadeh, Amir and Calliess, Jan-Peter and Kaiser, Daniel and Roberts, Stephen, Machine Learning-Based Financial Statement Analysis (November 25, 2020). 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[5]Akhtar, T. (2021). Market multiples and stock returns among emerging and developed financial markets. Borsa Istanbul Review, 21(1), 44-56.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[6] Junyoung, Heo, Jin, et al. SVM based Stock Price Forecasting Using Financial Statements[J]. KIISE Transactions on Computing Practices, 2015, 21(3):167-172.</a:t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18eaab5ce_2_6"/>
          <p:cNvSpPr txBox="1"/>
          <p:nvPr>
            <p:ph type="title"/>
          </p:nvPr>
        </p:nvSpPr>
        <p:spPr>
          <a:xfrm>
            <a:off x="574766" y="1999355"/>
            <a:ext cx="108945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Source Sans Pro"/>
              <a:buNone/>
            </a:pPr>
            <a:br>
              <a:rPr b="1" lang="en-US" sz="5000"/>
            </a:br>
            <a:r>
              <a:rPr b="1" lang="en-US" sz="5000"/>
              <a:t>Thanks for listening!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111b1b2352b_0_3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92" name="Google Shape;292;g111b1b2352b_0_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g111b1b2352b_0_3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94" name="Google Shape;294;g111b1b2352b_0_3"/>
          <p:cNvSpPr txBox="1"/>
          <p:nvPr/>
        </p:nvSpPr>
        <p:spPr>
          <a:xfrm>
            <a:off x="4242750" y="2736300"/>
            <a:ext cx="370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n-US" sz="7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 &amp; A</a:t>
            </a:r>
            <a:endParaRPr b="1" i="0" sz="7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436915" y="341427"/>
            <a:ext cx="9392194" cy="51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Source Sans Pro"/>
              <a:buNone/>
            </a:pPr>
            <a:r>
              <a:rPr b="1" lang="en-US" sz="5000"/>
              <a:t>Content</a:t>
            </a:r>
            <a:endParaRPr b="1" sz="5000"/>
          </a:p>
        </p:txBody>
      </p:sp>
      <p:grpSp>
        <p:nvGrpSpPr>
          <p:cNvPr id="106" name="Google Shape;106;p2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868526" y="4223850"/>
            <a:ext cx="651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Result </a:t>
            </a:r>
            <a:endParaRPr b="1"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68525" y="1181100"/>
            <a:ext cx="68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</a:t>
            </a:r>
            <a:r>
              <a:rPr b="1"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Description</a:t>
            </a:r>
            <a:endParaRPr sz="2100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533175" y="2981850"/>
            <a:ext cx="573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SelectKbest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Forests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Manual Selection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08576" y="2397125"/>
            <a:ext cx="651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</a:t>
            </a:r>
            <a:endParaRPr b="1"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52501" y="5581650"/>
            <a:ext cx="651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 &amp; Future works</a:t>
            </a:r>
            <a:endParaRPr b="1"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493113" y="4870350"/>
            <a:ext cx="586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Neural Network Model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493113" y="1678325"/>
            <a:ext cx="586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-US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Problem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116df92d61f_0_0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21" name="Google Shape;121;g116df92d61f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g116df92d61f_0_0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23" name="Google Shape;123;g116df92d61f_0_0"/>
          <p:cNvSpPr txBox="1"/>
          <p:nvPr/>
        </p:nvSpPr>
        <p:spPr>
          <a:xfrm>
            <a:off x="0" y="699225"/>
            <a:ext cx="682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Description-</a:t>
            </a: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Overview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g116df92d61f_0_0"/>
          <p:cNvSpPr txBox="1"/>
          <p:nvPr/>
        </p:nvSpPr>
        <p:spPr>
          <a:xfrm>
            <a:off x="1274800" y="1794175"/>
            <a:ext cx="8038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Total of 38,000 rows,  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2,182,031 elements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Total of 55 multiples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Total of 11 Industries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Source Sans Pro"/>
              <a:buChar char="●"/>
            </a:pPr>
            <a:r>
              <a:rPr lang="en-US" sz="2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of 124,878 NA elements (5%)</a:t>
            </a:r>
            <a:endParaRPr sz="21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117b376d1db_1_13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30" name="Google Shape;130;g117b376d1db_1_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g117b376d1db_1_13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2" name="Google Shape;132;g117b376d1db_1_13"/>
          <p:cNvSpPr txBox="1"/>
          <p:nvPr/>
        </p:nvSpPr>
        <p:spPr>
          <a:xfrm>
            <a:off x="0" y="699225"/>
            <a:ext cx="68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Description- Overview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3" name="Google Shape;133;g117b376d1db_1_13"/>
          <p:cNvGraphicFramePr/>
          <p:nvPr/>
        </p:nvGraphicFramePr>
        <p:xfrm>
          <a:off x="1443375" y="1430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{C5A7EDB2-63B9-41B0-A810-71AE2EACA93A}</a:tableStyleId>
              </a:tblPr>
              <a:tblGrid>
                <a:gridCol w="1917075"/>
                <a:gridCol w="936925"/>
              </a:tblGrid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Industrials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5,142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Financial_Services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5,059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Technology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4,947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Healthcare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4,752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Consumer_Cyclical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4,445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Consumer_Defensive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2,516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Real_Estate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2,256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Utilities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2,172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Communication_Services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1,593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Basic_Materials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1,528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Energy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1,361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g117b376d1db_1_13"/>
          <p:cNvSpPr txBox="1"/>
          <p:nvPr/>
        </p:nvSpPr>
        <p:spPr>
          <a:xfrm>
            <a:off x="1638300" y="1121025"/>
            <a:ext cx="280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Source Sans Pro"/>
                <a:ea typeface="Source Sans Pro"/>
                <a:cs typeface="Source Sans Pro"/>
                <a:sym typeface="Source Sans Pro"/>
              </a:rPr>
              <a:t>Total Rows by Industry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35" name="Google Shape;135;g117b376d1db_1_13"/>
          <p:cNvGraphicFramePr/>
          <p:nvPr/>
        </p:nvGraphicFramePr>
        <p:xfrm>
          <a:off x="5357575" y="2148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{C5A7EDB2-63B9-41B0-A810-71AE2EACA93A}</a:tableStyleId>
              </a:tblPr>
              <a:tblGrid>
                <a:gridCol w="721075"/>
                <a:gridCol w="1146975"/>
                <a:gridCol w="633975"/>
                <a:gridCol w="1265125"/>
                <a:gridCol w="1278300"/>
                <a:gridCol w="1121375"/>
              </a:tblGrid>
              <a:tr h="36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Symbol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Period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Current_Ratio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Quick_Ratio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Cash_Ratio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AAPL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2021-09-15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1.074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AAPL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2021-06-26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0.887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AAPL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2021-03-27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1.141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0.966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0.361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AAPL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2021-09-26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1.163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0.271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g117b376d1db_1_13"/>
          <p:cNvSpPr txBox="1"/>
          <p:nvPr/>
        </p:nvSpPr>
        <p:spPr>
          <a:xfrm>
            <a:off x="7519838" y="1596600"/>
            <a:ext cx="184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Overview</a:t>
            </a:r>
            <a:endParaRPr b="1"/>
          </a:p>
        </p:txBody>
      </p:sp>
      <p:sp>
        <p:nvSpPr>
          <p:cNvPr id="137" name="Google Shape;137;g117b376d1db_1_13"/>
          <p:cNvSpPr/>
          <p:nvPr/>
        </p:nvSpPr>
        <p:spPr>
          <a:xfrm>
            <a:off x="876475" y="1789190"/>
            <a:ext cx="308400" cy="329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F5E5E"/>
          </a:solidFill>
          <a:ln cap="flat" cmpd="sng" w="9525">
            <a:solidFill>
              <a:srgbClr val="DF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17b376d1db_1_13"/>
          <p:cNvSpPr txBox="1"/>
          <p:nvPr/>
        </p:nvSpPr>
        <p:spPr>
          <a:xfrm>
            <a:off x="792200" y="5053579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</a:t>
            </a:r>
            <a:endParaRPr b="1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g117b376d1db_1_13"/>
          <p:cNvSpPr txBox="1"/>
          <p:nvPr/>
        </p:nvSpPr>
        <p:spPr>
          <a:xfrm>
            <a:off x="768500" y="1388996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</a:t>
            </a:r>
            <a:endParaRPr b="1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117d6f10d52_0_19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45" name="Google Shape;145;g117d6f10d52_0_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g117d6f10d52_0_19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7" name="Google Shape;147;g117d6f10d52_0_19"/>
          <p:cNvSpPr txBox="1"/>
          <p:nvPr/>
        </p:nvSpPr>
        <p:spPr>
          <a:xfrm>
            <a:off x="0" y="699225"/>
            <a:ext cx="68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Description- NA Problem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48" name="Google Shape;148;g117d6f10d52_0_19"/>
          <p:cNvGraphicFramePr/>
          <p:nvPr/>
        </p:nvGraphicFramePr>
        <p:xfrm>
          <a:off x="1768450" y="1490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{C5A7EDB2-63B9-41B0-A810-71AE2EACA93A}</a:tableStyleId>
              </a:tblPr>
              <a:tblGrid>
                <a:gridCol w="1917075"/>
                <a:gridCol w="936925"/>
              </a:tblGrid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Healthcare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39,913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Industrials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21,375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Consumer_Cyclical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15,661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Energy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12,458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Technology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11,854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Utilities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9,107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Financial_Services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7,063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Consumer_Defensive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3,021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Real_Estate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1,814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Basic_Materials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1,528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Communication_Services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1,084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117d6f10d52_0_19"/>
          <p:cNvSpPr txBox="1"/>
          <p:nvPr/>
        </p:nvSpPr>
        <p:spPr>
          <a:xfrm>
            <a:off x="1885825" y="1157763"/>
            <a:ext cx="280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Total NA number by Industry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g117d6f10d52_0_19"/>
          <p:cNvSpPr/>
          <p:nvPr/>
        </p:nvSpPr>
        <p:spPr>
          <a:xfrm>
            <a:off x="5606600" y="3411038"/>
            <a:ext cx="1488000" cy="46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7d6f10d52_0_19"/>
          <p:cNvSpPr txBox="1"/>
          <p:nvPr/>
        </p:nvSpPr>
        <p:spPr>
          <a:xfrm>
            <a:off x="5566500" y="1570600"/>
            <a:ext cx="444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of </a:t>
            </a:r>
            <a:r>
              <a:rPr lang="en-US" sz="2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28,158 rows</a:t>
            </a:r>
            <a:r>
              <a:rPr lang="en-US" sz="2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have NA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g117d6f10d52_0_19"/>
          <p:cNvSpPr txBox="1"/>
          <p:nvPr/>
        </p:nvSpPr>
        <p:spPr>
          <a:xfrm>
            <a:off x="5606600" y="2216875"/>
            <a:ext cx="589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drop rows by NA, database will </a:t>
            </a:r>
            <a:r>
              <a:rPr lang="en-US" sz="2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 9, 825 rows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117d6f10d52_0_19"/>
          <p:cNvSpPr txBox="1"/>
          <p:nvPr/>
        </p:nvSpPr>
        <p:spPr>
          <a:xfrm>
            <a:off x="7198550" y="3259250"/>
            <a:ext cx="489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Source Sans Pro"/>
                <a:ea typeface="Source Sans Pro"/>
                <a:cs typeface="Source Sans Pro"/>
                <a:sym typeface="Source Sans Pro"/>
              </a:rPr>
              <a:t>Rank  features and select top important features to avoid insufficient data problem </a:t>
            </a:r>
            <a:endParaRPr b="1"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g117d6f10d52_0_19"/>
          <p:cNvSpPr txBox="1"/>
          <p:nvPr/>
        </p:nvSpPr>
        <p:spPr>
          <a:xfrm>
            <a:off x="5606600" y="3135475"/>
            <a:ext cx="53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Other Method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g117d6f10d52_0_19"/>
          <p:cNvSpPr/>
          <p:nvPr/>
        </p:nvSpPr>
        <p:spPr>
          <a:xfrm>
            <a:off x="1223275" y="1869665"/>
            <a:ext cx="308400" cy="329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F5E5E"/>
          </a:solidFill>
          <a:ln cap="flat" cmpd="sng" w="9525">
            <a:solidFill>
              <a:srgbClr val="DF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17d6f10d52_0_19"/>
          <p:cNvSpPr txBox="1"/>
          <p:nvPr/>
        </p:nvSpPr>
        <p:spPr>
          <a:xfrm>
            <a:off x="1139000" y="5134054"/>
            <a:ext cx="5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</a:t>
            </a:r>
            <a:endParaRPr b="1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g117d6f10d52_0_19"/>
          <p:cNvSpPr txBox="1"/>
          <p:nvPr/>
        </p:nvSpPr>
        <p:spPr>
          <a:xfrm>
            <a:off x="1115300" y="1469471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</a:t>
            </a:r>
            <a:endParaRPr b="1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e436d6f8_0_51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</p:txBody>
      </p:sp>
      <p:grpSp>
        <p:nvGrpSpPr>
          <p:cNvPr id="163" name="Google Shape;163;g116e436d6f8_0_51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64" name="Google Shape;164;g116e436d6f8_0_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g116e436d6f8_0_51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6" name="Google Shape;166;g116e436d6f8_0_51"/>
          <p:cNvSpPr txBox="1"/>
          <p:nvPr/>
        </p:nvSpPr>
        <p:spPr>
          <a:xfrm>
            <a:off x="0" y="699225"/>
            <a:ext cx="68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g116e436d6f8_0_51"/>
          <p:cNvSpPr txBox="1"/>
          <p:nvPr/>
        </p:nvSpPr>
        <p:spPr>
          <a:xfrm>
            <a:off x="0" y="699225"/>
            <a:ext cx="68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SelectKBest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g116e436d6f8_0_51"/>
          <p:cNvSpPr txBox="1"/>
          <p:nvPr/>
        </p:nvSpPr>
        <p:spPr>
          <a:xfrm>
            <a:off x="578250" y="2004650"/>
            <a:ext cx="2679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ANOVA F-score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Regression F-score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SelectPercentile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SelectFpr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g116e436d6f8_0_51"/>
          <p:cNvSpPr/>
          <p:nvPr/>
        </p:nvSpPr>
        <p:spPr>
          <a:xfrm>
            <a:off x="2903500" y="2273300"/>
            <a:ext cx="2382900" cy="19023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6e436d6f8_0_51"/>
          <p:cNvSpPr txBox="1"/>
          <p:nvPr/>
        </p:nvSpPr>
        <p:spPr>
          <a:xfrm>
            <a:off x="5716650" y="2324000"/>
            <a:ext cx="621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"/>
              <a:buAutoNum type="arabicPeriod"/>
            </a:pPr>
            <a:r>
              <a:rPr lang="en-US" sz="2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Applied on 11 separated database by industry</a:t>
            </a:r>
            <a:endParaRPr sz="2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AutoNum type="arabicPeriod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Find i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ntersection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 and select mutual top features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AutoNum type="arabicPeriod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Drop NA from selected top features</a:t>
            </a:r>
            <a:endParaRPr sz="2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g116e436d6f8_0_51"/>
          <p:cNvSpPr txBox="1"/>
          <p:nvPr/>
        </p:nvSpPr>
        <p:spPr>
          <a:xfrm>
            <a:off x="3894675" y="3024350"/>
            <a:ext cx="126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ource Sans Pro"/>
                <a:ea typeface="Source Sans Pro"/>
                <a:cs typeface="Source Sans Pro"/>
                <a:sym typeface="Source Sans Pro"/>
              </a:rPr>
              <a:t>Ranking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g116e436d6f8_0_51"/>
          <p:cNvSpPr txBox="1"/>
          <p:nvPr/>
        </p:nvSpPr>
        <p:spPr>
          <a:xfrm>
            <a:off x="5726800" y="1792750"/>
            <a:ext cx="306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Steps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e436d6f8_0_14"/>
          <p:cNvSpPr txBox="1"/>
          <p:nvPr>
            <p:ph idx="2" type="body"/>
          </p:nvPr>
        </p:nvSpPr>
        <p:spPr>
          <a:xfrm>
            <a:off x="1228164" y="5827713"/>
            <a:ext cx="1036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4000"/>
          </a:p>
        </p:txBody>
      </p:sp>
      <p:grpSp>
        <p:nvGrpSpPr>
          <p:cNvPr id="178" name="Google Shape;178;g116e436d6f8_0_14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79" name="Google Shape;179;g116e436d6f8_0_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g116e436d6f8_0_14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Google Shape;181;g116e436d6f8_0_14"/>
          <p:cNvSpPr txBox="1"/>
          <p:nvPr/>
        </p:nvSpPr>
        <p:spPr>
          <a:xfrm>
            <a:off x="0" y="699225"/>
            <a:ext cx="68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SelectKBest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2" name="Google Shape;182;g116e436d6f8_0_14"/>
          <p:cNvPicPr preferRelativeResize="0"/>
          <p:nvPr/>
        </p:nvPicPr>
        <p:blipFill rotWithShape="1">
          <a:blip r:embed="rId4">
            <a:alphaModFix/>
          </a:blip>
          <a:srcRect b="45595" l="0" r="0" t="0"/>
          <a:stretch/>
        </p:blipFill>
        <p:spPr>
          <a:xfrm>
            <a:off x="366500" y="1792200"/>
            <a:ext cx="4000725" cy="27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16e436d6f8_0_14"/>
          <p:cNvSpPr txBox="1"/>
          <p:nvPr/>
        </p:nvSpPr>
        <p:spPr>
          <a:xfrm>
            <a:off x="882200" y="4425800"/>
            <a:ext cx="3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Features selection using 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ANOVA F-score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84" name="Google Shape;184;g116e436d6f8_0_14"/>
          <p:cNvGraphicFramePr/>
          <p:nvPr/>
        </p:nvGraphicFramePr>
        <p:xfrm>
          <a:off x="5322725" y="24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{C5A7EDB2-63B9-41B0-A810-71AE2EACA93A}</a:tableStyleId>
              </a:tblPr>
              <a:tblGrid>
                <a:gridCol w="2140825"/>
                <a:gridCol w="2140825"/>
                <a:gridCol w="2140825"/>
              </a:tblGrid>
              <a:tr h="68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Simply Drop NA for 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Select Top 10 Features + Drop 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Rows Remain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(Out of 38,000)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9,825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35,600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g116e436d6f8_0_14"/>
          <p:cNvSpPr txBox="1"/>
          <p:nvPr/>
        </p:nvSpPr>
        <p:spPr>
          <a:xfrm>
            <a:off x="5322725" y="4205550"/>
            <a:ext cx="61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Source Sans Pro"/>
                <a:ea typeface="Source Sans Pro"/>
                <a:cs typeface="Source Sans Pro"/>
                <a:sym typeface="Source Sans Pro"/>
              </a:rPr>
              <a:t>Ranking &amp; Selecting is efficient to keep important features and avoid NA Problem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117b376d1db_0_0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191" name="Google Shape;191;g117b376d1db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g117b376d1db_0_0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3" name="Google Shape;193;g117b376d1db_0_0"/>
          <p:cNvSpPr txBox="1"/>
          <p:nvPr/>
        </p:nvSpPr>
        <p:spPr>
          <a:xfrm>
            <a:off x="0" y="699225"/>
            <a:ext cx="79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Random Forests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4" name="Google Shape;194;g117b376d1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000" y="1103250"/>
            <a:ext cx="3113263" cy="111541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17b376d1db_0_0"/>
          <p:cNvSpPr txBox="1"/>
          <p:nvPr/>
        </p:nvSpPr>
        <p:spPr>
          <a:xfrm>
            <a:off x="0" y="1463050"/>
            <a:ext cx="674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Cannot drop observations including NA values directly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17b376d1db_0_0"/>
          <p:cNvSpPr txBox="1"/>
          <p:nvPr/>
        </p:nvSpPr>
        <p:spPr>
          <a:xfrm>
            <a:off x="0" y="2218675"/>
            <a:ext cx="10230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Without prior knowledge, try to f</a:t>
            </a: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ilter out multiples with a certain level of NA values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117b376d1db_0_0"/>
          <p:cNvSpPr/>
          <p:nvPr/>
        </p:nvSpPr>
        <p:spPr>
          <a:xfrm rot="5400000">
            <a:off x="10002075" y="1590875"/>
            <a:ext cx="797700" cy="412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7b376d1db_0_0"/>
          <p:cNvSpPr txBox="1"/>
          <p:nvPr/>
        </p:nvSpPr>
        <p:spPr>
          <a:xfrm>
            <a:off x="10607175" y="1460550"/>
            <a:ext cx="9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72.5%</a:t>
            </a:r>
            <a:endParaRPr b="1"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g117b376d1d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975" y="4024000"/>
            <a:ext cx="4560124" cy="11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17b376d1db_0_0"/>
          <p:cNvSpPr/>
          <p:nvPr/>
        </p:nvSpPr>
        <p:spPr>
          <a:xfrm>
            <a:off x="4071925" y="4514450"/>
            <a:ext cx="2730000" cy="412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17b376d1db_0_0"/>
          <p:cNvSpPr txBox="1"/>
          <p:nvPr/>
        </p:nvSpPr>
        <p:spPr>
          <a:xfrm>
            <a:off x="4469938" y="4135975"/>
            <a:ext cx="189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Critical Value</a:t>
            </a:r>
            <a:endParaRPr b="1" sz="120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117b376d1db_0_0"/>
          <p:cNvSpPr txBox="1"/>
          <p:nvPr/>
        </p:nvSpPr>
        <p:spPr>
          <a:xfrm>
            <a:off x="4120725" y="4828975"/>
            <a:ext cx="25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≥ 509, 60% Quantile</a:t>
            </a:r>
            <a:endParaRPr b="1" sz="1200">
              <a:solidFill>
                <a:srgbClr val="E0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g117b376d1d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275" y="2670575"/>
            <a:ext cx="3304601" cy="29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117b376d1db_0_33"/>
          <p:cNvGrpSpPr/>
          <p:nvPr/>
        </p:nvGrpSpPr>
        <p:grpSpPr>
          <a:xfrm>
            <a:off x="8598823" y="5827722"/>
            <a:ext cx="3496480" cy="945421"/>
            <a:chOff x="5132250" y="5822550"/>
            <a:chExt cx="3325863" cy="900401"/>
          </a:xfrm>
        </p:grpSpPr>
        <p:pic>
          <p:nvPicPr>
            <p:cNvPr id="209" name="Google Shape;209;g117b376d1db_0_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2250" y="5822550"/>
              <a:ext cx="900399" cy="900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g117b376d1db_0_33"/>
            <p:cNvSpPr txBox="1"/>
            <p:nvPr/>
          </p:nvSpPr>
          <p:spPr>
            <a:xfrm>
              <a:off x="5957613" y="6049553"/>
              <a:ext cx="25005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EyeCatching Capital</a:t>
              </a:r>
              <a:endParaRPr b="1" i="0" sz="1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1" name="Google Shape;211;g117b376d1db_0_33"/>
          <p:cNvSpPr txBox="1"/>
          <p:nvPr/>
        </p:nvSpPr>
        <p:spPr>
          <a:xfrm>
            <a:off x="0" y="699225"/>
            <a:ext cx="79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Cleansing &amp; Multiples Selection- Random Forests</a:t>
            </a:r>
            <a:endParaRPr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2" name="Google Shape;212;g117b376d1db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850" y="1181100"/>
            <a:ext cx="6243724" cy="2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17b376d1db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2963" y="3331412"/>
            <a:ext cx="6275496" cy="2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17b376d1db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850" y="2150113"/>
            <a:ext cx="2511250" cy="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17b376d1db_0_33"/>
          <p:cNvSpPr txBox="1"/>
          <p:nvPr/>
        </p:nvSpPr>
        <p:spPr>
          <a:xfrm>
            <a:off x="0" y="1642225"/>
            <a:ext cx="338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Min-Max Normalization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117b376d1db_0_33"/>
          <p:cNvSpPr txBox="1"/>
          <p:nvPr/>
        </p:nvSpPr>
        <p:spPr>
          <a:xfrm>
            <a:off x="0" y="3772350"/>
            <a:ext cx="338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2100">
                <a:latin typeface="Source Sans Pro"/>
                <a:ea typeface="Source Sans Pro"/>
                <a:cs typeface="Source Sans Pro"/>
                <a:sym typeface="Source Sans Pro"/>
              </a:rPr>
              <a:t>Z-Score Standardization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g117b376d1db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850" y="4320625"/>
            <a:ext cx="1825552" cy="6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17b376d1db_0_33"/>
          <p:cNvSpPr/>
          <p:nvPr/>
        </p:nvSpPr>
        <p:spPr>
          <a:xfrm>
            <a:off x="3289000" y="2150125"/>
            <a:ext cx="2250000" cy="412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7b376d1db_0_33"/>
          <p:cNvSpPr/>
          <p:nvPr/>
        </p:nvSpPr>
        <p:spPr>
          <a:xfrm>
            <a:off x="3289000" y="4320625"/>
            <a:ext cx="2250000" cy="412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17b376d1db_0_33"/>
          <p:cNvSpPr txBox="1"/>
          <p:nvPr/>
        </p:nvSpPr>
        <p:spPr>
          <a:xfrm>
            <a:off x="3019100" y="2576488"/>
            <a:ext cx="28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Might be Biased without</a:t>
            </a:r>
            <a:endParaRPr b="1" sz="1900">
              <a:solidFill>
                <a:srgbClr val="A5161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A5161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excluding outliers</a:t>
            </a:r>
            <a:endParaRPr b="1" sz="1000">
              <a:solidFill>
                <a:srgbClr val="A5161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2020-01-13T16:56:03Z</dcterms:created>
  <dc:creator>Microsoft Office User</dc:creator>
</cp:coreProperties>
</file>