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7" r:id="rId2"/>
    <p:sldId id="280" r:id="rId3"/>
    <p:sldId id="313" r:id="rId4"/>
    <p:sldId id="314" r:id="rId5"/>
    <p:sldId id="307" r:id="rId6"/>
    <p:sldId id="315" r:id="rId7"/>
    <p:sldId id="316" r:id="rId8"/>
    <p:sldId id="312" r:id="rId9"/>
    <p:sldId id="310" r:id="rId10"/>
    <p:sldId id="309" r:id="rId11"/>
    <p:sldId id="262" r:id="rId12"/>
    <p:sldId id="306" r:id="rId13"/>
    <p:sldId id="311" r:id="rId14"/>
    <p:sldId id="317" r:id="rId15"/>
    <p:sldId id="318" r:id="rId16"/>
    <p:sldId id="319" r:id="rId17"/>
    <p:sldId id="320" r:id="rId18"/>
    <p:sldId id="321" r:id="rId19"/>
    <p:sldId id="324" r:id="rId20"/>
    <p:sldId id="322" r:id="rId21"/>
    <p:sldId id="304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>
      <p:cViewPr varScale="1">
        <p:scale>
          <a:sx n="120" d="100"/>
          <a:sy n="120" d="100"/>
        </p:scale>
        <p:origin x="140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43FC-F236-46F4-9753-37589DC8416F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F049-207D-4E87-80C5-1E46953CA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25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43FC-F236-46F4-9753-37589DC8416F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F049-207D-4E87-80C5-1E46953CA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571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43FC-F236-46F4-9753-37589DC8416F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F049-207D-4E87-80C5-1E46953CA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57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323" y="365041"/>
            <a:ext cx="7887355" cy="13252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FC9506-371D-41D3-AE05-7EFF7468A6ED}" type="datetime1">
              <a:rPr lang="zh-CN" altLang="en-US"/>
              <a:t>2020/1/10</a:t>
            </a:fld>
            <a:endParaRPr lang="zh-CN" altLang="en-US" sz="1349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1D54A3-F0FA-4FC7-A644-E3B0A488732E}" type="slidenum">
              <a:rPr lang="zh-CN" altLang="en-US"/>
              <a:t>‹#›</a:t>
            </a:fld>
            <a:endParaRPr lang="zh-CN" altLang="en-US" sz="1349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707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43FC-F236-46F4-9753-37589DC8416F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F049-207D-4E87-80C5-1E46953CA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466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43FC-F236-46F4-9753-37589DC8416F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F049-207D-4E87-80C5-1E46953CA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210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43FC-F236-46F4-9753-37589DC8416F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F049-207D-4E87-80C5-1E46953CA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440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43FC-F236-46F4-9753-37589DC8416F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F049-207D-4E87-80C5-1E46953CA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693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43FC-F236-46F4-9753-37589DC8416F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F049-207D-4E87-80C5-1E46953CA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757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43FC-F236-46F4-9753-37589DC8416F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F049-207D-4E87-80C5-1E46953CA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436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43FC-F236-46F4-9753-37589DC8416F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F049-207D-4E87-80C5-1E46953CA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171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43FC-F236-46F4-9753-37589DC8416F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F049-207D-4E87-80C5-1E46953CA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391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843FC-F236-46F4-9753-37589DC8416F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8F049-207D-4E87-80C5-1E46953CA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162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7"/>
          <p:cNvSpPr>
            <a:spLocks noChangeArrowheads="1"/>
          </p:cNvSpPr>
          <p:nvPr/>
        </p:nvSpPr>
        <p:spPr bwMode="auto">
          <a:xfrm>
            <a:off x="0" y="2015729"/>
            <a:ext cx="9144000" cy="2827734"/>
          </a:xfrm>
          <a:prstGeom prst="rect">
            <a:avLst/>
          </a:prstGeom>
          <a:blipFill dpi="0" rotWithShape="0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b="-81895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628" tIns="35243" rIns="67628" bIns="35243"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zh-CN" sz="1350">
              <a:solidFill>
                <a:srgbClr val="FFFFFF"/>
              </a:solidFill>
            </a:endParaRPr>
          </a:p>
        </p:txBody>
      </p:sp>
      <p:sp>
        <p:nvSpPr>
          <p:cNvPr id="1029" name="文本框 22"/>
          <p:cNvSpPr>
            <a:spLocks noChangeArrowheads="1"/>
          </p:cNvSpPr>
          <p:nvPr/>
        </p:nvSpPr>
        <p:spPr bwMode="auto">
          <a:xfrm>
            <a:off x="-138112" y="2573363"/>
            <a:ext cx="4961334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4050" b="1" kern="100" dirty="0" err="1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Iot</a:t>
            </a:r>
            <a:r>
              <a:rPr lang="en-US" altLang="zh-CN" sz="4050" b="1" kern="1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data analysis</a:t>
            </a:r>
            <a:endParaRPr lang="zh-CN" altLang="zh-CN" sz="4050" b="1" kern="1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31" name="直接连接符 25"/>
          <p:cNvSpPr>
            <a:spLocks noChangeShapeType="1"/>
          </p:cNvSpPr>
          <p:nvPr/>
        </p:nvSpPr>
        <p:spPr bwMode="auto">
          <a:xfrm>
            <a:off x="396479" y="3265860"/>
            <a:ext cx="4426744" cy="0"/>
          </a:xfrm>
          <a:prstGeom prst="line">
            <a:avLst/>
          </a:prstGeom>
          <a:noFill/>
          <a:ln w="63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grpSp>
        <p:nvGrpSpPr>
          <p:cNvPr id="1032" name="Group 6"/>
          <p:cNvGrpSpPr>
            <a:grpSpLocks/>
          </p:cNvGrpSpPr>
          <p:nvPr/>
        </p:nvGrpSpPr>
        <p:grpSpPr bwMode="auto">
          <a:xfrm>
            <a:off x="5822156" y="1774031"/>
            <a:ext cx="3263504" cy="2395538"/>
            <a:chOff x="0" y="0"/>
            <a:chExt cx="8460" cy="6208"/>
          </a:xfrm>
        </p:grpSpPr>
        <p:sp>
          <p:nvSpPr>
            <p:cNvPr id="1035" name="五边形 9"/>
            <p:cNvSpPr>
              <a:spLocks noChangeArrowheads="1"/>
            </p:cNvSpPr>
            <p:nvPr/>
          </p:nvSpPr>
          <p:spPr bwMode="auto">
            <a:xfrm rot="5400000">
              <a:off x="-1970" y="1970"/>
              <a:ext cx="6208" cy="2268"/>
            </a:xfrm>
            <a:prstGeom prst="homePlate">
              <a:avLst>
                <a:gd name="adj" fmla="val 68430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350">
                <a:solidFill>
                  <a:srgbClr val="FFFFFF"/>
                </a:solidFill>
              </a:endParaRPr>
            </a:p>
          </p:txBody>
        </p:sp>
        <p:sp>
          <p:nvSpPr>
            <p:cNvPr id="1036" name="直角三角形 10"/>
            <p:cNvSpPr>
              <a:spLocks noChangeArrowheads="1"/>
            </p:cNvSpPr>
            <p:nvPr/>
          </p:nvSpPr>
          <p:spPr bwMode="auto">
            <a:xfrm>
              <a:off x="2263" y="3"/>
              <a:ext cx="552" cy="633"/>
            </a:xfrm>
            <a:prstGeom prst="rtTriangl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350">
                <a:solidFill>
                  <a:srgbClr val="FFFFFF"/>
                </a:solidFill>
              </a:endParaRPr>
            </a:p>
          </p:txBody>
        </p:sp>
        <p:sp>
          <p:nvSpPr>
            <p:cNvPr id="1037" name="五边形 12"/>
            <p:cNvSpPr>
              <a:spLocks noChangeArrowheads="1"/>
            </p:cNvSpPr>
            <p:nvPr/>
          </p:nvSpPr>
          <p:spPr bwMode="auto">
            <a:xfrm rot="5400000">
              <a:off x="853" y="1970"/>
              <a:ext cx="6208" cy="2268"/>
            </a:xfrm>
            <a:prstGeom prst="homePlate">
              <a:avLst>
                <a:gd name="adj" fmla="val 68430"/>
              </a:avLst>
            </a:prstGeom>
            <a:solidFill>
              <a:srgbClr val="6B9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350">
                <a:solidFill>
                  <a:srgbClr val="FFFFFF"/>
                </a:solidFill>
              </a:endParaRPr>
            </a:p>
          </p:txBody>
        </p:sp>
        <p:sp>
          <p:nvSpPr>
            <p:cNvPr id="1038" name="直角三角形 13"/>
            <p:cNvSpPr>
              <a:spLocks noChangeArrowheads="1"/>
            </p:cNvSpPr>
            <p:nvPr/>
          </p:nvSpPr>
          <p:spPr bwMode="auto">
            <a:xfrm>
              <a:off x="5085" y="3"/>
              <a:ext cx="551" cy="633"/>
            </a:xfrm>
            <a:prstGeom prst="rtTriangl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350">
                <a:solidFill>
                  <a:srgbClr val="FFFFFF"/>
                </a:solidFill>
              </a:endParaRPr>
            </a:p>
          </p:txBody>
        </p:sp>
        <p:sp>
          <p:nvSpPr>
            <p:cNvPr id="1039" name="五边形 15"/>
            <p:cNvSpPr>
              <a:spLocks noChangeArrowheads="1"/>
            </p:cNvSpPr>
            <p:nvPr/>
          </p:nvSpPr>
          <p:spPr bwMode="auto">
            <a:xfrm rot="5400000">
              <a:off x="3676" y="1967"/>
              <a:ext cx="6208" cy="2271"/>
            </a:xfrm>
            <a:prstGeom prst="homePlate">
              <a:avLst>
                <a:gd name="adj" fmla="val 68340"/>
              </a:avLst>
            </a:prstGeom>
            <a:solidFill>
              <a:srgbClr val="A4B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350">
                <a:solidFill>
                  <a:srgbClr val="FFFFFF"/>
                </a:solidFill>
              </a:endParaRPr>
            </a:p>
          </p:txBody>
        </p:sp>
        <p:sp>
          <p:nvSpPr>
            <p:cNvPr id="1040" name="直角三角形 16"/>
            <p:cNvSpPr>
              <a:spLocks noChangeArrowheads="1"/>
            </p:cNvSpPr>
            <p:nvPr/>
          </p:nvSpPr>
          <p:spPr bwMode="auto">
            <a:xfrm>
              <a:off x="7910" y="3"/>
              <a:ext cx="551" cy="633"/>
            </a:xfrm>
            <a:prstGeom prst="rtTriangl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350">
                <a:solidFill>
                  <a:srgbClr val="FFFFFF"/>
                </a:solidFill>
              </a:endParaRPr>
            </a:p>
          </p:txBody>
        </p:sp>
        <p:pic>
          <p:nvPicPr>
            <p:cNvPr id="1041" name="Picture 5" descr="E:\Design Area\CSO\Processing\presentation\bizpro\asd\images\01_Main-Background_Light_03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" y="1628"/>
              <a:ext cx="2064" cy="2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2" name="Picture 6" descr="E:\Design Area\CSO\Processing\presentation\bizpro\asd\images\01_Main-Background_Light_05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4" y="1662"/>
              <a:ext cx="2064" cy="2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3" name="Picture 7" descr="E:\Design Area\CSO\Processing\presentation\bizpro\asd\images\01_Main-Background_Light_07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4" y="1662"/>
              <a:ext cx="2064" cy="2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" name="文本框 22">
            <a:extLst>
              <a:ext uri="{FF2B5EF4-FFF2-40B4-BE49-F238E27FC236}">
                <a16:creationId xmlns:a16="http://schemas.microsoft.com/office/drawing/2014/main" xmlns="" id="{002DE31E-58A8-4CE6-A907-EA47A9FF2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072" y="3506401"/>
            <a:ext cx="496133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000" b="1" dirty="0">
                <a:solidFill>
                  <a:schemeClr val="bg1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Traffic data set prediction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標題 1">
            <a:extLst>
              <a:ext uri="{FF2B5EF4-FFF2-40B4-BE49-F238E27FC236}">
                <a16:creationId xmlns:a16="http://schemas.microsoft.com/office/drawing/2014/main" xmlns="" id="{9F712C08-41A3-417A-9C2B-B8F6F62DE009}"/>
              </a:ext>
            </a:extLst>
          </p:cNvPr>
          <p:cNvSpPr>
            <a:spLocks noGrp="1"/>
          </p:cNvSpPr>
          <p:nvPr/>
        </p:nvSpPr>
        <p:spPr>
          <a:xfrm>
            <a:off x="6669809" y="5652754"/>
            <a:ext cx="440737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100" b="1" dirty="0"/>
              <a:t>B10601002  </a:t>
            </a:r>
            <a:r>
              <a:rPr lang="zh-CN" altLang="en-US" sz="2100" b="1" dirty="0"/>
              <a:t>廖品捷</a:t>
            </a:r>
            <a:endParaRPr lang="en-US" altLang="zh-CN" sz="2100" b="1" dirty="0"/>
          </a:p>
          <a:p>
            <a:r>
              <a:rPr lang="en-US" altLang="zh-CN" sz="2100" b="1" dirty="0"/>
              <a:t>B10730004  </a:t>
            </a:r>
            <a:r>
              <a:rPr lang="zh-CN" altLang="en-US" sz="2100" b="1" dirty="0"/>
              <a:t>吳承翰</a:t>
            </a:r>
            <a:endParaRPr lang="en-US" altLang="zh-CN" sz="2100" b="1" dirty="0"/>
          </a:p>
          <a:p>
            <a:r>
              <a:rPr lang="en-US" altLang="zh-CN" sz="2100" b="1" dirty="0"/>
              <a:t>A10815004  </a:t>
            </a:r>
            <a:r>
              <a:rPr lang="zh-CN" altLang="en-US" sz="2100" b="1" dirty="0"/>
              <a:t>李筱慧</a:t>
            </a:r>
            <a:endParaRPr lang="zh-TW" altLang="en-US" sz="21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本框 22">
            <a:extLst>
              <a:ext uri="{FF2B5EF4-FFF2-40B4-BE49-F238E27FC236}">
                <a16:creationId xmlns:a16="http://schemas.microsoft.com/office/drawing/2014/main" xmlns="" id="{069DD1DC-ED56-4BEC-81BC-93C4FEFB6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090" y="4111970"/>
            <a:ext cx="78818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Team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Most handsome in the class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4757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1183481"/>
            <a:ext cx="9144000" cy="667941"/>
            <a:chOff x="0" y="0"/>
            <a:chExt cx="19200" cy="1404"/>
          </a:xfrm>
        </p:grpSpPr>
        <p:grpSp>
          <p:nvGrpSpPr>
            <p:cNvPr id="3092" name="组合 24"/>
            <p:cNvGrpSpPr>
              <a:grpSpLocks/>
            </p:cNvGrpSpPr>
            <p:nvPr/>
          </p:nvGrpSpPr>
          <p:grpSpPr bwMode="auto">
            <a:xfrm>
              <a:off x="0" y="0"/>
              <a:ext cx="19200" cy="1404"/>
              <a:chOff x="-1155" y="0"/>
              <a:chExt cx="56983904" cy="4166737"/>
            </a:xfrm>
          </p:grpSpPr>
          <p:sp>
            <p:nvSpPr>
              <p:cNvPr id="6148" name="矩形 14"/>
              <p:cNvSpPr>
                <a:spLocks noChangeArrowheads="1"/>
              </p:cNvSpPr>
              <p:nvPr/>
            </p:nvSpPr>
            <p:spPr bwMode="auto">
              <a:xfrm>
                <a:off x="-1155" y="395396"/>
                <a:ext cx="56983904" cy="3771341"/>
              </a:xfrm>
              <a:prstGeom prst="rect">
                <a:avLst/>
              </a:prstGeom>
              <a:blipFill dpi="0"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7628" tIns="35243" rIns="67628" bIns="35243" anchor="ctr"/>
              <a:lstStyle/>
              <a:p>
                <a:pPr algn="ctr" eaLnBrk="1" hangingPunct="1">
                  <a:buFont typeface="Arial" panose="020B0604020202020204" pitchFamily="34" charset="0"/>
                  <a:buNone/>
                  <a:defRPr/>
                </a:pPr>
                <a:endParaRPr lang="zh-CN" altLang="zh-CN" sz="1350">
                  <a:solidFill>
                    <a:srgbClr val="FFFFFF"/>
                  </a:solidFill>
                </a:endParaRPr>
              </a:p>
            </p:txBody>
          </p:sp>
          <p:sp>
            <p:nvSpPr>
              <p:cNvPr id="3097" name="五边形 15"/>
              <p:cNvSpPr>
                <a:spLocks noChangeArrowheads="1"/>
              </p:cNvSpPr>
              <p:nvPr/>
            </p:nvSpPr>
            <p:spPr bwMode="auto">
              <a:xfrm rot="5400000">
                <a:off x="43309892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350">
                  <a:solidFill>
                    <a:srgbClr val="FFFFFF"/>
                  </a:solidFill>
                </a:endParaRPr>
              </a:p>
            </p:txBody>
          </p:sp>
          <p:sp>
            <p:nvSpPr>
              <p:cNvPr id="3098" name="直角三角形 16"/>
              <p:cNvSpPr>
                <a:spLocks noChangeArrowheads="1"/>
              </p:cNvSpPr>
              <p:nvPr/>
            </p:nvSpPr>
            <p:spPr bwMode="auto">
              <a:xfrm>
                <a:off x="45988801" y="0"/>
                <a:ext cx="344488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350">
                  <a:solidFill>
                    <a:srgbClr val="FFFFFF"/>
                  </a:solidFill>
                </a:endParaRPr>
              </a:p>
            </p:txBody>
          </p:sp>
          <p:sp>
            <p:nvSpPr>
              <p:cNvPr id="3099" name="五边形 17"/>
              <p:cNvSpPr>
                <a:spLocks noChangeArrowheads="1"/>
              </p:cNvSpPr>
              <p:nvPr/>
            </p:nvSpPr>
            <p:spPr bwMode="auto">
              <a:xfrm rot="5400000">
                <a:off x="45102180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rgbClr val="6B9B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350">
                  <a:solidFill>
                    <a:srgbClr val="FFFFFF"/>
                  </a:solidFill>
                </a:endParaRPr>
              </a:p>
            </p:txBody>
          </p:sp>
          <p:sp>
            <p:nvSpPr>
              <p:cNvPr id="3100" name="直角三角形 18"/>
              <p:cNvSpPr>
                <a:spLocks noChangeArrowheads="1"/>
              </p:cNvSpPr>
              <p:nvPr/>
            </p:nvSpPr>
            <p:spPr bwMode="auto">
              <a:xfrm>
                <a:off x="47781089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350">
                  <a:solidFill>
                    <a:srgbClr val="FFFFFF"/>
                  </a:solidFill>
                </a:endParaRPr>
              </a:p>
            </p:txBody>
          </p:sp>
          <p:sp>
            <p:nvSpPr>
              <p:cNvPr id="3101" name="五边形 19"/>
              <p:cNvSpPr>
                <a:spLocks noChangeArrowheads="1"/>
              </p:cNvSpPr>
              <p:nvPr/>
            </p:nvSpPr>
            <p:spPr bwMode="auto">
              <a:xfrm rot="5400000">
                <a:off x="46895261" y="1262063"/>
                <a:ext cx="3941763" cy="1417638"/>
              </a:xfrm>
              <a:prstGeom prst="homePlate">
                <a:avLst>
                  <a:gd name="adj" fmla="val 69513"/>
                </a:avLst>
              </a:prstGeom>
              <a:solidFill>
                <a:srgbClr val="A4B6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35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102" name="直角三角形 20"/>
              <p:cNvSpPr>
                <a:spLocks noChangeArrowheads="1"/>
              </p:cNvSpPr>
              <p:nvPr/>
            </p:nvSpPr>
            <p:spPr bwMode="auto">
              <a:xfrm>
                <a:off x="49574964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350">
                  <a:solidFill>
                    <a:srgbClr val="FFFFFF"/>
                  </a:solidFill>
                </a:endParaRPr>
              </a:p>
            </p:txBody>
          </p:sp>
          <p:pic>
            <p:nvPicPr>
              <p:cNvPr id="3103" name="Picture 5" descr="E:\Design Area\CSO\Processing\presentation\bizpro\asd\images\01_Main-Background_Light_03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6423" y="1032174"/>
                <a:ext cx="1288704" cy="1288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4" name="Picture 6" descr="E:\Design Area\CSO\Processing\presentation\bizpro\asd\images\01_Main-Background_Light_05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1792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5" name="Picture 7" descr="E:\Design Area\CSO\Processing\presentation\bizpro\asd\images\01_Main-Background_Light_07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5247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93" name="矩形 25"/>
            <p:cNvSpPr>
              <a:spLocks noChangeArrowheads="1"/>
            </p:cNvSpPr>
            <p:nvPr/>
          </p:nvSpPr>
          <p:spPr bwMode="auto">
            <a:xfrm>
              <a:off x="371" y="270"/>
              <a:ext cx="8244" cy="1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20000"/>
                </a:lnSpc>
              </a:pPr>
              <a:r>
                <a:rPr lang="zh-TW" altLang="en-US" sz="24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第二次</a:t>
              </a:r>
              <a:r>
                <a:rPr lang="en-US" altLang="zh-TW" sz="24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——</a:t>
              </a:r>
              <a:r>
                <a:rPr lang="zh-TW" altLang="en-US" sz="24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增加模型複雜度</a:t>
              </a:r>
              <a:endPara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xmlns="" id="{12F804F9-09B9-4AAC-8B15-2DD3F57D7121}"/>
              </a:ext>
            </a:extLst>
          </p:cNvPr>
          <p:cNvSpPr>
            <a:spLocks noGrp="1"/>
          </p:cNvSpPr>
          <p:nvPr/>
        </p:nvSpPr>
        <p:spPr>
          <a:xfrm>
            <a:off x="893345" y="241357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將空白資料以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30min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前的同一種資料填補</a:t>
            </a:r>
            <a:endParaRPr lang="en-US" altLang="zh-TW" sz="2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32 </a:t>
            </a:r>
            <a:r>
              <a:rPr lang="en-US" altLang="zh-TW" sz="2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relu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64 </a:t>
            </a:r>
            <a:r>
              <a:rPr lang="en-US" altLang="zh-TW" sz="2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relu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32 </a:t>
            </a:r>
            <a:r>
              <a:rPr lang="en-US" altLang="zh-TW" sz="2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relu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1 linear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epoch=20</a:t>
            </a:r>
          </a:p>
          <a:p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參數：前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60min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的該數值</a:t>
            </a:r>
            <a:endParaRPr lang="en-US" altLang="zh-TW" sz="2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30min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的三筆</a:t>
            </a:r>
            <a:endParaRPr lang="en-US" altLang="zh-TW" sz="2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當前另外兩筆資料</a:t>
            </a:r>
            <a:endParaRPr lang="en-US" altLang="zh-TW" sz="2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上傳的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error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6.9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左右</a:t>
            </a:r>
            <a:endParaRPr lang="en-US" altLang="zh-TW" sz="2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9539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1183481"/>
            <a:ext cx="9144000" cy="667941"/>
            <a:chOff x="0" y="0"/>
            <a:chExt cx="19200" cy="1404"/>
          </a:xfrm>
        </p:grpSpPr>
        <p:grpSp>
          <p:nvGrpSpPr>
            <p:cNvPr id="3092" name="组合 24"/>
            <p:cNvGrpSpPr>
              <a:grpSpLocks/>
            </p:cNvGrpSpPr>
            <p:nvPr/>
          </p:nvGrpSpPr>
          <p:grpSpPr bwMode="auto">
            <a:xfrm>
              <a:off x="0" y="0"/>
              <a:ext cx="19200" cy="1404"/>
              <a:chOff x="-1155" y="0"/>
              <a:chExt cx="56983904" cy="4166737"/>
            </a:xfrm>
          </p:grpSpPr>
          <p:sp>
            <p:nvSpPr>
              <p:cNvPr id="6148" name="矩形 14"/>
              <p:cNvSpPr>
                <a:spLocks noChangeArrowheads="1"/>
              </p:cNvSpPr>
              <p:nvPr/>
            </p:nvSpPr>
            <p:spPr bwMode="auto">
              <a:xfrm>
                <a:off x="-1155" y="395396"/>
                <a:ext cx="56983904" cy="3771341"/>
              </a:xfrm>
              <a:prstGeom prst="rect">
                <a:avLst/>
              </a:prstGeom>
              <a:blipFill dpi="0"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7628" tIns="35243" rIns="67628" bIns="35243" anchor="ctr"/>
              <a:lstStyle/>
              <a:p>
                <a:pPr algn="ctr" eaLnBrk="1" hangingPunct="1">
                  <a:buFont typeface="Arial" panose="020B0604020202020204" pitchFamily="34" charset="0"/>
                  <a:buNone/>
                  <a:defRPr/>
                </a:pPr>
                <a:endParaRPr lang="zh-CN" altLang="zh-CN" sz="1350">
                  <a:solidFill>
                    <a:srgbClr val="FFFFFF"/>
                  </a:solidFill>
                </a:endParaRPr>
              </a:p>
            </p:txBody>
          </p:sp>
          <p:sp>
            <p:nvSpPr>
              <p:cNvPr id="3097" name="五边形 15"/>
              <p:cNvSpPr>
                <a:spLocks noChangeArrowheads="1"/>
              </p:cNvSpPr>
              <p:nvPr/>
            </p:nvSpPr>
            <p:spPr bwMode="auto">
              <a:xfrm rot="5400000">
                <a:off x="43309892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350">
                  <a:solidFill>
                    <a:srgbClr val="FFFFFF"/>
                  </a:solidFill>
                </a:endParaRPr>
              </a:p>
            </p:txBody>
          </p:sp>
          <p:sp>
            <p:nvSpPr>
              <p:cNvPr id="3098" name="直角三角形 16"/>
              <p:cNvSpPr>
                <a:spLocks noChangeArrowheads="1"/>
              </p:cNvSpPr>
              <p:nvPr/>
            </p:nvSpPr>
            <p:spPr bwMode="auto">
              <a:xfrm>
                <a:off x="45988801" y="0"/>
                <a:ext cx="344488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350">
                  <a:solidFill>
                    <a:srgbClr val="FFFFFF"/>
                  </a:solidFill>
                </a:endParaRPr>
              </a:p>
            </p:txBody>
          </p:sp>
          <p:sp>
            <p:nvSpPr>
              <p:cNvPr id="3099" name="五边形 17"/>
              <p:cNvSpPr>
                <a:spLocks noChangeArrowheads="1"/>
              </p:cNvSpPr>
              <p:nvPr/>
            </p:nvSpPr>
            <p:spPr bwMode="auto">
              <a:xfrm rot="5400000">
                <a:off x="45102180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rgbClr val="6B9B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350">
                  <a:solidFill>
                    <a:srgbClr val="FFFFFF"/>
                  </a:solidFill>
                </a:endParaRPr>
              </a:p>
            </p:txBody>
          </p:sp>
          <p:sp>
            <p:nvSpPr>
              <p:cNvPr id="3100" name="直角三角形 18"/>
              <p:cNvSpPr>
                <a:spLocks noChangeArrowheads="1"/>
              </p:cNvSpPr>
              <p:nvPr/>
            </p:nvSpPr>
            <p:spPr bwMode="auto">
              <a:xfrm>
                <a:off x="47781089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350">
                  <a:solidFill>
                    <a:srgbClr val="FFFFFF"/>
                  </a:solidFill>
                </a:endParaRPr>
              </a:p>
            </p:txBody>
          </p:sp>
          <p:sp>
            <p:nvSpPr>
              <p:cNvPr id="3101" name="五边形 19"/>
              <p:cNvSpPr>
                <a:spLocks noChangeArrowheads="1"/>
              </p:cNvSpPr>
              <p:nvPr/>
            </p:nvSpPr>
            <p:spPr bwMode="auto">
              <a:xfrm rot="5400000">
                <a:off x="46895261" y="1262063"/>
                <a:ext cx="3941763" cy="1417638"/>
              </a:xfrm>
              <a:prstGeom prst="homePlate">
                <a:avLst>
                  <a:gd name="adj" fmla="val 69513"/>
                </a:avLst>
              </a:prstGeom>
              <a:solidFill>
                <a:srgbClr val="A4B6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35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102" name="直角三角形 20"/>
              <p:cNvSpPr>
                <a:spLocks noChangeArrowheads="1"/>
              </p:cNvSpPr>
              <p:nvPr/>
            </p:nvSpPr>
            <p:spPr bwMode="auto">
              <a:xfrm>
                <a:off x="49574964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350">
                  <a:solidFill>
                    <a:srgbClr val="FFFFFF"/>
                  </a:solidFill>
                </a:endParaRPr>
              </a:p>
            </p:txBody>
          </p:sp>
          <p:pic>
            <p:nvPicPr>
              <p:cNvPr id="3103" name="Picture 5" descr="E:\Design Area\CSO\Processing\presentation\bizpro\asd\images\01_Main-Background_Light_03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6423" y="1032174"/>
                <a:ext cx="1288704" cy="1288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4" name="Picture 6" descr="E:\Design Area\CSO\Processing\presentation\bizpro\asd\images\01_Main-Background_Light_05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1792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5" name="Picture 7" descr="E:\Design Area\CSO\Processing\presentation\bizpro\asd\images\01_Main-Background_Light_07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5247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93" name="矩形 25"/>
            <p:cNvSpPr>
              <a:spLocks noChangeArrowheads="1"/>
            </p:cNvSpPr>
            <p:nvPr/>
          </p:nvSpPr>
          <p:spPr bwMode="auto">
            <a:xfrm>
              <a:off x="371" y="270"/>
              <a:ext cx="8244" cy="1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20000"/>
                </a:lnSpc>
              </a:pPr>
              <a:r>
                <a:rPr lang="zh-TW" altLang="en-US" sz="24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第三次</a:t>
              </a:r>
              <a:r>
                <a:rPr lang="en-US" altLang="zh-TW" sz="24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——</a:t>
              </a:r>
              <a:r>
                <a:rPr lang="zh-TW" altLang="en-US" sz="24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加入星期與時間</a:t>
              </a:r>
              <a:endPara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xmlns="" id="{12F804F9-09B9-4AAC-8B15-2DD3F57D7121}"/>
              </a:ext>
            </a:extLst>
          </p:cNvPr>
          <p:cNvSpPr>
            <a:spLocks noGrp="1"/>
          </p:cNvSpPr>
          <p:nvPr/>
        </p:nvSpPr>
        <p:spPr>
          <a:xfrm>
            <a:off x="893345" y="241357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將空白資料以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30min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前的同一種資料填補</a:t>
            </a:r>
            <a:endParaRPr lang="en-US" altLang="zh-TW" sz="2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32 </a:t>
            </a:r>
            <a:r>
              <a:rPr lang="en-US" altLang="zh-TW" sz="2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relu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64 </a:t>
            </a:r>
            <a:r>
              <a:rPr lang="en-US" altLang="zh-TW" sz="2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relu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32 </a:t>
            </a:r>
            <a:r>
              <a:rPr lang="en-US" altLang="zh-TW" sz="2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relu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1 linear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epoch=20</a:t>
            </a:r>
          </a:p>
          <a:p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參數：當天的星期、當前時間</a:t>
            </a:r>
            <a:endParaRPr lang="en-US" altLang="zh-TW" sz="2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前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60min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的該數值</a:t>
            </a:r>
            <a:endParaRPr lang="en-US" altLang="zh-TW" sz="2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30min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的三筆</a:t>
            </a:r>
            <a:endParaRPr lang="en-US" altLang="zh-TW" sz="2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當前另外兩筆資料</a:t>
            </a:r>
            <a:endParaRPr lang="en-US" altLang="zh-TW" sz="2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上傳的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error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6.3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左右</a:t>
            </a:r>
            <a:endParaRPr lang="en-US" altLang="zh-TW" sz="2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29856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1183481"/>
            <a:ext cx="9144000" cy="667941"/>
            <a:chOff x="0" y="0"/>
            <a:chExt cx="19200" cy="1404"/>
          </a:xfrm>
        </p:grpSpPr>
        <p:grpSp>
          <p:nvGrpSpPr>
            <p:cNvPr id="3092" name="组合 24"/>
            <p:cNvGrpSpPr>
              <a:grpSpLocks/>
            </p:cNvGrpSpPr>
            <p:nvPr/>
          </p:nvGrpSpPr>
          <p:grpSpPr bwMode="auto">
            <a:xfrm>
              <a:off x="0" y="0"/>
              <a:ext cx="19200" cy="1404"/>
              <a:chOff x="-1155" y="0"/>
              <a:chExt cx="56983904" cy="4166737"/>
            </a:xfrm>
          </p:grpSpPr>
          <p:sp>
            <p:nvSpPr>
              <p:cNvPr id="6148" name="矩形 14"/>
              <p:cNvSpPr>
                <a:spLocks noChangeArrowheads="1"/>
              </p:cNvSpPr>
              <p:nvPr/>
            </p:nvSpPr>
            <p:spPr bwMode="auto">
              <a:xfrm>
                <a:off x="-1155" y="395396"/>
                <a:ext cx="56983904" cy="3771341"/>
              </a:xfrm>
              <a:prstGeom prst="rect">
                <a:avLst/>
              </a:prstGeom>
              <a:blipFill dpi="0"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7628" tIns="35243" rIns="67628" bIns="35243" anchor="ctr"/>
              <a:lstStyle/>
              <a:p>
                <a:pPr algn="ctr" eaLnBrk="1" hangingPunct="1">
                  <a:buFont typeface="Arial" panose="020B0604020202020204" pitchFamily="34" charset="0"/>
                  <a:buNone/>
                  <a:defRPr/>
                </a:pPr>
                <a:endParaRPr lang="zh-CN" altLang="zh-CN" sz="1350">
                  <a:solidFill>
                    <a:srgbClr val="FFFFFF"/>
                  </a:solidFill>
                </a:endParaRPr>
              </a:p>
            </p:txBody>
          </p:sp>
          <p:sp>
            <p:nvSpPr>
              <p:cNvPr id="3097" name="五边形 15"/>
              <p:cNvSpPr>
                <a:spLocks noChangeArrowheads="1"/>
              </p:cNvSpPr>
              <p:nvPr/>
            </p:nvSpPr>
            <p:spPr bwMode="auto">
              <a:xfrm rot="5400000">
                <a:off x="43309892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350">
                  <a:solidFill>
                    <a:srgbClr val="FFFFFF"/>
                  </a:solidFill>
                </a:endParaRPr>
              </a:p>
            </p:txBody>
          </p:sp>
          <p:sp>
            <p:nvSpPr>
              <p:cNvPr id="3098" name="直角三角形 16"/>
              <p:cNvSpPr>
                <a:spLocks noChangeArrowheads="1"/>
              </p:cNvSpPr>
              <p:nvPr/>
            </p:nvSpPr>
            <p:spPr bwMode="auto">
              <a:xfrm>
                <a:off x="45988801" y="0"/>
                <a:ext cx="344488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350">
                  <a:solidFill>
                    <a:srgbClr val="FFFFFF"/>
                  </a:solidFill>
                </a:endParaRPr>
              </a:p>
            </p:txBody>
          </p:sp>
          <p:sp>
            <p:nvSpPr>
              <p:cNvPr id="3099" name="五边形 17"/>
              <p:cNvSpPr>
                <a:spLocks noChangeArrowheads="1"/>
              </p:cNvSpPr>
              <p:nvPr/>
            </p:nvSpPr>
            <p:spPr bwMode="auto">
              <a:xfrm rot="5400000">
                <a:off x="45102180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rgbClr val="6B9B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350">
                  <a:solidFill>
                    <a:srgbClr val="FFFFFF"/>
                  </a:solidFill>
                </a:endParaRPr>
              </a:p>
            </p:txBody>
          </p:sp>
          <p:sp>
            <p:nvSpPr>
              <p:cNvPr id="3100" name="直角三角形 18"/>
              <p:cNvSpPr>
                <a:spLocks noChangeArrowheads="1"/>
              </p:cNvSpPr>
              <p:nvPr/>
            </p:nvSpPr>
            <p:spPr bwMode="auto">
              <a:xfrm>
                <a:off x="47781089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350">
                  <a:solidFill>
                    <a:srgbClr val="FFFFFF"/>
                  </a:solidFill>
                </a:endParaRPr>
              </a:p>
            </p:txBody>
          </p:sp>
          <p:sp>
            <p:nvSpPr>
              <p:cNvPr id="3101" name="五边形 19"/>
              <p:cNvSpPr>
                <a:spLocks noChangeArrowheads="1"/>
              </p:cNvSpPr>
              <p:nvPr/>
            </p:nvSpPr>
            <p:spPr bwMode="auto">
              <a:xfrm rot="5400000">
                <a:off x="46895261" y="1262063"/>
                <a:ext cx="3941763" cy="1417638"/>
              </a:xfrm>
              <a:prstGeom prst="homePlate">
                <a:avLst>
                  <a:gd name="adj" fmla="val 69513"/>
                </a:avLst>
              </a:prstGeom>
              <a:solidFill>
                <a:srgbClr val="A4B6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35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102" name="直角三角形 20"/>
              <p:cNvSpPr>
                <a:spLocks noChangeArrowheads="1"/>
              </p:cNvSpPr>
              <p:nvPr/>
            </p:nvSpPr>
            <p:spPr bwMode="auto">
              <a:xfrm>
                <a:off x="49574964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350">
                  <a:solidFill>
                    <a:srgbClr val="FFFFFF"/>
                  </a:solidFill>
                </a:endParaRPr>
              </a:p>
            </p:txBody>
          </p:sp>
          <p:pic>
            <p:nvPicPr>
              <p:cNvPr id="3103" name="Picture 5" descr="E:\Design Area\CSO\Processing\presentation\bizpro\asd\images\01_Main-Background_Light_03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6423" y="1032174"/>
                <a:ext cx="1288704" cy="1288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4" name="Picture 6" descr="E:\Design Area\CSO\Processing\presentation\bizpro\asd\images\01_Main-Background_Light_05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1792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5" name="Picture 7" descr="E:\Design Area\CSO\Processing\presentation\bizpro\asd\images\01_Main-Background_Light_07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5247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93" name="矩形 25"/>
            <p:cNvSpPr>
              <a:spLocks noChangeArrowheads="1"/>
            </p:cNvSpPr>
            <p:nvPr/>
          </p:nvSpPr>
          <p:spPr bwMode="auto">
            <a:xfrm>
              <a:off x="784" y="270"/>
              <a:ext cx="6951" cy="1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20000"/>
                </a:lnSpc>
              </a:pPr>
              <a:r>
                <a:rPr lang="zh-TW" altLang="en-US" sz="24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第四次</a:t>
              </a:r>
              <a:r>
                <a:rPr lang="en-US" altLang="zh-TW" sz="24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——</a:t>
              </a:r>
              <a:r>
                <a:rPr lang="zh-TW" altLang="en-US" sz="24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嘗試正規化</a:t>
              </a:r>
              <a:endPara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xmlns="" id="{12F804F9-09B9-4AAC-8B15-2DD3F57D7121}"/>
              </a:ext>
            </a:extLst>
          </p:cNvPr>
          <p:cNvSpPr>
            <a:spLocks noGrp="1"/>
          </p:cNvSpPr>
          <p:nvPr/>
        </p:nvSpPr>
        <p:spPr>
          <a:xfrm>
            <a:off x="893345" y="241357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將空白資料以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30min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前的同一種資料填補</a:t>
            </a:r>
            <a:endParaRPr lang="en-US" altLang="zh-TW" sz="2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32 </a:t>
            </a:r>
            <a:r>
              <a:rPr lang="en-US" altLang="zh-TW" sz="2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relu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32 </a:t>
            </a:r>
            <a:r>
              <a:rPr lang="en-US" altLang="zh-TW" sz="2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relu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32 </a:t>
            </a:r>
            <a:r>
              <a:rPr lang="en-US" altLang="zh-TW" sz="2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relu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1 linear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epoch=100</a:t>
            </a:r>
          </a:p>
          <a:p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嘗試將參數正規化</a:t>
            </a:r>
            <a:endParaRPr lang="en-US" altLang="zh-TW" sz="2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參數：當天的星期、當前時間</a:t>
            </a:r>
            <a:endParaRPr lang="en-US" altLang="zh-TW" sz="2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前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60min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的該數值</a:t>
            </a:r>
            <a:endParaRPr lang="en-US" altLang="zh-TW" sz="2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30min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的三筆</a:t>
            </a:r>
            <a:endParaRPr lang="en-US" altLang="zh-TW" sz="2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當前另外兩筆資料</a:t>
            </a:r>
            <a:endParaRPr lang="en-US" altLang="zh-TW" sz="2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上傳的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error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15.~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左右</a:t>
            </a:r>
            <a:endParaRPr lang="en-US" altLang="zh-TW" sz="2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81399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1183481"/>
            <a:ext cx="9144000" cy="667941"/>
            <a:chOff x="0" y="0"/>
            <a:chExt cx="19200" cy="1404"/>
          </a:xfrm>
        </p:grpSpPr>
        <p:grpSp>
          <p:nvGrpSpPr>
            <p:cNvPr id="3092" name="组合 24"/>
            <p:cNvGrpSpPr>
              <a:grpSpLocks/>
            </p:cNvGrpSpPr>
            <p:nvPr/>
          </p:nvGrpSpPr>
          <p:grpSpPr bwMode="auto">
            <a:xfrm>
              <a:off x="0" y="0"/>
              <a:ext cx="19200" cy="1404"/>
              <a:chOff x="-1155" y="0"/>
              <a:chExt cx="56983904" cy="4166737"/>
            </a:xfrm>
          </p:grpSpPr>
          <p:sp>
            <p:nvSpPr>
              <p:cNvPr id="6148" name="矩形 14"/>
              <p:cNvSpPr>
                <a:spLocks noChangeArrowheads="1"/>
              </p:cNvSpPr>
              <p:nvPr/>
            </p:nvSpPr>
            <p:spPr bwMode="auto">
              <a:xfrm>
                <a:off x="-1155" y="395396"/>
                <a:ext cx="56983904" cy="3771341"/>
              </a:xfrm>
              <a:prstGeom prst="rect">
                <a:avLst/>
              </a:prstGeom>
              <a:blipFill dpi="0"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7628" tIns="35243" rIns="67628" bIns="35243" anchor="ctr"/>
              <a:lstStyle/>
              <a:p>
                <a:pPr algn="ctr" eaLnBrk="1" hangingPunct="1">
                  <a:buFont typeface="Arial" panose="020B0604020202020204" pitchFamily="34" charset="0"/>
                  <a:buNone/>
                  <a:defRPr/>
                </a:pPr>
                <a:endParaRPr lang="zh-CN" altLang="zh-CN" sz="1350">
                  <a:solidFill>
                    <a:srgbClr val="FFFFFF"/>
                  </a:solidFill>
                </a:endParaRPr>
              </a:p>
            </p:txBody>
          </p:sp>
          <p:sp>
            <p:nvSpPr>
              <p:cNvPr id="3097" name="五边形 15"/>
              <p:cNvSpPr>
                <a:spLocks noChangeArrowheads="1"/>
              </p:cNvSpPr>
              <p:nvPr/>
            </p:nvSpPr>
            <p:spPr bwMode="auto">
              <a:xfrm rot="5400000">
                <a:off x="43309892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350">
                  <a:solidFill>
                    <a:srgbClr val="FFFFFF"/>
                  </a:solidFill>
                </a:endParaRPr>
              </a:p>
            </p:txBody>
          </p:sp>
          <p:sp>
            <p:nvSpPr>
              <p:cNvPr id="3098" name="直角三角形 16"/>
              <p:cNvSpPr>
                <a:spLocks noChangeArrowheads="1"/>
              </p:cNvSpPr>
              <p:nvPr/>
            </p:nvSpPr>
            <p:spPr bwMode="auto">
              <a:xfrm>
                <a:off x="45988801" y="0"/>
                <a:ext cx="344488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350">
                  <a:solidFill>
                    <a:srgbClr val="FFFFFF"/>
                  </a:solidFill>
                </a:endParaRPr>
              </a:p>
            </p:txBody>
          </p:sp>
          <p:sp>
            <p:nvSpPr>
              <p:cNvPr id="3099" name="五边形 17"/>
              <p:cNvSpPr>
                <a:spLocks noChangeArrowheads="1"/>
              </p:cNvSpPr>
              <p:nvPr/>
            </p:nvSpPr>
            <p:spPr bwMode="auto">
              <a:xfrm rot="5400000">
                <a:off x="45102180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rgbClr val="6B9B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350">
                  <a:solidFill>
                    <a:srgbClr val="FFFFFF"/>
                  </a:solidFill>
                </a:endParaRPr>
              </a:p>
            </p:txBody>
          </p:sp>
          <p:sp>
            <p:nvSpPr>
              <p:cNvPr id="3100" name="直角三角形 18"/>
              <p:cNvSpPr>
                <a:spLocks noChangeArrowheads="1"/>
              </p:cNvSpPr>
              <p:nvPr/>
            </p:nvSpPr>
            <p:spPr bwMode="auto">
              <a:xfrm>
                <a:off x="47781089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350">
                  <a:solidFill>
                    <a:srgbClr val="FFFFFF"/>
                  </a:solidFill>
                </a:endParaRPr>
              </a:p>
            </p:txBody>
          </p:sp>
          <p:sp>
            <p:nvSpPr>
              <p:cNvPr id="3101" name="五边形 19"/>
              <p:cNvSpPr>
                <a:spLocks noChangeArrowheads="1"/>
              </p:cNvSpPr>
              <p:nvPr/>
            </p:nvSpPr>
            <p:spPr bwMode="auto">
              <a:xfrm rot="5400000">
                <a:off x="46895261" y="1262063"/>
                <a:ext cx="3941763" cy="1417638"/>
              </a:xfrm>
              <a:prstGeom prst="homePlate">
                <a:avLst>
                  <a:gd name="adj" fmla="val 69513"/>
                </a:avLst>
              </a:prstGeom>
              <a:solidFill>
                <a:srgbClr val="A4B6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35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102" name="直角三角形 20"/>
              <p:cNvSpPr>
                <a:spLocks noChangeArrowheads="1"/>
              </p:cNvSpPr>
              <p:nvPr/>
            </p:nvSpPr>
            <p:spPr bwMode="auto">
              <a:xfrm>
                <a:off x="49574964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350">
                  <a:solidFill>
                    <a:srgbClr val="FFFFFF"/>
                  </a:solidFill>
                </a:endParaRPr>
              </a:p>
            </p:txBody>
          </p:sp>
          <p:pic>
            <p:nvPicPr>
              <p:cNvPr id="3103" name="Picture 5" descr="E:\Design Area\CSO\Processing\presentation\bizpro\asd\images\01_Main-Background_Light_03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6423" y="1032174"/>
                <a:ext cx="1288704" cy="1288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4" name="Picture 6" descr="E:\Design Area\CSO\Processing\presentation\bizpro\asd\images\01_Main-Background_Light_05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1792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5" name="Picture 7" descr="E:\Design Area\CSO\Processing\presentation\bizpro\asd\images\01_Main-Background_Light_07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5247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93" name="矩形 25"/>
            <p:cNvSpPr>
              <a:spLocks noChangeArrowheads="1"/>
            </p:cNvSpPr>
            <p:nvPr/>
          </p:nvSpPr>
          <p:spPr bwMode="auto">
            <a:xfrm>
              <a:off x="594" y="270"/>
              <a:ext cx="5012" cy="1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20000"/>
                </a:lnSpc>
              </a:pPr>
              <a:r>
                <a:rPr lang="zh-TW" altLang="en-US" sz="24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第五次</a:t>
              </a:r>
              <a:r>
                <a:rPr lang="en-US" altLang="zh-TW" sz="24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——</a:t>
              </a:r>
              <a:r>
                <a:rPr lang="zh-TW" altLang="en-US" sz="24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簡化</a:t>
              </a:r>
              <a:endPara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xmlns="" id="{12F804F9-09B9-4AAC-8B15-2DD3F57D7121}"/>
              </a:ext>
            </a:extLst>
          </p:cNvPr>
          <p:cNvSpPr>
            <a:spLocks noGrp="1"/>
          </p:cNvSpPr>
          <p:nvPr/>
        </p:nvSpPr>
        <p:spPr>
          <a:xfrm>
            <a:off x="893345" y="241357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將空白資料以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30min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前的同一種資料填補</a:t>
            </a:r>
            <a:endParaRPr lang="en-US" altLang="zh-TW" sz="2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32 </a:t>
            </a:r>
            <a:r>
              <a:rPr lang="en-US" altLang="zh-TW" sz="2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relu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32 </a:t>
            </a:r>
            <a:r>
              <a:rPr lang="en-US" altLang="zh-TW" sz="2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relu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32 </a:t>
            </a:r>
            <a:r>
              <a:rPr lang="en-US" altLang="zh-TW" sz="2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relu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1 linear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epoch=20</a:t>
            </a:r>
          </a:p>
          <a:p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參數：當天的星期、當前時間</a:t>
            </a:r>
            <a:endParaRPr lang="en-US" altLang="zh-TW" sz="2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前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30min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的該數值</a:t>
            </a:r>
            <a:endParaRPr lang="en-US" altLang="zh-TW" sz="2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當前另外兩筆資料</a:t>
            </a:r>
            <a:endParaRPr lang="en-US" altLang="zh-TW" sz="2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上傳的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error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5.4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左右</a:t>
            </a:r>
            <a:endParaRPr lang="en-US" altLang="zh-TW" sz="2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54122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1183481"/>
            <a:ext cx="9144000" cy="667941"/>
            <a:chOff x="0" y="0"/>
            <a:chExt cx="19200" cy="1404"/>
          </a:xfrm>
        </p:grpSpPr>
        <p:grpSp>
          <p:nvGrpSpPr>
            <p:cNvPr id="3092" name="组合 24"/>
            <p:cNvGrpSpPr>
              <a:grpSpLocks/>
            </p:cNvGrpSpPr>
            <p:nvPr/>
          </p:nvGrpSpPr>
          <p:grpSpPr bwMode="auto">
            <a:xfrm>
              <a:off x="0" y="0"/>
              <a:ext cx="19200" cy="1404"/>
              <a:chOff x="-1155" y="0"/>
              <a:chExt cx="56983904" cy="4166737"/>
            </a:xfrm>
          </p:grpSpPr>
          <p:sp>
            <p:nvSpPr>
              <p:cNvPr id="6148" name="矩形 14"/>
              <p:cNvSpPr>
                <a:spLocks noChangeArrowheads="1"/>
              </p:cNvSpPr>
              <p:nvPr/>
            </p:nvSpPr>
            <p:spPr bwMode="auto">
              <a:xfrm>
                <a:off x="-1155" y="395396"/>
                <a:ext cx="56983904" cy="3771341"/>
              </a:xfrm>
              <a:prstGeom prst="rect">
                <a:avLst/>
              </a:prstGeom>
              <a:blipFill dpi="0"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7628" tIns="35243" rIns="67628" bIns="35243" anchor="ctr"/>
              <a:lstStyle/>
              <a:p>
                <a:pPr algn="ctr" eaLnBrk="1" hangingPunct="1">
                  <a:buFont typeface="Arial" panose="020B0604020202020204" pitchFamily="34" charset="0"/>
                  <a:buNone/>
                  <a:defRPr/>
                </a:pPr>
                <a:endParaRPr lang="zh-CN" altLang="zh-CN" sz="1350">
                  <a:solidFill>
                    <a:srgbClr val="FFFFFF"/>
                  </a:solidFill>
                </a:endParaRPr>
              </a:p>
            </p:txBody>
          </p:sp>
          <p:sp>
            <p:nvSpPr>
              <p:cNvPr id="3097" name="五边形 15"/>
              <p:cNvSpPr>
                <a:spLocks noChangeArrowheads="1"/>
              </p:cNvSpPr>
              <p:nvPr/>
            </p:nvSpPr>
            <p:spPr bwMode="auto">
              <a:xfrm rot="5400000">
                <a:off x="43309892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350">
                  <a:solidFill>
                    <a:srgbClr val="FFFFFF"/>
                  </a:solidFill>
                </a:endParaRPr>
              </a:p>
            </p:txBody>
          </p:sp>
          <p:sp>
            <p:nvSpPr>
              <p:cNvPr id="3098" name="直角三角形 16"/>
              <p:cNvSpPr>
                <a:spLocks noChangeArrowheads="1"/>
              </p:cNvSpPr>
              <p:nvPr/>
            </p:nvSpPr>
            <p:spPr bwMode="auto">
              <a:xfrm>
                <a:off x="45988801" y="0"/>
                <a:ext cx="344488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350">
                  <a:solidFill>
                    <a:srgbClr val="FFFFFF"/>
                  </a:solidFill>
                </a:endParaRPr>
              </a:p>
            </p:txBody>
          </p:sp>
          <p:sp>
            <p:nvSpPr>
              <p:cNvPr id="3099" name="五边形 17"/>
              <p:cNvSpPr>
                <a:spLocks noChangeArrowheads="1"/>
              </p:cNvSpPr>
              <p:nvPr/>
            </p:nvSpPr>
            <p:spPr bwMode="auto">
              <a:xfrm rot="5400000">
                <a:off x="45102180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rgbClr val="6B9B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350">
                  <a:solidFill>
                    <a:srgbClr val="FFFFFF"/>
                  </a:solidFill>
                </a:endParaRPr>
              </a:p>
            </p:txBody>
          </p:sp>
          <p:sp>
            <p:nvSpPr>
              <p:cNvPr id="3100" name="直角三角形 18"/>
              <p:cNvSpPr>
                <a:spLocks noChangeArrowheads="1"/>
              </p:cNvSpPr>
              <p:nvPr/>
            </p:nvSpPr>
            <p:spPr bwMode="auto">
              <a:xfrm>
                <a:off x="47781089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350">
                  <a:solidFill>
                    <a:srgbClr val="FFFFFF"/>
                  </a:solidFill>
                </a:endParaRPr>
              </a:p>
            </p:txBody>
          </p:sp>
          <p:sp>
            <p:nvSpPr>
              <p:cNvPr id="3101" name="五边形 19"/>
              <p:cNvSpPr>
                <a:spLocks noChangeArrowheads="1"/>
              </p:cNvSpPr>
              <p:nvPr/>
            </p:nvSpPr>
            <p:spPr bwMode="auto">
              <a:xfrm rot="5400000">
                <a:off x="46895261" y="1262063"/>
                <a:ext cx="3941763" cy="1417638"/>
              </a:xfrm>
              <a:prstGeom prst="homePlate">
                <a:avLst>
                  <a:gd name="adj" fmla="val 69513"/>
                </a:avLst>
              </a:prstGeom>
              <a:solidFill>
                <a:srgbClr val="A4B6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35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102" name="直角三角形 20"/>
              <p:cNvSpPr>
                <a:spLocks noChangeArrowheads="1"/>
              </p:cNvSpPr>
              <p:nvPr/>
            </p:nvSpPr>
            <p:spPr bwMode="auto">
              <a:xfrm>
                <a:off x="49574964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350">
                  <a:solidFill>
                    <a:srgbClr val="FFFFFF"/>
                  </a:solidFill>
                </a:endParaRPr>
              </a:p>
            </p:txBody>
          </p:sp>
          <p:pic>
            <p:nvPicPr>
              <p:cNvPr id="3103" name="Picture 5" descr="E:\Design Area\CSO\Processing\presentation\bizpro\asd\images\01_Main-Background_Light_03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6423" y="1032174"/>
                <a:ext cx="1288704" cy="1288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4" name="Picture 6" descr="E:\Design Area\CSO\Processing\presentation\bizpro\asd\images\01_Main-Background_Light_05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1792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5" name="Picture 7" descr="E:\Design Area\CSO\Processing\presentation\bizpro\asd\images\01_Main-Background_Light_07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5247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93" name="矩形 25"/>
            <p:cNvSpPr>
              <a:spLocks noChangeArrowheads="1"/>
            </p:cNvSpPr>
            <p:nvPr/>
          </p:nvSpPr>
          <p:spPr bwMode="auto">
            <a:xfrm>
              <a:off x="2260" y="270"/>
              <a:ext cx="1680" cy="1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20000"/>
                </a:lnSpc>
              </a:pPr>
              <a:r>
                <a:rPr lang="zh-TW" altLang="en-US" sz="24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預測</a:t>
              </a:r>
              <a:endPara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xmlns="" id="{12F804F9-09B9-4AAC-8B15-2DD3F57D7121}"/>
              </a:ext>
            </a:extLst>
          </p:cNvPr>
          <p:cNvSpPr>
            <a:spLocks noGrp="1"/>
          </p:cNvSpPr>
          <p:nvPr/>
        </p:nvSpPr>
        <p:spPr>
          <a:xfrm>
            <a:off x="893345" y="241357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error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最小的填補紀錄來進行預測</a:t>
            </a:r>
            <a:endParaRPr lang="en-US" altLang="zh-TW" sz="2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32 </a:t>
            </a:r>
            <a:r>
              <a:rPr lang="en-US" altLang="zh-TW" sz="2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relu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32 </a:t>
            </a:r>
            <a:r>
              <a:rPr lang="en-US" altLang="zh-TW" sz="2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relu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32 </a:t>
            </a:r>
            <a:r>
              <a:rPr lang="en-US" altLang="zh-TW" sz="2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relu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1 linear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epoch=100</a:t>
            </a:r>
          </a:p>
          <a:p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參數：當天的星期、當前時間</a:t>
            </a:r>
            <a:endParaRPr lang="en-US" altLang="zh-TW" sz="2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前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30min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的三筆數值</a:t>
            </a:r>
            <a:endParaRPr lang="en-US" altLang="zh-TW" sz="2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前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60min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的三筆數值</a:t>
            </a:r>
            <a:endParaRPr lang="en-US" altLang="zh-TW" sz="2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上傳的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error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5.4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左右</a:t>
            </a:r>
            <a:endParaRPr lang="en-US" altLang="zh-TW" sz="2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42822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7"/>
          <p:cNvSpPr>
            <a:spLocks noChangeArrowheads="1"/>
          </p:cNvSpPr>
          <p:nvPr/>
        </p:nvSpPr>
        <p:spPr bwMode="auto">
          <a:xfrm>
            <a:off x="0" y="2015729"/>
            <a:ext cx="9144000" cy="2827734"/>
          </a:xfrm>
          <a:prstGeom prst="rect">
            <a:avLst/>
          </a:prstGeom>
          <a:blipFill dpi="0" rotWithShape="0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b="-81895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628" tIns="35243" rIns="67628" bIns="35243"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zh-CN" sz="1350" dirty="0">
              <a:solidFill>
                <a:srgbClr val="FFFFFF"/>
              </a:solidFill>
            </a:endParaRPr>
          </a:p>
        </p:txBody>
      </p:sp>
      <p:sp>
        <p:nvSpPr>
          <p:cNvPr id="1031" name="直接连接符 25"/>
          <p:cNvSpPr>
            <a:spLocks noChangeShapeType="1"/>
          </p:cNvSpPr>
          <p:nvPr/>
        </p:nvSpPr>
        <p:spPr bwMode="auto">
          <a:xfrm>
            <a:off x="396479" y="3664744"/>
            <a:ext cx="4426744" cy="0"/>
          </a:xfrm>
          <a:prstGeom prst="line">
            <a:avLst/>
          </a:prstGeom>
          <a:noFill/>
          <a:ln w="63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grpSp>
        <p:nvGrpSpPr>
          <p:cNvPr id="18" name="Group 6">
            <a:extLst>
              <a:ext uri="{FF2B5EF4-FFF2-40B4-BE49-F238E27FC236}">
                <a16:creationId xmlns:a16="http://schemas.microsoft.com/office/drawing/2014/main" xmlns="" id="{C1A21741-9B68-4A66-B218-4FD57974B6F9}"/>
              </a:ext>
            </a:extLst>
          </p:cNvPr>
          <p:cNvGrpSpPr>
            <a:grpSpLocks/>
          </p:cNvGrpSpPr>
          <p:nvPr/>
        </p:nvGrpSpPr>
        <p:grpSpPr bwMode="auto">
          <a:xfrm>
            <a:off x="378622" y="1863197"/>
            <a:ext cx="2231492" cy="1638072"/>
            <a:chOff x="0" y="-1"/>
            <a:chExt cx="8461" cy="6209"/>
          </a:xfrm>
        </p:grpSpPr>
        <p:sp>
          <p:nvSpPr>
            <p:cNvPr id="19" name="五边形 9">
              <a:extLst>
                <a:ext uri="{FF2B5EF4-FFF2-40B4-BE49-F238E27FC236}">
                  <a16:creationId xmlns:a16="http://schemas.microsoft.com/office/drawing/2014/main" xmlns="" id="{0E7FEC10-0FA6-437B-A5A9-3E2AAD4B4C6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-1970" y="1970"/>
              <a:ext cx="6208" cy="2268"/>
            </a:xfrm>
            <a:prstGeom prst="homePlate">
              <a:avLst>
                <a:gd name="adj" fmla="val 68430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350">
                <a:solidFill>
                  <a:srgbClr val="FFFFFF"/>
                </a:solidFill>
              </a:endParaRPr>
            </a:p>
          </p:txBody>
        </p:sp>
        <p:sp>
          <p:nvSpPr>
            <p:cNvPr id="20" name="直角三角形 10">
              <a:extLst>
                <a:ext uri="{FF2B5EF4-FFF2-40B4-BE49-F238E27FC236}">
                  <a16:creationId xmlns:a16="http://schemas.microsoft.com/office/drawing/2014/main" xmlns="" id="{DDCF99E9-65D7-4751-8B6E-FF9F085F1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3" y="3"/>
              <a:ext cx="552" cy="633"/>
            </a:xfrm>
            <a:prstGeom prst="rtTriangl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350">
                <a:solidFill>
                  <a:srgbClr val="FFFFFF"/>
                </a:solidFill>
              </a:endParaRPr>
            </a:p>
          </p:txBody>
        </p:sp>
        <p:sp>
          <p:nvSpPr>
            <p:cNvPr id="21" name="五边形 12">
              <a:extLst>
                <a:ext uri="{FF2B5EF4-FFF2-40B4-BE49-F238E27FC236}">
                  <a16:creationId xmlns:a16="http://schemas.microsoft.com/office/drawing/2014/main" xmlns="" id="{84A292D3-6E9A-4407-9F2C-78D4CC92E24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53" y="1970"/>
              <a:ext cx="6208" cy="2268"/>
            </a:xfrm>
            <a:prstGeom prst="homePlate">
              <a:avLst>
                <a:gd name="adj" fmla="val 68430"/>
              </a:avLst>
            </a:prstGeom>
            <a:solidFill>
              <a:srgbClr val="6B9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350">
                <a:solidFill>
                  <a:srgbClr val="FFFFFF"/>
                </a:solidFill>
              </a:endParaRPr>
            </a:p>
          </p:txBody>
        </p:sp>
        <p:sp>
          <p:nvSpPr>
            <p:cNvPr id="22" name="直角三角形 13">
              <a:extLst>
                <a:ext uri="{FF2B5EF4-FFF2-40B4-BE49-F238E27FC236}">
                  <a16:creationId xmlns:a16="http://schemas.microsoft.com/office/drawing/2014/main" xmlns="" id="{7EE79183-DA4C-4470-A433-221B515B0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5" y="3"/>
              <a:ext cx="551" cy="633"/>
            </a:xfrm>
            <a:prstGeom prst="rtTriangl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350">
                <a:solidFill>
                  <a:srgbClr val="FFFFFF"/>
                </a:solidFill>
              </a:endParaRPr>
            </a:p>
          </p:txBody>
        </p:sp>
        <p:sp>
          <p:nvSpPr>
            <p:cNvPr id="23" name="五边形 15">
              <a:extLst>
                <a:ext uri="{FF2B5EF4-FFF2-40B4-BE49-F238E27FC236}">
                  <a16:creationId xmlns:a16="http://schemas.microsoft.com/office/drawing/2014/main" xmlns="" id="{FE2E48E1-C1D5-4A50-A91E-180C2F231B9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676" y="1967"/>
              <a:ext cx="6208" cy="2271"/>
            </a:xfrm>
            <a:prstGeom prst="homePlate">
              <a:avLst>
                <a:gd name="adj" fmla="val 68340"/>
              </a:avLst>
            </a:prstGeom>
            <a:solidFill>
              <a:srgbClr val="A4B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350">
                <a:solidFill>
                  <a:srgbClr val="FFFFFF"/>
                </a:solidFill>
              </a:endParaRPr>
            </a:p>
          </p:txBody>
        </p:sp>
        <p:sp>
          <p:nvSpPr>
            <p:cNvPr id="24" name="直角三角形 16">
              <a:extLst>
                <a:ext uri="{FF2B5EF4-FFF2-40B4-BE49-F238E27FC236}">
                  <a16:creationId xmlns:a16="http://schemas.microsoft.com/office/drawing/2014/main" xmlns="" id="{3B82F2E3-5173-4BB0-A73E-E2E5A21E91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0" y="3"/>
              <a:ext cx="551" cy="633"/>
            </a:xfrm>
            <a:prstGeom prst="rtTriangl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350">
                <a:solidFill>
                  <a:srgbClr val="FFFFFF"/>
                </a:solidFill>
              </a:endParaRPr>
            </a:p>
          </p:txBody>
        </p:sp>
        <p:pic>
          <p:nvPicPr>
            <p:cNvPr id="25" name="Picture 5" descr="E:\Design Area\CSO\Processing\presentation\bizpro\asd\images\01_Main-Background_Light_03.png">
              <a:extLst>
                <a:ext uri="{FF2B5EF4-FFF2-40B4-BE49-F238E27FC236}">
                  <a16:creationId xmlns:a16="http://schemas.microsoft.com/office/drawing/2014/main" xmlns="" id="{A8B07EED-49B1-4CF1-95A4-FC9840C723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" y="1628"/>
              <a:ext cx="2064" cy="2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Picture 6" descr="E:\Design Area\CSO\Processing\presentation\bizpro\asd\images\01_Main-Background_Light_05.png">
              <a:extLst>
                <a:ext uri="{FF2B5EF4-FFF2-40B4-BE49-F238E27FC236}">
                  <a16:creationId xmlns:a16="http://schemas.microsoft.com/office/drawing/2014/main" xmlns="" id="{8D629743-D171-44B3-A018-595BA9B489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4" y="1662"/>
              <a:ext cx="2064" cy="2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" name="Picture 7" descr="E:\Design Area\CSO\Processing\presentation\bizpro\asd\images\01_Main-Background_Light_07.png">
              <a:extLst>
                <a:ext uri="{FF2B5EF4-FFF2-40B4-BE49-F238E27FC236}">
                  <a16:creationId xmlns:a16="http://schemas.microsoft.com/office/drawing/2014/main" xmlns="" id="{2679831D-4CBE-4DB3-87D6-DFEDABF55C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4" y="1662"/>
              <a:ext cx="2064" cy="2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文本框 22">
            <a:extLst>
              <a:ext uri="{FF2B5EF4-FFF2-40B4-BE49-F238E27FC236}">
                <a16:creationId xmlns:a16="http://schemas.microsoft.com/office/drawing/2014/main" xmlns="" id="{B935080B-82ED-456E-A1AC-E071D8783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2492" y="2613312"/>
            <a:ext cx="535848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數據預測 二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9368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1183481"/>
            <a:ext cx="9144000" cy="667941"/>
            <a:chOff x="0" y="0"/>
            <a:chExt cx="19200" cy="1404"/>
          </a:xfrm>
        </p:grpSpPr>
        <p:grpSp>
          <p:nvGrpSpPr>
            <p:cNvPr id="3092" name="组合 24"/>
            <p:cNvGrpSpPr>
              <a:grpSpLocks/>
            </p:cNvGrpSpPr>
            <p:nvPr/>
          </p:nvGrpSpPr>
          <p:grpSpPr bwMode="auto">
            <a:xfrm>
              <a:off x="0" y="0"/>
              <a:ext cx="19200" cy="1404"/>
              <a:chOff x="-1155" y="0"/>
              <a:chExt cx="56983904" cy="4166737"/>
            </a:xfrm>
          </p:grpSpPr>
          <p:sp>
            <p:nvSpPr>
              <p:cNvPr id="6148" name="矩形 14"/>
              <p:cNvSpPr>
                <a:spLocks noChangeArrowheads="1"/>
              </p:cNvSpPr>
              <p:nvPr/>
            </p:nvSpPr>
            <p:spPr bwMode="auto">
              <a:xfrm>
                <a:off x="-1155" y="395396"/>
                <a:ext cx="56983904" cy="3771341"/>
              </a:xfrm>
              <a:prstGeom prst="rect">
                <a:avLst/>
              </a:prstGeom>
              <a:blipFill dpi="0"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7628" tIns="35243" rIns="67628" bIns="35243" anchor="ctr"/>
              <a:lstStyle/>
              <a:p>
                <a:pPr algn="ctr" eaLnBrk="1" hangingPunct="1">
                  <a:buFont typeface="Arial" panose="020B0604020202020204" pitchFamily="34" charset="0"/>
                  <a:buNone/>
                  <a:defRPr/>
                </a:pPr>
                <a:endParaRPr lang="zh-CN" altLang="zh-CN" sz="1350">
                  <a:solidFill>
                    <a:srgbClr val="FFFFFF"/>
                  </a:solidFill>
                </a:endParaRPr>
              </a:p>
            </p:txBody>
          </p:sp>
          <p:sp>
            <p:nvSpPr>
              <p:cNvPr id="3097" name="五边形 15"/>
              <p:cNvSpPr>
                <a:spLocks noChangeArrowheads="1"/>
              </p:cNvSpPr>
              <p:nvPr/>
            </p:nvSpPr>
            <p:spPr bwMode="auto">
              <a:xfrm rot="5400000">
                <a:off x="43309892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350">
                  <a:solidFill>
                    <a:srgbClr val="FFFFFF"/>
                  </a:solidFill>
                </a:endParaRPr>
              </a:p>
            </p:txBody>
          </p:sp>
          <p:sp>
            <p:nvSpPr>
              <p:cNvPr id="3098" name="直角三角形 16"/>
              <p:cNvSpPr>
                <a:spLocks noChangeArrowheads="1"/>
              </p:cNvSpPr>
              <p:nvPr/>
            </p:nvSpPr>
            <p:spPr bwMode="auto">
              <a:xfrm>
                <a:off x="45988801" y="0"/>
                <a:ext cx="344488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350">
                  <a:solidFill>
                    <a:srgbClr val="FFFFFF"/>
                  </a:solidFill>
                </a:endParaRPr>
              </a:p>
            </p:txBody>
          </p:sp>
          <p:sp>
            <p:nvSpPr>
              <p:cNvPr id="3099" name="五边形 17"/>
              <p:cNvSpPr>
                <a:spLocks noChangeArrowheads="1"/>
              </p:cNvSpPr>
              <p:nvPr/>
            </p:nvSpPr>
            <p:spPr bwMode="auto">
              <a:xfrm rot="5400000">
                <a:off x="45102180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rgbClr val="6B9B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350">
                  <a:solidFill>
                    <a:srgbClr val="FFFFFF"/>
                  </a:solidFill>
                </a:endParaRPr>
              </a:p>
            </p:txBody>
          </p:sp>
          <p:sp>
            <p:nvSpPr>
              <p:cNvPr id="3100" name="直角三角形 18"/>
              <p:cNvSpPr>
                <a:spLocks noChangeArrowheads="1"/>
              </p:cNvSpPr>
              <p:nvPr/>
            </p:nvSpPr>
            <p:spPr bwMode="auto">
              <a:xfrm>
                <a:off x="47781089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350">
                  <a:solidFill>
                    <a:srgbClr val="FFFFFF"/>
                  </a:solidFill>
                </a:endParaRPr>
              </a:p>
            </p:txBody>
          </p:sp>
          <p:sp>
            <p:nvSpPr>
              <p:cNvPr id="3101" name="五边形 19"/>
              <p:cNvSpPr>
                <a:spLocks noChangeArrowheads="1"/>
              </p:cNvSpPr>
              <p:nvPr/>
            </p:nvSpPr>
            <p:spPr bwMode="auto">
              <a:xfrm rot="5400000">
                <a:off x="46895261" y="1262063"/>
                <a:ext cx="3941763" cy="1417638"/>
              </a:xfrm>
              <a:prstGeom prst="homePlate">
                <a:avLst>
                  <a:gd name="adj" fmla="val 69513"/>
                </a:avLst>
              </a:prstGeom>
              <a:solidFill>
                <a:srgbClr val="A4B6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35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102" name="直角三角形 20"/>
              <p:cNvSpPr>
                <a:spLocks noChangeArrowheads="1"/>
              </p:cNvSpPr>
              <p:nvPr/>
            </p:nvSpPr>
            <p:spPr bwMode="auto">
              <a:xfrm>
                <a:off x="49574964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350">
                  <a:solidFill>
                    <a:srgbClr val="FFFFFF"/>
                  </a:solidFill>
                </a:endParaRPr>
              </a:p>
            </p:txBody>
          </p:sp>
          <p:pic>
            <p:nvPicPr>
              <p:cNvPr id="3103" name="Picture 5" descr="E:\Design Area\CSO\Processing\presentation\bizpro\asd\images\01_Main-Background_Light_03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6423" y="1032174"/>
                <a:ext cx="1288704" cy="1288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4" name="Picture 6" descr="E:\Design Area\CSO\Processing\presentation\bizpro\asd\images\01_Main-Background_Light_05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1792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5" name="Picture 7" descr="E:\Design Area\CSO\Processing\presentation\bizpro\asd\images\01_Main-Background_Light_07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5247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93" name="矩形 25"/>
            <p:cNvSpPr>
              <a:spLocks noChangeArrowheads="1"/>
            </p:cNvSpPr>
            <p:nvPr/>
          </p:nvSpPr>
          <p:spPr bwMode="auto">
            <a:xfrm>
              <a:off x="1012" y="270"/>
              <a:ext cx="6962" cy="1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20000"/>
                </a:lnSpc>
              </a:pPr>
              <a:r>
                <a:rPr lang="en-US" altLang="zh-TW" sz="24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Energy minimization </a:t>
              </a:r>
              <a:endPara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xmlns="" id="{12F804F9-09B9-4AAC-8B15-2DD3F57D7121}"/>
              </a:ext>
            </a:extLst>
          </p:cNvPr>
          <p:cNvSpPr>
            <a:spLocks noGrp="1"/>
          </p:cNvSpPr>
          <p:nvPr/>
        </p:nvSpPr>
        <p:spPr>
          <a:xfrm>
            <a:off x="893345" y="241357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想法：用</a:t>
            </a:r>
            <a:r>
              <a:rPr lang="en-US" altLang="zh-TW" sz="2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sklearn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建造三個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去做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imputation</a:t>
            </a:r>
          </a:p>
          <a:p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問題：發現</a:t>
            </a:r>
            <a:r>
              <a:rPr lang="en-US" altLang="zh-TW" sz="2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sklearn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2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y_value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須為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，所以噴一堆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error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，而且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training data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的部分答對率只有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67%</a:t>
            </a:r>
          </a:p>
          <a:p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：改用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energy minimization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去做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imputation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，剩下預測      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</a:t>
            </a:r>
            <a:r>
              <a:rPr lang="zh-CN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的部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分則是取各個當時段的平均去預測</a:t>
            </a:r>
          </a:p>
          <a:p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上傳的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error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：丟到</a:t>
            </a:r>
            <a:r>
              <a:rPr lang="en-US" altLang="zh-TW" sz="2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kaggle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上效果沒有到很好，大概在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6 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出頭</a:t>
            </a:r>
            <a:endParaRPr lang="en-US" altLang="zh-TW" sz="2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     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過程中發現（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alpha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的值越小，成績越高）</a:t>
            </a:r>
          </a:p>
        </p:txBody>
      </p:sp>
    </p:spTree>
    <p:extLst>
      <p:ext uri="{BB962C8B-B14F-4D97-AF65-F5344CB8AC3E}">
        <p14:creationId xmlns:p14="http://schemas.microsoft.com/office/powerpoint/2010/main" val="1177134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1183481"/>
            <a:ext cx="9144000" cy="667941"/>
            <a:chOff x="0" y="0"/>
            <a:chExt cx="19200" cy="1404"/>
          </a:xfrm>
        </p:grpSpPr>
        <p:grpSp>
          <p:nvGrpSpPr>
            <p:cNvPr id="3092" name="组合 24"/>
            <p:cNvGrpSpPr>
              <a:grpSpLocks/>
            </p:cNvGrpSpPr>
            <p:nvPr/>
          </p:nvGrpSpPr>
          <p:grpSpPr bwMode="auto">
            <a:xfrm>
              <a:off x="0" y="0"/>
              <a:ext cx="19200" cy="1404"/>
              <a:chOff x="-1155" y="0"/>
              <a:chExt cx="56983904" cy="4166737"/>
            </a:xfrm>
          </p:grpSpPr>
          <p:sp>
            <p:nvSpPr>
              <p:cNvPr id="6148" name="矩形 14"/>
              <p:cNvSpPr>
                <a:spLocks noChangeArrowheads="1"/>
              </p:cNvSpPr>
              <p:nvPr/>
            </p:nvSpPr>
            <p:spPr bwMode="auto">
              <a:xfrm>
                <a:off x="-1155" y="395396"/>
                <a:ext cx="56983904" cy="3771341"/>
              </a:xfrm>
              <a:prstGeom prst="rect">
                <a:avLst/>
              </a:prstGeom>
              <a:blipFill dpi="0"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7628" tIns="35243" rIns="67628" bIns="35243" anchor="ctr"/>
              <a:lstStyle/>
              <a:p>
                <a:pPr algn="ctr" eaLnBrk="1" hangingPunct="1">
                  <a:buFont typeface="Arial" panose="020B0604020202020204" pitchFamily="34" charset="0"/>
                  <a:buNone/>
                  <a:defRPr/>
                </a:pPr>
                <a:endParaRPr lang="zh-CN" altLang="zh-CN" sz="1350">
                  <a:solidFill>
                    <a:srgbClr val="FFFFFF"/>
                  </a:solidFill>
                </a:endParaRPr>
              </a:p>
            </p:txBody>
          </p:sp>
          <p:sp>
            <p:nvSpPr>
              <p:cNvPr id="3097" name="五边形 15"/>
              <p:cNvSpPr>
                <a:spLocks noChangeArrowheads="1"/>
              </p:cNvSpPr>
              <p:nvPr/>
            </p:nvSpPr>
            <p:spPr bwMode="auto">
              <a:xfrm rot="5400000">
                <a:off x="43309892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350">
                  <a:solidFill>
                    <a:srgbClr val="FFFFFF"/>
                  </a:solidFill>
                </a:endParaRPr>
              </a:p>
            </p:txBody>
          </p:sp>
          <p:sp>
            <p:nvSpPr>
              <p:cNvPr id="3098" name="直角三角形 16"/>
              <p:cNvSpPr>
                <a:spLocks noChangeArrowheads="1"/>
              </p:cNvSpPr>
              <p:nvPr/>
            </p:nvSpPr>
            <p:spPr bwMode="auto">
              <a:xfrm>
                <a:off x="45988801" y="0"/>
                <a:ext cx="344488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350">
                  <a:solidFill>
                    <a:srgbClr val="FFFFFF"/>
                  </a:solidFill>
                </a:endParaRPr>
              </a:p>
            </p:txBody>
          </p:sp>
          <p:sp>
            <p:nvSpPr>
              <p:cNvPr id="3099" name="五边形 17"/>
              <p:cNvSpPr>
                <a:spLocks noChangeArrowheads="1"/>
              </p:cNvSpPr>
              <p:nvPr/>
            </p:nvSpPr>
            <p:spPr bwMode="auto">
              <a:xfrm rot="5400000">
                <a:off x="45102180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rgbClr val="6B9B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350">
                  <a:solidFill>
                    <a:srgbClr val="FFFFFF"/>
                  </a:solidFill>
                </a:endParaRPr>
              </a:p>
            </p:txBody>
          </p:sp>
          <p:sp>
            <p:nvSpPr>
              <p:cNvPr id="3100" name="直角三角形 18"/>
              <p:cNvSpPr>
                <a:spLocks noChangeArrowheads="1"/>
              </p:cNvSpPr>
              <p:nvPr/>
            </p:nvSpPr>
            <p:spPr bwMode="auto">
              <a:xfrm>
                <a:off x="47781089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350">
                  <a:solidFill>
                    <a:srgbClr val="FFFFFF"/>
                  </a:solidFill>
                </a:endParaRPr>
              </a:p>
            </p:txBody>
          </p:sp>
          <p:sp>
            <p:nvSpPr>
              <p:cNvPr id="3101" name="五边形 19"/>
              <p:cNvSpPr>
                <a:spLocks noChangeArrowheads="1"/>
              </p:cNvSpPr>
              <p:nvPr/>
            </p:nvSpPr>
            <p:spPr bwMode="auto">
              <a:xfrm rot="5400000">
                <a:off x="46895261" y="1262063"/>
                <a:ext cx="3941763" cy="1417638"/>
              </a:xfrm>
              <a:prstGeom prst="homePlate">
                <a:avLst>
                  <a:gd name="adj" fmla="val 69513"/>
                </a:avLst>
              </a:prstGeom>
              <a:solidFill>
                <a:srgbClr val="A4B6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35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102" name="直角三角形 20"/>
              <p:cNvSpPr>
                <a:spLocks noChangeArrowheads="1"/>
              </p:cNvSpPr>
              <p:nvPr/>
            </p:nvSpPr>
            <p:spPr bwMode="auto">
              <a:xfrm>
                <a:off x="49574964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350">
                  <a:solidFill>
                    <a:srgbClr val="FFFFFF"/>
                  </a:solidFill>
                </a:endParaRPr>
              </a:p>
            </p:txBody>
          </p:sp>
          <p:pic>
            <p:nvPicPr>
              <p:cNvPr id="3103" name="Picture 5" descr="E:\Design Area\CSO\Processing\presentation\bizpro\asd\images\01_Main-Background_Light_03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6423" y="1032174"/>
                <a:ext cx="1288704" cy="1288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4" name="Picture 6" descr="E:\Design Area\CSO\Processing\presentation\bizpro\asd\images\01_Main-Background_Light_05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1792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5" name="Picture 7" descr="E:\Design Area\CSO\Processing\presentation\bizpro\asd\images\01_Main-Background_Light_07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5247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93" name="矩形 25"/>
            <p:cNvSpPr>
              <a:spLocks noChangeArrowheads="1"/>
            </p:cNvSpPr>
            <p:nvPr/>
          </p:nvSpPr>
          <p:spPr bwMode="auto">
            <a:xfrm>
              <a:off x="1293" y="270"/>
              <a:ext cx="6401" cy="1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20000"/>
                </a:lnSpc>
              </a:pPr>
              <a:r>
                <a:rPr lang="en-US" altLang="zh-TW" sz="2400" b="1" dirty="0" err="1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xgboost</a:t>
              </a:r>
              <a:r>
                <a:rPr lang="en-US" altLang="zh-TW" sz="24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, </a:t>
              </a:r>
              <a:r>
                <a:rPr lang="en-US" altLang="zh-TW" sz="2400" b="1" dirty="0" err="1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lSTM</a:t>
              </a:r>
              <a:r>
                <a:rPr lang="en-US" altLang="zh-TW" sz="24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, NN</a:t>
              </a:r>
              <a:endPara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xmlns="" id="{12F804F9-09B9-4AAC-8B15-2DD3F57D7121}"/>
              </a:ext>
            </a:extLst>
          </p:cNvPr>
          <p:cNvSpPr>
            <a:spLocks noGrp="1"/>
          </p:cNvSpPr>
          <p:nvPr/>
        </p:nvSpPr>
        <p:spPr>
          <a:xfrm>
            <a:off x="893345" y="2535499"/>
            <a:ext cx="7372831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zh-TW" altLang="zh-CN" sz="2500" dirty="0"/>
              <a:t>因為沒時間而且心很累</a:t>
            </a:r>
            <a:endParaRPr lang="en-US" altLang="zh-TW" sz="2500" dirty="0"/>
          </a:p>
          <a:p>
            <a:pPr marL="0" indent="0" fontAlgn="base">
              <a:buNone/>
            </a:pPr>
            <a:endParaRPr lang="en-US" altLang="zh-TW" sz="2500" dirty="0"/>
          </a:p>
          <a:p>
            <a:pPr marL="0" indent="0" fontAlgn="base">
              <a:buNone/>
            </a:pPr>
            <a:r>
              <a:rPr lang="zh-TW" altLang="en-US" sz="2500" dirty="0"/>
              <a:t>所以</a:t>
            </a:r>
            <a:r>
              <a:rPr lang="zh-TW" altLang="en-US" sz="2500" dirty="0" smtClean="0"/>
              <a:t>決定優化同組學弟</a:t>
            </a:r>
            <a:r>
              <a:rPr lang="zh-TW" altLang="en-US" sz="2500" dirty="0"/>
              <a:t>的</a:t>
            </a:r>
            <a:r>
              <a:rPr lang="en-US" altLang="zh-TW" sz="2500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2207050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1183481"/>
            <a:ext cx="9144000" cy="667941"/>
            <a:chOff x="0" y="0"/>
            <a:chExt cx="19200" cy="1404"/>
          </a:xfrm>
        </p:grpSpPr>
        <p:grpSp>
          <p:nvGrpSpPr>
            <p:cNvPr id="3092" name="组合 24"/>
            <p:cNvGrpSpPr>
              <a:grpSpLocks/>
            </p:cNvGrpSpPr>
            <p:nvPr/>
          </p:nvGrpSpPr>
          <p:grpSpPr bwMode="auto">
            <a:xfrm>
              <a:off x="0" y="0"/>
              <a:ext cx="19200" cy="1404"/>
              <a:chOff x="-1155" y="0"/>
              <a:chExt cx="56983904" cy="4166737"/>
            </a:xfrm>
          </p:grpSpPr>
          <p:sp>
            <p:nvSpPr>
              <p:cNvPr id="6148" name="矩形 14"/>
              <p:cNvSpPr>
                <a:spLocks noChangeArrowheads="1"/>
              </p:cNvSpPr>
              <p:nvPr/>
            </p:nvSpPr>
            <p:spPr bwMode="auto">
              <a:xfrm>
                <a:off x="-1155" y="395396"/>
                <a:ext cx="56983904" cy="3771341"/>
              </a:xfrm>
              <a:prstGeom prst="rect">
                <a:avLst/>
              </a:prstGeom>
              <a:blipFill dpi="0"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7628" tIns="35243" rIns="67628" bIns="35243" anchor="ctr"/>
              <a:lstStyle/>
              <a:p>
                <a:pPr algn="ctr" eaLnBrk="1" hangingPunct="1">
                  <a:buFont typeface="Arial" panose="020B0604020202020204" pitchFamily="34" charset="0"/>
                  <a:buNone/>
                  <a:defRPr/>
                </a:pPr>
                <a:endParaRPr lang="zh-CN" altLang="zh-CN" sz="1350">
                  <a:solidFill>
                    <a:srgbClr val="FFFFFF"/>
                  </a:solidFill>
                </a:endParaRPr>
              </a:p>
            </p:txBody>
          </p:sp>
          <p:sp>
            <p:nvSpPr>
              <p:cNvPr id="3097" name="五边形 15"/>
              <p:cNvSpPr>
                <a:spLocks noChangeArrowheads="1"/>
              </p:cNvSpPr>
              <p:nvPr/>
            </p:nvSpPr>
            <p:spPr bwMode="auto">
              <a:xfrm rot="5400000">
                <a:off x="43309892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350">
                  <a:solidFill>
                    <a:srgbClr val="FFFFFF"/>
                  </a:solidFill>
                </a:endParaRPr>
              </a:p>
            </p:txBody>
          </p:sp>
          <p:sp>
            <p:nvSpPr>
              <p:cNvPr id="3098" name="直角三角形 16"/>
              <p:cNvSpPr>
                <a:spLocks noChangeArrowheads="1"/>
              </p:cNvSpPr>
              <p:nvPr/>
            </p:nvSpPr>
            <p:spPr bwMode="auto">
              <a:xfrm>
                <a:off x="45988801" y="0"/>
                <a:ext cx="344488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350">
                  <a:solidFill>
                    <a:srgbClr val="FFFFFF"/>
                  </a:solidFill>
                </a:endParaRPr>
              </a:p>
            </p:txBody>
          </p:sp>
          <p:sp>
            <p:nvSpPr>
              <p:cNvPr id="3099" name="五边形 17"/>
              <p:cNvSpPr>
                <a:spLocks noChangeArrowheads="1"/>
              </p:cNvSpPr>
              <p:nvPr/>
            </p:nvSpPr>
            <p:spPr bwMode="auto">
              <a:xfrm rot="5400000">
                <a:off x="45102180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rgbClr val="6B9B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350">
                  <a:solidFill>
                    <a:srgbClr val="FFFFFF"/>
                  </a:solidFill>
                </a:endParaRPr>
              </a:p>
            </p:txBody>
          </p:sp>
          <p:sp>
            <p:nvSpPr>
              <p:cNvPr id="3100" name="直角三角形 18"/>
              <p:cNvSpPr>
                <a:spLocks noChangeArrowheads="1"/>
              </p:cNvSpPr>
              <p:nvPr/>
            </p:nvSpPr>
            <p:spPr bwMode="auto">
              <a:xfrm>
                <a:off x="47781089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350">
                  <a:solidFill>
                    <a:srgbClr val="FFFFFF"/>
                  </a:solidFill>
                </a:endParaRPr>
              </a:p>
            </p:txBody>
          </p:sp>
          <p:sp>
            <p:nvSpPr>
              <p:cNvPr id="3101" name="五边形 19"/>
              <p:cNvSpPr>
                <a:spLocks noChangeArrowheads="1"/>
              </p:cNvSpPr>
              <p:nvPr/>
            </p:nvSpPr>
            <p:spPr bwMode="auto">
              <a:xfrm rot="5400000">
                <a:off x="46895261" y="1262063"/>
                <a:ext cx="3941763" cy="1417638"/>
              </a:xfrm>
              <a:prstGeom prst="homePlate">
                <a:avLst>
                  <a:gd name="adj" fmla="val 69513"/>
                </a:avLst>
              </a:prstGeom>
              <a:solidFill>
                <a:srgbClr val="A4B6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35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102" name="直角三角形 20"/>
              <p:cNvSpPr>
                <a:spLocks noChangeArrowheads="1"/>
              </p:cNvSpPr>
              <p:nvPr/>
            </p:nvSpPr>
            <p:spPr bwMode="auto">
              <a:xfrm>
                <a:off x="49574964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350">
                  <a:solidFill>
                    <a:srgbClr val="FFFFFF"/>
                  </a:solidFill>
                </a:endParaRPr>
              </a:p>
            </p:txBody>
          </p:sp>
          <p:pic>
            <p:nvPicPr>
              <p:cNvPr id="3103" name="Picture 5" descr="E:\Design Area\CSO\Processing\presentation\bizpro\asd\images\01_Main-Background_Light_03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6423" y="1032174"/>
                <a:ext cx="1288704" cy="1288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4" name="Picture 6" descr="E:\Design Area\CSO\Processing\presentation\bizpro\asd\images\01_Main-Background_Light_05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1792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5" name="Picture 7" descr="E:\Design Area\CSO\Processing\presentation\bizpro\asd\images\01_Main-Background_Light_07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5247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93" name="矩形 25"/>
            <p:cNvSpPr>
              <a:spLocks noChangeArrowheads="1"/>
            </p:cNvSpPr>
            <p:nvPr/>
          </p:nvSpPr>
          <p:spPr bwMode="auto">
            <a:xfrm>
              <a:off x="1293" y="270"/>
              <a:ext cx="6401" cy="1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20000"/>
                </a:lnSpc>
              </a:pPr>
              <a:r>
                <a:rPr lang="en-US" altLang="zh-TW" sz="2400" b="1" dirty="0" err="1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xgboost</a:t>
              </a:r>
              <a:r>
                <a:rPr lang="en-US" altLang="zh-TW" sz="24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, </a:t>
              </a:r>
              <a:r>
                <a:rPr lang="en-US" altLang="zh-TW" sz="2400" b="1" dirty="0" err="1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lSTM</a:t>
              </a:r>
              <a:r>
                <a:rPr lang="en-US" altLang="zh-TW" sz="24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, NN</a:t>
              </a:r>
              <a:endPara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xmlns="" id="{6DB1698B-36DF-421C-9985-C53FDF0AC5A6}"/>
              </a:ext>
            </a:extLst>
          </p:cNvPr>
          <p:cNvSpPr>
            <a:spLocks noGrp="1"/>
          </p:cNvSpPr>
          <p:nvPr/>
        </p:nvSpPr>
        <p:spPr>
          <a:xfrm>
            <a:off x="893345" y="2806984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之前學長跟我說</a:t>
            </a:r>
            <a:r>
              <a:rPr lang="en-US" altLang="zh-TW" sz="2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kaggle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的法寶是</a:t>
            </a:r>
            <a:r>
              <a:rPr lang="en-US" altLang="zh-TW" sz="2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xgboost</a:t>
            </a:r>
            <a:endParaRPr lang="en-US" altLang="zh-TW" sz="2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改用其他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model(</a:t>
            </a:r>
            <a:r>
              <a:rPr lang="en-US" altLang="zh-TW" sz="2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keras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2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pytorch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– NN, LSTM</a:t>
            </a:r>
          </a:p>
          <a:p>
            <a:r>
              <a:rPr lang="en-US" altLang="zh-TW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Attribute</a:t>
            </a:r>
            <a:r>
              <a:rPr lang="zh-TW" altLang="en-US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 星期 小時 時間</a:t>
            </a:r>
            <a:endParaRPr lang="zh-TW" altLang="en-US" sz="2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上傳到</a:t>
            </a:r>
            <a:r>
              <a:rPr lang="en-US" altLang="zh-TW" sz="2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kaggle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：很令人意外，最好成績竟然突破</a:t>
            </a:r>
            <a:r>
              <a:rPr lang="en-US" altLang="zh-TW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1.52</a:t>
            </a:r>
            <a:r>
              <a:rPr lang="zh-TW" altLang="en-US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21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xgboost</a:t>
            </a:r>
            <a:r>
              <a:rPr lang="zh-TW" altLang="en-US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2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沒有存所以接下都大多都效果不佳，再也回不去了。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41" y="5411979"/>
            <a:ext cx="7718118" cy="32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113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1183481"/>
            <a:ext cx="9144000" cy="667941"/>
            <a:chOff x="0" y="0"/>
            <a:chExt cx="19200" cy="1404"/>
          </a:xfrm>
        </p:grpSpPr>
        <p:grpSp>
          <p:nvGrpSpPr>
            <p:cNvPr id="3092" name="组合 24"/>
            <p:cNvGrpSpPr>
              <a:grpSpLocks/>
            </p:cNvGrpSpPr>
            <p:nvPr/>
          </p:nvGrpSpPr>
          <p:grpSpPr bwMode="auto">
            <a:xfrm>
              <a:off x="0" y="0"/>
              <a:ext cx="19200" cy="1404"/>
              <a:chOff x="-1155" y="0"/>
              <a:chExt cx="56983904" cy="4166737"/>
            </a:xfrm>
          </p:grpSpPr>
          <p:sp>
            <p:nvSpPr>
              <p:cNvPr id="6148" name="矩形 14"/>
              <p:cNvSpPr>
                <a:spLocks noChangeArrowheads="1"/>
              </p:cNvSpPr>
              <p:nvPr/>
            </p:nvSpPr>
            <p:spPr bwMode="auto">
              <a:xfrm>
                <a:off x="-1155" y="395396"/>
                <a:ext cx="56983904" cy="3771341"/>
              </a:xfrm>
              <a:prstGeom prst="rect">
                <a:avLst/>
              </a:prstGeom>
              <a:blipFill dpi="0"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7628" tIns="35243" rIns="67628" bIns="35243" anchor="ctr"/>
              <a:lstStyle/>
              <a:p>
                <a:pPr algn="ctr" eaLnBrk="1" hangingPunct="1">
                  <a:buFont typeface="Arial" panose="020B0604020202020204" pitchFamily="34" charset="0"/>
                  <a:buNone/>
                  <a:defRPr/>
                </a:pPr>
                <a:endParaRPr lang="zh-CN" altLang="zh-CN" sz="1350">
                  <a:solidFill>
                    <a:srgbClr val="FFFFFF"/>
                  </a:solidFill>
                </a:endParaRPr>
              </a:p>
            </p:txBody>
          </p:sp>
          <p:sp>
            <p:nvSpPr>
              <p:cNvPr id="3097" name="五边形 15"/>
              <p:cNvSpPr>
                <a:spLocks noChangeArrowheads="1"/>
              </p:cNvSpPr>
              <p:nvPr/>
            </p:nvSpPr>
            <p:spPr bwMode="auto">
              <a:xfrm rot="5400000">
                <a:off x="43309892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350">
                  <a:solidFill>
                    <a:srgbClr val="FFFFFF"/>
                  </a:solidFill>
                </a:endParaRPr>
              </a:p>
            </p:txBody>
          </p:sp>
          <p:sp>
            <p:nvSpPr>
              <p:cNvPr id="3098" name="直角三角形 16"/>
              <p:cNvSpPr>
                <a:spLocks noChangeArrowheads="1"/>
              </p:cNvSpPr>
              <p:nvPr/>
            </p:nvSpPr>
            <p:spPr bwMode="auto">
              <a:xfrm>
                <a:off x="45988801" y="0"/>
                <a:ext cx="344488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350">
                  <a:solidFill>
                    <a:srgbClr val="FFFFFF"/>
                  </a:solidFill>
                </a:endParaRPr>
              </a:p>
            </p:txBody>
          </p:sp>
          <p:sp>
            <p:nvSpPr>
              <p:cNvPr id="3099" name="五边形 17"/>
              <p:cNvSpPr>
                <a:spLocks noChangeArrowheads="1"/>
              </p:cNvSpPr>
              <p:nvPr/>
            </p:nvSpPr>
            <p:spPr bwMode="auto">
              <a:xfrm rot="5400000">
                <a:off x="45102180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rgbClr val="6B9B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350">
                  <a:solidFill>
                    <a:srgbClr val="FFFFFF"/>
                  </a:solidFill>
                </a:endParaRPr>
              </a:p>
            </p:txBody>
          </p:sp>
          <p:sp>
            <p:nvSpPr>
              <p:cNvPr id="3100" name="直角三角形 18"/>
              <p:cNvSpPr>
                <a:spLocks noChangeArrowheads="1"/>
              </p:cNvSpPr>
              <p:nvPr/>
            </p:nvSpPr>
            <p:spPr bwMode="auto">
              <a:xfrm>
                <a:off x="47781089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350">
                  <a:solidFill>
                    <a:srgbClr val="FFFFFF"/>
                  </a:solidFill>
                </a:endParaRPr>
              </a:p>
            </p:txBody>
          </p:sp>
          <p:sp>
            <p:nvSpPr>
              <p:cNvPr id="3101" name="五边形 19"/>
              <p:cNvSpPr>
                <a:spLocks noChangeArrowheads="1"/>
              </p:cNvSpPr>
              <p:nvPr/>
            </p:nvSpPr>
            <p:spPr bwMode="auto">
              <a:xfrm rot="5400000">
                <a:off x="46895261" y="1262063"/>
                <a:ext cx="3941763" cy="1417638"/>
              </a:xfrm>
              <a:prstGeom prst="homePlate">
                <a:avLst>
                  <a:gd name="adj" fmla="val 69513"/>
                </a:avLst>
              </a:prstGeom>
              <a:solidFill>
                <a:srgbClr val="A4B6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35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102" name="直角三角形 20"/>
              <p:cNvSpPr>
                <a:spLocks noChangeArrowheads="1"/>
              </p:cNvSpPr>
              <p:nvPr/>
            </p:nvSpPr>
            <p:spPr bwMode="auto">
              <a:xfrm>
                <a:off x="49574964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350">
                  <a:solidFill>
                    <a:srgbClr val="FFFFFF"/>
                  </a:solidFill>
                </a:endParaRPr>
              </a:p>
            </p:txBody>
          </p:sp>
          <p:pic>
            <p:nvPicPr>
              <p:cNvPr id="3103" name="Picture 5" descr="E:\Design Area\CSO\Processing\presentation\bizpro\asd\images\01_Main-Background_Light_03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6423" y="1032174"/>
                <a:ext cx="1288704" cy="1288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4" name="Picture 6" descr="E:\Design Area\CSO\Processing\presentation\bizpro\asd\images\01_Main-Background_Light_05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1792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5" name="Picture 7" descr="E:\Design Area\CSO\Processing\presentation\bizpro\asd\images\01_Main-Background_Light_07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5247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93" name="矩形 25"/>
            <p:cNvSpPr>
              <a:spLocks noChangeArrowheads="1"/>
            </p:cNvSpPr>
            <p:nvPr/>
          </p:nvSpPr>
          <p:spPr bwMode="auto">
            <a:xfrm>
              <a:off x="1553" y="246"/>
              <a:ext cx="1680" cy="1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20000"/>
                </a:lnSpc>
              </a:pPr>
              <a:r>
                <a:rPr lang="zh-TW" altLang="en-US" sz="2400" b="1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微软雅黑" panose="020B0503020204020204" pitchFamily="34" charset="-122"/>
                </a:rPr>
                <a:t>比較</a:t>
              </a:r>
              <a:endPara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xmlns="" id="{6DB1698B-36DF-421C-9985-C53FDF0AC5A6}"/>
              </a:ext>
            </a:extLst>
          </p:cNvPr>
          <p:cNvSpPr>
            <a:spLocks noGrp="1"/>
          </p:cNvSpPr>
          <p:nvPr/>
        </p:nvSpPr>
        <p:spPr>
          <a:xfrm>
            <a:off x="893345" y="2806984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1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Xgboost</a:t>
            </a:r>
            <a:r>
              <a:rPr lang="en-US" altLang="zh-TW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(</a:t>
            </a:r>
            <a:r>
              <a:rPr lang="en-US" altLang="zh-TW" sz="21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kaggle</a:t>
            </a:r>
            <a:r>
              <a:rPr lang="zh-TW" altLang="en-US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法寶</a:t>
            </a:r>
            <a:r>
              <a:rPr lang="en-US" altLang="zh-TW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r>
              <a:rPr lang="zh-TW" altLang="en-US" sz="17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不穩</a:t>
            </a:r>
            <a:r>
              <a:rPr lang="zh-TW" altLang="en-US" sz="17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，且預測方法違和 </a:t>
            </a:r>
            <a:endParaRPr lang="en-US" altLang="zh-TW" sz="17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17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還要轉換</a:t>
            </a:r>
            <a:r>
              <a:rPr lang="en-US" altLang="zh-TW" sz="17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y_value</a:t>
            </a:r>
            <a:r>
              <a:rPr lang="zh-TW" altLang="en-US" sz="17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成整數</a:t>
            </a:r>
            <a:endParaRPr lang="en-US" altLang="zh-TW" sz="17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ＮＮ（</a:t>
            </a:r>
            <a:r>
              <a:rPr lang="en-US" altLang="zh-TW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custom layer with </a:t>
            </a:r>
            <a:r>
              <a:rPr lang="en-US" altLang="zh-TW" sz="21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regularizer</a:t>
            </a:r>
            <a:r>
              <a:rPr lang="en-US" altLang="zh-TW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2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17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穩定且效果好</a:t>
            </a:r>
            <a:endParaRPr lang="en-US" altLang="zh-TW" sz="17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17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參數及神經元</a:t>
            </a:r>
            <a:r>
              <a:rPr lang="en-US" altLang="zh-TW" sz="17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layer</a:t>
            </a:r>
            <a:r>
              <a:rPr lang="zh-TW" altLang="en-US" sz="17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難懂較難理解</a:t>
            </a:r>
            <a:endParaRPr lang="en-US" altLang="zh-TW" sz="17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LSTM-</a:t>
            </a:r>
            <a:r>
              <a:rPr lang="zh-TW" altLang="en-US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概念上感覺要是最好，但</a:t>
            </a:r>
            <a:r>
              <a:rPr lang="en-US" altLang="zh-TW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loss function</a:t>
            </a:r>
            <a:r>
              <a:rPr lang="zh-TW" altLang="en-US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結果卻最大</a:t>
            </a:r>
            <a:endParaRPr lang="en-US" altLang="zh-TW" sz="21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17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Overfitting</a:t>
            </a:r>
          </a:p>
          <a:p>
            <a:pPr lvl="1"/>
            <a:r>
              <a:rPr lang="zh-TW" altLang="en-US" sz="17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需進行參數調整</a:t>
            </a:r>
            <a:endParaRPr lang="en-US" altLang="zh-TW" sz="13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1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66643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7"/>
          <p:cNvSpPr>
            <a:spLocks noChangeArrowheads="1"/>
          </p:cNvSpPr>
          <p:nvPr/>
        </p:nvSpPr>
        <p:spPr bwMode="auto">
          <a:xfrm>
            <a:off x="0" y="2015729"/>
            <a:ext cx="9144000" cy="2827734"/>
          </a:xfrm>
          <a:prstGeom prst="rect">
            <a:avLst/>
          </a:prstGeom>
          <a:blipFill dpi="0" rotWithShape="0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b="-81895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628" tIns="35243" rIns="67628" bIns="35243"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zh-CN" sz="1350">
              <a:solidFill>
                <a:srgbClr val="FFFFFF"/>
              </a:solidFill>
            </a:endParaRPr>
          </a:p>
        </p:txBody>
      </p:sp>
      <p:sp>
        <p:nvSpPr>
          <p:cNvPr id="1031" name="直接连接符 25"/>
          <p:cNvSpPr>
            <a:spLocks noChangeShapeType="1"/>
          </p:cNvSpPr>
          <p:nvPr/>
        </p:nvSpPr>
        <p:spPr bwMode="auto">
          <a:xfrm>
            <a:off x="396479" y="3664744"/>
            <a:ext cx="4426744" cy="0"/>
          </a:xfrm>
          <a:prstGeom prst="line">
            <a:avLst/>
          </a:prstGeom>
          <a:noFill/>
          <a:ln w="63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grpSp>
        <p:nvGrpSpPr>
          <p:cNvPr id="18" name="Group 6">
            <a:extLst>
              <a:ext uri="{FF2B5EF4-FFF2-40B4-BE49-F238E27FC236}">
                <a16:creationId xmlns:a16="http://schemas.microsoft.com/office/drawing/2014/main" xmlns="" id="{C1A21741-9B68-4A66-B218-4FD57974B6F9}"/>
              </a:ext>
            </a:extLst>
          </p:cNvPr>
          <p:cNvGrpSpPr>
            <a:grpSpLocks/>
          </p:cNvGrpSpPr>
          <p:nvPr/>
        </p:nvGrpSpPr>
        <p:grpSpPr bwMode="auto">
          <a:xfrm>
            <a:off x="378622" y="1863197"/>
            <a:ext cx="2231492" cy="1638072"/>
            <a:chOff x="0" y="-1"/>
            <a:chExt cx="8461" cy="6209"/>
          </a:xfrm>
        </p:grpSpPr>
        <p:sp>
          <p:nvSpPr>
            <p:cNvPr id="19" name="五边形 9">
              <a:extLst>
                <a:ext uri="{FF2B5EF4-FFF2-40B4-BE49-F238E27FC236}">
                  <a16:creationId xmlns:a16="http://schemas.microsoft.com/office/drawing/2014/main" xmlns="" id="{0E7FEC10-0FA6-437B-A5A9-3E2AAD4B4C6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-1970" y="1970"/>
              <a:ext cx="6208" cy="2268"/>
            </a:xfrm>
            <a:prstGeom prst="homePlate">
              <a:avLst>
                <a:gd name="adj" fmla="val 68430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350">
                <a:solidFill>
                  <a:srgbClr val="FFFFFF"/>
                </a:solidFill>
              </a:endParaRPr>
            </a:p>
          </p:txBody>
        </p:sp>
        <p:sp>
          <p:nvSpPr>
            <p:cNvPr id="20" name="直角三角形 10">
              <a:extLst>
                <a:ext uri="{FF2B5EF4-FFF2-40B4-BE49-F238E27FC236}">
                  <a16:creationId xmlns:a16="http://schemas.microsoft.com/office/drawing/2014/main" xmlns="" id="{DDCF99E9-65D7-4751-8B6E-FF9F085F1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3" y="3"/>
              <a:ext cx="552" cy="633"/>
            </a:xfrm>
            <a:prstGeom prst="rtTriangl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350">
                <a:solidFill>
                  <a:srgbClr val="FFFFFF"/>
                </a:solidFill>
              </a:endParaRPr>
            </a:p>
          </p:txBody>
        </p:sp>
        <p:sp>
          <p:nvSpPr>
            <p:cNvPr id="21" name="五边形 12">
              <a:extLst>
                <a:ext uri="{FF2B5EF4-FFF2-40B4-BE49-F238E27FC236}">
                  <a16:creationId xmlns:a16="http://schemas.microsoft.com/office/drawing/2014/main" xmlns="" id="{84A292D3-6E9A-4407-9F2C-78D4CC92E24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53" y="1970"/>
              <a:ext cx="6208" cy="2268"/>
            </a:xfrm>
            <a:prstGeom prst="homePlate">
              <a:avLst>
                <a:gd name="adj" fmla="val 68430"/>
              </a:avLst>
            </a:prstGeom>
            <a:solidFill>
              <a:srgbClr val="6B9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350">
                <a:solidFill>
                  <a:srgbClr val="FFFFFF"/>
                </a:solidFill>
              </a:endParaRPr>
            </a:p>
          </p:txBody>
        </p:sp>
        <p:sp>
          <p:nvSpPr>
            <p:cNvPr id="22" name="直角三角形 13">
              <a:extLst>
                <a:ext uri="{FF2B5EF4-FFF2-40B4-BE49-F238E27FC236}">
                  <a16:creationId xmlns:a16="http://schemas.microsoft.com/office/drawing/2014/main" xmlns="" id="{7EE79183-DA4C-4470-A433-221B515B0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5" y="3"/>
              <a:ext cx="551" cy="633"/>
            </a:xfrm>
            <a:prstGeom prst="rtTriangl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350">
                <a:solidFill>
                  <a:srgbClr val="FFFFFF"/>
                </a:solidFill>
              </a:endParaRPr>
            </a:p>
          </p:txBody>
        </p:sp>
        <p:sp>
          <p:nvSpPr>
            <p:cNvPr id="23" name="五边形 15">
              <a:extLst>
                <a:ext uri="{FF2B5EF4-FFF2-40B4-BE49-F238E27FC236}">
                  <a16:creationId xmlns:a16="http://schemas.microsoft.com/office/drawing/2014/main" xmlns="" id="{FE2E48E1-C1D5-4A50-A91E-180C2F231B9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676" y="1967"/>
              <a:ext cx="6208" cy="2271"/>
            </a:xfrm>
            <a:prstGeom prst="homePlate">
              <a:avLst>
                <a:gd name="adj" fmla="val 68340"/>
              </a:avLst>
            </a:prstGeom>
            <a:solidFill>
              <a:srgbClr val="A4B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350">
                <a:solidFill>
                  <a:srgbClr val="FFFFFF"/>
                </a:solidFill>
              </a:endParaRPr>
            </a:p>
          </p:txBody>
        </p:sp>
        <p:sp>
          <p:nvSpPr>
            <p:cNvPr id="24" name="直角三角形 16">
              <a:extLst>
                <a:ext uri="{FF2B5EF4-FFF2-40B4-BE49-F238E27FC236}">
                  <a16:creationId xmlns:a16="http://schemas.microsoft.com/office/drawing/2014/main" xmlns="" id="{3B82F2E3-5173-4BB0-A73E-E2E5A21E91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0" y="3"/>
              <a:ext cx="551" cy="633"/>
            </a:xfrm>
            <a:prstGeom prst="rtTriangl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350">
                <a:solidFill>
                  <a:srgbClr val="FFFFFF"/>
                </a:solidFill>
              </a:endParaRPr>
            </a:p>
          </p:txBody>
        </p:sp>
        <p:pic>
          <p:nvPicPr>
            <p:cNvPr id="25" name="Picture 5" descr="E:\Design Area\CSO\Processing\presentation\bizpro\asd\images\01_Main-Background_Light_03.png">
              <a:extLst>
                <a:ext uri="{FF2B5EF4-FFF2-40B4-BE49-F238E27FC236}">
                  <a16:creationId xmlns:a16="http://schemas.microsoft.com/office/drawing/2014/main" xmlns="" id="{A8B07EED-49B1-4CF1-95A4-FC9840C723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" y="1628"/>
              <a:ext cx="2064" cy="2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Picture 6" descr="E:\Design Area\CSO\Processing\presentation\bizpro\asd\images\01_Main-Background_Light_05.png">
              <a:extLst>
                <a:ext uri="{FF2B5EF4-FFF2-40B4-BE49-F238E27FC236}">
                  <a16:creationId xmlns:a16="http://schemas.microsoft.com/office/drawing/2014/main" xmlns="" id="{8D629743-D171-44B3-A018-595BA9B489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4" y="1662"/>
              <a:ext cx="2064" cy="2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" name="Picture 7" descr="E:\Design Area\CSO\Processing\presentation\bizpro\asd\images\01_Main-Background_Light_07.png">
              <a:extLst>
                <a:ext uri="{FF2B5EF4-FFF2-40B4-BE49-F238E27FC236}">
                  <a16:creationId xmlns:a16="http://schemas.microsoft.com/office/drawing/2014/main" xmlns="" id="{2679831D-4CBE-4DB3-87D6-DFEDABF55C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4" y="1662"/>
              <a:ext cx="2064" cy="2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文本框 22">
            <a:extLst>
              <a:ext uri="{FF2B5EF4-FFF2-40B4-BE49-F238E27FC236}">
                <a16:creationId xmlns:a16="http://schemas.microsoft.com/office/drawing/2014/main" xmlns="" id="{1A269B76-A257-4D0B-ABE1-ACF1E8126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2492" y="2613312"/>
            <a:ext cx="535848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數據</a:t>
            </a:r>
            <a:r>
              <a:rPr lang="zh-TW" altLang="en-US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預處</a:t>
            </a:r>
            <a:r>
              <a:rPr lang="zh-CN" altLang="en-US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理</a:t>
            </a:r>
            <a:r>
              <a:rPr lang="en-US" altLang="zh-CN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CN" altLang="en-US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標準化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08837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1183481"/>
            <a:ext cx="9144000" cy="667941"/>
            <a:chOff x="0" y="0"/>
            <a:chExt cx="19200" cy="1404"/>
          </a:xfrm>
        </p:grpSpPr>
        <p:grpSp>
          <p:nvGrpSpPr>
            <p:cNvPr id="3092" name="组合 24"/>
            <p:cNvGrpSpPr>
              <a:grpSpLocks/>
            </p:cNvGrpSpPr>
            <p:nvPr/>
          </p:nvGrpSpPr>
          <p:grpSpPr bwMode="auto">
            <a:xfrm>
              <a:off x="0" y="0"/>
              <a:ext cx="19200" cy="1404"/>
              <a:chOff x="-1155" y="0"/>
              <a:chExt cx="56983904" cy="4166737"/>
            </a:xfrm>
          </p:grpSpPr>
          <p:sp>
            <p:nvSpPr>
              <p:cNvPr id="6148" name="矩形 14"/>
              <p:cNvSpPr>
                <a:spLocks noChangeArrowheads="1"/>
              </p:cNvSpPr>
              <p:nvPr/>
            </p:nvSpPr>
            <p:spPr bwMode="auto">
              <a:xfrm>
                <a:off x="-1155" y="395396"/>
                <a:ext cx="56983904" cy="3771341"/>
              </a:xfrm>
              <a:prstGeom prst="rect">
                <a:avLst/>
              </a:prstGeom>
              <a:blipFill dpi="0"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7628" tIns="35243" rIns="67628" bIns="35243" anchor="ctr"/>
              <a:lstStyle/>
              <a:p>
                <a:pPr algn="ctr" eaLnBrk="1" hangingPunct="1">
                  <a:buFont typeface="Arial" panose="020B0604020202020204" pitchFamily="34" charset="0"/>
                  <a:buNone/>
                  <a:defRPr/>
                </a:pPr>
                <a:endParaRPr lang="zh-CN" altLang="zh-CN" sz="1350">
                  <a:solidFill>
                    <a:srgbClr val="FFFFFF"/>
                  </a:solidFill>
                </a:endParaRPr>
              </a:p>
            </p:txBody>
          </p:sp>
          <p:sp>
            <p:nvSpPr>
              <p:cNvPr id="3097" name="五边形 15"/>
              <p:cNvSpPr>
                <a:spLocks noChangeArrowheads="1"/>
              </p:cNvSpPr>
              <p:nvPr/>
            </p:nvSpPr>
            <p:spPr bwMode="auto">
              <a:xfrm rot="5400000">
                <a:off x="43309892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350">
                  <a:solidFill>
                    <a:srgbClr val="FFFFFF"/>
                  </a:solidFill>
                </a:endParaRPr>
              </a:p>
            </p:txBody>
          </p:sp>
          <p:sp>
            <p:nvSpPr>
              <p:cNvPr id="3098" name="直角三角形 16"/>
              <p:cNvSpPr>
                <a:spLocks noChangeArrowheads="1"/>
              </p:cNvSpPr>
              <p:nvPr/>
            </p:nvSpPr>
            <p:spPr bwMode="auto">
              <a:xfrm>
                <a:off x="45988801" y="0"/>
                <a:ext cx="344488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350">
                  <a:solidFill>
                    <a:srgbClr val="FFFFFF"/>
                  </a:solidFill>
                </a:endParaRPr>
              </a:p>
            </p:txBody>
          </p:sp>
          <p:sp>
            <p:nvSpPr>
              <p:cNvPr id="3099" name="五边形 17"/>
              <p:cNvSpPr>
                <a:spLocks noChangeArrowheads="1"/>
              </p:cNvSpPr>
              <p:nvPr/>
            </p:nvSpPr>
            <p:spPr bwMode="auto">
              <a:xfrm rot="5400000">
                <a:off x="45102180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rgbClr val="6B9B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350">
                  <a:solidFill>
                    <a:srgbClr val="FFFFFF"/>
                  </a:solidFill>
                </a:endParaRPr>
              </a:p>
            </p:txBody>
          </p:sp>
          <p:sp>
            <p:nvSpPr>
              <p:cNvPr id="3100" name="直角三角形 18"/>
              <p:cNvSpPr>
                <a:spLocks noChangeArrowheads="1"/>
              </p:cNvSpPr>
              <p:nvPr/>
            </p:nvSpPr>
            <p:spPr bwMode="auto">
              <a:xfrm>
                <a:off x="47781089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350">
                  <a:solidFill>
                    <a:srgbClr val="FFFFFF"/>
                  </a:solidFill>
                </a:endParaRPr>
              </a:p>
            </p:txBody>
          </p:sp>
          <p:sp>
            <p:nvSpPr>
              <p:cNvPr id="3101" name="五边形 19"/>
              <p:cNvSpPr>
                <a:spLocks noChangeArrowheads="1"/>
              </p:cNvSpPr>
              <p:nvPr/>
            </p:nvSpPr>
            <p:spPr bwMode="auto">
              <a:xfrm rot="5400000">
                <a:off x="46895261" y="1262063"/>
                <a:ext cx="3941763" cy="1417638"/>
              </a:xfrm>
              <a:prstGeom prst="homePlate">
                <a:avLst>
                  <a:gd name="adj" fmla="val 69513"/>
                </a:avLst>
              </a:prstGeom>
              <a:solidFill>
                <a:srgbClr val="A4B6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35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102" name="直角三角形 20"/>
              <p:cNvSpPr>
                <a:spLocks noChangeArrowheads="1"/>
              </p:cNvSpPr>
              <p:nvPr/>
            </p:nvSpPr>
            <p:spPr bwMode="auto">
              <a:xfrm>
                <a:off x="49574964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350">
                  <a:solidFill>
                    <a:srgbClr val="FFFFFF"/>
                  </a:solidFill>
                </a:endParaRPr>
              </a:p>
            </p:txBody>
          </p:sp>
          <p:pic>
            <p:nvPicPr>
              <p:cNvPr id="3103" name="Picture 5" descr="E:\Design Area\CSO\Processing\presentation\bizpro\asd\images\01_Main-Background_Light_03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6423" y="1032174"/>
                <a:ext cx="1288704" cy="1288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4" name="Picture 6" descr="E:\Design Area\CSO\Processing\presentation\bizpro\asd\images\01_Main-Background_Light_05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1792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5" name="Picture 7" descr="E:\Design Area\CSO\Processing\presentation\bizpro\asd\images\01_Main-Background_Light_07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5247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93" name="矩形 25"/>
            <p:cNvSpPr>
              <a:spLocks noChangeArrowheads="1"/>
            </p:cNvSpPr>
            <p:nvPr/>
          </p:nvSpPr>
          <p:spPr bwMode="auto">
            <a:xfrm>
              <a:off x="566" y="270"/>
              <a:ext cx="4427" cy="1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20000"/>
                </a:lnSpc>
              </a:pPr>
              <a:r>
                <a:rPr lang="zh-TW" altLang="en-US" sz="24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參考及</a:t>
              </a:r>
              <a:r>
                <a:rPr lang="zh-TW" altLang="en-US" sz="24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程</a:t>
              </a:r>
              <a:r>
                <a:rPr lang="zh-TW" altLang="en-US" sz="24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式</a:t>
              </a:r>
              <a:r>
                <a:rPr lang="zh-TW" altLang="en-US" sz="24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：</a:t>
              </a:r>
              <a:r>
                <a:rPr lang="en-US" altLang="zh-TW" sz="24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endPara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17" name="圖片 1">
            <a:extLst>
              <a:ext uri="{FF2B5EF4-FFF2-40B4-BE49-F238E27FC236}">
                <a16:creationId xmlns:a16="http://schemas.microsoft.com/office/drawing/2014/main" xmlns="" id="{A5F5623B-DB93-4CA4-B58B-153CEBD4B9FF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203" y="2583710"/>
            <a:ext cx="5834409" cy="27396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8979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68">
            <a:extLst>
              <a:ext uri="{FF2B5EF4-FFF2-40B4-BE49-F238E27FC236}">
                <a16:creationId xmlns:a16="http://schemas.microsoft.com/office/drawing/2014/main" xmlns="" id="{F40074C7-670B-4B29-8E3B-715B1C409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6181" y="3424902"/>
            <a:ext cx="2512100" cy="703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2" rIns="91425" bIns="45712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973" b="1" dirty="0">
                <a:solidFill>
                  <a:srgbClr val="F2F2F2"/>
                </a:solidFill>
                <a:latin typeface="方正姚体" panose="02010601030101010101" pitchFamily="2" charset="-122"/>
                <a:sym typeface="Nexa Light" panose="02010600030101010101" pitchFamily="2" charset="-122"/>
              </a:rPr>
              <a:t>YOU</a:t>
            </a:r>
            <a:endParaRPr lang="zh-CN" altLang="en-US" sz="3973" b="1" dirty="0">
              <a:solidFill>
                <a:srgbClr val="F2F2F2"/>
              </a:solidFill>
              <a:latin typeface="方正姚体" panose="02010601030101010101" pitchFamily="2" charset="-122"/>
              <a:sym typeface="Nexa Light" panose="02010600030101010101" pitchFamily="2" charset="-122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xmlns="" id="{7F09A05E-E184-4453-8691-B21A5397C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1913" y="2561698"/>
            <a:ext cx="2434751" cy="703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2" rIns="91425" bIns="45712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973" b="1" dirty="0">
                <a:solidFill>
                  <a:srgbClr val="F2F2F2"/>
                </a:solidFill>
                <a:latin typeface="方正姚体" panose="02010601030101010101" pitchFamily="2" charset="-122"/>
                <a:sym typeface="Nexa Light" panose="02010600030101010101" pitchFamily="2" charset="-122"/>
              </a:rPr>
              <a:t>THANK</a:t>
            </a:r>
            <a:endParaRPr lang="zh-CN" altLang="en-US" sz="3973" b="1" dirty="0">
              <a:solidFill>
                <a:srgbClr val="F2F2F2"/>
              </a:solidFill>
              <a:latin typeface="方正姚体" panose="02010601030101010101" pitchFamily="2" charset="-122"/>
              <a:sym typeface="Nexa Light" panose="02010600030101010101" pitchFamily="2" charset="-122"/>
            </a:endParaRPr>
          </a:p>
        </p:txBody>
      </p:sp>
      <p:sp>
        <p:nvSpPr>
          <p:cNvPr id="6" name="直接连接符 153">
            <a:extLst>
              <a:ext uri="{FF2B5EF4-FFF2-40B4-BE49-F238E27FC236}">
                <a16:creationId xmlns:a16="http://schemas.microsoft.com/office/drawing/2014/main" xmlns="" id="{2ED6B6B1-525D-4A19-9CD1-2A811F10FEA3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7958" y="3347326"/>
            <a:ext cx="2302661" cy="0"/>
          </a:xfrm>
          <a:prstGeom prst="line">
            <a:avLst/>
          </a:prstGeom>
          <a:noFill/>
          <a:ln w="12700">
            <a:solidFill>
              <a:srgbClr val="F2F2F2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49"/>
          </a:p>
        </p:txBody>
      </p:sp>
    </p:spTree>
    <p:extLst>
      <p:ext uri="{BB962C8B-B14F-4D97-AF65-F5344CB8AC3E}">
        <p14:creationId xmlns:p14="http://schemas.microsoft.com/office/powerpoint/2010/main" val="2230229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2" name="组合 24"/>
          <p:cNvGrpSpPr>
            <a:grpSpLocks/>
          </p:cNvGrpSpPr>
          <p:nvPr/>
        </p:nvGrpSpPr>
        <p:grpSpPr bwMode="auto">
          <a:xfrm>
            <a:off x="0" y="1183481"/>
            <a:ext cx="9144000" cy="667941"/>
            <a:chOff x="0" y="0"/>
            <a:chExt cx="56983904" cy="4165600"/>
          </a:xfrm>
        </p:grpSpPr>
        <p:sp>
          <p:nvSpPr>
            <p:cNvPr id="6148" name="矩形 14"/>
            <p:cNvSpPr>
              <a:spLocks noChangeArrowheads="1"/>
            </p:cNvSpPr>
            <p:nvPr/>
          </p:nvSpPr>
          <p:spPr bwMode="auto">
            <a:xfrm>
              <a:off x="0" y="395289"/>
              <a:ext cx="56983904" cy="3770311"/>
            </a:xfrm>
            <a:prstGeom prst="rect">
              <a:avLst/>
            </a:pr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628" tIns="35243" rIns="67628" bIns="35243"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zh-CN" sz="1350">
                <a:solidFill>
                  <a:srgbClr val="FFFFFF"/>
                </a:solidFill>
              </a:endParaRPr>
            </a:p>
          </p:txBody>
        </p:sp>
        <p:sp>
          <p:nvSpPr>
            <p:cNvPr id="3097" name="五边形 15"/>
            <p:cNvSpPr>
              <a:spLocks noChangeArrowheads="1"/>
            </p:cNvSpPr>
            <p:nvPr/>
          </p:nvSpPr>
          <p:spPr bwMode="auto">
            <a:xfrm rot="5400000">
              <a:off x="43309892" y="1262857"/>
              <a:ext cx="3941763" cy="1416050"/>
            </a:xfrm>
            <a:prstGeom prst="homePlate">
              <a:avLst>
                <a:gd name="adj" fmla="val 69591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350">
                <a:solidFill>
                  <a:srgbClr val="FFFFFF"/>
                </a:solidFill>
              </a:endParaRPr>
            </a:p>
          </p:txBody>
        </p:sp>
        <p:sp>
          <p:nvSpPr>
            <p:cNvPr id="3098" name="直角三角形 16"/>
            <p:cNvSpPr>
              <a:spLocks noChangeArrowheads="1"/>
            </p:cNvSpPr>
            <p:nvPr/>
          </p:nvSpPr>
          <p:spPr bwMode="auto">
            <a:xfrm>
              <a:off x="45988801" y="0"/>
              <a:ext cx="344488" cy="401638"/>
            </a:xfrm>
            <a:prstGeom prst="rtTriangl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350">
                <a:solidFill>
                  <a:srgbClr val="FFFFFF"/>
                </a:solidFill>
              </a:endParaRPr>
            </a:p>
          </p:txBody>
        </p:sp>
        <p:sp>
          <p:nvSpPr>
            <p:cNvPr id="3099" name="五边形 17"/>
            <p:cNvSpPr>
              <a:spLocks noChangeArrowheads="1"/>
            </p:cNvSpPr>
            <p:nvPr/>
          </p:nvSpPr>
          <p:spPr bwMode="auto">
            <a:xfrm rot="5400000">
              <a:off x="45102180" y="1262857"/>
              <a:ext cx="3941763" cy="1416050"/>
            </a:xfrm>
            <a:prstGeom prst="homePlate">
              <a:avLst>
                <a:gd name="adj" fmla="val 69591"/>
              </a:avLst>
            </a:prstGeom>
            <a:solidFill>
              <a:srgbClr val="6B9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350">
                <a:solidFill>
                  <a:srgbClr val="FFFFFF"/>
                </a:solidFill>
              </a:endParaRPr>
            </a:p>
          </p:txBody>
        </p:sp>
        <p:sp>
          <p:nvSpPr>
            <p:cNvPr id="3100" name="直角三角形 18"/>
            <p:cNvSpPr>
              <a:spLocks noChangeArrowheads="1"/>
            </p:cNvSpPr>
            <p:nvPr/>
          </p:nvSpPr>
          <p:spPr bwMode="auto">
            <a:xfrm>
              <a:off x="47781089" y="0"/>
              <a:ext cx="344487" cy="401638"/>
            </a:xfrm>
            <a:prstGeom prst="rtTriangl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350">
                <a:solidFill>
                  <a:srgbClr val="FFFFFF"/>
                </a:solidFill>
              </a:endParaRPr>
            </a:p>
          </p:txBody>
        </p:sp>
        <p:sp>
          <p:nvSpPr>
            <p:cNvPr id="3101" name="五边形 19"/>
            <p:cNvSpPr>
              <a:spLocks noChangeArrowheads="1"/>
            </p:cNvSpPr>
            <p:nvPr/>
          </p:nvSpPr>
          <p:spPr bwMode="auto">
            <a:xfrm rot="5400000">
              <a:off x="46895261" y="1262063"/>
              <a:ext cx="3941763" cy="1417638"/>
            </a:xfrm>
            <a:prstGeom prst="homePlate">
              <a:avLst>
                <a:gd name="adj" fmla="val 69513"/>
              </a:avLst>
            </a:prstGeom>
            <a:solidFill>
              <a:srgbClr val="A4B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350" dirty="0">
                <a:solidFill>
                  <a:srgbClr val="FFFFFF"/>
                </a:solidFill>
              </a:endParaRPr>
            </a:p>
          </p:txBody>
        </p:sp>
        <p:sp>
          <p:nvSpPr>
            <p:cNvPr id="3102" name="直角三角形 20"/>
            <p:cNvSpPr>
              <a:spLocks noChangeArrowheads="1"/>
            </p:cNvSpPr>
            <p:nvPr/>
          </p:nvSpPr>
          <p:spPr bwMode="auto">
            <a:xfrm>
              <a:off x="49574964" y="0"/>
              <a:ext cx="344487" cy="401638"/>
            </a:xfrm>
            <a:prstGeom prst="rtTriangl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350">
                <a:solidFill>
                  <a:srgbClr val="FFFFFF"/>
                </a:solidFill>
              </a:endParaRPr>
            </a:p>
          </p:txBody>
        </p:sp>
        <p:pic>
          <p:nvPicPr>
            <p:cNvPr id="3103" name="Picture 5" descr="E:\Design Area\CSO\Processing\presentation\bizpro\asd\images\01_Main-Background_Light_03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36423" y="1032174"/>
              <a:ext cx="1288704" cy="1288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04" name="Picture 6" descr="E:\Design Area\CSO\Processing\presentation\bizpro\asd\images\01_Main-Background_Light_05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21792" y="1053250"/>
              <a:ext cx="1288704" cy="1288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05" name="Picture 7" descr="E:\Design Area\CSO\Processing\presentation\bizpro\asd\images\01_Main-Background_Light_07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25247" y="1053250"/>
              <a:ext cx="1288704" cy="1288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" name="文本框 22">
            <a:extLst>
              <a:ext uri="{FF2B5EF4-FFF2-40B4-BE49-F238E27FC236}">
                <a16:creationId xmlns:a16="http://schemas.microsoft.com/office/drawing/2014/main" xmlns="" id="{84DC6B03-D7D3-45CA-BDFF-034A8225A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816" y="1290170"/>
            <a:ext cx="638279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微软雅黑" panose="020B0503020204020204" pitchFamily="34" charset="-122"/>
              </a:rPr>
              <a:t>小組資料預處理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xmlns="" id="{BEA24CEA-1723-456B-8B80-F7CED0F630A9}"/>
              </a:ext>
            </a:extLst>
          </p:cNvPr>
          <p:cNvSpPr>
            <a:spLocks noGrp="1"/>
          </p:cNvSpPr>
          <p:nvPr/>
        </p:nvSpPr>
        <p:spPr>
          <a:xfrm>
            <a:off x="1223858" y="2831616"/>
            <a:ext cx="6696284" cy="184407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sz="77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 2" panose="05020102010507070707" pitchFamily="18" charset="2"/>
              </a:rPr>
              <a:t></a:t>
            </a:r>
            <a:r>
              <a:rPr lang="zh-CN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將</a:t>
            </a:r>
            <a:r>
              <a:rPr lang="en-US" altLang="zh-CN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timestamp</a:t>
            </a:r>
            <a:r>
              <a:rPr lang="zh-CN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切成每星期 每小時 每</a:t>
            </a:r>
            <a:r>
              <a:rPr lang="en-US" altLang="zh-CN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30</a:t>
            </a:r>
            <a:r>
              <a:rPr lang="zh-CN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分鐘</a:t>
            </a:r>
            <a:endParaRPr lang="en-US" altLang="zh-CN" sz="2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CN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</a:p>
          <a:p>
            <a:pPr marL="0" indent="0">
              <a:buNone/>
            </a:pPr>
            <a:endParaRPr lang="zh-TW" altLang="en-US" sz="2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85462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2" name="组合 24"/>
          <p:cNvGrpSpPr>
            <a:grpSpLocks/>
          </p:cNvGrpSpPr>
          <p:nvPr/>
        </p:nvGrpSpPr>
        <p:grpSpPr bwMode="auto">
          <a:xfrm>
            <a:off x="0" y="1183481"/>
            <a:ext cx="9144000" cy="667941"/>
            <a:chOff x="0" y="0"/>
            <a:chExt cx="56983904" cy="4165600"/>
          </a:xfrm>
        </p:grpSpPr>
        <p:sp>
          <p:nvSpPr>
            <p:cNvPr id="6148" name="矩形 14"/>
            <p:cNvSpPr>
              <a:spLocks noChangeArrowheads="1"/>
            </p:cNvSpPr>
            <p:nvPr/>
          </p:nvSpPr>
          <p:spPr bwMode="auto">
            <a:xfrm>
              <a:off x="0" y="395289"/>
              <a:ext cx="56983904" cy="3770311"/>
            </a:xfrm>
            <a:prstGeom prst="rect">
              <a:avLst/>
            </a:pr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628" tIns="35243" rIns="67628" bIns="35243"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zh-CN" sz="1350">
                <a:solidFill>
                  <a:srgbClr val="FFFFFF"/>
                </a:solidFill>
              </a:endParaRPr>
            </a:p>
          </p:txBody>
        </p:sp>
        <p:sp>
          <p:nvSpPr>
            <p:cNvPr id="3097" name="五边形 15"/>
            <p:cNvSpPr>
              <a:spLocks noChangeArrowheads="1"/>
            </p:cNvSpPr>
            <p:nvPr/>
          </p:nvSpPr>
          <p:spPr bwMode="auto">
            <a:xfrm rot="5400000">
              <a:off x="43309892" y="1262857"/>
              <a:ext cx="3941763" cy="1416050"/>
            </a:xfrm>
            <a:prstGeom prst="homePlate">
              <a:avLst>
                <a:gd name="adj" fmla="val 69591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350">
                <a:solidFill>
                  <a:srgbClr val="FFFFFF"/>
                </a:solidFill>
              </a:endParaRPr>
            </a:p>
          </p:txBody>
        </p:sp>
        <p:sp>
          <p:nvSpPr>
            <p:cNvPr id="3098" name="直角三角形 16"/>
            <p:cNvSpPr>
              <a:spLocks noChangeArrowheads="1"/>
            </p:cNvSpPr>
            <p:nvPr/>
          </p:nvSpPr>
          <p:spPr bwMode="auto">
            <a:xfrm>
              <a:off x="45988801" y="0"/>
              <a:ext cx="344488" cy="401638"/>
            </a:xfrm>
            <a:prstGeom prst="rtTriangl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350">
                <a:solidFill>
                  <a:srgbClr val="FFFFFF"/>
                </a:solidFill>
              </a:endParaRPr>
            </a:p>
          </p:txBody>
        </p:sp>
        <p:sp>
          <p:nvSpPr>
            <p:cNvPr id="3099" name="五边形 17"/>
            <p:cNvSpPr>
              <a:spLocks noChangeArrowheads="1"/>
            </p:cNvSpPr>
            <p:nvPr/>
          </p:nvSpPr>
          <p:spPr bwMode="auto">
            <a:xfrm rot="5400000">
              <a:off x="45102180" y="1262857"/>
              <a:ext cx="3941763" cy="1416050"/>
            </a:xfrm>
            <a:prstGeom prst="homePlate">
              <a:avLst>
                <a:gd name="adj" fmla="val 69591"/>
              </a:avLst>
            </a:prstGeom>
            <a:solidFill>
              <a:srgbClr val="6B9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350">
                <a:solidFill>
                  <a:srgbClr val="FFFFFF"/>
                </a:solidFill>
              </a:endParaRPr>
            </a:p>
          </p:txBody>
        </p:sp>
        <p:sp>
          <p:nvSpPr>
            <p:cNvPr id="3100" name="直角三角形 18"/>
            <p:cNvSpPr>
              <a:spLocks noChangeArrowheads="1"/>
            </p:cNvSpPr>
            <p:nvPr/>
          </p:nvSpPr>
          <p:spPr bwMode="auto">
            <a:xfrm>
              <a:off x="47781089" y="0"/>
              <a:ext cx="344487" cy="401638"/>
            </a:xfrm>
            <a:prstGeom prst="rtTriangl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350">
                <a:solidFill>
                  <a:srgbClr val="FFFFFF"/>
                </a:solidFill>
              </a:endParaRPr>
            </a:p>
          </p:txBody>
        </p:sp>
        <p:sp>
          <p:nvSpPr>
            <p:cNvPr id="3101" name="五边形 19"/>
            <p:cNvSpPr>
              <a:spLocks noChangeArrowheads="1"/>
            </p:cNvSpPr>
            <p:nvPr/>
          </p:nvSpPr>
          <p:spPr bwMode="auto">
            <a:xfrm rot="5400000">
              <a:off x="46895261" y="1262063"/>
              <a:ext cx="3941763" cy="1417638"/>
            </a:xfrm>
            <a:prstGeom prst="homePlate">
              <a:avLst>
                <a:gd name="adj" fmla="val 69513"/>
              </a:avLst>
            </a:prstGeom>
            <a:solidFill>
              <a:srgbClr val="A4B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350" dirty="0">
                <a:solidFill>
                  <a:srgbClr val="FFFFFF"/>
                </a:solidFill>
              </a:endParaRPr>
            </a:p>
          </p:txBody>
        </p:sp>
        <p:sp>
          <p:nvSpPr>
            <p:cNvPr id="3102" name="直角三角形 20"/>
            <p:cNvSpPr>
              <a:spLocks noChangeArrowheads="1"/>
            </p:cNvSpPr>
            <p:nvPr/>
          </p:nvSpPr>
          <p:spPr bwMode="auto">
            <a:xfrm>
              <a:off x="49574964" y="0"/>
              <a:ext cx="344487" cy="401638"/>
            </a:xfrm>
            <a:prstGeom prst="rtTriangl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350">
                <a:solidFill>
                  <a:srgbClr val="FFFFFF"/>
                </a:solidFill>
              </a:endParaRPr>
            </a:p>
          </p:txBody>
        </p:sp>
        <p:pic>
          <p:nvPicPr>
            <p:cNvPr id="3103" name="Picture 5" descr="E:\Design Area\CSO\Processing\presentation\bizpro\asd\images\01_Main-Background_Light_03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36423" y="1032174"/>
              <a:ext cx="1288704" cy="1288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04" name="Picture 6" descr="E:\Design Area\CSO\Processing\presentation\bizpro\asd\images\01_Main-Background_Light_05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21792" y="1053250"/>
              <a:ext cx="1288704" cy="1288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05" name="Picture 7" descr="E:\Design Area\CSO\Processing\presentation\bizpro\asd\images\01_Main-Background_Light_07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25247" y="1053250"/>
              <a:ext cx="1288704" cy="1288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" name="文本框 22">
            <a:extLst>
              <a:ext uri="{FF2B5EF4-FFF2-40B4-BE49-F238E27FC236}">
                <a16:creationId xmlns:a16="http://schemas.microsoft.com/office/drawing/2014/main" xmlns="" id="{84DC6B03-D7D3-45CA-BDFF-034A8225A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816" y="1290170"/>
            <a:ext cx="638279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微软雅黑" panose="020B0503020204020204" pitchFamily="34" charset="-122"/>
              </a:rPr>
              <a:t>小組資料預處理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xmlns="" id="{BEA24CEA-1723-456B-8B80-F7CED0F630A9}"/>
              </a:ext>
            </a:extLst>
          </p:cNvPr>
          <p:cNvSpPr>
            <a:spLocks noGrp="1"/>
          </p:cNvSpPr>
          <p:nvPr/>
        </p:nvSpPr>
        <p:spPr>
          <a:xfrm>
            <a:off x="1223858" y="2831616"/>
            <a:ext cx="6696284" cy="346548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sz="77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 2" panose="05020102010507070707" pitchFamily="18" charset="2"/>
              </a:rPr>
              <a:t></a:t>
            </a:r>
            <a:r>
              <a:rPr lang="zh-CN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使用上一筆</a:t>
            </a:r>
            <a:r>
              <a:rPr lang="en-US" altLang="zh-CN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</a:t>
            </a:r>
            <a:r>
              <a:rPr lang="zh-CN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CN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30</a:t>
            </a:r>
            <a:r>
              <a:rPr lang="zh-CN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分鐘前）填補空白資料</a:t>
            </a:r>
            <a:endParaRPr lang="en-US" altLang="zh-CN" sz="2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CN" sz="2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sz="2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51830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2" name="组合 24"/>
          <p:cNvGrpSpPr>
            <a:grpSpLocks/>
          </p:cNvGrpSpPr>
          <p:nvPr/>
        </p:nvGrpSpPr>
        <p:grpSpPr bwMode="auto">
          <a:xfrm>
            <a:off x="0" y="1183481"/>
            <a:ext cx="9144000" cy="667941"/>
            <a:chOff x="0" y="0"/>
            <a:chExt cx="56983904" cy="4165600"/>
          </a:xfrm>
        </p:grpSpPr>
        <p:sp>
          <p:nvSpPr>
            <p:cNvPr id="6148" name="矩形 14"/>
            <p:cNvSpPr>
              <a:spLocks noChangeArrowheads="1"/>
            </p:cNvSpPr>
            <p:nvPr/>
          </p:nvSpPr>
          <p:spPr bwMode="auto">
            <a:xfrm>
              <a:off x="0" y="395289"/>
              <a:ext cx="56983904" cy="3770311"/>
            </a:xfrm>
            <a:prstGeom prst="rect">
              <a:avLst/>
            </a:pr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628" tIns="35243" rIns="67628" bIns="35243"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zh-CN" sz="1350">
                <a:solidFill>
                  <a:srgbClr val="FFFFFF"/>
                </a:solidFill>
              </a:endParaRPr>
            </a:p>
          </p:txBody>
        </p:sp>
        <p:sp>
          <p:nvSpPr>
            <p:cNvPr id="3097" name="五边形 15"/>
            <p:cNvSpPr>
              <a:spLocks noChangeArrowheads="1"/>
            </p:cNvSpPr>
            <p:nvPr/>
          </p:nvSpPr>
          <p:spPr bwMode="auto">
            <a:xfrm rot="5400000">
              <a:off x="43309892" y="1262857"/>
              <a:ext cx="3941763" cy="1416050"/>
            </a:xfrm>
            <a:prstGeom prst="homePlate">
              <a:avLst>
                <a:gd name="adj" fmla="val 69591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350">
                <a:solidFill>
                  <a:srgbClr val="FFFFFF"/>
                </a:solidFill>
              </a:endParaRPr>
            </a:p>
          </p:txBody>
        </p:sp>
        <p:sp>
          <p:nvSpPr>
            <p:cNvPr id="3098" name="直角三角形 16"/>
            <p:cNvSpPr>
              <a:spLocks noChangeArrowheads="1"/>
            </p:cNvSpPr>
            <p:nvPr/>
          </p:nvSpPr>
          <p:spPr bwMode="auto">
            <a:xfrm>
              <a:off x="45988801" y="0"/>
              <a:ext cx="344488" cy="401638"/>
            </a:xfrm>
            <a:prstGeom prst="rtTriangl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350">
                <a:solidFill>
                  <a:srgbClr val="FFFFFF"/>
                </a:solidFill>
              </a:endParaRPr>
            </a:p>
          </p:txBody>
        </p:sp>
        <p:sp>
          <p:nvSpPr>
            <p:cNvPr id="3099" name="五边形 17"/>
            <p:cNvSpPr>
              <a:spLocks noChangeArrowheads="1"/>
            </p:cNvSpPr>
            <p:nvPr/>
          </p:nvSpPr>
          <p:spPr bwMode="auto">
            <a:xfrm rot="5400000">
              <a:off x="45102180" y="1262857"/>
              <a:ext cx="3941763" cy="1416050"/>
            </a:xfrm>
            <a:prstGeom prst="homePlate">
              <a:avLst>
                <a:gd name="adj" fmla="val 69591"/>
              </a:avLst>
            </a:prstGeom>
            <a:solidFill>
              <a:srgbClr val="6B9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350">
                <a:solidFill>
                  <a:srgbClr val="FFFFFF"/>
                </a:solidFill>
              </a:endParaRPr>
            </a:p>
          </p:txBody>
        </p:sp>
        <p:sp>
          <p:nvSpPr>
            <p:cNvPr id="3100" name="直角三角形 18"/>
            <p:cNvSpPr>
              <a:spLocks noChangeArrowheads="1"/>
            </p:cNvSpPr>
            <p:nvPr/>
          </p:nvSpPr>
          <p:spPr bwMode="auto">
            <a:xfrm>
              <a:off x="47781089" y="0"/>
              <a:ext cx="344487" cy="401638"/>
            </a:xfrm>
            <a:prstGeom prst="rtTriangl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350">
                <a:solidFill>
                  <a:srgbClr val="FFFFFF"/>
                </a:solidFill>
              </a:endParaRPr>
            </a:p>
          </p:txBody>
        </p:sp>
        <p:sp>
          <p:nvSpPr>
            <p:cNvPr id="3101" name="五边形 19"/>
            <p:cNvSpPr>
              <a:spLocks noChangeArrowheads="1"/>
            </p:cNvSpPr>
            <p:nvPr/>
          </p:nvSpPr>
          <p:spPr bwMode="auto">
            <a:xfrm rot="5400000">
              <a:off x="46895261" y="1262063"/>
              <a:ext cx="3941763" cy="1417638"/>
            </a:xfrm>
            <a:prstGeom prst="homePlate">
              <a:avLst>
                <a:gd name="adj" fmla="val 69513"/>
              </a:avLst>
            </a:prstGeom>
            <a:solidFill>
              <a:srgbClr val="A4B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350" dirty="0">
                <a:solidFill>
                  <a:srgbClr val="FFFFFF"/>
                </a:solidFill>
              </a:endParaRPr>
            </a:p>
          </p:txBody>
        </p:sp>
        <p:sp>
          <p:nvSpPr>
            <p:cNvPr id="3102" name="直角三角形 20"/>
            <p:cNvSpPr>
              <a:spLocks noChangeArrowheads="1"/>
            </p:cNvSpPr>
            <p:nvPr/>
          </p:nvSpPr>
          <p:spPr bwMode="auto">
            <a:xfrm>
              <a:off x="49574964" y="0"/>
              <a:ext cx="344487" cy="401638"/>
            </a:xfrm>
            <a:prstGeom prst="rtTriangl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350">
                <a:solidFill>
                  <a:srgbClr val="FFFFFF"/>
                </a:solidFill>
              </a:endParaRPr>
            </a:p>
          </p:txBody>
        </p:sp>
        <p:pic>
          <p:nvPicPr>
            <p:cNvPr id="3103" name="Picture 5" descr="E:\Design Area\CSO\Processing\presentation\bizpro\asd\images\01_Main-Background_Light_03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36423" y="1032174"/>
              <a:ext cx="1288704" cy="1288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04" name="Picture 6" descr="E:\Design Area\CSO\Processing\presentation\bizpro\asd\images\01_Main-Background_Light_05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21792" y="1053250"/>
              <a:ext cx="1288704" cy="1288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05" name="Picture 7" descr="E:\Design Area\CSO\Processing\presentation\bizpro\asd\images\01_Main-Background_Light_07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25247" y="1053250"/>
              <a:ext cx="1288704" cy="1288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" name="文本框 22">
            <a:extLst>
              <a:ext uri="{FF2B5EF4-FFF2-40B4-BE49-F238E27FC236}">
                <a16:creationId xmlns:a16="http://schemas.microsoft.com/office/drawing/2014/main" xmlns="" id="{84DC6B03-D7D3-45CA-BDFF-034A8225A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816" y="1290170"/>
            <a:ext cx="638279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微软雅黑" panose="020B0503020204020204" pitchFamily="34" charset="-122"/>
              </a:rPr>
              <a:t>數據標準化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xmlns="" id="{CFCA1116-1FEB-4C9B-9BE6-7077EF1922D5}"/>
              </a:ext>
            </a:extLst>
          </p:cNvPr>
          <p:cNvSpPr>
            <a:spLocks noGrp="1"/>
          </p:cNvSpPr>
          <p:nvPr/>
        </p:nvSpPr>
        <p:spPr>
          <a:xfrm>
            <a:off x="1882154" y="2633993"/>
            <a:ext cx="7686051" cy="25623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100" dirty="0"/>
          </a:p>
          <a:p>
            <a:r>
              <a:rPr lang="zh-CN" altLang="en-US" sz="2100" dirty="0">
                <a:latin typeface="Adobe Garamond Pro" panose="02020502060506020403" pitchFamily="18" charset="0"/>
              </a:rPr>
              <a:t>在進行缺失，異常處理后，對數據進行變換</a:t>
            </a:r>
            <a:endParaRPr lang="en-US" altLang="zh-CN" sz="2100" dirty="0">
              <a:latin typeface="Adobe Garamond Pro" panose="02020502060506020403" pitchFamily="18" charset="0"/>
            </a:endParaRPr>
          </a:p>
          <a:p>
            <a:r>
              <a:rPr lang="zh-CN" altLang="en-US" sz="2100" dirty="0">
                <a:latin typeface="Adobe Garamond Pro" panose="02020502060506020403" pitchFamily="18" charset="0"/>
              </a:rPr>
              <a:t>（資料值</a:t>
            </a:r>
            <a:r>
              <a:rPr lang="en-US" altLang="zh-CN" sz="2100" dirty="0">
                <a:latin typeface="Adobe Garamond Pro" panose="02020502060506020403" pitchFamily="18" charset="0"/>
              </a:rPr>
              <a:t>-</a:t>
            </a:r>
            <a:r>
              <a:rPr lang="zh-CN" altLang="en-US" sz="2100" dirty="0">
                <a:latin typeface="Adobe Garamond Pro" panose="02020502060506020403" pitchFamily="18" charset="0"/>
              </a:rPr>
              <a:t>資料平均值）</a:t>
            </a:r>
            <a:r>
              <a:rPr lang="en-US" altLang="zh-CN" sz="2100" dirty="0">
                <a:latin typeface="Adobe Garamond Pro" panose="02020502060506020403" pitchFamily="18" charset="0"/>
              </a:rPr>
              <a:t>/  </a:t>
            </a:r>
            <a:r>
              <a:rPr lang="zh-CN" altLang="en-US" sz="2100" dirty="0">
                <a:latin typeface="Adobe Garamond Pro" panose="02020502060506020403" pitchFamily="18" charset="0"/>
              </a:rPr>
              <a:t>標準差</a:t>
            </a:r>
            <a:endParaRPr lang="en-US" altLang="zh-CN" sz="2100" dirty="0">
              <a:latin typeface="Adobe Garamond Pro" panose="02020502060506020403" pitchFamily="18" charset="0"/>
            </a:endParaRPr>
          </a:p>
          <a:p>
            <a:r>
              <a:rPr lang="zh-CN" altLang="en-US" sz="2100" dirty="0">
                <a:latin typeface="Adobe Garamond Pro" panose="02020502060506020403" pitchFamily="18" charset="0"/>
              </a:rPr>
              <a:t>結果的區間為（</a:t>
            </a:r>
            <a:r>
              <a:rPr lang="en-US" altLang="zh-CN" sz="2100" dirty="0">
                <a:latin typeface="Adobe Garamond Pro" panose="02020502060506020403" pitchFamily="18" charset="0"/>
              </a:rPr>
              <a:t>-1</a:t>
            </a:r>
            <a:r>
              <a:rPr lang="zh-CN" altLang="en-US" sz="2100" dirty="0">
                <a:latin typeface="Adobe Garamond Pro" panose="02020502060506020403" pitchFamily="18" charset="0"/>
              </a:rPr>
              <a:t>，</a:t>
            </a:r>
            <a:r>
              <a:rPr lang="en-US" altLang="zh-CN" sz="2100" dirty="0">
                <a:latin typeface="Adobe Garamond Pro" panose="02020502060506020403" pitchFamily="18" charset="0"/>
              </a:rPr>
              <a:t>1)</a:t>
            </a:r>
          </a:p>
          <a:p>
            <a:r>
              <a:rPr lang="zh-CN" altLang="en-US" sz="2100" dirty="0">
                <a:latin typeface="Adobe Garamond Pro" panose="02020502060506020403" pitchFamily="18" charset="0"/>
              </a:rPr>
              <a:t>如果需要</a:t>
            </a:r>
            <a:r>
              <a:rPr lang="en-US" altLang="zh-CN" sz="2100" dirty="0">
                <a:latin typeface="Adobe Garamond Pro" panose="02020502060506020403" pitchFamily="18" charset="0"/>
              </a:rPr>
              <a:t>0-1</a:t>
            </a:r>
            <a:r>
              <a:rPr lang="zh-CN" altLang="en-US" sz="2100" dirty="0">
                <a:latin typeface="Adobe Garamond Pro" panose="02020502060506020403" pitchFamily="18" charset="0"/>
              </a:rPr>
              <a:t>的值，將結果進行平方</a:t>
            </a:r>
            <a:endParaRPr lang="en-US" altLang="zh-CN" sz="2100" dirty="0">
              <a:latin typeface="Adobe Garamond Pro" panose="020205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109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2" name="组合 24"/>
          <p:cNvGrpSpPr>
            <a:grpSpLocks/>
          </p:cNvGrpSpPr>
          <p:nvPr/>
        </p:nvGrpSpPr>
        <p:grpSpPr bwMode="auto">
          <a:xfrm>
            <a:off x="0" y="1183481"/>
            <a:ext cx="9144000" cy="667941"/>
            <a:chOff x="0" y="0"/>
            <a:chExt cx="56983904" cy="4165600"/>
          </a:xfrm>
        </p:grpSpPr>
        <p:sp>
          <p:nvSpPr>
            <p:cNvPr id="6148" name="矩形 14"/>
            <p:cNvSpPr>
              <a:spLocks noChangeArrowheads="1"/>
            </p:cNvSpPr>
            <p:nvPr/>
          </p:nvSpPr>
          <p:spPr bwMode="auto">
            <a:xfrm>
              <a:off x="0" y="395289"/>
              <a:ext cx="56983904" cy="3770311"/>
            </a:xfrm>
            <a:prstGeom prst="rect">
              <a:avLst/>
            </a:pr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628" tIns="35243" rIns="67628" bIns="35243"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zh-CN" sz="1350">
                <a:solidFill>
                  <a:srgbClr val="FFFFFF"/>
                </a:solidFill>
              </a:endParaRPr>
            </a:p>
          </p:txBody>
        </p:sp>
        <p:sp>
          <p:nvSpPr>
            <p:cNvPr id="3097" name="五边形 15"/>
            <p:cNvSpPr>
              <a:spLocks noChangeArrowheads="1"/>
            </p:cNvSpPr>
            <p:nvPr/>
          </p:nvSpPr>
          <p:spPr bwMode="auto">
            <a:xfrm rot="5400000">
              <a:off x="43309892" y="1262857"/>
              <a:ext cx="3941763" cy="1416050"/>
            </a:xfrm>
            <a:prstGeom prst="homePlate">
              <a:avLst>
                <a:gd name="adj" fmla="val 69591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350">
                <a:solidFill>
                  <a:srgbClr val="FFFFFF"/>
                </a:solidFill>
              </a:endParaRPr>
            </a:p>
          </p:txBody>
        </p:sp>
        <p:sp>
          <p:nvSpPr>
            <p:cNvPr id="3098" name="直角三角形 16"/>
            <p:cNvSpPr>
              <a:spLocks noChangeArrowheads="1"/>
            </p:cNvSpPr>
            <p:nvPr/>
          </p:nvSpPr>
          <p:spPr bwMode="auto">
            <a:xfrm>
              <a:off x="45988801" y="0"/>
              <a:ext cx="344488" cy="401638"/>
            </a:xfrm>
            <a:prstGeom prst="rtTriangl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350">
                <a:solidFill>
                  <a:srgbClr val="FFFFFF"/>
                </a:solidFill>
              </a:endParaRPr>
            </a:p>
          </p:txBody>
        </p:sp>
        <p:sp>
          <p:nvSpPr>
            <p:cNvPr id="3099" name="五边形 17"/>
            <p:cNvSpPr>
              <a:spLocks noChangeArrowheads="1"/>
            </p:cNvSpPr>
            <p:nvPr/>
          </p:nvSpPr>
          <p:spPr bwMode="auto">
            <a:xfrm rot="5400000">
              <a:off x="45102180" y="1262857"/>
              <a:ext cx="3941763" cy="1416050"/>
            </a:xfrm>
            <a:prstGeom prst="homePlate">
              <a:avLst>
                <a:gd name="adj" fmla="val 69591"/>
              </a:avLst>
            </a:prstGeom>
            <a:solidFill>
              <a:srgbClr val="6B9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350">
                <a:solidFill>
                  <a:srgbClr val="FFFFFF"/>
                </a:solidFill>
              </a:endParaRPr>
            </a:p>
          </p:txBody>
        </p:sp>
        <p:sp>
          <p:nvSpPr>
            <p:cNvPr id="3100" name="直角三角形 18"/>
            <p:cNvSpPr>
              <a:spLocks noChangeArrowheads="1"/>
            </p:cNvSpPr>
            <p:nvPr/>
          </p:nvSpPr>
          <p:spPr bwMode="auto">
            <a:xfrm>
              <a:off x="47781089" y="0"/>
              <a:ext cx="344487" cy="401638"/>
            </a:xfrm>
            <a:prstGeom prst="rtTriangl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350">
                <a:solidFill>
                  <a:srgbClr val="FFFFFF"/>
                </a:solidFill>
              </a:endParaRPr>
            </a:p>
          </p:txBody>
        </p:sp>
        <p:sp>
          <p:nvSpPr>
            <p:cNvPr id="3101" name="五边形 19"/>
            <p:cNvSpPr>
              <a:spLocks noChangeArrowheads="1"/>
            </p:cNvSpPr>
            <p:nvPr/>
          </p:nvSpPr>
          <p:spPr bwMode="auto">
            <a:xfrm rot="5400000">
              <a:off x="46895261" y="1262063"/>
              <a:ext cx="3941763" cy="1417638"/>
            </a:xfrm>
            <a:prstGeom prst="homePlate">
              <a:avLst>
                <a:gd name="adj" fmla="val 69513"/>
              </a:avLst>
            </a:prstGeom>
            <a:solidFill>
              <a:srgbClr val="A4B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350" dirty="0">
                <a:solidFill>
                  <a:srgbClr val="FFFFFF"/>
                </a:solidFill>
              </a:endParaRPr>
            </a:p>
          </p:txBody>
        </p:sp>
        <p:sp>
          <p:nvSpPr>
            <p:cNvPr id="3102" name="直角三角形 20"/>
            <p:cNvSpPr>
              <a:spLocks noChangeArrowheads="1"/>
            </p:cNvSpPr>
            <p:nvPr/>
          </p:nvSpPr>
          <p:spPr bwMode="auto">
            <a:xfrm>
              <a:off x="49574964" y="0"/>
              <a:ext cx="344487" cy="401638"/>
            </a:xfrm>
            <a:prstGeom prst="rtTriangl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350">
                <a:solidFill>
                  <a:srgbClr val="FFFFFF"/>
                </a:solidFill>
              </a:endParaRPr>
            </a:p>
          </p:txBody>
        </p:sp>
        <p:pic>
          <p:nvPicPr>
            <p:cNvPr id="3103" name="Picture 5" descr="E:\Design Area\CSO\Processing\presentation\bizpro\asd\images\01_Main-Background_Light_03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36423" y="1032174"/>
              <a:ext cx="1288704" cy="1288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04" name="Picture 6" descr="E:\Design Area\CSO\Processing\presentation\bizpro\asd\images\01_Main-Background_Light_05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21792" y="1053250"/>
              <a:ext cx="1288704" cy="1288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05" name="Picture 7" descr="E:\Design Area\CSO\Processing\presentation\bizpro\asd\images\01_Main-Background_Light_07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25247" y="1053250"/>
              <a:ext cx="1288704" cy="1288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" name="文本框 22">
            <a:extLst>
              <a:ext uri="{FF2B5EF4-FFF2-40B4-BE49-F238E27FC236}">
                <a16:creationId xmlns:a16="http://schemas.microsoft.com/office/drawing/2014/main" xmlns="" id="{84DC6B03-D7D3-45CA-BDFF-034A8225A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816" y="1290170"/>
            <a:ext cx="638279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微软雅黑" panose="020B0503020204020204" pitchFamily="34" charset="-122"/>
              </a:rPr>
              <a:t>數據標準化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xmlns="" id="{CFCA1116-1FEB-4C9B-9BE6-7077EF1922D5}"/>
              </a:ext>
            </a:extLst>
          </p:cNvPr>
          <p:cNvSpPr>
            <a:spLocks noGrp="1"/>
          </p:cNvSpPr>
          <p:nvPr/>
        </p:nvSpPr>
        <p:spPr>
          <a:xfrm>
            <a:off x="826352" y="1878913"/>
            <a:ext cx="7686051" cy="25623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100" dirty="0"/>
          </a:p>
          <a:p>
            <a:r>
              <a:rPr lang="zh-TW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如果不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進行標準</a:t>
            </a:r>
            <a:r>
              <a:rPr lang="zh-TW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化，那麼由於特徵向量中不同特徵的取值相差較大，會導致目標函數變“扁”。這樣在進行梯度下降的時候，梯度的方向就會偏離最小值的方向，走很多彎路，即訓練時間過長</a:t>
            </a: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CACC0A37-8A53-404C-AB08-C15F9CBC0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206" y="3231037"/>
            <a:ext cx="5521588" cy="2765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321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2" name="组合 24"/>
          <p:cNvGrpSpPr>
            <a:grpSpLocks/>
          </p:cNvGrpSpPr>
          <p:nvPr/>
        </p:nvGrpSpPr>
        <p:grpSpPr bwMode="auto">
          <a:xfrm>
            <a:off x="0" y="1183481"/>
            <a:ext cx="9144000" cy="667941"/>
            <a:chOff x="0" y="0"/>
            <a:chExt cx="56983904" cy="4165600"/>
          </a:xfrm>
        </p:grpSpPr>
        <p:sp>
          <p:nvSpPr>
            <p:cNvPr id="6148" name="矩形 14"/>
            <p:cNvSpPr>
              <a:spLocks noChangeArrowheads="1"/>
            </p:cNvSpPr>
            <p:nvPr/>
          </p:nvSpPr>
          <p:spPr bwMode="auto">
            <a:xfrm>
              <a:off x="0" y="395289"/>
              <a:ext cx="56983904" cy="3770311"/>
            </a:xfrm>
            <a:prstGeom prst="rect">
              <a:avLst/>
            </a:pr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628" tIns="35243" rIns="67628" bIns="35243"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zh-CN" sz="1350">
                <a:solidFill>
                  <a:srgbClr val="FFFFFF"/>
                </a:solidFill>
              </a:endParaRPr>
            </a:p>
          </p:txBody>
        </p:sp>
        <p:sp>
          <p:nvSpPr>
            <p:cNvPr id="3097" name="五边形 15"/>
            <p:cNvSpPr>
              <a:spLocks noChangeArrowheads="1"/>
            </p:cNvSpPr>
            <p:nvPr/>
          </p:nvSpPr>
          <p:spPr bwMode="auto">
            <a:xfrm rot="5400000">
              <a:off x="43309892" y="1262857"/>
              <a:ext cx="3941763" cy="1416050"/>
            </a:xfrm>
            <a:prstGeom prst="homePlate">
              <a:avLst>
                <a:gd name="adj" fmla="val 69591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350">
                <a:solidFill>
                  <a:srgbClr val="FFFFFF"/>
                </a:solidFill>
              </a:endParaRPr>
            </a:p>
          </p:txBody>
        </p:sp>
        <p:sp>
          <p:nvSpPr>
            <p:cNvPr id="3098" name="直角三角形 16"/>
            <p:cNvSpPr>
              <a:spLocks noChangeArrowheads="1"/>
            </p:cNvSpPr>
            <p:nvPr/>
          </p:nvSpPr>
          <p:spPr bwMode="auto">
            <a:xfrm>
              <a:off x="45988801" y="0"/>
              <a:ext cx="344488" cy="401638"/>
            </a:xfrm>
            <a:prstGeom prst="rtTriangl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350">
                <a:solidFill>
                  <a:srgbClr val="FFFFFF"/>
                </a:solidFill>
              </a:endParaRPr>
            </a:p>
          </p:txBody>
        </p:sp>
        <p:sp>
          <p:nvSpPr>
            <p:cNvPr id="3099" name="五边形 17"/>
            <p:cNvSpPr>
              <a:spLocks noChangeArrowheads="1"/>
            </p:cNvSpPr>
            <p:nvPr/>
          </p:nvSpPr>
          <p:spPr bwMode="auto">
            <a:xfrm rot="5400000">
              <a:off x="45102180" y="1262857"/>
              <a:ext cx="3941763" cy="1416050"/>
            </a:xfrm>
            <a:prstGeom prst="homePlate">
              <a:avLst>
                <a:gd name="adj" fmla="val 69591"/>
              </a:avLst>
            </a:prstGeom>
            <a:solidFill>
              <a:srgbClr val="6B9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350">
                <a:solidFill>
                  <a:srgbClr val="FFFFFF"/>
                </a:solidFill>
              </a:endParaRPr>
            </a:p>
          </p:txBody>
        </p:sp>
        <p:sp>
          <p:nvSpPr>
            <p:cNvPr id="3100" name="直角三角形 18"/>
            <p:cNvSpPr>
              <a:spLocks noChangeArrowheads="1"/>
            </p:cNvSpPr>
            <p:nvPr/>
          </p:nvSpPr>
          <p:spPr bwMode="auto">
            <a:xfrm>
              <a:off x="47781089" y="0"/>
              <a:ext cx="344487" cy="401638"/>
            </a:xfrm>
            <a:prstGeom prst="rtTriangl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350">
                <a:solidFill>
                  <a:srgbClr val="FFFFFF"/>
                </a:solidFill>
              </a:endParaRPr>
            </a:p>
          </p:txBody>
        </p:sp>
        <p:sp>
          <p:nvSpPr>
            <p:cNvPr id="3101" name="五边形 19"/>
            <p:cNvSpPr>
              <a:spLocks noChangeArrowheads="1"/>
            </p:cNvSpPr>
            <p:nvPr/>
          </p:nvSpPr>
          <p:spPr bwMode="auto">
            <a:xfrm rot="5400000">
              <a:off x="46895261" y="1262063"/>
              <a:ext cx="3941763" cy="1417638"/>
            </a:xfrm>
            <a:prstGeom prst="homePlate">
              <a:avLst>
                <a:gd name="adj" fmla="val 69513"/>
              </a:avLst>
            </a:prstGeom>
            <a:solidFill>
              <a:srgbClr val="A4B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350" dirty="0">
                <a:solidFill>
                  <a:srgbClr val="FFFFFF"/>
                </a:solidFill>
              </a:endParaRPr>
            </a:p>
          </p:txBody>
        </p:sp>
        <p:sp>
          <p:nvSpPr>
            <p:cNvPr id="3102" name="直角三角形 20"/>
            <p:cNvSpPr>
              <a:spLocks noChangeArrowheads="1"/>
            </p:cNvSpPr>
            <p:nvPr/>
          </p:nvSpPr>
          <p:spPr bwMode="auto">
            <a:xfrm>
              <a:off x="49574964" y="0"/>
              <a:ext cx="344487" cy="401638"/>
            </a:xfrm>
            <a:prstGeom prst="rtTriangl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350">
                <a:solidFill>
                  <a:srgbClr val="FFFFFF"/>
                </a:solidFill>
              </a:endParaRPr>
            </a:p>
          </p:txBody>
        </p:sp>
        <p:pic>
          <p:nvPicPr>
            <p:cNvPr id="3103" name="Picture 5" descr="E:\Design Area\CSO\Processing\presentation\bizpro\asd\images\01_Main-Background_Light_03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36423" y="1032174"/>
              <a:ext cx="1288704" cy="1288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04" name="Picture 6" descr="E:\Design Area\CSO\Processing\presentation\bizpro\asd\images\01_Main-Background_Light_05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21792" y="1053250"/>
              <a:ext cx="1288704" cy="1288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05" name="Picture 7" descr="E:\Design Area\CSO\Processing\presentation\bizpro\asd\images\01_Main-Background_Light_07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25247" y="1053250"/>
              <a:ext cx="1288704" cy="1288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" name="文本框 22">
            <a:extLst>
              <a:ext uri="{FF2B5EF4-FFF2-40B4-BE49-F238E27FC236}">
                <a16:creationId xmlns:a16="http://schemas.microsoft.com/office/drawing/2014/main" xmlns="" id="{84DC6B03-D7D3-45CA-BDFF-034A8225A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816" y="1290170"/>
            <a:ext cx="638279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微软雅黑" panose="020B0503020204020204" pitchFamily="34" charset="-122"/>
              </a:rPr>
              <a:t>數據標準化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xmlns="" id="{CFCA1116-1FEB-4C9B-9BE6-7077EF1922D5}"/>
              </a:ext>
            </a:extLst>
          </p:cNvPr>
          <p:cNvSpPr>
            <a:spLocks noGrp="1"/>
          </p:cNvSpPr>
          <p:nvPr/>
        </p:nvSpPr>
        <p:spPr>
          <a:xfrm>
            <a:off x="826352" y="1878913"/>
            <a:ext cx="7686051" cy="25623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100" dirty="0"/>
          </a:p>
          <a:p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進行標準</a:t>
            </a:r>
            <a:r>
              <a:rPr lang="zh-TW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化以後，目標函數會呈現比較“圓”，大大加快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訓練速度</a:t>
            </a:r>
            <a:r>
              <a:rPr lang="zh-TW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，少走很多彎路</a:t>
            </a: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6BF02F3-2514-49C8-AC7D-1E62F98301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217" y="2858817"/>
            <a:ext cx="3010320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085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7"/>
          <p:cNvSpPr>
            <a:spLocks noChangeArrowheads="1"/>
          </p:cNvSpPr>
          <p:nvPr/>
        </p:nvSpPr>
        <p:spPr bwMode="auto">
          <a:xfrm>
            <a:off x="0" y="2015729"/>
            <a:ext cx="9144000" cy="2827734"/>
          </a:xfrm>
          <a:prstGeom prst="rect">
            <a:avLst/>
          </a:prstGeom>
          <a:blipFill dpi="0" rotWithShape="0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b="-81895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628" tIns="35243" rIns="67628" bIns="35243"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zh-CN" sz="1350" dirty="0">
              <a:solidFill>
                <a:srgbClr val="FFFFFF"/>
              </a:solidFill>
            </a:endParaRPr>
          </a:p>
        </p:txBody>
      </p:sp>
      <p:sp>
        <p:nvSpPr>
          <p:cNvPr id="1031" name="直接连接符 25"/>
          <p:cNvSpPr>
            <a:spLocks noChangeShapeType="1"/>
          </p:cNvSpPr>
          <p:nvPr/>
        </p:nvSpPr>
        <p:spPr bwMode="auto">
          <a:xfrm>
            <a:off x="396479" y="3664744"/>
            <a:ext cx="4426744" cy="0"/>
          </a:xfrm>
          <a:prstGeom prst="line">
            <a:avLst/>
          </a:prstGeom>
          <a:noFill/>
          <a:ln w="63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grpSp>
        <p:nvGrpSpPr>
          <p:cNvPr id="18" name="Group 6">
            <a:extLst>
              <a:ext uri="{FF2B5EF4-FFF2-40B4-BE49-F238E27FC236}">
                <a16:creationId xmlns:a16="http://schemas.microsoft.com/office/drawing/2014/main" xmlns="" id="{C1A21741-9B68-4A66-B218-4FD57974B6F9}"/>
              </a:ext>
            </a:extLst>
          </p:cNvPr>
          <p:cNvGrpSpPr>
            <a:grpSpLocks/>
          </p:cNvGrpSpPr>
          <p:nvPr/>
        </p:nvGrpSpPr>
        <p:grpSpPr bwMode="auto">
          <a:xfrm>
            <a:off x="378622" y="1863197"/>
            <a:ext cx="2231492" cy="1638072"/>
            <a:chOff x="0" y="-1"/>
            <a:chExt cx="8461" cy="6209"/>
          </a:xfrm>
        </p:grpSpPr>
        <p:sp>
          <p:nvSpPr>
            <p:cNvPr id="19" name="五边形 9">
              <a:extLst>
                <a:ext uri="{FF2B5EF4-FFF2-40B4-BE49-F238E27FC236}">
                  <a16:creationId xmlns:a16="http://schemas.microsoft.com/office/drawing/2014/main" xmlns="" id="{0E7FEC10-0FA6-437B-A5A9-3E2AAD4B4C6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-1970" y="1970"/>
              <a:ext cx="6208" cy="2268"/>
            </a:xfrm>
            <a:prstGeom prst="homePlate">
              <a:avLst>
                <a:gd name="adj" fmla="val 68430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350">
                <a:solidFill>
                  <a:srgbClr val="FFFFFF"/>
                </a:solidFill>
              </a:endParaRPr>
            </a:p>
          </p:txBody>
        </p:sp>
        <p:sp>
          <p:nvSpPr>
            <p:cNvPr id="20" name="直角三角形 10">
              <a:extLst>
                <a:ext uri="{FF2B5EF4-FFF2-40B4-BE49-F238E27FC236}">
                  <a16:creationId xmlns:a16="http://schemas.microsoft.com/office/drawing/2014/main" xmlns="" id="{DDCF99E9-65D7-4751-8B6E-FF9F085F1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3" y="3"/>
              <a:ext cx="552" cy="633"/>
            </a:xfrm>
            <a:prstGeom prst="rtTriangl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350">
                <a:solidFill>
                  <a:srgbClr val="FFFFFF"/>
                </a:solidFill>
              </a:endParaRPr>
            </a:p>
          </p:txBody>
        </p:sp>
        <p:sp>
          <p:nvSpPr>
            <p:cNvPr id="21" name="五边形 12">
              <a:extLst>
                <a:ext uri="{FF2B5EF4-FFF2-40B4-BE49-F238E27FC236}">
                  <a16:creationId xmlns:a16="http://schemas.microsoft.com/office/drawing/2014/main" xmlns="" id="{84A292D3-6E9A-4407-9F2C-78D4CC92E24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53" y="1970"/>
              <a:ext cx="6208" cy="2268"/>
            </a:xfrm>
            <a:prstGeom prst="homePlate">
              <a:avLst>
                <a:gd name="adj" fmla="val 68430"/>
              </a:avLst>
            </a:prstGeom>
            <a:solidFill>
              <a:srgbClr val="6B9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350">
                <a:solidFill>
                  <a:srgbClr val="FFFFFF"/>
                </a:solidFill>
              </a:endParaRPr>
            </a:p>
          </p:txBody>
        </p:sp>
        <p:sp>
          <p:nvSpPr>
            <p:cNvPr id="22" name="直角三角形 13">
              <a:extLst>
                <a:ext uri="{FF2B5EF4-FFF2-40B4-BE49-F238E27FC236}">
                  <a16:creationId xmlns:a16="http://schemas.microsoft.com/office/drawing/2014/main" xmlns="" id="{7EE79183-DA4C-4470-A433-221B515B0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5" y="3"/>
              <a:ext cx="551" cy="633"/>
            </a:xfrm>
            <a:prstGeom prst="rtTriangl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350">
                <a:solidFill>
                  <a:srgbClr val="FFFFFF"/>
                </a:solidFill>
              </a:endParaRPr>
            </a:p>
          </p:txBody>
        </p:sp>
        <p:sp>
          <p:nvSpPr>
            <p:cNvPr id="23" name="五边形 15">
              <a:extLst>
                <a:ext uri="{FF2B5EF4-FFF2-40B4-BE49-F238E27FC236}">
                  <a16:creationId xmlns:a16="http://schemas.microsoft.com/office/drawing/2014/main" xmlns="" id="{FE2E48E1-C1D5-4A50-A91E-180C2F231B9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676" y="1967"/>
              <a:ext cx="6208" cy="2271"/>
            </a:xfrm>
            <a:prstGeom prst="homePlate">
              <a:avLst>
                <a:gd name="adj" fmla="val 68340"/>
              </a:avLst>
            </a:prstGeom>
            <a:solidFill>
              <a:srgbClr val="A4B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350">
                <a:solidFill>
                  <a:srgbClr val="FFFFFF"/>
                </a:solidFill>
              </a:endParaRPr>
            </a:p>
          </p:txBody>
        </p:sp>
        <p:sp>
          <p:nvSpPr>
            <p:cNvPr id="24" name="直角三角形 16">
              <a:extLst>
                <a:ext uri="{FF2B5EF4-FFF2-40B4-BE49-F238E27FC236}">
                  <a16:creationId xmlns:a16="http://schemas.microsoft.com/office/drawing/2014/main" xmlns="" id="{3B82F2E3-5173-4BB0-A73E-E2E5A21E91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0" y="3"/>
              <a:ext cx="551" cy="633"/>
            </a:xfrm>
            <a:prstGeom prst="rtTriangl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350">
                <a:solidFill>
                  <a:srgbClr val="FFFFFF"/>
                </a:solidFill>
              </a:endParaRPr>
            </a:p>
          </p:txBody>
        </p:sp>
        <p:pic>
          <p:nvPicPr>
            <p:cNvPr id="25" name="Picture 5" descr="E:\Design Area\CSO\Processing\presentation\bizpro\asd\images\01_Main-Background_Light_03.png">
              <a:extLst>
                <a:ext uri="{FF2B5EF4-FFF2-40B4-BE49-F238E27FC236}">
                  <a16:creationId xmlns:a16="http://schemas.microsoft.com/office/drawing/2014/main" xmlns="" id="{A8B07EED-49B1-4CF1-95A4-FC9840C723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" y="1628"/>
              <a:ext cx="2064" cy="2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Picture 6" descr="E:\Design Area\CSO\Processing\presentation\bizpro\asd\images\01_Main-Background_Light_05.png">
              <a:extLst>
                <a:ext uri="{FF2B5EF4-FFF2-40B4-BE49-F238E27FC236}">
                  <a16:creationId xmlns:a16="http://schemas.microsoft.com/office/drawing/2014/main" xmlns="" id="{8D629743-D171-44B3-A018-595BA9B489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4" y="1662"/>
              <a:ext cx="2064" cy="2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" name="Picture 7" descr="E:\Design Area\CSO\Processing\presentation\bizpro\asd\images\01_Main-Background_Light_07.png">
              <a:extLst>
                <a:ext uri="{FF2B5EF4-FFF2-40B4-BE49-F238E27FC236}">
                  <a16:creationId xmlns:a16="http://schemas.microsoft.com/office/drawing/2014/main" xmlns="" id="{2679831D-4CBE-4DB3-87D6-DFEDABF55C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4" y="1662"/>
              <a:ext cx="2064" cy="2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文本框 22">
            <a:extLst>
              <a:ext uri="{FF2B5EF4-FFF2-40B4-BE49-F238E27FC236}">
                <a16:creationId xmlns:a16="http://schemas.microsoft.com/office/drawing/2014/main" xmlns="" id="{B935080B-82ED-456E-A1AC-E071D8783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2492" y="2613312"/>
            <a:ext cx="535848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數據預測 一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4415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1183481"/>
            <a:ext cx="9144000" cy="667941"/>
            <a:chOff x="0" y="0"/>
            <a:chExt cx="19200" cy="1404"/>
          </a:xfrm>
        </p:grpSpPr>
        <p:grpSp>
          <p:nvGrpSpPr>
            <p:cNvPr id="3092" name="组合 24"/>
            <p:cNvGrpSpPr>
              <a:grpSpLocks/>
            </p:cNvGrpSpPr>
            <p:nvPr/>
          </p:nvGrpSpPr>
          <p:grpSpPr bwMode="auto">
            <a:xfrm>
              <a:off x="0" y="0"/>
              <a:ext cx="19200" cy="1404"/>
              <a:chOff x="-1155" y="0"/>
              <a:chExt cx="56983904" cy="4166737"/>
            </a:xfrm>
          </p:grpSpPr>
          <p:sp>
            <p:nvSpPr>
              <p:cNvPr id="6148" name="矩形 14"/>
              <p:cNvSpPr>
                <a:spLocks noChangeArrowheads="1"/>
              </p:cNvSpPr>
              <p:nvPr/>
            </p:nvSpPr>
            <p:spPr bwMode="auto">
              <a:xfrm>
                <a:off x="-1155" y="395396"/>
                <a:ext cx="56983904" cy="3771341"/>
              </a:xfrm>
              <a:prstGeom prst="rect">
                <a:avLst/>
              </a:prstGeom>
              <a:blipFill dpi="0"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7628" tIns="35243" rIns="67628" bIns="35243" anchor="ctr"/>
              <a:lstStyle/>
              <a:p>
                <a:pPr algn="ctr" eaLnBrk="1" hangingPunct="1">
                  <a:buFont typeface="Arial" panose="020B0604020202020204" pitchFamily="34" charset="0"/>
                  <a:buNone/>
                  <a:defRPr/>
                </a:pPr>
                <a:endParaRPr lang="zh-CN" altLang="zh-CN" sz="1350">
                  <a:solidFill>
                    <a:srgbClr val="FFFFFF"/>
                  </a:solidFill>
                </a:endParaRPr>
              </a:p>
            </p:txBody>
          </p:sp>
          <p:sp>
            <p:nvSpPr>
              <p:cNvPr id="3097" name="五边形 15"/>
              <p:cNvSpPr>
                <a:spLocks noChangeArrowheads="1"/>
              </p:cNvSpPr>
              <p:nvPr/>
            </p:nvSpPr>
            <p:spPr bwMode="auto">
              <a:xfrm rot="5400000">
                <a:off x="43309892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350">
                  <a:solidFill>
                    <a:srgbClr val="FFFFFF"/>
                  </a:solidFill>
                </a:endParaRPr>
              </a:p>
            </p:txBody>
          </p:sp>
          <p:sp>
            <p:nvSpPr>
              <p:cNvPr id="3098" name="直角三角形 16"/>
              <p:cNvSpPr>
                <a:spLocks noChangeArrowheads="1"/>
              </p:cNvSpPr>
              <p:nvPr/>
            </p:nvSpPr>
            <p:spPr bwMode="auto">
              <a:xfrm>
                <a:off x="45988801" y="0"/>
                <a:ext cx="344488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350">
                  <a:solidFill>
                    <a:srgbClr val="FFFFFF"/>
                  </a:solidFill>
                </a:endParaRPr>
              </a:p>
            </p:txBody>
          </p:sp>
          <p:sp>
            <p:nvSpPr>
              <p:cNvPr id="3099" name="五边形 17"/>
              <p:cNvSpPr>
                <a:spLocks noChangeArrowheads="1"/>
              </p:cNvSpPr>
              <p:nvPr/>
            </p:nvSpPr>
            <p:spPr bwMode="auto">
              <a:xfrm rot="5400000">
                <a:off x="45102180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rgbClr val="6B9B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350">
                  <a:solidFill>
                    <a:srgbClr val="FFFFFF"/>
                  </a:solidFill>
                </a:endParaRPr>
              </a:p>
            </p:txBody>
          </p:sp>
          <p:sp>
            <p:nvSpPr>
              <p:cNvPr id="3100" name="直角三角形 18"/>
              <p:cNvSpPr>
                <a:spLocks noChangeArrowheads="1"/>
              </p:cNvSpPr>
              <p:nvPr/>
            </p:nvSpPr>
            <p:spPr bwMode="auto">
              <a:xfrm>
                <a:off x="47781089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350">
                  <a:solidFill>
                    <a:srgbClr val="FFFFFF"/>
                  </a:solidFill>
                </a:endParaRPr>
              </a:p>
            </p:txBody>
          </p:sp>
          <p:sp>
            <p:nvSpPr>
              <p:cNvPr id="3101" name="五边形 19"/>
              <p:cNvSpPr>
                <a:spLocks noChangeArrowheads="1"/>
              </p:cNvSpPr>
              <p:nvPr/>
            </p:nvSpPr>
            <p:spPr bwMode="auto">
              <a:xfrm rot="5400000">
                <a:off x="46895261" y="1262063"/>
                <a:ext cx="3941763" cy="1417638"/>
              </a:xfrm>
              <a:prstGeom prst="homePlate">
                <a:avLst>
                  <a:gd name="adj" fmla="val 69513"/>
                </a:avLst>
              </a:prstGeom>
              <a:solidFill>
                <a:srgbClr val="A4B6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35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102" name="直角三角形 20"/>
              <p:cNvSpPr>
                <a:spLocks noChangeArrowheads="1"/>
              </p:cNvSpPr>
              <p:nvPr/>
            </p:nvSpPr>
            <p:spPr bwMode="auto">
              <a:xfrm>
                <a:off x="49574964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350">
                  <a:solidFill>
                    <a:srgbClr val="FFFFFF"/>
                  </a:solidFill>
                </a:endParaRPr>
              </a:p>
            </p:txBody>
          </p:sp>
          <p:pic>
            <p:nvPicPr>
              <p:cNvPr id="3103" name="Picture 5" descr="E:\Design Area\CSO\Processing\presentation\bizpro\asd\images\01_Main-Background_Light_03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6423" y="1032174"/>
                <a:ext cx="1288704" cy="1288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4" name="Picture 6" descr="E:\Design Area\CSO\Processing\presentation\bizpro\asd\images\01_Main-Background_Light_05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1792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5" name="Picture 7" descr="E:\Design Area\CSO\Processing\presentation\bizpro\asd\images\01_Main-Background_Light_07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5247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93" name="矩形 25"/>
            <p:cNvSpPr>
              <a:spLocks noChangeArrowheads="1"/>
            </p:cNvSpPr>
            <p:nvPr/>
          </p:nvSpPr>
          <p:spPr bwMode="auto">
            <a:xfrm>
              <a:off x="371" y="270"/>
              <a:ext cx="4265" cy="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TW" altLang="en-US" sz="24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初步填補資料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xmlns="" id="{12F804F9-09B9-4AAC-8B15-2DD3F57D7121}"/>
              </a:ext>
            </a:extLst>
          </p:cNvPr>
          <p:cNvSpPr>
            <a:spLocks noGrp="1"/>
          </p:cNvSpPr>
          <p:nvPr/>
        </p:nvSpPr>
        <p:spPr>
          <a:xfrm>
            <a:off x="893345" y="241357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將空白資料以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30min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前的同一種資料填補</a:t>
            </a:r>
            <a:endParaRPr lang="en-US" altLang="zh-TW" sz="2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32 </a:t>
            </a:r>
            <a:r>
              <a:rPr lang="en-US" altLang="zh-TW" sz="2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relu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64 </a:t>
            </a:r>
            <a:r>
              <a:rPr lang="en-US" altLang="zh-TW" sz="2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relu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32 </a:t>
            </a:r>
            <a:r>
              <a:rPr lang="en-US" altLang="zh-TW" sz="2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relu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1 linear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epoch=15</a:t>
            </a:r>
          </a:p>
          <a:p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參數：前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60min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30min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的該數值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當前另外兩筆資料</a:t>
            </a:r>
            <a:endParaRPr lang="en-US" altLang="zh-TW" sz="2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100">
                <a:latin typeface="微軟正黑體" panose="020B0604030504040204" pitchFamily="34" charset="-120"/>
                <a:ea typeface="微軟正黑體" panose="020B0604030504040204" pitchFamily="34" charset="-120"/>
              </a:rPr>
              <a:t>Loss</a:t>
            </a:r>
            <a:r>
              <a:rPr lang="zh-TW" altLang="en-US" sz="210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30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上下</a:t>
            </a:r>
          </a:p>
        </p:txBody>
      </p:sp>
    </p:spTree>
    <p:extLst>
      <p:ext uri="{BB962C8B-B14F-4D97-AF65-F5344CB8AC3E}">
        <p14:creationId xmlns:p14="http://schemas.microsoft.com/office/powerpoint/2010/main" val="3439179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488</TotalTime>
  <Words>692</Words>
  <Application>Microsoft Macintosh PowerPoint</Application>
  <PresentationFormat>如螢幕大小 (4:3)</PresentationFormat>
  <Paragraphs>98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36" baseType="lpstr">
      <vt:lpstr>Adobe Garamond Pro</vt:lpstr>
      <vt:lpstr>Calibri</vt:lpstr>
      <vt:lpstr>Calibri Light</vt:lpstr>
      <vt:lpstr>Nexa Light</vt:lpstr>
      <vt:lpstr>Times New Roman</vt:lpstr>
      <vt:lpstr>Wingdings 2</vt:lpstr>
      <vt:lpstr>方正姚体</vt:lpstr>
      <vt:lpstr>宋体</vt:lpstr>
      <vt:lpstr>等线</vt:lpstr>
      <vt:lpstr>等线 Light</vt:lpstr>
      <vt:lpstr>微軟正黑體</vt:lpstr>
      <vt:lpstr>微软雅黑</vt:lpstr>
      <vt:lpstr>新細明體</vt:lpstr>
      <vt:lpstr>Arial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xiaohui li</dc:creator>
  <cp:lastModifiedBy>Microsoft Office 使用者</cp:lastModifiedBy>
  <cp:revision>50</cp:revision>
  <dcterms:created xsi:type="dcterms:W3CDTF">2018-07-01T11:31:31Z</dcterms:created>
  <dcterms:modified xsi:type="dcterms:W3CDTF">2020-01-09T18:01:27Z</dcterms:modified>
</cp:coreProperties>
</file>