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notesMasterIdLst>
    <p:notesMasterId r:id="rId15"/>
  </p:notesMasterIdLst>
  <p:sldIdLst>
    <p:sldId id="256" r:id="rId2"/>
    <p:sldId id="257" r:id="rId3"/>
    <p:sldId id="260" r:id="rId4"/>
    <p:sldId id="265" r:id="rId5"/>
    <p:sldId id="266" r:id="rId6"/>
    <p:sldId id="267" r:id="rId7"/>
    <p:sldId id="258" r:id="rId8"/>
    <p:sldId id="268" r:id="rId9"/>
    <p:sldId id="261" r:id="rId10"/>
    <p:sldId id="262" r:id="rId11"/>
    <p:sldId id="263" r:id="rId12"/>
    <p:sldId id="264" r:id="rId13"/>
    <p:sldId id="25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66" d="100"/>
          <a:sy n="66" d="100"/>
        </p:scale>
        <p:origin x="-114" y="-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111F1-37EF-440B-8F3E-C6C70C099C0A}" type="datetimeFigureOut">
              <a:rPr lang="ru-RU"/>
              <a:pPr/>
              <a:t>23.12.2015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D0B6F-EB0E-4304-85DF-9FBEBB850D1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2878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D0B6F-EB0E-4304-85DF-9FBEBB850D1A}" type="slidenum">
              <a:rPr lang="ru-RU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27532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D0B6F-EB0E-4304-85DF-9FBEBB850D1A}" type="slidenum">
              <a:rPr lang="ru-RU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87979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D0B6F-EB0E-4304-85DF-9FBEBB850D1A}" type="slidenum">
              <a:rPr lang="ru-RU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92231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D0B6F-EB0E-4304-85DF-9FBEBB850D1A}" type="slidenum">
              <a:rPr lang="ru-RU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9109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D0B6F-EB0E-4304-85DF-9FBEBB850D1A}" type="slidenum">
              <a:rPr lang="ru-RU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36578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D0B6F-EB0E-4304-85DF-9FBEBB850D1A}" type="slidenum">
              <a:rPr lang="ru-RU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48484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D0B6F-EB0E-4304-85DF-9FBEBB850D1A}" type="slidenum">
              <a:rPr lang="ru-RU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53418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D0B6F-EB0E-4304-85DF-9FBEBB850D1A}" type="slidenum">
              <a:rPr lang="ru-RU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9287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D0B6F-EB0E-4304-85DF-9FBEBB850D1A}" type="slidenum">
              <a:rPr lang="ru-RU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6893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D0B6F-EB0E-4304-85DF-9FBEBB850D1A}" type="slidenum">
              <a:rPr lang="ru-RU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55518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D0B6F-EB0E-4304-85DF-9FBEBB850D1A}" type="slidenum">
              <a:rPr lang="ru-RU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37272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D0B6F-EB0E-4304-85DF-9FBEBB850D1A}" type="slidenum">
              <a:rPr lang="ru-RU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14350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D0B6F-EB0E-4304-85DF-9FBEBB850D1A}" type="slidenum">
              <a:rPr lang="ru-RU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53445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23.12.2015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9697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23.12.2015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2629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23.12.2015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475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23.12.2015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9880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23.12.2015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8183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23.12.2015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9823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23.12.2015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5598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23.12.2015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504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23.12.2015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1903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23.12.2015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9426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pPr/>
              <a:t>23.12.2015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8171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pPr/>
              <a:t>23.12.2015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9856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41425" y="758825"/>
            <a:ext cx="9897509" cy="3565525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Calibri Light" charset="0"/>
              </a:rPr>
              <a:t>ПРОГРАММНО-АППАРАТНЫЙ КОМПЛЕКС ДЛЯ ПРОВЕДЕНИЯ СОРЕВНОВАНИЙ В</a:t>
            </a:r>
            <a:br>
              <a:rPr lang="ru-RU" sz="3200" dirty="0">
                <a:latin typeface="Calibri Light" charset="0"/>
              </a:rPr>
            </a:br>
            <a:r>
              <a:rPr lang="ru-RU" sz="3200" dirty="0">
                <a:latin typeface="Calibri Light" charset="0"/>
              </a:rPr>
              <a:t>ОБЛАСТИ ИНФОРМАЦИОННОЙ БЕЗОПАСНОСТИ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9417" y="4535857"/>
            <a:ext cx="2769782" cy="11430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ru-RU"/>
              <a:t>Подготовили:</a:t>
            </a:r>
            <a:endParaRPr lang="ru-RU" dirty="0"/>
          </a:p>
          <a:p>
            <a:r>
              <a:rPr lang="ru-RU"/>
              <a:t>Муковкин Д.Е.</a:t>
            </a:r>
            <a:endParaRPr lang="ru-RU" dirty="0"/>
          </a:p>
          <a:p>
            <a:r>
              <a:rPr lang="ru-RU"/>
              <a:t>Койшинов Т.С.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516515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39.png"/>
          <p:cNvPicPr>
            <a:picLocks noChangeAspect="1"/>
          </p:cNvPicPr>
          <p:nvPr/>
        </p:nvPicPr>
        <p:blipFill>
          <a:blip r:embed="rId3" cstate="print"/>
          <a:srcRect l="26569" t="18235" r="15147" b="39433"/>
          <a:stretch>
            <a:fillRect/>
          </a:stretch>
        </p:blipFill>
        <p:spPr>
          <a:xfrm>
            <a:off x="5198432" y="1702354"/>
            <a:ext cx="6993568" cy="285513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Таблица результатов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184275" y="1846263"/>
            <a:ext cx="4574681" cy="4022725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ru-RU"/>
              <a:t>Модуль осуществляет отображение состояния работы сервисов у каждой команды.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6410282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Организация работы с сервисами</a:t>
            </a:r>
            <a:endParaRPr lang="ru-RU" dirty="0"/>
          </a:p>
        </p:txBody>
      </p:sp>
      <p:pic>
        <p:nvPicPr>
          <p:cNvPr id="4" name="Объект 3" descr="Диаграмма без названия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188125" y="2352638"/>
            <a:ext cx="7167560" cy="3077015"/>
          </a:xfrm>
        </p:spPr>
      </p:pic>
      <p:sp>
        <p:nvSpPr>
          <p:cNvPr id="5" name="TextBox 4"/>
          <p:cNvSpPr txBox="1"/>
          <p:nvPr/>
        </p:nvSpPr>
        <p:spPr>
          <a:xfrm>
            <a:off x="838200" y="2193925"/>
            <a:ext cx="3328988" cy="30469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/>
              <a:t>Проверка работы сервисов команд-участников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/>
              <a:t>Запись состояния в таблицу результатов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12485704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ru-RU"/>
              <a:t>Результат работы:</a:t>
            </a:r>
            <a:endParaRPr lang="ru-RU" dirty="0"/>
          </a:p>
          <a:p>
            <a:pPr lvl="1"/>
            <a:r>
              <a:rPr lang="ru-RU" dirty="0">
                <a:latin typeface="Calibri" charset="0"/>
              </a:rPr>
              <a:t>выбран язык программирования, база данных с учетом потребностей;</a:t>
            </a:r>
          </a:p>
          <a:p>
            <a:pPr lvl="1"/>
            <a:r>
              <a:rPr lang="ru-RU" dirty="0">
                <a:latin typeface="Calibri" charset="0"/>
              </a:rPr>
              <a:t>доработан существующий API и администраторская панель для управления соревнованиями;</a:t>
            </a:r>
          </a:p>
          <a:p>
            <a:pPr lvl="1"/>
            <a:r>
              <a:rPr lang="ru-RU" dirty="0">
                <a:latin typeface="Calibri" charset="0"/>
              </a:rPr>
              <a:t>разработана архитектура ядра и организована работа с модулями;</a:t>
            </a:r>
          </a:p>
          <a:p>
            <a:pPr lvl="1"/>
            <a:r>
              <a:rPr lang="ru-RU" dirty="0">
                <a:latin typeface="Calibri" charset="0"/>
              </a:rPr>
              <a:t>разработан модуль работы с чекерами;</a:t>
            </a:r>
          </a:p>
          <a:p>
            <a:pPr lvl="1"/>
            <a:r>
              <a:rPr lang="ru-RU" dirty="0">
                <a:latin typeface="Calibri" charset="0"/>
              </a:rPr>
              <a:t>разработан модуль приемки флагов;</a:t>
            </a:r>
          </a:p>
          <a:p>
            <a:pPr lvl="1"/>
            <a:r>
              <a:rPr lang="ru-RU" dirty="0">
                <a:latin typeface="Calibri" charset="0"/>
              </a:rPr>
              <a:t>разработан модуль таблицы результатов;</a:t>
            </a:r>
          </a:p>
          <a:p>
            <a:pPr lvl="1"/>
            <a:r>
              <a:rPr lang="ru-RU" dirty="0">
                <a:latin typeface="Calibri" charset="0"/>
              </a:rPr>
              <a:t>произведено тестирование платформы в форме соревнований.</a:t>
            </a:r>
          </a:p>
        </p:txBody>
      </p:sp>
    </p:spTree>
    <p:extLst>
      <p:ext uri="{BB962C8B-B14F-4D97-AF65-F5344CB8AC3E}">
        <p14:creationId xmlns:p14="http://schemas.microsoft.com/office/powerpoint/2010/main" xmlns="" val="19374042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6489" y="2824163"/>
            <a:ext cx="7304936" cy="58477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ru-RU" sz="3200">
                <a:latin typeface="Calibri Light"/>
              </a:rPr>
              <a:t>Спасибо за внимание!</a:t>
            </a:r>
            <a:endParaRPr lang="ru-RU" sz="3200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73978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ru-RU" sz="2800" dirty="0">
                <a:latin typeface="Calibri" charset="0"/>
              </a:rPr>
              <a:t>Цель работы — создание программного комплекса, предназначенного для проведения соревнований в области информационной безопасности по типу CTF.</a:t>
            </a:r>
          </a:p>
          <a:p>
            <a:endParaRPr lang="ru-RU" sz="2200" dirty="0">
              <a:latin typeface="Calibri" charset="0"/>
            </a:endParaRPr>
          </a:p>
          <a:p>
            <a:pPr lvl="1"/>
            <a:endParaRPr lang="ru-RU" dirty="0">
              <a:latin typeface="Calibri" charset="0"/>
            </a:endParaRP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33349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Что такое CTF?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6963" y="1846263"/>
            <a:ext cx="4419406" cy="4022725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r>
              <a:rPr lang="ru-RU" sz="2400" dirty="0">
                <a:latin typeface="Calibri" charset="0"/>
              </a:rPr>
              <a:t>CTF (Capture the flag, Захват флага) - это командные соревнования, целью которых является оценка умения участников атаковать и защищать компьютерные системы. </a:t>
            </a:r>
          </a:p>
          <a:p>
            <a:pPr algn="just"/>
            <a:r>
              <a:rPr lang="ru-RU" sz="2400" dirty="0">
                <a:latin typeface="Calibri" charset="0"/>
              </a:rPr>
              <a:t>По типу, соревнований делятся на два типа: </a:t>
            </a:r>
          </a:p>
          <a:p>
            <a:pPr lvl="1"/>
            <a:r>
              <a:rPr lang="ru-RU" sz="2000" dirty="0">
                <a:latin typeface="Calibri" charset="0"/>
              </a:rPr>
              <a:t>task-based (квесты), </a:t>
            </a:r>
          </a:p>
          <a:p>
            <a:pPr lvl="1"/>
            <a:r>
              <a:rPr lang="ru-RU" sz="2000" dirty="0">
                <a:latin typeface="Calibri" charset="0"/>
              </a:rPr>
              <a:t>attack-defense (классические соревнования).</a:t>
            </a:r>
          </a:p>
          <a:p>
            <a:pPr algn="just"/>
            <a:endParaRPr lang="ru-RU" dirty="0">
              <a:latin typeface="Calibri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28322" y="1943100"/>
            <a:ext cx="5344503" cy="355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838964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Arial" charset="0"/>
              </a:rPr>
              <a:t>Настройка платформы через графический интерфейс;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Arial" charset="0"/>
              </a:rPr>
              <a:t>Интеграция с существующим API и панелью администратора;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Arial" charset="0"/>
              </a:rPr>
              <a:t>Разработка проверяющей системы;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Arial" charset="0"/>
              </a:rPr>
              <a:t>Разработка приемки флагов;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Arial" charset="0"/>
              </a:rPr>
              <a:t>Разработка таблицы рейтинга команд-участников.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385455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Организация командной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67400" y="2511425"/>
            <a:ext cx="4800600" cy="1061268"/>
          </a:xfrm>
        </p:spPr>
        <p:txBody>
          <a:bodyPr vert="horz" lIns="0" tIns="45720" rIns="0" bIns="45720" rtlCol="0" anchor="t">
            <a:normAutofit fontScale="92500"/>
          </a:bodyPr>
          <a:lstStyle/>
          <a:p>
            <a:r>
              <a:rPr lang="ru-RU" sz="2800"/>
              <a:t>Git - распределенная система управления версиями файлов.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97262" y="1965085"/>
            <a:ext cx="2219936" cy="215382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7400" y="4094911"/>
            <a:ext cx="2066925" cy="2066925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4211638" y="4483100"/>
            <a:ext cx="5782922" cy="1282700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solidFill>
                  <a:srgbClr val="000000"/>
                </a:solidFill>
                <a:latin typeface="Calibri" charset="0"/>
              </a:rPr>
              <a:t>TrackingTime — это сервис, предоставляющий возможность управлять своими проектами, задачами, персоналом</a:t>
            </a:r>
            <a:r>
              <a:rPr lang="ru-RU" sz="2800">
                <a:solidFill>
                  <a:srgbClr val="000000"/>
                </a:solidFill>
                <a:latin typeface="Calibri" charset="0"/>
              </a:rPr>
              <a:t>.</a:t>
            </a:r>
            <a:endParaRPr lang="ru-RU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0042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Выбор стека технологий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lvl="1"/>
            <a:r>
              <a:rPr lang="ru-RU" sz="3600"/>
              <a:t>Python - основной язык программной платформы.</a:t>
            </a:r>
            <a:endParaRPr lang="ru-RU" sz="3600" dirty="0"/>
          </a:p>
          <a:p>
            <a:pPr lvl="1"/>
            <a:endParaRPr lang="ru-RU" sz="3600" dirty="0"/>
          </a:p>
          <a:p>
            <a:pPr lvl="1"/>
            <a:r>
              <a:rPr lang="ru-RU" sz="3600"/>
              <a:t>MongoDB - база данных для хранения информации об игре.</a:t>
            </a:r>
            <a:endParaRPr lang="ru-RU" sz="3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04255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Архитектура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316051" y="1937198"/>
            <a:ext cx="5978075" cy="3019812"/>
          </a:xfrm>
        </p:spPr>
      </p:pic>
      <p:sp>
        <p:nvSpPr>
          <p:cNvPr id="5" name="TextBox 4"/>
          <p:cNvSpPr txBox="1"/>
          <p:nvPr/>
        </p:nvSpPr>
        <p:spPr>
          <a:xfrm>
            <a:off x="838200" y="2406650"/>
            <a:ext cx="5129213" cy="224676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/>
              <a:t>Платформа состоит из ядра и 3 модулей</a:t>
            </a:r>
            <a:endParaRPr lang="ru-RU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При загрузке модуля происходит получение данных из API</a:t>
            </a:r>
          </a:p>
        </p:txBody>
      </p:sp>
    </p:spTree>
    <p:extLst>
      <p:ext uri="{BB962C8B-B14F-4D97-AF65-F5344CB8AC3E}">
        <p14:creationId xmlns:p14="http://schemas.microsoft.com/office/powerpoint/2010/main" xmlns="" val="217477962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07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4356" t="11429" r="38973" b="32200"/>
          <a:stretch>
            <a:fillRect/>
          </a:stretch>
        </p:blipFill>
        <p:spPr>
          <a:xfrm>
            <a:off x="4269590" y="1841013"/>
            <a:ext cx="6936235" cy="3869338"/>
          </a:xfrm>
        </p:spPr>
      </p:pic>
      <p:pic>
        <p:nvPicPr>
          <p:cNvPr id="11" name="Рисунок 10" descr="18.png"/>
          <p:cNvPicPr>
            <a:picLocks noChangeAspect="1"/>
          </p:cNvPicPr>
          <p:nvPr/>
        </p:nvPicPr>
        <p:blipFill>
          <a:blip r:embed="rId4" cstate="print"/>
          <a:srcRect l="4780" t="12045" r="33962" b="31267"/>
          <a:stretch>
            <a:fillRect/>
          </a:stretch>
        </p:blipFill>
        <p:spPr>
          <a:xfrm>
            <a:off x="4269590" y="1841013"/>
            <a:ext cx="7358742" cy="383830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инициализации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2096919"/>
            <a:ext cx="2743200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Добавление сервисов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3424533"/>
            <a:ext cx="2743200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/>
              <a:t>Добавление команд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1277712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Прием и проверка принятых флагов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4294967295"/>
          </p:nvPr>
        </p:nvSpPr>
        <p:spPr>
          <a:xfrm>
            <a:off x="839431" y="1841500"/>
            <a:ext cx="4905732" cy="4022725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ru-RU"/>
              <a:t>Данный модуль </a:t>
            </a:r>
            <a:r>
              <a:rPr lang="ru-RU" dirty="0">
                <a:latin typeface="Calibri" charset="0"/>
              </a:rPr>
              <a:t>осуществляет прием флага от команды и проверку их на валидность.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2679" y="184150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439618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294</Words>
  <Application>Microsoft Office PowerPoint</Application>
  <PresentationFormat>Произвольный</PresentationFormat>
  <Paragraphs>64</Paragraphs>
  <Slides>13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ПРОГРАММНО-АППАРАТНЫЙ КОМПЛЕКС ДЛЯ ПРОВЕДЕНИЯ СОРЕВНОВАНИЙ В ОБЛАСТИ ИНФОРМАЦИОННОЙ БЕЗОПАСНОСТИ</vt:lpstr>
      <vt:lpstr>Введение</vt:lpstr>
      <vt:lpstr>Что такое CTF?</vt:lpstr>
      <vt:lpstr>Задачи</vt:lpstr>
      <vt:lpstr>Организация командной работы</vt:lpstr>
      <vt:lpstr>Выбор стека технологий</vt:lpstr>
      <vt:lpstr>Архитектура</vt:lpstr>
      <vt:lpstr>Процесс инициализации</vt:lpstr>
      <vt:lpstr>Прием и проверка принятых флагов</vt:lpstr>
      <vt:lpstr>Таблица результатов</vt:lpstr>
      <vt:lpstr>Организация работы с сервисами</vt:lpstr>
      <vt:lpstr>Заключение</vt:lpstr>
      <vt:lpstr>Слайд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Fascinsun</cp:lastModifiedBy>
  <cp:revision>91</cp:revision>
  <dcterms:created xsi:type="dcterms:W3CDTF">2012-07-30T23:42:41Z</dcterms:created>
  <dcterms:modified xsi:type="dcterms:W3CDTF">2015-12-23T04:34:48Z</dcterms:modified>
</cp:coreProperties>
</file>