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70" r:id="rId12"/>
    <p:sldId id="267" r:id="rId13"/>
    <p:sldId id="268" r:id="rId14"/>
    <p:sldId id="269" r:id="rId15"/>
  </p:sldIdLst>
  <p:sldSz cx="12192000" cy="6858000"/>
  <p:notesSz cx="6802438" cy="99345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1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sz="18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住宅価格動向</a:t>
            </a:r>
            <a:endParaRPr lang="zh-CN" altLang="en-US" sz="18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住宅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住宅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住宅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712344032"/>
        <c:axId val="-712353280"/>
      </c:lineChart>
      <c:catAx>
        <c:axId val="-71234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712353280"/>
        <c:crosses val="autoZero"/>
        <c:auto val="1"/>
        <c:lblAlgn val="ctr"/>
        <c:lblOffset val="100"/>
        <c:noMultiLvlLbl val="0"/>
      </c:catAx>
      <c:valAx>
        <c:axId val="-712353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712344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506</a:t>
            </a:r>
            <a:r>
              <a:rPr lang="zh-CN" altLang="zh-CN" sz="1862" b="0" i="0" u="none" strike="noStrike" baseline="0" dirty="0" smtClean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個</a:t>
            </a:r>
            <a:r>
              <a:rPr lang="ja-JP" altLang="en-US" b="0" dirty="0" smtClean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サンプルを</a:t>
            </a:r>
            <a:r>
              <a:rPr lang="ja-JP" altLang="en-US" b="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分割される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506サンプルを分割される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トレーニングデータ</c:v>
                </c:pt>
                <c:pt idx="1">
                  <c:v>テストデータ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405</c:v>
                </c:pt>
                <c:pt idx="1">
                  <c:v>101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 smtClean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1797</a:t>
            </a:r>
            <a:r>
              <a:rPr lang="zh-CN" altLang="zh-CN" sz="1862" b="0" i="0" u="none" strike="noStrike" baseline="0" dirty="0" smtClean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個</a:t>
            </a:r>
            <a:r>
              <a:rPr lang="ja-JP" altLang="en-US" b="0" dirty="0" smtClean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サンプルを</a:t>
            </a:r>
            <a:r>
              <a:rPr lang="ja-JP" altLang="en-US" b="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分割される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75"/>
      <c:rotY val="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506サンプルを分割される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Sheet1!$A$2:$A$5</c:f>
              <c:strCache>
                <c:ptCount val="2"/>
                <c:pt idx="0">
                  <c:v>トレーニングデータ</c:v>
                </c:pt>
                <c:pt idx="1">
                  <c:v>テストデータ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1347</c:v>
                </c:pt>
                <c:pt idx="1">
                  <c:v>450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3363-D8E3-4C53-86D0-F76EF69EF02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26E8-9235-4A81-AD9D-33F03CF33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48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3363-D8E3-4C53-86D0-F76EF69EF02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26E8-9235-4A81-AD9D-33F03CF33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63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3363-D8E3-4C53-86D0-F76EF69EF02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26E8-9235-4A81-AD9D-33F03CF33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81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3363-D8E3-4C53-86D0-F76EF69EF02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26E8-9235-4A81-AD9D-33F03CF33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14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3363-D8E3-4C53-86D0-F76EF69EF02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26E8-9235-4A81-AD9D-33F03CF33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3363-D8E3-4C53-86D0-F76EF69EF02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26E8-9235-4A81-AD9D-33F03CF33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22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3363-D8E3-4C53-86D0-F76EF69EF02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26E8-9235-4A81-AD9D-33F03CF33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28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3363-D8E3-4C53-86D0-F76EF69EF02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26E8-9235-4A81-AD9D-33F03CF33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61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3363-D8E3-4C53-86D0-F76EF69EF02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26E8-9235-4A81-AD9D-33F03CF33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56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3363-D8E3-4C53-86D0-F76EF69EF02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26E8-9235-4A81-AD9D-33F03CF33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80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3363-D8E3-4C53-86D0-F76EF69EF02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26E8-9235-4A81-AD9D-33F03CF33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93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B3363-D8E3-4C53-86D0-F76EF69EF02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A26E8-9235-4A81-AD9D-33F03CF33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17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mesLiuwenliang/Zemi_Respository/blob/master/PCA%E5%B0%8E%E5%87%BA%E3%83%97%E3%83%AD%E3%82%BB%E3%82%B9.m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cs-of-blue.com/principal-components-analysis/" TargetMode="External"/><Relationship Id="rId2" Type="http://schemas.openxmlformats.org/officeDocument/2006/relationships/hyperlink" Target="https://www.albert2005.co.jp/knowledge/statistics_analysis/multivariate_analysis/multiple_regres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cromill.com/service/data_analysis/d001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Liuwenliang/Zemi_Respository" TargetMode="Externa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95362" y="1560458"/>
            <a:ext cx="4361663" cy="1023437"/>
          </a:xfrm>
        </p:spPr>
        <p:txBody>
          <a:bodyPr/>
          <a:lstStyle/>
          <a:p>
            <a:pPr algn="l"/>
            <a:r>
              <a:rPr kumimoji="1" lang="ja-JP" altLang="en-US" dirty="0" smtClean="0"/>
              <a:t>多変量解析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97362" y="4493767"/>
            <a:ext cx="2430379" cy="1655762"/>
          </a:xfrm>
        </p:spPr>
        <p:txBody>
          <a:bodyPr/>
          <a:lstStyle/>
          <a:p>
            <a:pPr algn="r"/>
            <a:r>
              <a:rPr lang="en-US" altLang="ja-JP" dirty="0" smtClean="0"/>
              <a:t>2020</a:t>
            </a:r>
            <a:r>
              <a:rPr lang="ja-JP" altLang="en-US" dirty="0" smtClean="0"/>
              <a:t>年</a:t>
            </a:r>
            <a:r>
              <a:rPr lang="en-US" altLang="ja-JP" dirty="0" smtClean="0"/>
              <a:t>7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15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algn="r"/>
            <a:r>
              <a:rPr lang="en-US" altLang="zh-CN" dirty="0" smtClean="0"/>
              <a:t>Liu Wenliang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722291" y="633322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40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424" y="3709123"/>
            <a:ext cx="3600450" cy="2419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278" y="146089"/>
            <a:ext cx="10515600" cy="1066219"/>
          </a:xfrm>
        </p:spPr>
        <p:txBody>
          <a:bodyPr/>
          <a:lstStyle/>
          <a:p>
            <a:r>
              <a:rPr kumimoji="1" lang="ja-JP" altLang="en-US" dirty="0" smtClean="0"/>
              <a:t>主成分分析</a:t>
            </a:r>
            <a:r>
              <a:rPr lang="ja-JP" altLang="en-US" dirty="0" smtClean="0"/>
              <a:t>使用</a:t>
            </a:r>
            <a:r>
              <a:rPr lang="ja-JP" altLang="en-US" dirty="0"/>
              <a:t>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278" y="1212308"/>
            <a:ext cx="7971263" cy="1130164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主成分分析</a:t>
            </a:r>
            <a:r>
              <a:rPr kumimoji="1" lang="zh-CN" altLang="en-US" sz="2400" dirty="0" smtClean="0"/>
              <a:t>（</a:t>
            </a:r>
            <a:r>
              <a:rPr lang="en-US" altLang="zh-CN" sz="2400" dirty="0" smtClean="0"/>
              <a:t>Principal </a:t>
            </a:r>
            <a:r>
              <a:rPr lang="en-US" altLang="zh-CN" sz="2400" dirty="0"/>
              <a:t>components </a:t>
            </a:r>
            <a:r>
              <a:rPr lang="en-US" altLang="zh-CN" sz="2400" dirty="0" smtClean="0"/>
              <a:t>analysis</a:t>
            </a:r>
            <a:r>
              <a:rPr lang="zh-CN" altLang="en-US" sz="2400" dirty="0"/>
              <a:t>，</a:t>
            </a:r>
            <a:r>
              <a:rPr lang="en-US" altLang="zh-CN" sz="2400" dirty="0" smtClean="0"/>
              <a:t>PCA</a:t>
            </a:r>
            <a:r>
              <a:rPr lang="zh-CN" altLang="en-US" sz="2400" dirty="0" smtClean="0"/>
              <a:t>）</a:t>
            </a:r>
            <a:r>
              <a:rPr lang="ja-JP" altLang="en-US" sz="2400" dirty="0"/>
              <a:t>使用</a:t>
            </a:r>
            <a:r>
              <a:rPr lang="ja-JP" altLang="en-US" sz="2400" dirty="0" smtClean="0"/>
              <a:t>目的は</a:t>
            </a:r>
            <a:r>
              <a:rPr lang="ja-JP" altLang="en-US" sz="2400" b="1" dirty="0">
                <a:solidFill>
                  <a:srgbClr val="FF0000"/>
                </a:solidFill>
              </a:rPr>
              <a:t>次元圧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縮</a:t>
            </a:r>
            <a:endParaRPr lang="en-US" altLang="ja-JP" sz="2400" b="1" dirty="0" smtClean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699" y="146089"/>
            <a:ext cx="3771900" cy="2390775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>
            <a:off x="10056027" y="2689867"/>
            <a:ext cx="330820" cy="797351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823653" y="3640222"/>
            <a:ext cx="142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第一主成分</a:t>
            </a:r>
            <a:endParaRPr lang="zh-CN" altLang="en-US" b="1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79446" y="4009554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第二主成分</a:t>
            </a:r>
            <a:endParaRPr lang="zh-CN" altLang="en-US" b="1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80278" y="2031267"/>
            <a:ext cx="10515600" cy="1066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dirty="0" smtClean="0"/>
              <a:t>主成分分析</a:t>
            </a:r>
            <a:r>
              <a:rPr lang="ja-JP" altLang="en-US" dirty="0" smtClean="0"/>
              <a:t>使用</a:t>
            </a:r>
            <a:r>
              <a:rPr lang="ja-JP" altLang="en-US" dirty="0"/>
              <a:t>目標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0278" y="2993891"/>
            <a:ext cx="81334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赤い線の物理的な定</a:t>
            </a:r>
            <a:r>
              <a:rPr lang="zh-CN" altLang="en-US" sz="24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義：</a:t>
            </a:r>
            <a:r>
              <a:rPr lang="ja-JP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サンプルを直線上にマッピングし</a:t>
            </a:r>
            <a:r>
              <a:rPr lang="ja-JP" altLang="en-US" sz="24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、マッピングされたサンプル</a:t>
            </a:r>
            <a:r>
              <a:rPr lang="ja-JP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間の距離が最大になるの</a:t>
            </a:r>
            <a:r>
              <a:rPr lang="ja-JP" altLang="en-US" sz="24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軸</a:t>
            </a:r>
            <a:endParaRPr lang="en-US" altLang="ja-JP" sz="2400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en-US" altLang="zh-CN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分散</a:t>
            </a:r>
            <a:r>
              <a:rPr lang="ja-JP" altLang="en-US" sz="24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（</a:t>
            </a:r>
            <a:r>
              <a:rPr lang="en-US" altLang="ja-JP" sz="2400" dirty="0" smtClean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Variance</a:t>
            </a:r>
            <a:r>
              <a:rPr lang="ja-JP" altLang="en-US" sz="24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）</a:t>
            </a:r>
            <a:r>
              <a:rPr lang="ja-JP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：サンプル間の密度の程度を表す</a:t>
            </a:r>
            <a:r>
              <a:rPr lang="ja-JP" altLang="en-US" sz="24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値</a:t>
            </a:r>
            <a:endParaRPr lang="zh-CN" altLang="en-US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163" y="5411865"/>
            <a:ext cx="2211156" cy="572431"/>
          </a:xfrm>
          <a:prstGeom prst="rect">
            <a:avLst/>
          </a:prstGeom>
        </p:spPr>
      </p:pic>
      <p:sp>
        <p:nvSpPr>
          <p:cNvPr id="14" name="下箭头 13"/>
          <p:cNvSpPr/>
          <p:nvPr/>
        </p:nvSpPr>
        <p:spPr>
          <a:xfrm>
            <a:off x="3434576" y="4563551"/>
            <a:ext cx="345687" cy="710976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80278" y="5411865"/>
            <a:ext cx="4867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lang="ja-JP" altLang="en-US" sz="2400" dirty="0" smtClean="0"/>
              <a:t>の</a:t>
            </a:r>
            <a:r>
              <a:rPr lang="ja-JP" altLang="en-US" sz="2400" dirty="0"/>
              <a:t>使用目</a:t>
            </a:r>
            <a:r>
              <a:rPr lang="ja-JP" altLang="en-US" sz="2400" dirty="0" smtClean="0"/>
              <a:t>標</a:t>
            </a:r>
            <a:r>
              <a:rPr lang="zh-CN" altLang="en-US" sz="2400" dirty="0" smtClean="0"/>
              <a:t>：</a:t>
            </a:r>
            <a:r>
              <a:rPr lang="ja-JP" altLang="zh-CN" sz="2400" dirty="0" smtClean="0"/>
              <a:t>分散</a:t>
            </a:r>
            <a:r>
              <a:rPr lang="ja-JP" altLang="en-US" sz="2400" dirty="0" smtClean="0"/>
              <a:t>最大化</a:t>
            </a:r>
            <a:endParaRPr lang="ja-JP" altLang="zh-CN" sz="2400" dirty="0"/>
          </a:p>
        </p:txBody>
      </p:sp>
      <p:sp>
        <p:nvSpPr>
          <p:cNvPr id="6" name="矩形 5"/>
          <p:cNvSpPr/>
          <p:nvPr/>
        </p:nvSpPr>
        <p:spPr>
          <a:xfrm>
            <a:off x="11776502" y="640915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0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278" y="197857"/>
            <a:ext cx="10515600" cy="1325563"/>
          </a:xfrm>
        </p:spPr>
        <p:txBody>
          <a:bodyPr/>
          <a:lstStyle/>
          <a:p>
            <a:r>
              <a:rPr lang="ja-JP" altLang="en-US" dirty="0"/>
              <a:t>主成分分析式導</a:t>
            </a:r>
            <a:r>
              <a:rPr lang="ja-JP" altLang="en-US" dirty="0" smtClean="0"/>
              <a:t>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5315" y="1523420"/>
            <a:ext cx="10515600" cy="4351338"/>
          </a:xfrm>
        </p:spPr>
        <p:txBody>
          <a:bodyPr/>
          <a:lstStyle/>
          <a:p>
            <a:r>
              <a:rPr lang="ja-JP" alt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リポジトリ</a:t>
            </a:r>
            <a:r>
              <a:rPr lang="zh-CN" alt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：</a:t>
            </a:r>
            <a:r>
              <a:rPr lang="en-US" altLang="zh-CN" dirty="0">
                <a:hlinkClick r:id="rId2"/>
              </a:rPr>
              <a:t>https://github.com/JamesLiuwenliang/Zemi_Respository/blob/master/PCA%E5%B0%8E%E5%87%BA%E3%83%97%E3%83%AD%E3%82%BB%E3%82%B9.md</a:t>
            </a:r>
            <a:endParaRPr lang="zh-CN" altLang="en-US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666535" y="6400129"/>
            <a:ext cx="40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429" y="142100"/>
            <a:ext cx="10515600" cy="872661"/>
          </a:xfrm>
        </p:spPr>
        <p:txBody>
          <a:bodyPr/>
          <a:lstStyle/>
          <a:p>
            <a:r>
              <a:rPr kumimoji="1" lang="ja-JP" altLang="en-US" dirty="0"/>
              <a:t>主成分分析の応</a:t>
            </a:r>
            <a:r>
              <a:rPr kumimoji="1" lang="ja-JP" altLang="en-US" dirty="0" smtClean="0"/>
              <a:t>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429" y="1040055"/>
            <a:ext cx="9545444" cy="858644"/>
          </a:xfrm>
        </p:spPr>
        <p:txBody>
          <a:bodyPr/>
          <a:lstStyle/>
          <a:p>
            <a:r>
              <a:rPr lang="ja-JP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データセット</a:t>
            </a:r>
            <a:r>
              <a:rPr lang="zh-CN" altLang="en-US" sz="2000" dirty="0" smtClean="0">
                <a:latin typeface="Times New Roman" panose="02020603050405020304" pitchFamily="18" charset="0"/>
                <a:ea typeface="MS PGothic" panose="020B0600070205080204" pitchFamily="34" charset="-128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Optical recognition of handwritten digits dataset</a:t>
            </a:r>
            <a:r>
              <a:rPr lang="zh-CN" altLang="en-US" sz="2000" dirty="0" smtClean="0">
                <a:latin typeface="Times New Roman" panose="02020603050405020304" pitchFamily="18" charset="0"/>
                <a:ea typeface="MS PGothic" panose="020B0600070205080204" pitchFamily="34" charset="-128"/>
              </a:rPr>
              <a:t>（</a:t>
            </a:r>
            <a:r>
              <a:rPr lang="en-US" altLang="zh-CN" sz="2000" dirty="0" smtClean="0"/>
              <a:t>8*8</a:t>
            </a:r>
            <a:r>
              <a:rPr lang="zh-CN" altLang="en-US" sz="2000" dirty="0" smtClean="0">
                <a:latin typeface="Times New Roman" panose="02020603050405020304" pitchFamily="18" charset="0"/>
                <a:ea typeface="MS PGothic" panose="020B0600070205080204" pitchFamily="34" charset="-128"/>
              </a:rPr>
              <a:t>個</a:t>
            </a:r>
            <a:r>
              <a:rPr lang="ja-JP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の</a:t>
            </a:r>
            <a:r>
              <a:rPr lang="zh-CN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特徴量</a:t>
            </a:r>
            <a:r>
              <a:rPr lang="zh-CN" altLang="en-US" sz="2000" dirty="0" smtClean="0">
                <a:latin typeface="Times New Roman" panose="02020603050405020304" pitchFamily="18" charset="0"/>
                <a:ea typeface="MS PGothic" panose="020B0600070205080204" pitchFamily="34" charset="-128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ea typeface="MS PGothic" panose="020B0600070205080204" pitchFamily="34" charset="-128"/>
              </a:rPr>
              <a:t>1797</a:t>
            </a:r>
            <a:r>
              <a:rPr lang="zh-CN" altLang="en-US" sz="2000" dirty="0" smtClean="0">
                <a:latin typeface="Times New Roman" panose="02020603050405020304" pitchFamily="18" charset="0"/>
                <a:ea typeface="MS PGothic" panose="020B0600070205080204" pitchFamily="34" charset="-128"/>
              </a:rPr>
              <a:t>個</a:t>
            </a:r>
            <a:r>
              <a:rPr lang="ja-JP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サンプル</a:t>
            </a:r>
            <a:r>
              <a:rPr lang="ja-JP" altLang="en-US" sz="2000" dirty="0" smtClean="0">
                <a:latin typeface="Times New Roman" panose="02020603050405020304" pitchFamily="18" charset="0"/>
                <a:ea typeface="MS PGothic" panose="020B0600070205080204" pitchFamily="34" charset="-128"/>
              </a:rPr>
              <a:t>、</a:t>
            </a:r>
            <a:r>
              <a:rPr lang="en-US" altLang="ja-JP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 10</a:t>
            </a:r>
            <a:r>
              <a:rPr lang="ja-JP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個</a:t>
            </a:r>
            <a:r>
              <a:rPr lang="ja-JP" altLang="en-US" sz="2000" dirty="0" smtClean="0">
                <a:latin typeface="Times New Roman" panose="02020603050405020304" pitchFamily="18" charset="0"/>
                <a:ea typeface="MS PGothic" panose="020B0600070205080204" pitchFamily="34" charset="-128"/>
              </a:rPr>
              <a:t>マ</a:t>
            </a:r>
            <a:r>
              <a:rPr lang="ja-JP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ー</a:t>
            </a:r>
            <a:r>
              <a:rPr lang="ja-JP" altLang="en-US" sz="2000" dirty="0" smtClean="0">
                <a:latin typeface="Times New Roman" panose="02020603050405020304" pitchFamily="18" charset="0"/>
                <a:ea typeface="MS PGothic" panose="020B0600070205080204" pitchFamily="34" charset="-128"/>
              </a:rPr>
              <a:t>ク</a:t>
            </a:r>
            <a:r>
              <a:rPr lang="zh-CN" altLang="en-US" sz="2000" dirty="0" smtClean="0">
                <a:latin typeface="Times New Roman" panose="02020603050405020304" pitchFamily="18" charset="0"/>
                <a:ea typeface="MS PGothic" panose="020B0600070205080204" pitchFamily="34" charset="-128"/>
              </a:rPr>
              <a:t>）</a:t>
            </a:r>
            <a:endParaRPr lang="ja-JP" altLang="en-US" sz="20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424" y="142100"/>
            <a:ext cx="1910576" cy="1756599"/>
          </a:xfrm>
          <a:prstGeom prst="rect">
            <a:avLst/>
          </a:prstGeom>
        </p:spPr>
      </p:pic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858458029"/>
              </p:ext>
            </p:extLst>
          </p:nvPr>
        </p:nvGraphicFramePr>
        <p:xfrm>
          <a:off x="10058415" y="2096428"/>
          <a:ext cx="2133585" cy="2062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矩形 3"/>
          <p:cNvSpPr/>
          <p:nvPr/>
        </p:nvSpPr>
        <p:spPr>
          <a:xfrm>
            <a:off x="341971" y="1812898"/>
            <a:ext cx="978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(</a:t>
            </a:r>
            <a:r>
              <a:rPr lang="ja-JP" altLang="en-US" dirty="0" smtClean="0"/>
              <a:t>パタ</a:t>
            </a:r>
            <a:r>
              <a:rPr lang="ja-JP" altLang="en-US" dirty="0"/>
              <a:t>ーン認</a:t>
            </a:r>
            <a:r>
              <a:rPr lang="ja-JP" altLang="en-US" dirty="0" smtClean="0"/>
              <a:t>識アルゴリズムは</a:t>
            </a:r>
            <a:r>
              <a:rPr lang="en-US" altLang="ja-JP" dirty="0"/>
              <a:t>k</a:t>
            </a:r>
            <a:r>
              <a:rPr lang="ja-JP" altLang="en-US" dirty="0"/>
              <a:t>近傍</a:t>
            </a:r>
            <a:r>
              <a:rPr lang="ja-JP" altLang="en-US" dirty="0" smtClean="0"/>
              <a:t>法（ｋ</a:t>
            </a:r>
            <a:r>
              <a:rPr lang="en-US" altLang="ja-JP" dirty="0" smtClean="0"/>
              <a:t>NN</a:t>
            </a:r>
            <a:r>
              <a:rPr lang="ja-JP" altLang="en-US" dirty="0" smtClean="0"/>
              <a:t>）</a:t>
            </a:r>
            <a:r>
              <a:rPr lang="en-US" altLang="ja-JP" dirty="0" smtClean="0"/>
              <a:t>)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ja-JP" altLang="en-US" dirty="0"/>
              <a:t>によって、トレニングデー</a:t>
            </a:r>
            <a:r>
              <a:rPr lang="ja-JP" altLang="en-US" dirty="0" smtClean="0"/>
              <a:t>タを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lang="ja-JP" altLang="en-US" dirty="0" smtClean="0"/>
              <a:t>アルゴリズムによって</a:t>
            </a:r>
            <a:r>
              <a:rPr lang="ja-JP" altLang="en-US" dirty="0"/>
              <a:t>得られた結果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7" name="圆角矩形 6"/>
          <p:cNvSpPr/>
          <p:nvPr/>
        </p:nvSpPr>
        <p:spPr>
          <a:xfrm>
            <a:off x="341971" y="2459229"/>
            <a:ext cx="7655327" cy="399732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449791"/>
              </p:ext>
            </p:extLst>
          </p:nvPr>
        </p:nvGraphicFramePr>
        <p:xfrm>
          <a:off x="1148577" y="2671542"/>
          <a:ext cx="58534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778"/>
                <a:gridCol w="1766849"/>
                <a:gridCol w="1766849"/>
              </a:tblGrid>
              <a:tr h="370840"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b="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テスト時間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b="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テスト</a:t>
                      </a:r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精度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b="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ｋ</a:t>
                      </a:r>
                      <a:r>
                        <a:rPr lang="en-US" altLang="ja-JP" b="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NN</a:t>
                      </a:r>
                      <a:r>
                        <a:rPr lang="ja-JP" altLang="en-US" b="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だけ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64.5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ms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0.978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b="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PCA</a:t>
                      </a:r>
                      <a:r>
                        <a:rPr lang="ja-JP" altLang="en-US" b="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で</a:t>
                      </a:r>
                      <a:r>
                        <a:rPr lang="en-US" altLang="ja-JP" b="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</a:t>
                      </a:r>
                      <a:r>
                        <a:rPr lang="ja-JP" altLang="en-US" b="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次元に</a:t>
                      </a:r>
                      <a:r>
                        <a:rPr lang="ja-JP" altLang="en-US" sz="1800" b="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圧縮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2.93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ms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0.731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b="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PCA</a:t>
                      </a:r>
                      <a:r>
                        <a:rPr lang="ja-JP" altLang="en-US" b="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で</a:t>
                      </a:r>
                      <a:r>
                        <a:rPr lang="en-US" altLang="ja-JP" b="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28</a:t>
                      </a:r>
                      <a:r>
                        <a:rPr lang="ja-JP" altLang="en-US" b="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次元に</a:t>
                      </a:r>
                      <a:r>
                        <a:rPr lang="ja-JP" altLang="en-US" sz="1800" b="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圧縮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19.7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ms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0.978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695" y="4154902"/>
            <a:ext cx="3762375" cy="24098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630170" y="6456556"/>
            <a:ext cx="3302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2次元への次元縮小後の可視化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760" y="4367215"/>
            <a:ext cx="2978305" cy="19526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04321" y="645655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4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3693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主成分分析の応用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359" y="4047892"/>
            <a:ext cx="2752540" cy="25307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241" y="4047892"/>
            <a:ext cx="2809927" cy="25307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8966" y="4047891"/>
            <a:ext cx="2624272" cy="2530707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3359416" y="5549947"/>
            <a:ext cx="826308" cy="256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7710682" y="5549947"/>
            <a:ext cx="826308" cy="256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03249" y="6488668"/>
            <a:ext cx="151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最初</a:t>
            </a:r>
            <a:r>
              <a:rPr lang="ja-JP" altLang="en-US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のデータ</a:t>
            </a:r>
            <a:endParaRPr lang="zh-CN" altLang="en-US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68244" y="4912986"/>
            <a:ext cx="1596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ノイズを加</a:t>
            </a:r>
            <a:r>
              <a:rPr lang="ja-JP" altLang="en-US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える</a:t>
            </a:r>
            <a:endParaRPr lang="zh-CN" altLang="en-US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35341" y="4420283"/>
            <a:ext cx="2246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+mj-ea"/>
                <a:ea typeface="+mj-ea"/>
              </a:rPr>
              <a:t>PCA</a:t>
            </a:r>
            <a:r>
              <a:rPr lang="ja-JP" altLang="en-US" dirty="0">
                <a:latin typeface="+mj-ea"/>
                <a:ea typeface="+mj-ea"/>
              </a:rPr>
              <a:t>アルゴリズムで、次元</a:t>
            </a:r>
            <a:r>
              <a:rPr lang="ja-JP" altLang="en-US" dirty="0" smtClean="0">
                <a:latin typeface="+mj-ea"/>
                <a:ea typeface="+mj-ea"/>
              </a:rPr>
              <a:t>を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削</a:t>
            </a:r>
            <a:r>
              <a:rPr lang="zh-CN" altLang="en-US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減</a:t>
            </a:r>
            <a:r>
              <a:rPr lang="ja-JP" altLang="en-US" dirty="0">
                <a:latin typeface="+mj-ea"/>
                <a:ea typeface="+mj-ea"/>
              </a:rPr>
              <a:t>しで</a:t>
            </a:r>
            <a:r>
              <a:rPr lang="ja-JP" altLang="en-US" dirty="0" smtClean="0">
                <a:latin typeface="+mj-ea"/>
                <a:ea typeface="+mj-ea"/>
              </a:rPr>
              <a:t>、さらに</a:t>
            </a:r>
            <a:r>
              <a:rPr lang="ja-JP" altLang="en-US" dirty="0">
                <a:latin typeface="+mj-ea"/>
                <a:ea typeface="+mj-ea"/>
              </a:rPr>
              <a:t>次元を</a:t>
            </a:r>
            <a:r>
              <a:rPr lang="ja-JP" altLang="en-US" dirty="0" smtClean="0">
                <a:latin typeface="+mj-ea"/>
                <a:ea typeface="+mj-ea"/>
              </a:rPr>
              <a:t>上昇する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3766" y="1162245"/>
            <a:ext cx="3724275" cy="23717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516911" y="3580492"/>
            <a:ext cx="2477983" cy="36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 = 0.75 </a:t>
            </a:r>
            <a:r>
              <a:rPr lang="zh-CN" altLang="en-US" dirty="0" smtClean="0"/>
              <a:t>* </a:t>
            </a:r>
            <a:r>
              <a:rPr lang="en-US" altLang="zh-CN" dirty="0" smtClean="0"/>
              <a:t>x + 3 + </a:t>
            </a:r>
            <a:r>
              <a:rPr lang="ja-JP" altLang="en-US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ノイ</a:t>
            </a:r>
            <a:r>
              <a:rPr lang="ja-JP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ズ</a:t>
            </a:r>
            <a:endParaRPr lang="zh-CN" altLang="en-US" dirty="0"/>
          </a:p>
        </p:txBody>
      </p:sp>
      <p:sp>
        <p:nvSpPr>
          <p:cNvPr id="15" name="云形标注 14"/>
          <p:cNvSpPr/>
          <p:nvPr/>
        </p:nvSpPr>
        <p:spPr>
          <a:xfrm>
            <a:off x="344528" y="1160174"/>
            <a:ext cx="2437844" cy="1207061"/>
          </a:xfrm>
          <a:prstGeom prst="cloudCallout">
            <a:avLst>
              <a:gd name="adj1" fmla="val 51696"/>
              <a:gd name="adj2" fmla="val 582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たぶん、実際のデータは直線</a:t>
            </a:r>
            <a:r>
              <a:rPr lang="ja-JP" altLang="en-US" dirty="0" smtClean="0">
                <a:solidFill>
                  <a:schemeClr val="tx1"/>
                </a:solidFill>
              </a:rPr>
              <a:t>でしょう？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14839" y="1150161"/>
            <a:ext cx="23253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+mj-ea"/>
              </a:rPr>
              <a:t>PCA</a:t>
            </a:r>
            <a:r>
              <a:rPr lang="ja-JP" altLang="en-US" dirty="0">
                <a:latin typeface="+mj-ea"/>
              </a:rPr>
              <a:t>アルゴリズムで、次元を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削減</a:t>
            </a:r>
            <a:r>
              <a:rPr lang="ja-JP" altLang="en-US" dirty="0">
                <a:latin typeface="+mj-ea"/>
              </a:rPr>
              <a:t>しで、さらに次元を上昇する</a:t>
            </a:r>
            <a:endParaRPr lang="zh-CN" altLang="en-US" dirty="0">
              <a:latin typeface="+mj-ea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6618041" y="2219868"/>
            <a:ext cx="826308" cy="256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6990" y="1181372"/>
            <a:ext cx="3539344" cy="237172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536990" y="353397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復旧後、一部の情報が失われた</a:t>
            </a:r>
          </a:p>
        </p:txBody>
      </p:sp>
      <p:sp>
        <p:nvSpPr>
          <p:cNvPr id="3" name="矩形 2"/>
          <p:cNvSpPr/>
          <p:nvPr/>
        </p:nvSpPr>
        <p:spPr>
          <a:xfrm>
            <a:off x="11776502" y="645616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33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参考文献・出典</a:t>
            </a:r>
            <a:endParaRPr lang="zh-CN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xmlns="" id="{FCB2CC49-F2A9-4DF5-98D6-CE8AEE65D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「図解雑学－多変量解析」　丹慶勝市</a:t>
            </a:r>
            <a:r>
              <a:rPr lang="en-US" altLang="ja-JP" dirty="0"/>
              <a:t>.</a:t>
            </a:r>
            <a:r>
              <a:rPr lang="ja-JP" altLang="en-US" dirty="0"/>
              <a:t>ナツメ社</a:t>
            </a:r>
            <a:r>
              <a:rPr lang="en-US" altLang="ja-JP" dirty="0"/>
              <a:t>.2005</a:t>
            </a:r>
          </a:p>
          <a:p>
            <a:r>
              <a:rPr lang="ja-JP" altLang="en-US" dirty="0"/>
              <a:t>「楽しく学べる多変量解析法」　藤沢栄作</a:t>
            </a:r>
            <a:r>
              <a:rPr lang="en-US" altLang="ja-JP" dirty="0"/>
              <a:t>.</a:t>
            </a:r>
            <a:r>
              <a:rPr lang="ja-JP" altLang="en-US" dirty="0"/>
              <a:t>現代数学社</a:t>
            </a:r>
            <a:r>
              <a:rPr lang="en-US" altLang="ja-JP" dirty="0"/>
              <a:t>.1985</a:t>
            </a:r>
          </a:p>
          <a:p>
            <a:pPr fontAlgn="base"/>
            <a:r>
              <a:rPr lang="ja-JP" altLang="en-US" dirty="0"/>
              <a:t>重回帰分析とは</a:t>
            </a:r>
          </a:p>
          <a:p>
            <a:pPr marL="0" indent="0">
              <a:buNone/>
            </a:pPr>
            <a:r>
              <a:rPr lang="en-US" altLang="ja-JP" dirty="0">
                <a:hlinkClick r:id="rId2"/>
              </a:rPr>
              <a:t>https://www.albert2005.co.jp/knowledge/statistics_analysis/multivariate_analysis/multiple_regression</a:t>
            </a:r>
            <a:endParaRPr lang="en-US" altLang="ja-JP" dirty="0"/>
          </a:p>
          <a:p>
            <a:r>
              <a:rPr lang="ja-JP" altLang="en-US" dirty="0"/>
              <a:t>主成分分析の考え方</a:t>
            </a:r>
          </a:p>
          <a:p>
            <a:pPr marL="0" indent="0">
              <a:buNone/>
            </a:pPr>
            <a:r>
              <a:rPr lang="en-US" altLang="ja-JP" dirty="0">
                <a:hlinkClick r:id="rId3"/>
              </a:rPr>
              <a:t>https://logics-of-blue.com/principal-components-analysis/</a:t>
            </a:r>
            <a:endParaRPr lang="en-US" altLang="ja-JP" dirty="0"/>
          </a:p>
          <a:p>
            <a:r>
              <a:rPr lang="ja-JP" altLang="en-US" dirty="0"/>
              <a:t>多変量</a:t>
            </a:r>
            <a:r>
              <a:rPr lang="ja-JP" altLang="en-US" dirty="0" smtClean="0"/>
              <a:t>解析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hlinkClick r:id="rId4"/>
              </a:rPr>
              <a:t>https://www.macromill.com/service/data_analysis/d001.html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776502" y="64886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22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1870"/>
          </a:xfrm>
        </p:spPr>
        <p:txBody>
          <a:bodyPr/>
          <a:lstStyle/>
          <a:p>
            <a:r>
              <a:rPr lang="zh-CN" altLang="en-US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目次</a:t>
            </a:r>
            <a:endParaRPr lang="zh-CN" altLang="en-US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8458"/>
            <a:ext cx="10515600" cy="5174576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多変量解析の概要</a:t>
            </a:r>
            <a:endParaRPr kumimoji="1" lang="en-US" altLang="ja-JP" sz="2400" dirty="0" smtClean="0"/>
          </a:p>
          <a:p>
            <a:pPr lvl="1"/>
            <a:r>
              <a:rPr lang="ja-JP" altLang="en-US" sz="2000" dirty="0" smtClean="0"/>
              <a:t>多変量解析の目的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多</a:t>
            </a:r>
            <a:r>
              <a:rPr lang="ja-JP" altLang="en-US" sz="2000" dirty="0"/>
              <a:t>変量解析の手</a:t>
            </a:r>
            <a:r>
              <a:rPr lang="ja-JP" altLang="en-US" sz="2000" dirty="0" smtClean="0"/>
              <a:t>順</a:t>
            </a:r>
            <a:endParaRPr kumimoji="1" lang="en-US" altLang="ja-JP" sz="2000" dirty="0" smtClean="0"/>
          </a:p>
          <a:p>
            <a:r>
              <a:rPr lang="ja-JP" altLang="en-US" sz="2400" dirty="0" smtClean="0"/>
              <a:t>重回帰分析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重回帰分析の目標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クラシック方法</a:t>
            </a:r>
            <a:r>
              <a:rPr lang="en-US" altLang="ja-JP" sz="2000" dirty="0"/>
              <a:t> </a:t>
            </a:r>
            <a:r>
              <a:rPr lang="en-US" altLang="zh-CN" sz="2000" dirty="0" smtClean="0"/>
              <a:t>- </a:t>
            </a:r>
            <a:r>
              <a:rPr lang="zh-CN" altLang="en-US" sz="20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最小二乗法</a:t>
            </a:r>
            <a:endParaRPr lang="en-US" altLang="zh-CN" sz="2000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r>
              <a:rPr lang="zh-CN" alt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重回帰分析使用例</a:t>
            </a:r>
            <a:endParaRPr lang="zh-CN" altLang="en-US" sz="2000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r>
              <a:rPr lang="zh-CN" altLang="en-US" sz="20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評価方法</a:t>
            </a:r>
            <a:endParaRPr lang="en-US" altLang="zh-CN" sz="2000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 sz="2400" dirty="0" smtClean="0"/>
              <a:t>主成分分析</a:t>
            </a:r>
            <a:endParaRPr lang="en-US" altLang="ja-JP" sz="2400" dirty="0" smtClean="0"/>
          </a:p>
          <a:p>
            <a:pPr lvl="1"/>
            <a:r>
              <a:rPr lang="ja-JP" altLang="en-US" sz="2000" dirty="0"/>
              <a:t>主成分分析の使用</a:t>
            </a:r>
            <a:r>
              <a:rPr lang="ja-JP" altLang="en-US" sz="2000" dirty="0" smtClean="0"/>
              <a:t>目的と目標</a:t>
            </a:r>
            <a:endParaRPr lang="en-US" altLang="ja-JP" sz="2000" dirty="0" smtClean="0"/>
          </a:p>
          <a:p>
            <a:pPr lvl="1"/>
            <a:r>
              <a:rPr lang="ja-JP" altLang="en-US" sz="2000" dirty="0"/>
              <a:t>主成分分析式導出</a:t>
            </a:r>
          </a:p>
          <a:p>
            <a:pPr lvl="1"/>
            <a:r>
              <a:rPr kumimoji="1" lang="ja-JP" altLang="en-US" sz="2000" dirty="0"/>
              <a:t>主成分分析の応用</a:t>
            </a:r>
            <a:endParaRPr lang="en-US" altLang="ja-JP" sz="2000" dirty="0" smtClean="0"/>
          </a:p>
          <a:p>
            <a:pPr lvl="1"/>
            <a:endParaRPr lang="en-US" altLang="ja-JP" sz="2000" dirty="0"/>
          </a:p>
          <a:p>
            <a:pPr lvl="1"/>
            <a:endParaRPr kumimoji="1" lang="en-US" altLang="ja-JP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11711139" y="64886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95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7828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多変量解析の目的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3391"/>
            <a:ext cx="10770220" cy="661097"/>
          </a:xfrm>
        </p:spPr>
        <p:txBody>
          <a:bodyPr/>
          <a:lstStyle/>
          <a:p>
            <a:r>
              <a:rPr lang="ja-JP" altLang="en-US" sz="2000" dirty="0">
                <a:latin typeface="MS Mincho" panose="02020609040205080304" pitchFamily="49" charset="-128"/>
                <a:ea typeface="MS Mincho" panose="02020609040205080304" pitchFamily="49" charset="-128"/>
              </a:rPr>
              <a:t>多変</a:t>
            </a:r>
            <a:r>
              <a:rPr lang="ja-JP" altLang="en-US" sz="2000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量解析とは</a:t>
            </a:r>
            <a:r>
              <a:rPr lang="ja-JP" altLang="en-US" sz="2000" dirty="0">
                <a:latin typeface="MS Mincho" panose="02020609040205080304" pitchFamily="49" charset="-128"/>
                <a:ea typeface="MS Mincho" panose="02020609040205080304" pitchFamily="49" charset="-128"/>
              </a:rPr>
              <a:t>、多くの情報（変数に関するデータ）を、分析者の仮説に基づいて関連性を明確</a:t>
            </a:r>
            <a:r>
              <a:rPr lang="ja-JP" altLang="en-US" sz="2000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にする</a:t>
            </a:r>
            <a:r>
              <a:rPr lang="ja-JP" altLang="en-US" sz="2000" dirty="0">
                <a:latin typeface="MS Mincho" panose="02020609040205080304" pitchFamily="49" charset="-128"/>
                <a:ea typeface="MS Mincho" panose="02020609040205080304" pitchFamily="49" charset="-128"/>
              </a:rPr>
              <a:t>統計的方法</a:t>
            </a:r>
            <a:r>
              <a:rPr lang="ja-JP" altLang="en-US" sz="2000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のことです</a:t>
            </a:r>
            <a:r>
              <a:rPr lang="zh-CN" altLang="en-US" sz="2000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zh-CN" sz="2000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zh-CN" altLang="en-US" dirty="0"/>
          </a:p>
        </p:txBody>
      </p:sp>
      <p:graphicFrame>
        <p:nvGraphicFramePr>
          <p:cNvPr id="107" name="图表 106"/>
          <p:cNvGraphicFramePr/>
          <p:nvPr>
            <p:extLst>
              <p:ext uri="{D42A27DB-BD31-4B8C-83A1-F6EECF244321}">
                <p14:modId xmlns:p14="http://schemas.microsoft.com/office/powerpoint/2010/main" val="2475214492"/>
              </p:ext>
            </p:extLst>
          </p:nvPr>
        </p:nvGraphicFramePr>
        <p:xfrm>
          <a:off x="680225" y="3300762"/>
          <a:ext cx="4237463" cy="2724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8" name="圆角矩形标注 107"/>
          <p:cNvSpPr/>
          <p:nvPr/>
        </p:nvSpPr>
        <p:spPr>
          <a:xfrm>
            <a:off x="838200" y="2620537"/>
            <a:ext cx="1258229" cy="512956"/>
          </a:xfrm>
          <a:prstGeom prst="wedgeRoundRectCallout">
            <a:avLst>
              <a:gd name="adj1" fmla="val 31362"/>
              <a:gd name="adj2" fmla="val 171196"/>
              <a:gd name="adj3" fmla="val 16667"/>
            </a:avLst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住宅年齢</a:t>
            </a:r>
            <a:endParaRPr lang="zh-CN" altLang="en-US" b="1" dirty="0">
              <a:solidFill>
                <a:schemeClr val="tx1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09" name="圆角矩形标注 108"/>
          <p:cNvSpPr/>
          <p:nvPr/>
        </p:nvSpPr>
        <p:spPr>
          <a:xfrm>
            <a:off x="2698827" y="2582476"/>
            <a:ext cx="1258229" cy="512956"/>
          </a:xfrm>
          <a:prstGeom prst="wedgeRoundRectCallout">
            <a:avLst>
              <a:gd name="adj1" fmla="val 40225"/>
              <a:gd name="adj2" fmla="val 179891"/>
              <a:gd name="adj3" fmla="val 16667"/>
            </a:avLst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部屋数</a:t>
            </a:r>
            <a:endParaRPr lang="zh-CN" altLang="en-US" b="1" dirty="0">
              <a:solidFill>
                <a:schemeClr val="tx1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10" name="圆角矩形标注 109"/>
          <p:cNvSpPr/>
          <p:nvPr/>
        </p:nvSpPr>
        <p:spPr>
          <a:xfrm>
            <a:off x="209086" y="5974242"/>
            <a:ext cx="839130" cy="512956"/>
          </a:xfrm>
          <a:prstGeom prst="wedgeRoundRectCallout">
            <a:avLst>
              <a:gd name="adj1" fmla="val 35779"/>
              <a:gd name="adj2" fmla="val -120109"/>
              <a:gd name="adj3" fmla="val 16667"/>
            </a:avLst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面積</a:t>
            </a:r>
            <a:endParaRPr lang="zh-CN" altLang="en-US" b="1" dirty="0">
              <a:solidFill>
                <a:schemeClr val="tx1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11" name="圆角矩形标注 110"/>
          <p:cNvSpPr/>
          <p:nvPr/>
        </p:nvSpPr>
        <p:spPr>
          <a:xfrm>
            <a:off x="4559454" y="2639665"/>
            <a:ext cx="1930555" cy="512956"/>
          </a:xfrm>
          <a:prstGeom prst="wedgeRoundRectCallout">
            <a:avLst>
              <a:gd name="adj1" fmla="val -68291"/>
              <a:gd name="adj2" fmla="val 166848"/>
              <a:gd name="adj3" fmla="val 16667"/>
            </a:avLst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周辺環境・施設</a:t>
            </a:r>
            <a:endParaRPr lang="zh-CN" altLang="en-US" b="1" dirty="0">
              <a:solidFill>
                <a:schemeClr val="tx1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12" name="矢印: 右 19">
            <a:extLst>
              <a:ext uri="{FF2B5EF4-FFF2-40B4-BE49-F238E27FC236}">
                <a16:creationId xmlns:a16="http://schemas.microsoft.com/office/drawing/2014/main" xmlns="" id="{C0D7A69D-1B6B-4E7B-AE25-E08409E8715E}"/>
              </a:ext>
            </a:extLst>
          </p:cNvPr>
          <p:cNvSpPr/>
          <p:nvPr/>
        </p:nvSpPr>
        <p:spPr>
          <a:xfrm>
            <a:off x="5136302" y="4492116"/>
            <a:ext cx="1877815" cy="341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5083334" y="4122784"/>
            <a:ext cx="206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多変量解析で分析</a:t>
            </a:r>
            <a:endParaRPr kumimoji="1" lang="en-US" altLang="ja-JP" dirty="0" smtClean="0"/>
          </a:p>
        </p:txBody>
      </p:sp>
      <p:sp>
        <p:nvSpPr>
          <p:cNvPr id="114" name="文本框 113"/>
          <p:cNvSpPr txBox="1"/>
          <p:nvPr/>
        </p:nvSpPr>
        <p:spPr>
          <a:xfrm>
            <a:off x="7506629" y="4307450"/>
            <a:ext cx="3847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住宅価格</a:t>
            </a:r>
            <a:r>
              <a:rPr lang="ja-JP" alt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を</a:t>
            </a:r>
            <a:r>
              <a:rPr lang="ja-JP" altLang="en-US" sz="20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推定する</a:t>
            </a:r>
            <a:endParaRPr lang="en-US" altLang="ja-JP" sz="2000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住宅価格の変動を予測する</a:t>
            </a:r>
            <a:endParaRPr lang="zh-CN" altLang="en-US" sz="2000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6075209" y="6525109"/>
            <a:ext cx="4302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Datasets from </a:t>
            </a:r>
            <a:r>
              <a:rPr lang="en-US" altLang="zh-CN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UC Irvine Machine Learning Repository</a:t>
            </a:r>
            <a:endParaRPr lang="zh-CN" altLang="en-US" sz="1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85756" y="6463554"/>
            <a:ext cx="26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20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ja-JP" altLang="en-US" dirty="0" smtClean="0"/>
              <a:t>多変量解析の目的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7635"/>
            <a:ext cx="10515600" cy="683399"/>
          </a:xfrm>
        </p:spPr>
        <p:txBody>
          <a:bodyPr>
            <a:normAutofit/>
          </a:bodyPr>
          <a:lstStyle/>
          <a:p>
            <a:r>
              <a:rPr lang="ja-JP" altLang="en-US" sz="2000" dirty="0">
                <a:latin typeface="MS Mincho" panose="02020609040205080304" pitchFamily="49" charset="-128"/>
                <a:ea typeface="MS Mincho" panose="02020609040205080304" pitchFamily="49" charset="-128"/>
              </a:rPr>
              <a:t>多変量解析の目的は、大きく分けて「</a:t>
            </a:r>
            <a:r>
              <a:rPr lang="ja-JP" altLang="en-US" sz="20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予測</a:t>
            </a:r>
            <a:r>
              <a:rPr lang="ja-JP" altLang="en-US" sz="2000" dirty="0">
                <a:latin typeface="MS Mincho" panose="02020609040205080304" pitchFamily="49" charset="-128"/>
                <a:ea typeface="MS Mincho" panose="02020609040205080304" pitchFamily="49" charset="-128"/>
              </a:rPr>
              <a:t>」と「</a:t>
            </a:r>
            <a:r>
              <a:rPr lang="ja-JP" altLang="en-US" sz="20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要約</a:t>
            </a:r>
            <a:r>
              <a:rPr lang="ja-JP" altLang="en-US" sz="2000" dirty="0">
                <a:latin typeface="MS Mincho" panose="02020609040205080304" pitchFamily="49" charset="-128"/>
                <a:ea typeface="MS Mincho" panose="02020609040205080304" pitchFamily="49" charset="-128"/>
              </a:rPr>
              <a:t>」の</a:t>
            </a:r>
            <a:r>
              <a:rPr lang="en-US" altLang="ja-JP" sz="2000" dirty="0"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r>
              <a:rPr lang="ja-JP" altLang="en-US" sz="2000" dirty="0">
                <a:latin typeface="MS Mincho" panose="02020609040205080304" pitchFamily="49" charset="-128"/>
                <a:ea typeface="MS Mincho" panose="02020609040205080304" pitchFamily="49" charset="-128"/>
              </a:rPr>
              <a:t>つがあります。この</a:t>
            </a:r>
            <a:r>
              <a:rPr lang="en-US" altLang="ja-JP" sz="2000" dirty="0"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r>
              <a:rPr lang="ja-JP" altLang="en-US" sz="2000" dirty="0">
                <a:latin typeface="MS Mincho" panose="02020609040205080304" pitchFamily="49" charset="-128"/>
                <a:ea typeface="MS Mincho" panose="02020609040205080304" pitchFamily="49" charset="-128"/>
              </a:rPr>
              <a:t>つの目的によって、手法が異なります。</a:t>
            </a:r>
            <a:endParaRPr lang="zh-CN" altLang="en-US" sz="20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340225" y="3423424"/>
            <a:ext cx="1438506" cy="446049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住宅面積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340225" y="4192857"/>
            <a:ext cx="1438506" cy="446049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住宅年齢</a:t>
            </a:r>
            <a:endParaRPr lang="zh-CN" altLang="en-US" b="1" dirty="0">
              <a:solidFill>
                <a:schemeClr val="tx1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340225" y="4962291"/>
            <a:ext cx="1438507" cy="446049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ポジション</a:t>
            </a:r>
            <a:endParaRPr lang="zh-CN" altLang="en-US" b="1" dirty="0">
              <a:solidFill>
                <a:schemeClr val="tx1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570469" y="3947530"/>
            <a:ext cx="947853" cy="936703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価格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5" idx="3"/>
            <a:endCxn id="19" idx="1"/>
          </p:cNvCxnSpPr>
          <p:nvPr/>
        </p:nvCxnSpPr>
        <p:spPr>
          <a:xfrm>
            <a:off x="2778731" y="3646449"/>
            <a:ext cx="930548" cy="438258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3"/>
            <a:endCxn id="19" idx="2"/>
          </p:cNvCxnSpPr>
          <p:nvPr/>
        </p:nvCxnSpPr>
        <p:spPr>
          <a:xfrm>
            <a:off x="2778731" y="4415882"/>
            <a:ext cx="791738" cy="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3"/>
            <a:endCxn id="19" idx="3"/>
          </p:cNvCxnSpPr>
          <p:nvPr/>
        </p:nvCxnSpPr>
        <p:spPr>
          <a:xfrm flipV="1">
            <a:off x="2778732" y="4747056"/>
            <a:ext cx="930547" cy="43826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1340225" y="5731723"/>
            <a:ext cx="1438507" cy="446049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その他</a:t>
            </a:r>
            <a:endParaRPr lang="zh-CN" altLang="en-US" b="1" dirty="0">
              <a:solidFill>
                <a:schemeClr val="tx1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cxnSp>
        <p:nvCxnSpPr>
          <p:cNvPr id="28" name="直接箭头连接符 27"/>
          <p:cNvCxnSpPr>
            <a:stCxn id="27" idx="3"/>
            <a:endCxn id="19" idx="4"/>
          </p:cNvCxnSpPr>
          <p:nvPr/>
        </p:nvCxnSpPr>
        <p:spPr>
          <a:xfrm flipV="1">
            <a:off x="2778732" y="4884233"/>
            <a:ext cx="1265664" cy="107051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258558" y="3462453"/>
            <a:ext cx="724829" cy="3679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e1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258557" y="4231886"/>
            <a:ext cx="724829" cy="3679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e2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265051" y="5001320"/>
            <a:ext cx="724829" cy="3679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e3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262496" y="5811637"/>
            <a:ext cx="724829" cy="3679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84765" y="2631124"/>
            <a:ext cx="5257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さまざまな倍率と複数の変数から結果を予測する</a:t>
            </a:r>
            <a:endParaRPr kumimoji="1" lang="en-US" altLang="ja-JP" dirty="0" smtClean="0"/>
          </a:p>
        </p:txBody>
      </p:sp>
      <p:sp>
        <p:nvSpPr>
          <p:cNvPr id="37" name="圆角矩形 36"/>
          <p:cNvSpPr/>
          <p:nvPr/>
        </p:nvSpPr>
        <p:spPr>
          <a:xfrm>
            <a:off x="1822675" y="2152905"/>
            <a:ext cx="1038108" cy="46166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0" i="0" dirty="0" smtClean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予測</a:t>
            </a:r>
            <a:endParaRPr lang="zh-CN" altLang="en-US" dirty="0" smtClean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482903" y="2422375"/>
            <a:ext cx="11151" cy="40951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8297817" y="2152904"/>
            <a:ext cx="1038108" cy="461665"/>
          </a:xfrm>
          <a:prstGeom prst="roundRect">
            <a:avLst/>
          </a:pr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要約</a:t>
            </a:r>
            <a:endParaRPr lang="zh-CN" altLang="en-US" dirty="0" smtClean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367893" y="2614569"/>
            <a:ext cx="5359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さまざまな倍率と複数の変数を新しい変数に要約する</a:t>
            </a:r>
            <a:endParaRPr lang="en-US" altLang="ja-JP" dirty="0"/>
          </a:p>
        </p:txBody>
      </p:sp>
      <p:sp>
        <p:nvSpPr>
          <p:cNvPr id="42" name="椭圆 41"/>
          <p:cNvSpPr/>
          <p:nvPr/>
        </p:nvSpPr>
        <p:spPr>
          <a:xfrm>
            <a:off x="8342944" y="4268142"/>
            <a:ext cx="1273516" cy="936703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理系</a:t>
            </a:r>
            <a:r>
              <a:rPr lang="ja-JP" altLang="en-US" b="1" dirty="0" smtClean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の能力</a:t>
            </a:r>
            <a:endParaRPr lang="zh-CN" altLang="en-US" b="1" dirty="0">
              <a:solidFill>
                <a:schemeClr val="tx1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7445330" y="5189819"/>
            <a:ext cx="804385" cy="446049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数学</a:t>
            </a:r>
            <a:endParaRPr lang="zh-CN" altLang="en-US" b="1" dirty="0">
              <a:solidFill>
                <a:schemeClr val="tx1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9709689" y="5149712"/>
            <a:ext cx="760002" cy="446049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化学</a:t>
            </a:r>
            <a:endParaRPr lang="zh-CN" altLang="en-US" b="1" dirty="0">
              <a:solidFill>
                <a:schemeClr val="tx1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8611363" y="3492563"/>
            <a:ext cx="736678" cy="409823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物理</a:t>
            </a:r>
            <a:endParaRPr lang="zh-CN" altLang="en-US" b="1" dirty="0">
              <a:solidFill>
                <a:schemeClr val="tx1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609859" y="3010970"/>
            <a:ext cx="724829" cy="3679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e3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6386152" y="5223271"/>
            <a:ext cx="724829" cy="3679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e1</a:t>
            </a:r>
            <a:endParaRPr lang="zh-CN" altLang="en-US" dirty="0"/>
          </a:p>
        </p:txBody>
      </p:sp>
      <p:sp>
        <p:nvSpPr>
          <p:cNvPr id="50" name="椭圆 49"/>
          <p:cNvSpPr/>
          <p:nvPr/>
        </p:nvSpPr>
        <p:spPr>
          <a:xfrm>
            <a:off x="10567976" y="5235495"/>
            <a:ext cx="724829" cy="3679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e2</a:t>
            </a:r>
            <a:endParaRPr lang="zh-CN" altLang="en-US" dirty="0"/>
          </a:p>
        </p:txBody>
      </p:sp>
      <p:cxnSp>
        <p:nvCxnSpPr>
          <p:cNvPr id="54" name="直接箭头连接符 53"/>
          <p:cNvCxnSpPr>
            <a:stCxn id="42" idx="5"/>
            <a:endCxn id="46" idx="1"/>
          </p:cNvCxnSpPr>
          <p:nvPr/>
        </p:nvCxnSpPr>
        <p:spPr>
          <a:xfrm>
            <a:off x="9429958" y="5067668"/>
            <a:ext cx="279731" cy="305069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2" idx="3"/>
            <a:endCxn id="45" idx="3"/>
          </p:cNvCxnSpPr>
          <p:nvPr/>
        </p:nvCxnSpPr>
        <p:spPr>
          <a:xfrm flipH="1">
            <a:off x="8249715" y="5067668"/>
            <a:ext cx="279731" cy="345176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2" idx="0"/>
            <a:endCxn id="47" idx="2"/>
          </p:cNvCxnSpPr>
          <p:nvPr/>
        </p:nvCxnSpPr>
        <p:spPr>
          <a:xfrm flipV="1">
            <a:off x="8979702" y="3902386"/>
            <a:ext cx="0" cy="365756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9970740" y="6550223"/>
            <a:ext cx="1278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e</a:t>
            </a:r>
            <a:r>
              <a:rPr lang="en-US" altLang="zh-CN" sz="1400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n</a:t>
            </a:r>
            <a:r>
              <a:rPr lang="ja-JP" altLang="en-US" sz="1400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は</a:t>
            </a:r>
            <a:r>
              <a:rPr lang="zh-CN" altLang="en-US" sz="1400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重</a:t>
            </a:r>
            <a:r>
              <a:rPr lang="ja-JP" altLang="en-US" sz="1400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み</a:t>
            </a:r>
            <a:r>
              <a:rPr lang="zh-CN" altLang="en-US" sz="1400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係数</a:t>
            </a:r>
            <a:endParaRPr lang="zh-CN" altLang="en-US" sz="14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340312" y="633283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dirty="0" smtClean="0"/>
              <a:t>重回帰分析</a:t>
            </a:r>
            <a:endParaRPr kumimoji="1" lang="ja-JP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8422158" y="624928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b="0" dirty="0" smtClean="0">
                <a:solidFill>
                  <a:schemeClr val="tx1"/>
                </a:solidFill>
              </a:rPr>
              <a:t>主成分分析</a:t>
            </a:r>
            <a:endParaRPr kumimoji="1" lang="ja-JP" altLang="en-US" b="0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1727052" y="6365557"/>
            <a:ext cx="26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12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707566" cy="872660"/>
          </a:xfrm>
        </p:spPr>
        <p:txBody>
          <a:bodyPr/>
          <a:lstStyle/>
          <a:p>
            <a:r>
              <a:rPr lang="ja-JP" altLang="en-US" dirty="0" smtClean="0"/>
              <a:t>多変量解析の手順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06" r="22570"/>
          <a:stretch/>
        </p:blipFill>
        <p:spPr>
          <a:xfrm>
            <a:off x="7939668" y="365126"/>
            <a:ext cx="4059044" cy="3486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1393181"/>
            <a:ext cx="63320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多変量解析前の準備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2000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データにクリ</a:t>
            </a:r>
            <a:r>
              <a:rPr lang="ja-JP" altLang="en-US" sz="2000" dirty="0">
                <a:latin typeface="MS Mincho" panose="02020609040205080304" pitchFamily="49" charset="-128"/>
                <a:ea typeface="MS Mincho" panose="02020609040205080304" pitchFamily="49" charset="-128"/>
              </a:rPr>
              <a:t>ー</a:t>
            </a:r>
            <a:r>
              <a:rPr lang="ja-JP" altLang="en-US" sz="2000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ニングや加工</a:t>
            </a:r>
            <a:r>
              <a:rPr lang="ja-JP" altLang="en-US" sz="2000" dirty="0">
                <a:latin typeface="MS Mincho" panose="02020609040205080304" pitchFamily="49" charset="-128"/>
                <a:ea typeface="MS Mincho" panose="02020609040205080304" pitchFamily="49" charset="-128"/>
              </a:rPr>
              <a:t>などをして整</a:t>
            </a:r>
            <a:r>
              <a:rPr lang="ja-JP" altLang="en-US" sz="2000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える</a:t>
            </a:r>
            <a:endParaRPr lang="en-US" altLang="ja-JP" sz="2000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2000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可能であれば、データにマークを付ける</a:t>
            </a:r>
            <a:endParaRPr lang="en-US" altLang="ja-JP" sz="2000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2000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トレーニングデータとテストデータに分割する</a:t>
            </a:r>
            <a:endParaRPr lang="en-US" altLang="ja-JP" sz="2000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2000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データを正規化する</a:t>
            </a:r>
            <a:endParaRPr lang="zh-CN" altLang="en-US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4494824"/>
            <a:ext cx="6096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2000" dirty="0" smtClean="0"/>
              <a:t>多変量解析後の評価基準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000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エラー</a:t>
            </a:r>
            <a:r>
              <a:rPr lang="zh-CN" altLang="en-US" sz="2000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分析（</a:t>
            </a:r>
            <a:r>
              <a:rPr lang="en-US" altLang="zh-CN" sz="2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MSE</a:t>
            </a:r>
            <a:r>
              <a:rPr lang="zh-CN" altLang="en-US" sz="2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RMSE</a:t>
            </a:r>
            <a:r>
              <a:rPr lang="zh-CN" altLang="en-US" sz="2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</a:rPr>
              <a:t>R Squared</a:t>
            </a:r>
            <a:r>
              <a:rPr kumimoji="0" lang="zh-CN" altLang="zh-CN" sz="20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）</a:t>
            </a:r>
            <a:endParaRPr lang="en-US" altLang="zh-CN" sz="2000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000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時間の複雑さと時間の長さ</a:t>
            </a:r>
            <a:endParaRPr lang="en-US" altLang="ja-JP" sz="2000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000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使用シナリオによって評価基準が異なる</a:t>
            </a:r>
            <a:endParaRPr lang="en-US" altLang="zh-CN" sz="2000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98630" y="635552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26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639" y="297043"/>
            <a:ext cx="10515600" cy="98417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重回帰分析</a:t>
            </a:r>
            <a:r>
              <a:rPr lang="ja-JP" altLang="en-US" dirty="0" smtClean="0"/>
              <a:t>の目標</a:t>
            </a:r>
            <a:endParaRPr lang="zh-CN" altLang="en-US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80639" y="1735682"/>
                <a:ext cx="6343185" cy="993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単回帰分析      </a:t>
                </a:r>
                <a14:m>
                  <m:oMath xmlns:m="http://schemas.openxmlformats.org/officeDocument/2006/math">
                    <m:r>
                      <a:rPr kumimoji="1" lang="en-US" altLang="ja-JP" sz="2000" i="1" smtClean="0">
                        <a:latin typeface="Cambria Math"/>
                      </a:rPr>
                      <m:t>𝑌</m:t>
                    </m:r>
                    <m:r>
                      <a:rPr kumimoji="1" lang="en-US" altLang="ja-JP" sz="200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2000" i="1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kumimoji="1" lang="en-US" altLang="zh-CN" sz="2000" i="1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sz="2000" i="1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altLang="zh-CN" sz="2000" dirty="0" smtClean="0"/>
              </a:p>
              <a:p>
                <a:r>
                  <a:rPr lang="zh-CN" altLang="en-US" sz="2000" dirty="0" smtClean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重回帰分析  </a:t>
                </a:r>
                <a14:m>
                  <m:oMath xmlns:m="http://schemas.openxmlformats.org/officeDocument/2006/math"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kumimoji="1" lang="en-US" altLang="ja-JP" sz="2000" i="1" smtClean="0">
                        <a:latin typeface="Cambria Math"/>
                      </a:rPr>
                      <m:t>𝑌</m:t>
                    </m:r>
                    <m:r>
                      <a:rPr kumimoji="1" lang="en-US" altLang="ja-JP" sz="200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000" i="1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kumimoji="1" lang="en-US" altLang="ja-JP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kumimoji="1" lang="en-US" altLang="ja-JP" sz="2000" i="1">
                        <a:latin typeface="Cambria Math"/>
                      </a:rPr>
                      <m:t>+</m:t>
                    </m:r>
                  </m:oMath>
                </a14:m>
                <a:r>
                  <a:rPr kumimoji="1" lang="ja-JP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ja-JP" sz="20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ja-JP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sz="2000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ja-JP" sz="2000" i="1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ja-JP" sz="20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dirty="0" smtClean="0">
                  <a:latin typeface="MS Mincho" panose="02020609040205080304" pitchFamily="49" charset="-128"/>
                  <a:ea typeface="MS Mincho" panose="02020609040205080304" pitchFamily="49" charset="-128"/>
                </a:endParaRPr>
              </a:p>
              <a:p>
                <a:pPr marL="0" indent="0">
                  <a:buNone/>
                </a:pPr>
                <a:endParaRPr lang="zh-CN" altLang="en-US" sz="2000" dirty="0">
                  <a:latin typeface="MS Mincho" panose="02020609040205080304" pitchFamily="49" charset="-128"/>
                  <a:ea typeface="MS Mincho" panose="02020609040205080304" pitchFamily="49" charset="-128"/>
                </a:endParaRPr>
              </a:p>
              <a:p>
                <a:endParaRPr lang="zh-CN" altLang="en-US" sz="2000" dirty="0">
                  <a:latin typeface="MS Mincho" panose="02020609040205080304" pitchFamily="49" charset="-128"/>
                  <a:ea typeface="MS Mincho" panose="02020609040205080304" pitchFamily="49" charset="-128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639" y="1735682"/>
                <a:ext cx="6343185" cy="993000"/>
              </a:xfrm>
              <a:blipFill rotWithShape="0">
                <a:blip r:embed="rId2"/>
                <a:stretch>
                  <a:fillRect l="-865" t="-8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581722" y="1227507"/>
            <a:ext cx="9175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サンプルフィーチャとサンプル出力ラベルの関係に最も適合する直線を見つける。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80639" y="2728682"/>
                <a:ext cx="4804320" cy="1271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ja-JP" altLang="en-US" dirty="0" smtClean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目的変数</a:t>
                </a:r>
                <a:r>
                  <a:rPr lang="zh-CN" altLang="en-US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→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/>
                      </a:rPr>
                      <m:t>𝑌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    </a:t>
                </a:r>
                <a:r>
                  <a:rPr kumimoji="1" lang="ja-JP" altLang="en-US" dirty="0" smtClean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説</a:t>
                </a:r>
                <a:r>
                  <a:rPr kumimoji="1" lang="ja-JP" altLang="en-US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明変</a:t>
                </a:r>
                <a:r>
                  <a:rPr kumimoji="1" lang="ja-JP" altLang="en-US" dirty="0" smtClean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dirty="0" smtClean="0">
                            <a:latin typeface="MS Mincho" panose="02020609040205080304" pitchFamily="49" charset="-128"/>
                            <a:ea typeface="MS Mincho" panose="02020609040205080304" pitchFamily="49" charset="-128"/>
                          </a:rPr>
                          <m:t>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kumimoji="1" lang="en-US" altLang="ja-JP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kumimoji="1" lang="en-US" altLang="ja-JP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ja-JP" dirty="0" smtClean="0">
                  <a:latin typeface="MS Mincho" panose="02020609040205080304" pitchFamily="49" charset="-128"/>
                  <a:ea typeface="MS Mincho" panose="02020609040205080304" pitchFamily="49" charset="-128"/>
                </a:endParaRPr>
              </a:p>
              <a:p>
                <a:r>
                  <a:rPr kumimoji="1" lang="zh-CN" altLang="en-US" dirty="0" smtClean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回帰定数</a:t>
                </a:r>
                <a:r>
                  <a:rPr lang="zh-CN" altLang="en-US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    </a:t>
                </a:r>
                <a:r>
                  <a:rPr kumimoji="1" lang="zh-CN" altLang="en-US" dirty="0" smtClean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回帰係数</a:t>
                </a:r>
                <a:r>
                  <a:rPr lang="zh-CN" altLang="en-US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ja-JP" dirty="0" smtClean="0">
                  <a:latin typeface="MS Mincho" panose="02020609040205080304" pitchFamily="49" charset="-128"/>
                  <a:ea typeface="MS Mincho" panose="02020609040205080304" pitchFamily="49" charset="-128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ja-JP" altLang="en-US" dirty="0" smtClean="0"/>
                  <a:t>番目の複数の変数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ja-JP" altLang="en-US" dirty="0" smtClean="0"/>
                  <a:t>番目の予測値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39" y="2728682"/>
                <a:ext cx="4804320" cy="1271182"/>
              </a:xfrm>
              <a:prstGeom prst="rect">
                <a:avLst/>
              </a:prstGeom>
              <a:blipFill rotWithShape="0">
                <a:blip r:embed="rId3"/>
                <a:stretch>
                  <a:fillRect l="-1015" t="-3846" b="-6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81360" y="4254956"/>
                <a:ext cx="7568290" cy="2556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800" dirty="0" smtClean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最適なラインの効果</a:t>
                </a:r>
                <a:endParaRPr lang="en-US" altLang="ja-JP" sz="2800" dirty="0" smtClean="0"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endParaRPr lang="en-US" altLang="ja-JP" sz="2800" dirty="0" smtClean="0"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ja-JP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ja-JP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ja-JP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28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sSubSup>
                              <m:sSubSup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ja-JP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ja-JP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28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ja-JP" altLang="en-US" sz="2800" b="1" i="1">
                                <a:latin typeface="Cambria Math" panose="02040503050406030204" pitchFamily="18" charset="0"/>
                              </a:rPr>
                              <m:t>）</m:t>
                            </m:r>
                          </m:e>
                          <m:sup>
                            <m:r>
                              <a:rPr lang="en-US" altLang="ja-JP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ja-JP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ja-JP" altLang="en-US" sz="2400" dirty="0" smtClean="0"/>
                  <a:t>損失関数、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function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ja-JP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ja-JP" sz="2400" dirty="0" smtClean="0"/>
              </a:p>
              <a:p>
                <a:r>
                  <a:rPr lang="ja-JP" altLang="en-US" sz="2400" dirty="0" smtClean="0"/>
                  <a:t>損失関数を最小化するために</a:t>
                </a:r>
                <a:r>
                  <a:rPr lang="en-US" altLang="ja-JP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ja-JP" altLang="en-US" sz="2400" dirty="0" smtClean="0"/>
                  <a:t>と</a:t>
                </a:r>
                <a:r>
                  <a:rPr lang="en-US" altLang="ja-JP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ja-JP" altLang="en-US" sz="2400" dirty="0" smtClean="0"/>
                  <a:t>の値を取得する</a:t>
                </a:r>
                <a:endParaRPr lang="en-US" altLang="ja-JP" sz="2400" dirty="0" smtClean="0"/>
              </a:p>
              <a:p>
                <a:endParaRPr lang="ja-JP" altLang="en-US" sz="2000" dirty="0" smtClean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60" y="4254956"/>
                <a:ext cx="7568290" cy="2556597"/>
              </a:xfrm>
              <a:prstGeom prst="rect">
                <a:avLst/>
              </a:prstGeom>
              <a:blipFill rotWithShape="0">
                <a:blip r:embed="rId4"/>
                <a:stretch>
                  <a:fillRect l="-1692" t="-2625" r="-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3824" y="1778456"/>
            <a:ext cx="5372100" cy="2476500"/>
          </a:xfrm>
          <a:prstGeom prst="rect">
            <a:avLst/>
          </a:prstGeom>
        </p:spPr>
      </p:pic>
      <p:sp>
        <p:nvSpPr>
          <p:cNvPr id="22" name="四角形: 角を丸くする 45">
            <a:extLst>
              <a:ext uri="{FF2B5EF4-FFF2-40B4-BE49-F238E27FC236}">
                <a16:creationId xmlns:a16="http://schemas.microsoft.com/office/drawing/2014/main" xmlns="" id="{37F4972A-C37C-4BB0-A25D-999C9C3E4A7D}"/>
              </a:ext>
            </a:extLst>
          </p:cNvPr>
          <p:cNvSpPr/>
          <p:nvPr/>
        </p:nvSpPr>
        <p:spPr>
          <a:xfrm>
            <a:off x="267240" y="4159405"/>
            <a:ext cx="7583219" cy="2587082"/>
          </a:xfrm>
          <a:prstGeom prst="roundRect">
            <a:avLst/>
          </a:prstGeom>
          <a:noFill/>
          <a:ln w="603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矩形 3"/>
          <p:cNvSpPr/>
          <p:nvPr/>
        </p:nvSpPr>
        <p:spPr>
          <a:xfrm>
            <a:off x="11845883" y="641517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07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1790" y="234176"/>
            <a:ext cx="10515600" cy="1055068"/>
          </a:xfrm>
        </p:spPr>
        <p:txBody>
          <a:bodyPr/>
          <a:lstStyle/>
          <a:p>
            <a:r>
              <a:rPr lang="ja-JP" altLang="en-US" dirty="0" smtClean="0"/>
              <a:t>クラシック方法</a:t>
            </a:r>
            <a:r>
              <a:rPr lang="en-US" altLang="ja-JP" dirty="0" smtClean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最小二乗法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6295" y="1214973"/>
            <a:ext cx="2680939" cy="579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 smtClean="0"/>
              <a:t>一次方程</a:t>
            </a:r>
            <a:r>
              <a:rPr lang="ja-JP" altLang="en-US" sz="2400" dirty="0"/>
              <a:t>式の場</a:t>
            </a:r>
            <a:r>
              <a:rPr lang="ja-JP" altLang="en-US" sz="2400" dirty="0" smtClean="0"/>
              <a:t>合</a:t>
            </a:r>
            <a:endParaRPr lang="en-US" altLang="ja-JP" sz="2400" dirty="0" smtClean="0"/>
          </a:p>
        </p:txBody>
      </p:sp>
      <p:sp>
        <p:nvSpPr>
          <p:cNvPr id="4" name="四角形: 角を丸くする 45">
            <a:extLst>
              <a:ext uri="{FF2B5EF4-FFF2-40B4-BE49-F238E27FC236}">
                <a16:creationId xmlns:a16="http://schemas.microsoft.com/office/drawing/2014/main" xmlns="" id="{37F4972A-C37C-4BB0-A25D-999C9C3E4A7D}"/>
              </a:ext>
            </a:extLst>
          </p:cNvPr>
          <p:cNvSpPr/>
          <p:nvPr/>
        </p:nvSpPr>
        <p:spPr>
          <a:xfrm>
            <a:off x="144966" y="1739591"/>
            <a:ext cx="3724507" cy="2999678"/>
          </a:xfrm>
          <a:prstGeom prst="roundRect">
            <a:avLst/>
          </a:prstGeom>
          <a:noFill/>
          <a:ln w="603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4897" y="1945824"/>
            <a:ext cx="1996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ja-JP" altLang="en-US" sz="24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と</a:t>
            </a:r>
            <a:r>
              <a:rPr lang="en-US" altLang="ja-JP" sz="2400" dirty="0" smtClean="0"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ja-JP" altLang="en-US" sz="24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を</a:t>
            </a:r>
            <a:r>
              <a:rPr lang="zh-CN" altLang="en-US" sz="24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解</a:t>
            </a:r>
            <a:r>
              <a:rPr lang="ja-JP" altLang="en-US" sz="24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く</a:t>
            </a:r>
            <a:r>
              <a:rPr lang="zh-CN" altLang="en-US" sz="24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：</a:t>
            </a:r>
            <a:endParaRPr lang="en-US" altLang="ja-JP" sz="2400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91790" y="2706218"/>
                <a:ext cx="3343736" cy="816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kumimoji="1" lang="en-US" altLang="ja-JP" sz="20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ja-JP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ja-JP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ja-JP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ja-JP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90" y="2706218"/>
                <a:ext cx="3343736" cy="8164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34897" y="4061691"/>
                <a:ext cx="13974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kumimoji="1" lang="en-US" altLang="ja-JP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97" y="4061691"/>
                <a:ext cx="1397434" cy="400110"/>
              </a:xfrm>
              <a:prstGeom prst="rect">
                <a:avLst/>
              </a:prstGeom>
              <a:blipFill rotWithShape="0">
                <a:blip r:embed="rId3"/>
                <a:stretch>
                  <a:fillRect r="-19130"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6794038" y="121497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重回帰分析</a:t>
            </a:r>
            <a:endParaRPr lang="zh-CN" altLang="en-US" sz="2400" dirty="0"/>
          </a:p>
        </p:txBody>
      </p:sp>
      <p:sp>
        <p:nvSpPr>
          <p:cNvPr id="9" name="四角形: 角を丸くする 45">
            <a:extLst>
              <a:ext uri="{FF2B5EF4-FFF2-40B4-BE49-F238E27FC236}">
                <a16:creationId xmlns:a16="http://schemas.microsoft.com/office/drawing/2014/main" xmlns="" id="{37F4972A-C37C-4BB0-A25D-999C9C3E4A7D}"/>
              </a:ext>
            </a:extLst>
          </p:cNvPr>
          <p:cNvSpPr/>
          <p:nvPr/>
        </p:nvSpPr>
        <p:spPr>
          <a:xfrm>
            <a:off x="4016298" y="1739591"/>
            <a:ext cx="8060474" cy="3757960"/>
          </a:xfrm>
          <a:prstGeom prst="roundRect">
            <a:avLst/>
          </a:prstGeom>
          <a:noFill/>
          <a:ln w="603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475273" y="1991990"/>
                <a:ext cx="5032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dirty="0" smtClean="0"/>
                  <a:t>損失関数を最小化するために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を</a:t>
                </a:r>
                <a:r>
                  <a:rPr lang="zh-CN" altLang="en-US" dirty="0" smtClean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解</a:t>
                </a:r>
                <a:r>
                  <a:rPr lang="ja-JP" altLang="en-US" dirty="0" smtClean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く</a:t>
                </a:r>
                <a:r>
                  <a:rPr lang="zh-CN" altLang="en-US" dirty="0" smtClean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：</a:t>
                </a:r>
                <a:endParaRPr lang="en-US" altLang="ja-JP" dirty="0" smtClean="0"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273" y="1991990"/>
                <a:ext cx="503272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69" t="-13333" r="-36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8517587" y="4176784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最小化するために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10" y="4061691"/>
            <a:ext cx="4032060" cy="59951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10" y="5011543"/>
            <a:ext cx="2064920" cy="28528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6533655" y="4969519"/>
            <a:ext cx="4555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これを正規方程式 </a:t>
            </a:r>
            <a:r>
              <a:rPr lang="en-US" altLang="ja-JP" dirty="0" smtClean="0"/>
              <a:t>(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 equation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と呼ぶ。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776690" y="648309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7"/>
          <a:srcRect r="45990"/>
          <a:stretch/>
        </p:blipFill>
        <p:spPr>
          <a:xfrm>
            <a:off x="4321911" y="2513335"/>
            <a:ext cx="2834592" cy="14382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316" y="2751042"/>
            <a:ext cx="18192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0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639" y="220160"/>
            <a:ext cx="10515600" cy="727694"/>
          </a:xfrm>
        </p:spPr>
        <p:txBody>
          <a:bodyPr/>
          <a:lstStyle/>
          <a:p>
            <a:r>
              <a:rPr lang="ja-JP" altLang="en-US" dirty="0"/>
              <a:t>重回帰分析使用例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0639" y="1212307"/>
            <a:ext cx="8375336" cy="504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デー</a:t>
            </a:r>
            <a:r>
              <a:rPr lang="ja-JP" altLang="en-US" sz="2000" dirty="0" smtClean="0">
                <a:latin typeface="Times New Roman" panose="02020603050405020304" pitchFamily="18" charset="0"/>
                <a:ea typeface="MS PGothic" panose="020B0600070205080204" pitchFamily="34" charset="-128"/>
              </a:rPr>
              <a:t>タセット</a:t>
            </a:r>
            <a:r>
              <a:rPr lang="zh-CN" altLang="en-US" sz="2000" dirty="0" smtClean="0">
                <a:latin typeface="Times New Roman" panose="02020603050405020304" pitchFamily="18" charset="0"/>
                <a:ea typeface="MS PGothic" panose="020B0600070205080204" pitchFamily="34" charset="-128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Boston house prices </a:t>
            </a:r>
            <a:r>
              <a:rPr lang="en-US" altLang="zh-CN" sz="2000" dirty="0" smtClean="0">
                <a:latin typeface="Times New Roman" panose="02020603050405020304" pitchFamily="18" charset="0"/>
                <a:ea typeface="MS PGothic" panose="020B0600070205080204" pitchFamily="34" charset="-128"/>
              </a:rPr>
              <a:t>dataset</a:t>
            </a:r>
            <a:r>
              <a:rPr lang="zh-CN" altLang="en-US" sz="2000" dirty="0" smtClean="0">
                <a:latin typeface="Times New Roman" panose="02020603050405020304" pitchFamily="18" charset="0"/>
                <a:ea typeface="MS PGothic" panose="020B0600070205080204" pitchFamily="34" charset="-128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13</a:t>
            </a:r>
            <a:r>
              <a:rPr lang="zh-CN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個</a:t>
            </a:r>
            <a:r>
              <a:rPr lang="ja-JP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の</a:t>
            </a:r>
            <a:r>
              <a:rPr lang="zh-CN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特徴</a:t>
            </a:r>
            <a:r>
              <a:rPr lang="zh-CN" altLang="en-US" sz="2000" dirty="0" smtClean="0">
                <a:latin typeface="Times New Roman" panose="02020603050405020304" pitchFamily="18" charset="0"/>
                <a:ea typeface="MS PGothic" panose="020B0600070205080204" pitchFamily="34" charset="-128"/>
              </a:rPr>
              <a:t>量，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506</a:t>
            </a:r>
            <a:r>
              <a:rPr lang="zh-CN" altLang="en-US" sz="2000" dirty="0" smtClean="0">
                <a:latin typeface="Times New Roman" panose="02020603050405020304" pitchFamily="18" charset="0"/>
                <a:ea typeface="MS PGothic" panose="020B0600070205080204" pitchFamily="34" charset="-128"/>
              </a:rPr>
              <a:t>個</a:t>
            </a:r>
            <a:r>
              <a:rPr lang="ja-JP" altLang="en-US" sz="2000" dirty="0" smtClean="0">
                <a:latin typeface="Times New Roman" panose="02020603050405020304" pitchFamily="18" charset="0"/>
                <a:ea typeface="MS PGothic" panose="020B0600070205080204" pitchFamily="34" charset="-128"/>
              </a:rPr>
              <a:t>サンプル</a:t>
            </a:r>
            <a:r>
              <a:rPr lang="zh-CN" altLang="en-US" sz="2000" dirty="0" smtClean="0">
                <a:latin typeface="Times New Roman" panose="02020603050405020304" pitchFamily="18" charset="0"/>
                <a:ea typeface="MS PGothic" panose="020B0600070205080204" pitchFamily="34" charset="-128"/>
              </a:rPr>
              <a:t>）</a:t>
            </a:r>
            <a:endParaRPr lang="ja-JP" altLang="en-US" sz="20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453449"/>
              </p:ext>
            </p:extLst>
          </p:nvPr>
        </p:nvGraphicFramePr>
        <p:xfrm>
          <a:off x="8766148" y="1212308"/>
          <a:ext cx="323440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480"/>
                <a:gridCol w="19119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No.5 NOX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一酸化窒素濃度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No.6 RM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b="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部屋の平均数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No.7 AGE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住宅年齢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No.10 TAX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固定資産税率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655975" y="71074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部分的</a:t>
            </a:r>
            <a:r>
              <a:rPr lang="zh-CN" altLang="en-US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な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特徴量</a:t>
            </a:r>
            <a:r>
              <a:rPr lang="zh-CN" altLang="en-US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説明</a:t>
            </a:r>
          </a:p>
        </p:txBody>
      </p:sp>
      <p:graphicFrame>
        <p:nvGraphicFramePr>
          <p:cNvPr id="33" name="图表 32"/>
          <p:cNvGraphicFramePr/>
          <p:nvPr>
            <p:extLst>
              <p:ext uri="{D42A27DB-BD31-4B8C-83A1-F6EECF244321}">
                <p14:modId xmlns:p14="http://schemas.microsoft.com/office/powerpoint/2010/main" val="1217793170"/>
              </p:ext>
            </p:extLst>
          </p:nvPr>
        </p:nvGraphicFramePr>
        <p:xfrm>
          <a:off x="8036536" y="3456877"/>
          <a:ext cx="4265102" cy="3144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280639" y="2200547"/>
            <a:ext cx="837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ja-JP" altLang="en-US" dirty="0"/>
              <a:t>によって</a:t>
            </a:r>
            <a:r>
              <a:rPr lang="ja-JP" altLang="en-US" dirty="0" smtClean="0"/>
              <a:t>、</a:t>
            </a:r>
            <a:r>
              <a:rPr lang="ja-JP" altLang="en-US" dirty="0"/>
              <a:t>トレニング</a:t>
            </a:r>
            <a:r>
              <a:rPr lang="ja-JP" altLang="en-US" dirty="0" smtClean="0"/>
              <a:t>デ</a:t>
            </a:r>
            <a:r>
              <a:rPr lang="ja-JP" altLang="en-US" dirty="0"/>
              <a:t>ー</a:t>
            </a:r>
            <a:r>
              <a:rPr lang="ja-JP" altLang="en-US" dirty="0" smtClean="0"/>
              <a:t>タを</a:t>
            </a:r>
            <a:r>
              <a:rPr lang="ja-JP" altLang="en-US" dirty="0"/>
              <a:t>重回帰</a:t>
            </a:r>
            <a:r>
              <a:rPr lang="ja-JP" altLang="en-US" dirty="0" smtClean="0"/>
              <a:t>分析アルゴリズムによって</a:t>
            </a:r>
            <a:r>
              <a:rPr lang="ja-JP" altLang="en-US" dirty="0"/>
              <a:t>得られた結</a:t>
            </a:r>
            <a:r>
              <a:rPr lang="ja-JP" altLang="en-US" dirty="0" smtClean="0"/>
              <a:t>果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sp>
        <p:nvSpPr>
          <p:cNvPr id="35" name="圆角矩形 34"/>
          <p:cNvSpPr/>
          <p:nvPr/>
        </p:nvSpPr>
        <p:spPr>
          <a:xfrm>
            <a:off x="557561" y="2642839"/>
            <a:ext cx="7478975" cy="269859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-1" y="6447633"/>
            <a:ext cx="6701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S Mincho" panose="02020609040205080304" pitchFamily="49" charset="-128"/>
                <a:ea typeface="MS Mincho" panose="02020609040205080304" pitchFamily="49" charset="-128"/>
              </a:rPr>
              <a:t>コー</a:t>
            </a:r>
            <a:r>
              <a:rPr lang="ja-JP" altLang="en-US" sz="1400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ドリポジトリ</a:t>
            </a:r>
            <a:r>
              <a:rPr lang="zh-CN" altLang="en-US" sz="1400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：</a:t>
            </a:r>
            <a:r>
              <a:rPr lang="en-US" altLang="zh-CN" sz="1400" dirty="0">
                <a:hlinkClick r:id="rId3"/>
              </a:rPr>
              <a:t>https://github.com/JamesLiuwenliang/Zemi_Respository</a:t>
            </a:r>
            <a:endParaRPr lang="zh-CN" altLang="en-US" sz="14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844" y="2774394"/>
            <a:ext cx="6184876" cy="15183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844" y="4424258"/>
            <a:ext cx="3124585" cy="7892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700473" y="641685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488" y="178419"/>
            <a:ext cx="10515600" cy="921254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評価</a:t>
            </a:r>
            <a:r>
              <a:rPr lang="zh-CN" altLang="en-US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方法</a:t>
            </a:r>
            <a:r>
              <a:rPr lang="en-US" altLang="zh-CN" dirty="0">
                <a:latin typeface="MS PGothic" panose="020B0600070205080204" pitchFamily="34" charset="-128"/>
                <a:ea typeface="MS PGothic" panose="020B0600070205080204" pitchFamily="34" charset="-128"/>
              </a:rPr>
              <a:t>- 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R Squared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7623719" y="330239"/>
            <a:ext cx="4118516" cy="1538869"/>
          </a:xfrm>
          <a:prstGeom prst="cloudCallo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モデルをフィットした</a:t>
            </a:r>
            <a:r>
              <a:rPr lang="ja-JP" altLang="en-US" dirty="0" smtClean="0">
                <a:solidFill>
                  <a:schemeClr val="tx1"/>
                </a:solidFill>
              </a:rPr>
              <a:t>後、どのように</a:t>
            </a:r>
            <a:r>
              <a:rPr lang="ja-JP" altLang="en-US" dirty="0">
                <a:solidFill>
                  <a:schemeClr val="tx1"/>
                </a:solidFill>
              </a:rPr>
              <a:t>評価しますか</a:t>
            </a:r>
            <a:r>
              <a:rPr lang="ja-JP" altLang="en-US" dirty="0" smtClean="0">
                <a:solidFill>
                  <a:schemeClr val="tx1"/>
                </a:solidFill>
              </a:rPr>
              <a:t>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7" y="1869107"/>
            <a:ext cx="2735806" cy="740277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3200400" y="1661532"/>
            <a:ext cx="825190" cy="345688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200400" y="2412089"/>
            <a:ext cx="825190" cy="35341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4137101" y="1471961"/>
            <a:ext cx="2988527" cy="7917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計算されたモデルを使用して、発生した予測エラー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137102" y="2588795"/>
            <a:ext cx="2988526" cy="7917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平均</a:t>
            </a:r>
            <a:r>
              <a:rPr lang="ja-JP" altLang="en-US" dirty="0" smtClean="0">
                <a:solidFill>
                  <a:schemeClr val="tx1"/>
                </a:solidFill>
              </a:rPr>
              <a:t>値を</a:t>
            </a:r>
            <a:r>
              <a:rPr lang="ja-JP" altLang="en-US" dirty="0">
                <a:solidFill>
                  <a:schemeClr val="tx1"/>
                </a:solidFill>
              </a:rPr>
              <a:t>使用して、発生した予測エラ</a:t>
            </a:r>
            <a:r>
              <a:rPr lang="ja-JP" altLang="en-US" dirty="0" smtClean="0">
                <a:solidFill>
                  <a:schemeClr val="tx1"/>
                </a:solidFill>
              </a:rPr>
              <a:t>ー</a:t>
            </a:r>
            <a:endParaRPr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69487" y="3380532"/>
                <a:ext cx="771478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結果分析：</a:t>
                </a:r>
                <a:endParaRPr lang="en-US" altLang="zh-CN" dirty="0" smtClean="0"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&lt;=</a:t>
                </a:r>
                <a:r>
                  <a:rPr lang="en-US" altLang="zh-CN" dirty="0" smtClean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1</a:t>
                </a:r>
                <a:r>
                  <a:rPr lang="ja-JP" altLang="en-US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はいつでも成り立</a:t>
                </a:r>
                <a:r>
                  <a:rPr lang="ja-JP" altLang="en-US" dirty="0" smtClean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つ</a:t>
                </a:r>
                <a:r>
                  <a:rPr lang="ja-JP" altLang="en-US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；</a:t>
                </a:r>
                <a:endParaRPr lang="en-US" altLang="zh-CN" dirty="0"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 dirty="0" smtClean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がもっと大きくなって</a:t>
                </a:r>
                <a:r>
                  <a:rPr lang="ja-JP" altLang="en-US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、モデルは正しさは</a:t>
                </a:r>
                <a:r>
                  <a:rPr lang="ja-JP" altLang="en-US" dirty="0" smtClean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高くなる</a:t>
                </a:r>
                <a:r>
                  <a:rPr lang="ja-JP" altLang="en-US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；</a:t>
                </a:r>
                <a:endParaRPr lang="en-US" altLang="ja-JP" dirty="0" smtClean="0"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もし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&lt;</a:t>
                </a:r>
                <a:r>
                  <a:rPr lang="en-US" altLang="zh-CN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0</a:t>
                </a:r>
                <a:r>
                  <a:rPr lang="ja-JP" altLang="en-US" dirty="0" smtClean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、</a:t>
                </a:r>
                <a:r>
                  <a:rPr lang="ja-JP" altLang="en-US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結果のモデルは、ベンチマークモデルより良くない</a:t>
                </a:r>
                <a:r>
                  <a:rPr lang="zh-CN" altLang="en-US" dirty="0" smtClean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。</a:t>
                </a:r>
                <a:r>
                  <a:rPr lang="ja-JP" altLang="en-US" dirty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データ自体を回帰分析に使用できない可能性</a:t>
                </a:r>
                <a:r>
                  <a:rPr lang="ja-JP" altLang="en-US" dirty="0" smtClean="0">
                    <a:latin typeface="MS PGothic" panose="020B0600070205080204" pitchFamily="34" charset="-128"/>
                    <a:ea typeface="MS PGothic" panose="020B0600070205080204" pitchFamily="34" charset="-128"/>
                  </a:rPr>
                  <a:t>がある。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87" y="3380532"/>
                <a:ext cx="7714785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632" t="-2479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269486" y="4995075"/>
            <a:ext cx="8194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テストデ</a:t>
            </a:r>
            <a:r>
              <a:rPr lang="ja-JP" altLang="en-US" dirty="0"/>
              <a:t>ータをモデルに</a:t>
            </a:r>
            <a:r>
              <a:rPr lang="ja-JP" altLang="en-US" dirty="0" smtClean="0"/>
              <a:t>代入しで、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R </a:t>
            </a:r>
            <a:r>
              <a:rPr lang="en-US" altLang="zh-CN" dirty="0" smtClean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Squared</a:t>
            </a:r>
            <a:r>
              <a:rPr lang="ja-JP" altLang="en-US" dirty="0" smtClean="0"/>
              <a:t>を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評価</a:t>
            </a:r>
            <a:r>
              <a:rPr lang="ja-JP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する</a:t>
            </a: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9" name="圆角矩形 18"/>
          <p:cNvSpPr/>
          <p:nvPr/>
        </p:nvSpPr>
        <p:spPr>
          <a:xfrm flipV="1">
            <a:off x="269487" y="5341432"/>
            <a:ext cx="5819079" cy="1416205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88" y="5426371"/>
            <a:ext cx="4249892" cy="12536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66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3241</TotalTime>
  <Words>934</Words>
  <Application>Microsoft Office PowerPoint</Application>
  <PresentationFormat>宽屏</PresentationFormat>
  <Paragraphs>170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Merriweather</vt:lpstr>
      <vt:lpstr>MS Gothic</vt:lpstr>
      <vt:lpstr>MS Mincho</vt:lpstr>
      <vt:lpstr>MS PGothic</vt:lpstr>
      <vt:lpstr>MS PGothic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多変量解析</vt:lpstr>
      <vt:lpstr>目次</vt:lpstr>
      <vt:lpstr>多変量解析の目的</vt:lpstr>
      <vt:lpstr>多変量解析の目的</vt:lpstr>
      <vt:lpstr>多変量解析の手順</vt:lpstr>
      <vt:lpstr>重回帰分析の目標</vt:lpstr>
      <vt:lpstr>クラシック方法 - 最小二乗法</vt:lpstr>
      <vt:lpstr>重回帰分析使用例</vt:lpstr>
      <vt:lpstr>評価方法- R Squared </vt:lpstr>
      <vt:lpstr>主成分分析使用目的</vt:lpstr>
      <vt:lpstr>主成分分析式導出</vt:lpstr>
      <vt:lpstr>主成分分析の応用</vt:lpstr>
      <vt:lpstr>主成分分析の応用</vt:lpstr>
      <vt:lpstr>参考文献・出典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多変量解析</dc:title>
  <dc:creator>LIU Wenliang</dc:creator>
  <cp:lastModifiedBy>LIU Wenliang</cp:lastModifiedBy>
  <cp:revision>98</cp:revision>
  <cp:lastPrinted>2020-07-13T04:02:48Z</cp:lastPrinted>
  <dcterms:created xsi:type="dcterms:W3CDTF">2020-07-09T06:03:27Z</dcterms:created>
  <dcterms:modified xsi:type="dcterms:W3CDTF">2020-07-15T06:38:49Z</dcterms:modified>
</cp:coreProperties>
</file>