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7" r:id="rId2"/>
    <p:sldId id="264" r:id="rId3"/>
    <p:sldId id="280" r:id="rId4"/>
    <p:sldId id="309" r:id="rId5"/>
    <p:sldId id="373" r:id="rId6"/>
    <p:sldId id="374" r:id="rId7"/>
    <p:sldId id="375" r:id="rId8"/>
    <p:sldId id="327" r:id="rId9"/>
    <p:sldId id="331" r:id="rId10"/>
    <p:sldId id="328" r:id="rId11"/>
    <p:sldId id="329" r:id="rId12"/>
    <p:sldId id="377" r:id="rId13"/>
    <p:sldId id="330" r:id="rId14"/>
    <p:sldId id="376" r:id="rId15"/>
    <p:sldId id="333" r:id="rId16"/>
    <p:sldId id="334" r:id="rId17"/>
    <p:sldId id="340" r:id="rId18"/>
    <p:sldId id="341" r:id="rId19"/>
    <p:sldId id="342" r:id="rId20"/>
    <p:sldId id="344" r:id="rId21"/>
    <p:sldId id="378" r:id="rId22"/>
    <p:sldId id="343" r:id="rId23"/>
    <p:sldId id="346" r:id="rId24"/>
    <p:sldId id="345" r:id="rId25"/>
    <p:sldId id="348" r:id="rId26"/>
    <p:sldId id="351" r:id="rId27"/>
    <p:sldId id="349" r:id="rId28"/>
    <p:sldId id="270" r:id="rId29"/>
    <p:sldId id="350" r:id="rId30"/>
    <p:sldId id="357" r:id="rId31"/>
    <p:sldId id="358" r:id="rId32"/>
    <p:sldId id="359" r:id="rId33"/>
    <p:sldId id="360" r:id="rId34"/>
    <p:sldId id="361" r:id="rId35"/>
    <p:sldId id="362" r:id="rId36"/>
    <p:sldId id="363" r:id="rId37"/>
    <p:sldId id="364" r:id="rId38"/>
    <p:sldId id="365" r:id="rId39"/>
    <p:sldId id="366" r:id="rId40"/>
    <p:sldId id="367" r:id="rId41"/>
    <p:sldId id="379" r:id="rId42"/>
    <p:sldId id="370" r:id="rId43"/>
    <p:sldId id="368" r:id="rId44"/>
    <p:sldId id="281" r:id="rId45"/>
    <p:sldId id="337" r:id="rId46"/>
    <p:sldId id="338" r:id="rId47"/>
    <p:sldId id="339" r:id="rId48"/>
    <p:sldId id="347" r:id="rId49"/>
    <p:sldId id="352" r:id="rId50"/>
    <p:sldId id="35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1166"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t Sangwan" userId="S::hsangwan@yorku.ca::3f3a2e0f-a54c-4645-8469-0c75659b5132" providerId="AD" clId="Web-{BEF897A6-E94B-4BFE-965D-E00962F75D25}"/>
    <pc:docChg chg="modSld">
      <pc:chgData name="Hemant Sangwan" userId="S::hsangwan@yorku.ca::3f3a2e0f-a54c-4645-8469-0c75659b5132" providerId="AD" clId="Web-{BEF897A6-E94B-4BFE-965D-E00962F75D25}" dt="2023-05-01T18:54:30.551" v="8" actId="20577"/>
      <pc:docMkLst>
        <pc:docMk/>
      </pc:docMkLst>
      <pc:sldChg chg="modSp">
        <pc:chgData name="Hemant Sangwan" userId="S::hsangwan@yorku.ca::3f3a2e0f-a54c-4645-8469-0c75659b5132" providerId="AD" clId="Web-{BEF897A6-E94B-4BFE-965D-E00962F75D25}" dt="2023-05-01T18:54:30.551" v="8" actId="20577"/>
        <pc:sldMkLst>
          <pc:docMk/>
          <pc:sldMk cId="1156923595" sldId="313"/>
        </pc:sldMkLst>
        <pc:spChg chg="mod">
          <ac:chgData name="Hemant Sangwan" userId="S::hsangwan@yorku.ca::3f3a2e0f-a54c-4645-8469-0c75659b5132" providerId="AD" clId="Web-{BEF897A6-E94B-4BFE-965D-E00962F75D25}" dt="2023-05-01T18:54:30.551" v="8" actId="20577"/>
          <ac:spMkLst>
            <pc:docMk/>
            <pc:sldMk cId="1156923595" sldId="313"/>
            <ac:spMk id="3" creationId="{00000000-0000-0000-0000-000000000000}"/>
          </ac:spMkLst>
        </pc:spChg>
      </pc:sldChg>
    </pc:docChg>
  </pc:docChgLst>
  <pc:docChgLst>
    <pc:chgData name="Hemant Sangwan" userId="3f3a2e0f-a54c-4645-8469-0c75659b5132" providerId="ADAL" clId="{10666CBB-56A7-4D20-B15D-7005731F2694}"/>
    <pc:docChg chg="modSld">
      <pc:chgData name="Hemant Sangwan" userId="3f3a2e0f-a54c-4645-8469-0c75659b5132" providerId="ADAL" clId="{10666CBB-56A7-4D20-B15D-7005731F2694}" dt="2023-12-28T14:32:02.727" v="40" actId="6549"/>
      <pc:docMkLst>
        <pc:docMk/>
      </pc:docMkLst>
      <pc:sldChg chg="modSp mod">
        <pc:chgData name="Hemant Sangwan" userId="3f3a2e0f-a54c-4645-8469-0c75659b5132" providerId="ADAL" clId="{10666CBB-56A7-4D20-B15D-7005731F2694}" dt="2023-12-28T14:32:02.727" v="40" actId="6549"/>
        <pc:sldMkLst>
          <pc:docMk/>
          <pc:sldMk cId="317300782" sldId="257"/>
        </pc:sldMkLst>
        <pc:spChg chg="mod">
          <ac:chgData name="Hemant Sangwan" userId="3f3a2e0f-a54c-4645-8469-0c75659b5132" providerId="ADAL" clId="{10666CBB-56A7-4D20-B15D-7005731F2694}" dt="2023-12-28T14:32:02.727" v="40" actId="6549"/>
          <ac:spMkLst>
            <pc:docMk/>
            <pc:sldMk cId="317300782" sldId="257"/>
            <ac:spMk id="2" creationId="{00000000-0000-0000-0000-000000000000}"/>
          </ac:spMkLst>
        </pc:spChg>
      </pc:sldChg>
    </pc:docChg>
  </pc:docChgLst>
  <pc:docChgLst>
    <pc:chgData name="Hemant Sangwan" userId="3f3a2e0f-a54c-4645-8469-0c75659b5132" providerId="ADAL" clId="{8B5D86B7-73AF-4D58-9E8E-966C45F9BF91}"/>
    <pc:docChg chg="custSel addSld modSld">
      <pc:chgData name="Hemant Sangwan" userId="3f3a2e0f-a54c-4645-8469-0c75659b5132" providerId="ADAL" clId="{8B5D86B7-73AF-4D58-9E8E-966C45F9BF91}" dt="2023-05-27T11:24:00.523" v="30" actId="20577"/>
      <pc:docMkLst>
        <pc:docMk/>
      </pc:docMkLst>
      <pc:sldChg chg="modSp mod">
        <pc:chgData name="Hemant Sangwan" userId="3f3a2e0f-a54c-4645-8469-0c75659b5132" providerId="ADAL" clId="{8B5D86B7-73AF-4D58-9E8E-966C45F9BF91}" dt="2023-05-27T10:40:52.657" v="27" actId="33524"/>
        <pc:sldMkLst>
          <pc:docMk/>
          <pc:sldMk cId="594878503" sldId="270"/>
        </pc:sldMkLst>
        <pc:spChg chg="mod">
          <ac:chgData name="Hemant Sangwan" userId="3f3a2e0f-a54c-4645-8469-0c75659b5132" providerId="ADAL" clId="{8B5D86B7-73AF-4D58-9E8E-966C45F9BF91}" dt="2023-05-27T10:40:52.657" v="27" actId="33524"/>
          <ac:spMkLst>
            <pc:docMk/>
            <pc:sldMk cId="594878503" sldId="270"/>
            <ac:spMk id="3" creationId="{00000000-0000-0000-0000-000000000000}"/>
          </ac:spMkLst>
        </pc:spChg>
      </pc:sldChg>
      <pc:sldChg chg="modSp mod">
        <pc:chgData name="Hemant Sangwan" userId="3f3a2e0f-a54c-4645-8469-0c75659b5132" providerId="ADAL" clId="{8B5D86B7-73AF-4D58-9E8E-966C45F9BF91}" dt="2023-05-10T13:02:39.869" v="1" actId="33524"/>
        <pc:sldMkLst>
          <pc:docMk/>
          <pc:sldMk cId="2733939311" sldId="327"/>
        </pc:sldMkLst>
        <pc:spChg chg="mod">
          <ac:chgData name="Hemant Sangwan" userId="3f3a2e0f-a54c-4645-8469-0c75659b5132" providerId="ADAL" clId="{8B5D86B7-73AF-4D58-9E8E-966C45F9BF91}" dt="2023-05-10T13:02:39.869" v="1" actId="33524"/>
          <ac:spMkLst>
            <pc:docMk/>
            <pc:sldMk cId="2733939311" sldId="327"/>
            <ac:spMk id="3" creationId="{00000000-0000-0000-0000-000000000000}"/>
          </ac:spMkLst>
        </pc:spChg>
      </pc:sldChg>
      <pc:sldChg chg="modSp mod">
        <pc:chgData name="Hemant Sangwan" userId="3f3a2e0f-a54c-4645-8469-0c75659b5132" providerId="ADAL" clId="{8B5D86B7-73AF-4D58-9E8E-966C45F9BF91}" dt="2023-05-27T09:55:43.160" v="7" actId="20577"/>
        <pc:sldMkLst>
          <pc:docMk/>
          <pc:sldMk cId="1070017224" sldId="328"/>
        </pc:sldMkLst>
        <pc:spChg chg="mod">
          <ac:chgData name="Hemant Sangwan" userId="3f3a2e0f-a54c-4645-8469-0c75659b5132" providerId="ADAL" clId="{8B5D86B7-73AF-4D58-9E8E-966C45F9BF91}" dt="2023-05-27T09:55:43.160" v="7" actId="20577"/>
          <ac:spMkLst>
            <pc:docMk/>
            <pc:sldMk cId="1070017224" sldId="328"/>
            <ac:spMk id="3" creationId="{00000000-0000-0000-0000-000000000000}"/>
          </ac:spMkLst>
        </pc:spChg>
      </pc:sldChg>
      <pc:sldChg chg="modSp mod">
        <pc:chgData name="Hemant Sangwan" userId="3f3a2e0f-a54c-4645-8469-0c75659b5132" providerId="ADAL" clId="{8B5D86B7-73AF-4D58-9E8E-966C45F9BF91}" dt="2023-05-27T10:06:28.172" v="9" actId="20577"/>
        <pc:sldMkLst>
          <pc:docMk/>
          <pc:sldMk cId="3362460910" sldId="330"/>
        </pc:sldMkLst>
        <pc:spChg chg="mod">
          <ac:chgData name="Hemant Sangwan" userId="3f3a2e0f-a54c-4645-8469-0c75659b5132" providerId="ADAL" clId="{8B5D86B7-73AF-4D58-9E8E-966C45F9BF91}" dt="2023-05-27T10:06:26.945" v="8" actId="20577"/>
          <ac:spMkLst>
            <pc:docMk/>
            <pc:sldMk cId="3362460910" sldId="330"/>
            <ac:spMk id="2" creationId="{00000000-0000-0000-0000-000000000000}"/>
          </ac:spMkLst>
        </pc:spChg>
        <pc:spChg chg="mod">
          <ac:chgData name="Hemant Sangwan" userId="3f3a2e0f-a54c-4645-8469-0c75659b5132" providerId="ADAL" clId="{8B5D86B7-73AF-4D58-9E8E-966C45F9BF91}" dt="2023-05-27T10:06:28.172" v="9" actId="20577"/>
          <ac:spMkLst>
            <pc:docMk/>
            <pc:sldMk cId="3362460910" sldId="330"/>
            <ac:spMk id="3" creationId="{00000000-0000-0000-0000-000000000000}"/>
          </ac:spMkLst>
        </pc:spChg>
      </pc:sldChg>
      <pc:sldChg chg="modSp mod">
        <pc:chgData name="Hemant Sangwan" userId="3f3a2e0f-a54c-4645-8469-0c75659b5132" providerId="ADAL" clId="{8B5D86B7-73AF-4D58-9E8E-966C45F9BF91}" dt="2023-05-27T10:06:36.086" v="10" actId="20577"/>
        <pc:sldMkLst>
          <pc:docMk/>
          <pc:sldMk cId="1772515759" sldId="332"/>
        </pc:sldMkLst>
        <pc:spChg chg="mod">
          <ac:chgData name="Hemant Sangwan" userId="3f3a2e0f-a54c-4645-8469-0c75659b5132" providerId="ADAL" clId="{8B5D86B7-73AF-4D58-9E8E-966C45F9BF91}" dt="2023-05-27T10:06:36.086" v="10" actId="20577"/>
          <ac:spMkLst>
            <pc:docMk/>
            <pc:sldMk cId="1772515759" sldId="332"/>
            <ac:spMk id="8" creationId="{00000000-0000-0000-0000-000000000000}"/>
          </ac:spMkLst>
        </pc:spChg>
      </pc:sldChg>
      <pc:sldChg chg="modSp mod">
        <pc:chgData name="Hemant Sangwan" userId="3f3a2e0f-a54c-4645-8469-0c75659b5132" providerId="ADAL" clId="{8B5D86B7-73AF-4D58-9E8E-966C45F9BF91}" dt="2023-05-27T10:06:55.366" v="11" actId="33524"/>
        <pc:sldMkLst>
          <pc:docMk/>
          <pc:sldMk cId="3060506915" sldId="333"/>
        </pc:sldMkLst>
        <pc:spChg chg="mod">
          <ac:chgData name="Hemant Sangwan" userId="3f3a2e0f-a54c-4645-8469-0c75659b5132" providerId="ADAL" clId="{8B5D86B7-73AF-4D58-9E8E-966C45F9BF91}" dt="2023-05-27T10:06:55.366" v="11" actId="33524"/>
          <ac:spMkLst>
            <pc:docMk/>
            <pc:sldMk cId="3060506915" sldId="333"/>
            <ac:spMk id="3" creationId="{00000000-0000-0000-0000-000000000000}"/>
          </ac:spMkLst>
        </pc:spChg>
      </pc:sldChg>
      <pc:sldChg chg="modSp mod">
        <pc:chgData name="Hemant Sangwan" userId="3f3a2e0f-a54c-4645-8469-0c75659b5132" providerId="ADAL" clId="{8B5D86B7-73AF-4D58-9E8E-966C45F9BF91}" dt="2023-05-11T00:05:06.925" v="5" actId="6549"/>
        <pc:sldMkLst>
          <pc:docMk/>
          <pc:sldMk cId="942583811" sldId="335"/>
        </pc:sldMkLst>
        <pc:spChg chg="mod">
          <ac:chgData name="Hemant Sangwan" userId="3f3a2e0f-a54c-4645-8469-0c75659b5132" providerId="ADAL" clId="{8B5D86B7-73AF-4D58-9E8E-966C45F9BF91}" dt="2023-05-11T00:05:06.925" v="5" actId="6549"/>
          <ac:spMkLst>
            <pc:docMk/>
            <pc:sldMk cId="942583811" sldId="335"/>
            <ac:spMk id="2" creationId="{00000000-0000-0000-0000-000000000000}"/>
          </ac:spMkLst>
        </pc:spChg>
      </pc:sldChg>
      <pc:sldChg chg="modSp mod">
        <pc:chgData name="Hemant Sangwan" userId="3f3a2e0f-a54c-4645-8469-0c75659b5132" providerId="ADAL" clId="{8B5D86B7-73AF-4D58-9E8E-966C45F9BF91}" dt="2023-05-10T19:38:39.423" v="2" actId="20577"/>
        <pc:sldMkLst>
          <pc:docMk/>
          <pc:sldMk cId="3204554717" sldId="336"/>
        </pc:sldMkLst>
        <pc:spChg chg="mod">
          <ac:chgData name="Hemant Sangwan" userId="3f3a2e0f-a54c-4645-8469-0c75659b5132" providerId="ADAL" clId="{8B5D86B7-73AF-4D58-9E8E-966C45F9BF91}" dt="2023-05-10T19:38:39.423" v="2" actId="20577"/>
          <ac:spMkLst>
            <pc:docMk/>
            <pc:sldMk cId="3204554717" sldId="336"/>
            <ac:spMk id="2" creationId="{00000000-0000-0000-0000-000000000000}"/>
          </ac:spMkLst>
        </pc:spChg>
      </pc:sldChg>
      <pc:sldChg chg="modSp mod">
        <pc:chgData name="Hemant Sangwan" userId="3f3a2e0f-a54c-4645-8469-0c75659b5132" providerId="ADAL" clId="{8B5D86B7-73AF-4D58-9E8E-966C45F9BF91}" dt="2023-05-10T19:38:49.468" v="3" actId="20577"/>
        <pc:sldMkLst>
          <pc:docMk/>
          <pc:sldMk cId="703398256" sldId="337"/>
        </pc:sldMkLst>
        <pc:spChg chg="mod">
          <ac:chgData name="Hemant Sangwan" userId="3f3a2e0f-a54c-4645-8469-0c75659b5132" providerId="ADAL" clId="{8B5D86B7-73AF-4D58-9E8E-966C45F9BF91}" dt="2023-05-10T19:38:49.468" v="3" actId="20577"/>
          <ac:spMkLst>
            <pc:docMk/>
            <pc:sldMk cId="703398256" sldId="337"/>
            <ac:spMk id="2" creationId="{00000000-0000-0000-0000-000000000000}"/>
          </ac:spMkLst>
        </pc:spChg>
      </pc:sldChg>
      <pc:sldChg chg="modSp mod">
        <pc:chgData name="Hemant Sangwan" userId="3f3a2e0f-a54c-4645-8469-0c75659b5132" providerId="ADAL" clId="{8B5D86B7-73AF-4D58-9E8E-966C45F9BF91}" dt="2023-05-27T10:23:58.965" v="13" actId="20577"/>
        <pc:sldMkLst>
          <pc:docMk/>
          <pc:sldMk cId="1476940177" sldId="338"/>
        </pc:sldMkLst>
        <pc:spChg chg="mod">
          <ac:chgData name="Hemant Sangwan" userId="3f3a2e0f-a54c-4645-8469-0c75659b5132" providerId="ADAL" clId="{8B5D86B7-73AF-4D58-9E8E-966C45F9BF91}" dt="2023-05-27T10:23:54.515" v="12" actId="20577"/>
          <ac:spMkLst>
            <pc:docMk/>
            <pc:sldMk cId="1476940177" sldId="338"/>
            <ac:spMk id="2" creationId="{00000000-0000-0000-0000-000000000000}"/>
          </ac:spMkLst>
        </pc:spChg>
        <pc:spChg chg="mod">
          <ac:chgData name="Hemant Sangwan" userId="3f3a2e0f-a54c-4645-8469-0c75659b5132" providerId="ADAL" clId="{8B5D86B7-73AF-4D58-9E8E-966C45F9BF91}" dt="2023-05-27T10:23:58.965" v="13" actId="20577"/>
          <ac:spMkLst>
            <pc:docMk/>
            <pc:sldMk cId="1476940177" sldId="338"/>
            <ac:spMk id="3" creationId="{00000000-0000-0000-0000-000000000000}"/>
          </ac:spMkLst>
        </pc:spChg>
      </pc:sldChg>
      <pc:sldChg chg="modSp mod">
        <pc:chgData name="Hemant Sangwan" userId="3f3a2e0f-a54c-4645-8469-0c75659b5132" providerId="ADAL" clId="{8B5D86B7-73AF-4D58-9E8E-966C45F9BF91}" dt="2023-05-27T10:24:22.365" v="16" actId="20577"/>
        <pc:sldMkLst>
          <pc:docMk/>
          <pc:sldMk cId="1587264936" sldId="339"/>
        </pc:sldMkLst>
        <pc:spChg chg="mod">
          <ac:chgData name="Hemant Sangwan" userId="3f3a2e0f-a54c-4645-8469-0c75659b5132" providerId="ADAL" clId="{8B5D86B7-73AF-4D58-9E8E-966C45F9BF91}" dt="2023-05-27T10:24:04.398" v="14" actId="6549"/>
          <ac:spMkLst>
            <pc:docMk/>
            <pc:sldMk cId="1587264936" sldId="339"/>
            <ac:spMk id="2" creationId="{00000000-0000-0000-0000-000000000000}"/>
          </ac:spMkLst>
        </pc:spChg>
        <pc:spChg chg="mod">
          <ac:chgData name="Hemant Sangwan" userId="3f3a2e0f-a54c-4645-8469-0c75659b5132" providerId="ADAL" clId="{8B5D86B7-73AF-4D58-9E8E-966C45F9BF91}" dt="2023-05-27T10:24:22.365" v="16" actId="20577"/>
          <ac:spMkLst>
            <pc:docMk/>
            <pc:sldMk cId="1587264936" sldId="339"/>
            <ac:spMk id="3" creationId="{00000000-0000-0000-0000-000000000000}"/>
          </ac:spMkLst>
        </pc:spChg>
      </pc:sldChg>
      <pc:sldChg chg="modSp mod">
        <pc:chgData name="Hemant Sangwan" userId="3f3a2e0f-a54c-4645-8469-0c75659b5132" providerId="ADAL" clId="{8B5D86B7-73AF-4D58-9E8E-966C45F9BF91}" dt="2023-05-27T10:39:02.442" v="17" actId="33524"/>
        <pc:sldMkLst>
          <pc:docMk/>
          <pc:sldMk cId="1281483966" sldId="342"/>
        </pc:sldMkLst>
        <pc:spChg chg="mod">
          <ac:chgData name="Hemant Sangwan" userId="3f3a2e0f-a54c-4645-8469-0c75659b5132" providerId="ADAL" clId="{8B5D86B7-73AF-4D58-9E8E-966C45F9BF91}" dt="2023-05-27T10:39:02.442" v="17" actId="33524"/>
          <ac:spMkLst>
            <pc:docMk/>
            <pc:sldMk cId="1281483966" sldId="342"/>
            <ac:spMk id="3" creationId="{00000000-0000-0000-0000-000000000000}"/>
          </ac:spMkLst>
        </pc:spChg>
      </pc:sldChg>
      <pc:sldChg chg="modSp mod">
        <pc:chgData name="Hemant Sangwan" userId="3f3a2e0f-a54c-4645-8469-0c75659b5132" providerId="ADAL" clId="{8B5D86B7-73AF-4D58-9E8E-966C45F9BF91}" dt="2023-05-27T10:39:39.599" v="24" actId="20577"/>
        <pc:sldMkLst>
          <pc:docMk/>
          <pc:sldMk cId="2646246447" sldId="343"/>
        </pc:sldMkLst>
        <pc:spChg chg="mod">
          <ac:chgData name="Hemant Sangwan" userId="3f3a2e0f-a54c-4645-8469-0c75659b5132" providerId="ADAL" clId="{8B5D86B7-73AF-4D58-9E8E-966C45F9BF91}" dt="2023-05-27T10:39:39.599" v="24" actId="20577"/>
          <ac:spMkLst>
            <pc:docMk/>
            <pc:sldMk cId="2646246447" sldId="343"/>
            <ac:spMk id="3" creationId="{00000000-0000-0000-0000-000000000000}"/>
          </ac:spMkLst>
        </pc:spChg>
      </pc:sldChg>
      <pc:sldChg chg="modSp mod">
        <pc:chgData name="Hemant Sangwan" userId="3f3a2e0f-a54c-4645-8469-0c75659b5132" providerId="ADAL" clId="{8B5D86B7-73AF-4D58-9E8E-966C45F9BF91}" dt="2023-05-27T10:39:19.318" v="21" actId="20577"/>
        <pc:sldMkLst>
          <pc:docMk/>
          <pc:sldMk cId="2936923236" sldId="344"/>
        </pc:sldMkLst>
        <pc:spChg chg="mod">
          <ac:chgData name="Hemant Sangwan" userId="3f3a2e0f-a54c-4645-8469-0c75659b5132" providerId="ADAL" clId="{8B5D86B7-73AF-4D58-9E8E-966C45F9BF91}" dt="2023-05-27T10:39:19.318" v="21" actId="20577"/>
          <ac:spMkLst>
            <pc:docMk/>
            <pc:sldMk cId="2936923236" sldId="344"/>
            <ac:spMk id="3" creationId="{00000000-0000-0000-0000-000000000000}"/>
          </ac:spMkLst>
        </pc:spChg>
      </pc:sldChg>
      <pc:sldChg chg="modSp mod">
        <pc:chgData name="Hemant Sangwan" userId="3f3a2e0f-a54c-4645-8469-0c75659b5132" providerId="ADAL" clId="{8B5D86B7-73AF-4D58-9E8E-966C45F9BF91}" dt="2023-05-27T10:40:12.433" v="25" actId="33524"/>
        <pc:sldMkLst>
          <pc:docMk/>
          <pc:sldMk cId="508401801" sldId="346"/>
        </pc:sldMkLst>
        <pc:spChg chg="mod">
          <ac:chgData name="Hemant Sangwan" userId="3f3a2e0f-a54c-4645-8469-0c75659b5132" providerId="ADAL" clId="{8B5D86B7-73AF-4D58-9E8E-966C45F9BF91}" dt="2023-05-27T10:40:12.433" v="25" actId="33524"/>
          <ac:spMkLst>
            <pc:docMk/>
            <pc:sldMk cId="508401801" sldId="346"/>
            <ac:spMk id="3" creationId="{00000000-0000-0000-0000-000000000000}"/>
          </ac:spMkLst>
        </pc:spChg>
      </pc:sldChg>
      <pc:sldChg chg="modSp mod">
        <pc:chgData name="Hemant Sangwan" userId="3f3a2e0f-a54c-4645-8469-0c75659b5132" providerId="ADAL" clId="{8B5D86B7-73AF-4D58-9E8E-966C45F9BF91}" dt="2023-05-27T10:51:11.363" v="29" actId="33524"/>
        <pc:sldMkLst>
          <pc:docMk/>
          <pc:sldMk cId="1052726351" sldId="347"/>
        </pc:sldMkLst>
        <pc:spChg chg="mod">
          <ac:chgData name="Hemant Sangwan" userId="3f3a2e0f-a54c-4645-8469-0c75659b5132" providerId="ADAL" clId="{8B5D86B7-73AF-4D58-9E8E-966C45F9BF91}" dt="2023-05-27T10:51:11.363" v="29" actId="33524"/>
          <ac:spMkLst>
            <pc:docMk/>
            <pc:sldMk cId="1052726351" sldId="347"/>
            <ac:spMk id="3" creationId="{00000000-0000-0000-0000-000000000000}"/>
          </ac:spMkLst>
        </pc:spChg>
      </pc:sldChg>
      <pc:sldChg chg="modSp mod">
        <pc:chgData name="Hemant Sangwan" userId="3f3a2e0f-a54c-4645-8469-0c75659b5132" providerId="ADAL" clId="{8B5D86B7-73AF-4D58-9E8E-966C45F9BF91}" dt="2023-05-27T10:41:05.544" v="28" actId="33524"/>
        <pc:sldMkLst>
          <pc:docMk/>
          <pc:sldMk cId="3127407304" sldId="350"/>
        </pc:sldMkLst>
        <pc:spChg chg="mod">
          <ac:chgData name="Hemant Sangwan" userId="3f3a2e0f-a54c-4645-8469-0c75659b5132" providerId="ADAL" clId="{8B5D86B7-73AF-4D58-9E8E-966C45F9BF91}" dt="2023-05-27T10:41:05.544" v="28" actId="33524"/>
          <ac:spMkLst>
            <pc:docMk/>
            <pc:sldMk cId="3127407304" sldId="350"/>
            <ac:spMk id="3" creationId="{00000000-0000-0000-0000-000000000000}"/>
          </ac:spMkLst>
        </pc:spChg>
      </pc:sldChg>
      <pc:sldChg chg="modSp mod">
        <pc:chgData name="Hemant Sangwan" userId="3f3a2e0f-a54c-4645-8469-0c75659b5132" providerId="ADAL" clId="{8B5D86B7-73AF-4D58-9E8E-966C45F9BF91}" dt="2023-05-27T10:40:34.343" v="26" actId="33524"/>
        <pc:sldMkLst>
          <pc:docMk/>
          <pc:sldMk cId="1272242455" sldId="351"/>
        </pc:sldMkLst>
        <pc:spChg chg="mod">
          <ac:chgData name="Hemant Sangwan" userId="3f3a2e0f-a54c-4645-8469-0c75659b5132" providerId="ADAL" clId="{8B5D86B7-73AF-4D58-9E8E-966C45F9BF91}" dt="2023-05-27T10:40:34.343" v="26" actId="33524"/>
          <ac:spMkLst>
            <pc:docMk/>
            <pc:sldMk cId="1272242455" sldId="351"/>
            <ac:spMk id="3" creationId="{00000000-0000-0000-0000-000000000000}"/>
          </ac:spMkLst>
        </pc:spChg>
      </pc:sldChg>
      <pc:sldChg chg="add">
        <pc:chgData name="Hemant Sangwan" userId="3f3a2e0f-a54c-4645-8469-0c75659b5132" providerId="ADAL" clId="{8B5D86B7-73AF-4D58-9E8E-966C45F9BF91}" dt="2023-05-10T13:02:16.639" v="0"/>
        <pc:sldMkLst>
          <pc:docMk/>
          <pc:sldMk cId="588791411" sldId="357"/>
        </pc:sldMkLst>
      </pc:sldChg>
      <pc:sldChg chg="add">
        <pc:chgData name="Hemant Sangwan" userId="3f3a2e0f-a54c-4645-8469-0c75659b5132" providerId="ADAL" clId="{8B5D86B7-73AF-4D58-9E8E-966C45F9BF91}" dt="2023-05-10T13:02:16.639" v="0"/>
        <pc:sldMkLst>
          <pc:docMk/>
          <pc:sldMk cId="2131192303" sldId="358"/>
        </pc:sldMkLst>
      </pc:sldChg>
      <pc:sldChg chg="add">
        <pc:chgData name="Hemant Sangwan" userId="3f3a2e0f-a54c-4645-8469-0c75659b5132" providerId="ADAL" clId="{8B5D86B7-73AF-4D58-9E8E-966C45F9BF91}" dt="2023-05-10T13:02:16.639" v="0"/>
        <pc:sldMkLst>
          <pc:docMk/>
          <pc:sldMk cId="561494397" sldId="359"/>
        </pc:sldMkLst>
      </pc:sldChg>
      <pc:sldChg chg="modSp add mod">
        <pc:chgData name="Hemant Sangwan" userId="3f3a2e0f-a54c-4645-8469-0c75659b5132" providerId="ADAL" clId="{8B5D86B7-73AF-4D58-9E8E-966C45F9BF91}" dt="2023-05-27T11:24:00.523" v="30" actId="20577"/>
        <pc:sldMkLst>
          <pc:docMk/>
          <pc:sldMk cId="135591682" sldId="360"/>
        </pc:sldMkLst>
        <pc:spChg chg="mod">
          <ac:chgData name="Hemant Sangwan" userId="3f3a2e0f-a54c-4645-8469-0c75659b5132" providerId="ADAL" clId="{8B5D86B7-73AF-4D58-9E8E-966C45F9BF91}" dt="2023-05-27T11:24:00.523" v="30" actId="20577"/>
          <ac:spMkLst>
            <pc:docMk/>
            <pc:sldMk cId="135591682" sldId="360"/>
            <ac:spMk id="3" creationId="{00000000-0000-0000-0000-000000000000}"/>
          </ac:spMkLst>
        </pc:spChg>
      </pc:sldChg>
      <pc:sldChg chg="add">
        <pc:chgData name="Hemant Sangwan" userId="3f3a2e0f-a54c-4645-8469-0c75659b5132" providerId="ADAL" clId="{8B5D86B7-73AF-4D58-9E8E-966C45F9BF91}" dt="2023-05-10T13:02:16.639" v="0"/>
        <pc:sldMkLst>
          <pc:docMk/>
          <pc:sldMk cId="243020105" sldId="361"/>
        </pc:sldMkLst>
      </pc:sldChg>
      <pc:sldChg chg="add">
        <pc:chgData name="Hemant Sangwan" userId="3f3a2e0f-a54c-4645-8469-0c75659b5132" providerId="ADAL" clId="{8B5D86B7-73AF-4D58-9E8E-966C45F9BF91}" dt="2023-05-10T13:02:16.639" v="0"/>
        <pc:sldMkLst>
          <pc:docMk/>
          <pc:sldMk cId="4181972782" sldId="362"/>
        </pc:sldMkLst>
      </pc:sldChg>
      <pc:sldChg chg="add">
        <pc:chgData name="Hemant Sangwan" userId="3f3a2e0f-a54c-4645-8469-0c75659b5132" providerId="ADAL" clId="{8B5D86B7-73AF-4D58-9E8E-966C45F9BF91}" dt="2023-05-10T13:02:16.639" v="0"/>
        <pc:sldMkLst>
          <pc:docMk/>
          <pc:sldMk cId="294383028" sldId="363"/>
        </pc:sldMkLst>
      </pc:sldChg>
      <pc:sldChg chg="add">
        <pc:chgData name="Hemant Sangwan" userId="3f3a2e0f-a54c-4645-8469-0c75659b5132" providerId="ADAL" clId="{8B5D86B7-73AF-4D58-9E8E-966C45F9BF91}" dt="2023-05-10T13:02:16.639" v="0"/>
        <pc:sldMkLst>
          <pc:docMk/>
          <pc:sldMk cId="1464462462" sldId="364"/>
        </pc:sldMkLst>
      </pc:sldChg>
      <pc:sldChg chg="add">
        <pc:chgData name="Hemant Sangwan" userId="3f3a2e0f-a54c-4645-8469-0c75659b5132" providerId="ADAL" clId="{8B5D86B7-73AF-4D58-9E8E-966C45F9BF91}" dt="2023-05-10T13:02:16.639" v="0"/>
        <pc:sldMkLst>
          <pc:docMk/>
          <pc:sldMk cId="4186779017" sldId="365"/>
        </pc:sldMkLst>
      </pc:sldChg>
      <pc:sldChg chg="add">
        <pc:chgData name="Hemant Sangwan" userId="3f3a2e0f-a54c-4645-8469-0c75659b5132" providerId="ADAL" clId="{8B5D86B7-73AF-4D58-9E8E-966C45F9BF91}" dt="2023-05-10T13:02:16.639" v="0"/>
        <pc:sldMkLst>
          <pc:docMk/>
          <pc:sldMk cId="3274401981" sldId="366"/>
        </pc:sldMkLst>
      </pc:sldChg>
      <pc:sldChg chg="add">
        <pc:chgData name="Hemant Sangwan" userId="3f3a2e0f-a54c-4645-8469-0c75659b5132" providerId="ADAL" clId="{8B5D86B7-73AF-4D58-9E8E-966C45F9BF91}" dt="2023-05-10T13:02:16.639" v="0"/>
        <pc:sldMkLst>
          <pc:docMk/>
          <pc:sldMk cId="227031023" sldId="3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05B7-4C12-45B7-8630-4807B88CCFAC}" type="datetimeFigureOut">
              <a:rPr lang="en-US" smtClean="0"/>
              <a:t>5/7/2025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881B6-1389-4AA2-83B0-B676B7F2BBF3}" type="slidenum">
              <a:rPr lang="en-US" smtClean="0"/>
              <a:t>‹#›</a:t>
            </a:fld>
            <a:endParaRPr lang="en-US"/>
          </a:p>
        </p:txBody>
      </p:sp>
    </p:spTree>
    <p:extLst>
      <p:ext uri="{BB962C8B-B14F-4D97-AF65-F5344CB8AC3E}">
        <p14:creationId xmlns:p14="http://schemas.microsoft.com/office/powerpoint/2010/main" val="4107694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65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83814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593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75786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4DBF81-E95E-4A76-A47C-EA481D1C8073}" type="datetimeFigureOut">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65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4DBF81-E95E-4A76-A47C-EA481D1C8073}" type="datetimeFigureOut">
              <a:rPr lang="en-US" smtClean="0"/>
              <a:t>5/7/2025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03493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4DBF81-E95E-4A76-A47C-EA481D1C8073}" type="datetimeFigureOut">
              <a:rPr lang="en-US" smtClean="0"/>
              <a:t>5/7/2025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26428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4DBF81-E95E-4A76-A47C-EA481D1C8073}" type="datetimeFigureOut">
              <a:rPr lang="en-US" smtClean="0"/>
              <a:t>5/7/2025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82928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4DBF81-E95E-4A76-A47C-EA481D1C8073}" type="datetimeFigureOut">
              <a:rPr lang="en-US" smtClean="0"/>
              <a:t>5/7/2025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72400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4DBF81-E95E-4A76-A47C-EA481D1C8073}" type="datetimeFigureOut">
              <a:rPr lang="en-US" smtClean="0"/>
              <a:t>5/7/2025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3DB761-FE6A-4780-994E-08EEF474BA74}" type="slidenum">
              <a:rPr lang="en-US" smtClean="0"/>
              <a:t>‹#›</a:t>
            </a:fld>
            <a:endParaRPr lang="en-US" dirty="0"/>
          </a:p>
        </p:txBody>
      </p:sp>
    </p:spTree>
    <p:extLst>
      <p:ext uri="{BB962C8B-B14F-4D97-AF65-F5344CB8AC3E}">
        <p14:creationId xmlns:p14="http://schemas.microsoft.com/office/powerpoint/2010/main" val="99047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4DBF81-E95E-4A76-A47C-EA481D1C8073}" type="datetimeFigureOut">
              <a:rPr lang="en-US" smtClean="0"/>
              <a:t>5/7/2025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66156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4DBF81-E95E-4A76-A47C-EA481D1C8073}" type="datetimeFigureOut">
              <a:rPr lang="en-US" smtClean="0"/>
              <a:t>5/7/2025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3DB761-FE6A-4780-994E-08EEF474BA74}"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495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youtu.be/ruueEq_ShFs?si=37XK5bbZCgXxfM_8"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gtRLmL70TH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RoboCup#2020" TargetMode="External"/><Relationship Id="rId2" Type="http://schemas.openxmlformats.org/officeDocument/2006/relationships/hyperlink" Target="https://youtu.be/RM_5tJncHww"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aws.amazon.com/what-is/neural-network/"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lexfridman.com/pamela-mccorduck/" TargetMode="External"/><Relationship Id="rId3" Type="http://schemas.openxmlformats.org/officeDocument/2006/relationships/hyperlink" Target="https://www.youtube.com/watch?v=gtRLmL70TH0" TargetMode="External"/><Relationship Id="rId7" Type="http://schemas.openxmlformats.org/officeDocument/2006/relationships/hyperlink" Target="https://www.stateoftheart.ai/models" TargetMode="External"/><Relationship Id="rId2" Type="http://schemas.openxmlformats.org/officeDocument/2006/relationships/hyperlink" Target="https://docs.google.com/document/d/1fPvKLARTLVe4OKNir6Ou-Dscyyn6UMyx/edit?pli=1" TargetMode="External"/><Relationship Id="rId1" Type="http://schemas.openxmlformats.org/officeDocument/2006/relationships/slideLayout" Target="../slideLayouts/slideLayout2.xml"/><Relationship Id="rId6" Type="http://schemas.openxmlformats.org/officeDocument/2006/relationships/hyperlink" Target="http://sitn.hms.harvard.edu/flash/2017/history-artificial-intelligence/" TargetMode="External"/><Relationship Id="rId5" Type="http://schemas.openxmlformats.org/officeDocument/2006/relationships/hyperlink" Target="http://www.aaai.org/Timeline/timeline.php" TargetMode="External"/><Relationship Id="rId10" Type="http://schemas.openxmlformats.org/officeDocument/2006/relationships/hyperlink" Target="https://aws.amazon.com/what-is/neural-network/" TargetMode="External"/><Relationship Id="rId4" Type="http://schemas.openxmlformats.org/officeDocument/2006/relationships/hyperlink" Target="https://youtu.be/B6Oigy1i3W4" TargetMode="External"/><Relationship Id="rId9" Type="http://schemas.openxmlformats.org/officeDocument/2006/relationships/hyperlink" Target="http://bayes.cs.ucla.edu/WHY/"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hyperlink" Target="https://en.wikipedia.org/wiki/Entscheidungsproble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aws.amazon.com/what-is/neural-networ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late.com/business/2025/03/airline-accidents-the-things-you-can-do-to-survive-a-plane-crash.html?utm_source=firefox-newtab-en-u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ws.amazon.com/what-is/neural-networ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68188"/>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AI Fundamentals, MMAI 5000</a:t>
            </a:r>
            <a:br>
              <a:rPr lang="en-US" sz="3200" spc="0" dirty="0">
                <a:solidFill>
                  <a:srgbClr val="0070C0"/>
                </a:solidFill>
                <a:latin typeface="Calibri" panose="020F0502020204030204" pitchFamily="34" charset="0"/>
                <a:cs typeface="Calibri" panose="020F0502020204030204" pitchFamily="34" charset="0"/>
              </a:rPr>
            </a:br>
            <a:br>
              <a:rPr lang="en-US" sz="3200" spc="0" dirty="0">
                <a:solidFill>
                  <a:srgbClr val="0070C0"/>
                </a:solidFill>
                <a:latin typeface="Calibri" panose="020F0502020204030204" pitchFamily="34" charset="0"/>
                <a:cs typeface="Calibri" panose="020F0502020204030204" pitchFamily="34" charset="0"/>
              </a:rPr>
            </a:br>
            <a:r>
              <a:rPr lang="en-US" sz="3200" spc="0" dirty="0">
                <a:solidFill>
                  <a:srgbClr val="0070C0"/>
                </a:solidFill>
                <a:latin typeface="Calibri" panose="020F0502020204030204" pitchFamily="34" charset="0"/>
                <a:cs typeface="Calibri" panose="020F0502020204030204" pitchFamily="34" charset="0"/>
              </a:rPr>
              <a:t>S1 – Introduction to AI</a:t>
            </a:r>
            <a:br>
              <a:rPr lang="en-US" sz="2400" spc="0" dirty="0">
                <a:solidFill>
                  <a:srgbClr val="0070C0"/>
                </a:solidFill>
                <a:latin typeface="Calibri" panose="020F0502020204030204" pitchFamily="34" charset="0"/>
                <a:cs typeface="Calibri" panose="020F0502020204030204" pitchFamily="34" charset="0"/>
              </a:rPr>
            </a:br>
            <a:br>
              <a:rPr lang="en-US" sz="2400" spc="0" dirty="0">
                <a:solidFill>
                  <a:srgbClr val="0070C0"/>
                </a:solidFill>
                <a:latin typeface="Calibri" panose="020F0502020204030204" pitchFamily="34" charset="0"/>
                <a:cs typeface="Calibri" panose="020F0502020204030204" pitchFamily="34" charset="0"/>
              </a:rPr>
            </a:br>
            <a:r>
              <a:rPr lang="en-US" sz="2800" spc="0" dirty="0">
                <a:solidFill>
                  <a:schemeClr val="tx1"/>
                </a:solidFill>
                <a:latin typeface="Calibri" panose="020F0502020204030204" pitchFamily="34" charset="0"/>
                <a:cs typeface="Calibri" panose="020F0502020204030204" pitchFamily="34" charset="0"/>
              </a:rPr>
              <a:t>Hemant Sangwan</a:t>
            </a:r>
          </a:p>
        </p:txBody>
      </p:sp>
    </p:spTree>
    <p:extLst>
      <p:ext uri="{BB962C8B-B14F-4D97-AF65-F5344CB8AC3E}">
        <p14:creationId xmlns:p14="http://schemas.microsoft.com/office/powerpoint/2010/main" val="31730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Task based Artificial Intelligence – Turing Intelligence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b="1" dirty="0">
                <a:solidFill>
                  <a:srgbClr val="000000"/>
                </a:solidFill>
                <a:latin typeface="Calibri" panose="020F0502020204030204" pitchFamily="34" charset="0"/>
                <a:cs typeface="Calibri" panose="020F0502020204030204" pitchFamily="34" charset="0"/>
                <a:sym typeface="EB Garamond"/>
              </a:rPr>
              <a:t>The Turing test </a:t>
            </a:r>
            <a:r>
              <a:rPr lang="en-US" sz="2400" dirty="0">
                <a:solidFill>
                  <a:srgbClr val="000000"/>
                </a:solidFill>
                <a:latin typeface="Calibri" panose="020F0502020204030204" pitchFamily="34" charset="0"/>
                <a:cs typeface="Calibri" panose="020F0502020204030204" pitchFamily="34" charset="0"/>
                <a:sym typeface="EB Garamond"/>
              </a:rPr>
              <a:t>(From the article “Computing Machinery and Intelligence” by Alan Turing, 1950)</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rgbClr val="000000"/>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Instead of asking if a machine can think, ask instead if it can pass a behavioural intelligence test</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If you cannot tell that it is a machine, then it is intelligent (i.e., passes the test)</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b="1" dirty="0">
                <a:solidFill>
                  <a:schemeClr val="tx1"/>
                </a:solidFill>
                <a:latin typeface="Calibri" panose="020F0502020204030204" pitchFamily="34" charset="0"/>
                <a:cs typeface="Calibri" panose="020F0502020204030204" pitchFamily="34" charset="0"/>
                <a:sym typeface="EB Garamond"/>
              </a:rPr>
              <a:t>Turing test</a:t>
            </a:r>
            <a:r>
              <a:rPr lang="en-US" sz="1800" dirty="0">
                <a:solidFill>
                  <a:schemeClr val="tx1"/>
                </a:solidFill>
                <a:latin typeface="Calibri" panose="020F0502020204030204" pitchFamily="34" charset="0"/>
                <a:cs typeface="Calibri" panose="020F0502020204030204" pitchFamily="34" charset="0"/>
                <a:sym typeface="EB Garamond"/>
              </a:rPr>
              <a:t>: A human interrogator holds a 5-min </a:t>
            </a:r>
            <a:r>
              <a:rPr lang="en-US" sz="1800" b="1" dirty="0">
                <a:solidFill>
                  <a:schemeClr val="tx1"/>
                </a:solidFill>
                <a:latin typeface="Calibri" panose="020F0502020204030204" pitchFamily="34" charset="0"/>
                <a:cs typeface="Calibri" panose="020F0502020204030204" pitchFamily="34" charset="0"/>
                <a:sym typeface="EB Garamond"/>
              </a:rPr>
              <a:t>textual (typed) conversation</a:t>
            </a:r>
            <a:r>
              <a:rPr lang="en-US" sz="1800" dirty="0">
                <a:solidFill>
                  <a:schemeClr val="tx1"/>
                </a:solidFill>
                <a:latin typeface="Calibri" panose="020F0502020204030204" pitchFamily="34" charset="0"/>
                <a:cs typeface="Calibri" panose="020F0502020204030204" pitchFamily="34" charset="0"/>
                <a:sym typeface="EB Garamond"/>
              </a:rPr>
              <a:t> with either a machine or a person</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b="1" dirty="0">
                <a:solidFill>
                  <a:schemeClr val="tx1"/>
                </a:solidFill>
                <a:latin typeface="Calibri" panose="020F0502020204030204" pitchFamily="34" charset="0"/>
                <a:cs typeface="Calibri" panose="020F0502020204030204" pitchFamily="34" charset="0"/>
                <a:sym typeface="EB Garamond"/>
              </a:rPr>
              <a:t>Total Turing test</a:t>
            </a:r>
            <a:r>
              <a:rPr lang="en-US" sz="1800" dirty="0">
                <a:solidFill>
                  <a:schemeClr val="tx1"/>
                </a:solidFill>
                <a:latin typeface="Calibri" panose="020F0502020204030204" pitchFamily="34" charset="0"/>
                <a:cs typeface="Calibri" panose="020F0502020204030204" pitchFamily="34" charset="0"/>
                <a:sym typeface="EB Garamond"/>
              </a:rPr>
              <a:t>: the interrogator has </a:t>
            </a:r>
            <a:r>
              <a:rPr lang="en-US" sz="1800" b="1" dirty="0">
                <a:solidFill>
                  <a:schemeClr val="tx1"/>
                </a:solidFill>
                <a:latin typeface="Calibri" panose="020F0502020204030204" pitchFamily="34" charset="0"/>
                <a:cs typeface="Calibri" panose="020F0502020204030204" pitchFamily="34" charset="0"/>
                <a:sym typeface="EB Garamond"/>
              </a:rPr>
              <a:t>visual information </a:t>
            </a:r>
            <a:r>
              <a:rPr lang="en-US" sz="1800" dirty="0">
                <a:solidFill>
                  <a:schemeClr val="tx1"/>
                </a:solidFill>
                <a:latin typeface="Calibri" panose="020F0502020204030204" pitchFamily="34" charset="0"/>
                <a:cs typeface="Calibri" panose="020F0502020204030204" pitchFamily="34" charset="0"/>
                <a:sym typeface="EB Garamond"/>
              </a:rPr>
              <a:t>about the artificial entity so that the ability to perceive, navigate, and manipulate can be tested too</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The machine passes the test if it fools the interrogator at least 30% of the time</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endParaRPr lang="en-US" sz="20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07001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The Loebner Prize – An AI competition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sym typeface="EB Garamond"/>
              </a:rPr>
              <a:t>The Loebner Prize (32 minutes): </a:t>
            </a:r>
            <a:r>
              <a:rPr lang="en-US" sz="2000" dirty="0">
                <a:solidFill>
                  <a:schemeClr val="tx1"/>
                </a:solidFill>
                <a:latin typeface="Calibri" panose="020F0502020204030204" pitchFamily="34" charset="0"/>
                <a:cs typeface="Calibri" panose="020F0502020204030204" pitchFamily="34" charset="0"/>
                <a:sym typeface="EB Garamond"/>
                <a:hlinkClick r:id="rId2"/>
              </a:rPr>
              <a:t>https://youtu.be/ruueEq_ShFs?si=37XK5bbZCgXxfM_8</a:t>
            </a:r>
            <a:r>
              <a:rPr lang="en-US" sz="2000" dirty="0">
                <a:solidFill>
                  <a:schemeClr val="tx1"/>
                </a:solidFill>
                <a:latin typeface="Calibri" panose="020F0502020204030204" pitchFamily="34" charset="0"/>
                <a:cs typeface="Calibri" panose="020F0502020204030204" pitchFamily="34" charset="0"/>
                <a:sym typeface="EB Garamond"/>
              </a:rPr>
              <a:t> </a:t>
            </a:r>
          </a:p>
          <a:p>
            <a:pPr marL="1097280" lvl="2" indent="-342900">
              <a:lnSpc>
                <a:spcPct val="100000"/>
              </a:lnSpc>
              <a:spcBef>
                <a:spcPts val="0"/>
              </a:spcBef>
              <a:spcAft>
                <a:spcPts val="0"/>
              </a:spcAft>
              <a:buClr>
                <a:srgbClr val="000000"/>
              </a:buClr>
              <a:buSzPct val="80000"/>
              <a:buFont typeface="EB Garamond"/>
              <a:buChar char="○"/>
            </a:pPr>
            <a:endParaRPr lang="en-US" sz="20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2000" dirty="0">
                <a:solidFill>
                  <a:schemeClr val="tx1"/>
                </a:solidFill>
                <a:latin typeface="Calibri" panose="020F0502020204030204" pitchFamily="34" charset="0"/>
                <a:cs typeface="Calibri" panose="020F0502020204030204" pitchFamily="34" charset="0"/>
                <a:sym typeface="EB Garamond"/>
              </a:rPr>
              <a:t>A human judge holds 25 min of textual conversations with both a computer program and a human being via computer</a:t>
            </a:r>
          </a:p>
          <a:p>
            <a:pPr marL="1097280" lvl="2" indent="-342900">
              <a:lnSpc>
                <a:spcPct val="100000"/>
              </a:lnSpc>
              <a:spcBef>
                <a:spcPts val="0"/>
              </a:spcBef>
              <a:spcAft>
                <a:spcPts val="0"/>
              </a:spcAft>
              <a:buClr>
                <a:srgbClr val="000000"/>
              </a:buClr>
              <a:buSzPct val="80000"/>
              <a:buFont typeface="EB Garamond"/>
              <a:buChar char="○"/>
            </a:pPr>
            <a:endParaRPr lang="en-US" sz="20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2000" dirty="0">
                <a:solidFill>
                  <a:schemeClr val="tx1"/>
                </a:solidFill>
                <a:latin typeface="Calibri" panose="020F0502020204030204" pitchFamily="34" charset="0"/>
                <a:cs typeface="Calibri" panose="020F0502020204030204" pitchFamily="34" charset="0"/>
                <a:sym typeface="EB Garamond"/>
              </a:rPr>
              <a:t>Winner 2013, 2016, 2017, 2018 &amp; 2019: </a:t>
            </a:r>
            <a:r>
              <a:rPr lang="en-US" sz="2000" dirty="0" err="1">
                <a:solidFill>
                  <a:schemeClr val="tx1"/>
                </a:solidFill>
                <a:latin typeface="Calibri" panose="020F0502020204030204" pitchFamily="34" charset="0"/>
                <a:cs typeface="Calibri" panose="020F0502020204030204" pitchFamily="34" charset="0"/>
                <a:sym typeface="EB Garamond"/>
              </a:rPr>
              <a:t>Mitsuku</a:t>
            </a:r>
            <a:endParaRPr lang="en-US" sz="20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endParaRPr lang="en-US" sz="20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2000" dirty="0">
                <a:solidFill>
                  <a:schemeClr val="tx1"/>
                </a:solidFill>
                <a:latin typeface="Calibri" panose="020F0502020204030204" pitchFamily="34" charset="0"/>
                <a:cs typeface="Calibri" panose="020F0502020204030204" pitchFamily="34" charset="0"/>
                <a:sym typeface="EB Garamond"/>
              </a:rPr>
              <a:t>Defunct since 2020</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754398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98B63-8759-A3FC-79DE-C7F6C68A4C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96BE23-9D4B-FEC0-2AF1-EE0C5B13D2B6}"/>
              </a:ext>
            </a:extLst>
          </p:cNvPr>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Alan Turing (1912-54)</a:t>
            </a:r>
          </a:p>
        </p:txBody>
      </p:sp>
      <p:sp>
        <p:nvSpPr>
          <p:cNvPr id="3" name="Content Placeholder 2">
            <a:extLst>
              <a:ext uri="{FF2B5EF4-FFF2-40B4-BE49-F238E27FC236}">
                <a16:creationId xmlns:a16="http://schemas.microsoft.com/office/drawing/2014/main" id="{44C3FD10-63A0-7364-F9C3-EC0DB1E889A9}"/>
              </a:ext>
            </a:extLst>
          </p:cNvPr>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Alan Turing gave AI lectures as early as 1947 although it was not called AI at the time</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He also proposed terms Machine learning, Genetic algorithms, Reinforcement learning</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AI agenda 1950 in “</a:t>
            </a:r>
            <a:r>
              <a:rPr lang="en-US" sz="2400" i="1" dirty="0">
                <a:solidFill>
                  <a:schemeClr val="tx1"/>
                </a:solidFill>
                <a:latin typeface="Calibri" panose="020F0502020204030204" pitchFamily="34" charset="0"/>
                <a:cs typeface="Calibri" panose="020F0502020204030204" pitchFamily="34" charset="0"/>
                <a:sym typeface="EB Garamond"/>
              </a:rPr>
              <a:t>Computing Machinery and Intelligence</a:t>
            </a:r>
            <a:r>
              <a:rPr lang="en-US" sz="2400" dirty="0">
                <a:solidFill>
                  <a:schemeClr val="tx1"/>
                </a:solidFill>
                <a:latin typeface="Calibri" panose="020F0502020204030204" pitchFamily="34" charset="0"/>
                <a:cs typeface="Calibri" panose="020F0502020204030204" pitchFamily="34" charset="0"/>
                <a:sym typeface="EB Garamond"/>
              </a:rPr>
              <a:t>.”</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The Turing Test</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The Turing Machine</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Turing completeness</a:t>
            </a:r>
            <a:endParaRPr lang="en-US" sz="24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a:t>
            </a:r>
            <a:r>
              <a:rPr lang="en-US" sz="1800" i="1" dirty="0">
                <a:solidFill>
                  <a:schemeClr val="tx1"/>
                </a:solidFill>
                <a:latin typeface="Calibri" panose="020F0502020204030204" pitchFamily="34" charset="0"/>
                <a:cs typeface="Calibri" panose="020F0502020204030204" pitchFamily="34" charset="0"/>
                <a:sym typeface="EB Garamond"/>
              </a:rPr>
              <a:t>Alan Turing – Celebrating the life of a genius</a:t>
            </a:r>
            <a:r>
              <a:rPr lang="en-US" sz="1800" dirty="0">
                <a:solidFill>
                  <a:schemeClr val="tx1"/>
                </a:solidFill>
                <a:latin typeface="Calibri" panose="020F0502020204030204" pitchFamily="34" charset="0"/>
                <a:cs typeface="Calibri" panose="020F0502020204030204" pitchFamily="34" charset="0"/>
                <a:sym typeface="EB Garamond"/>
              </a:rPr>
              <a:t>” (8 min): </a:t>
            </a:r>
            <a:r>
              <a:rPr lang="en-US" sz="1800" dirty="0">
                <a:solidFill>
                  <a:schemeClr val="tx1"/>
                </a:solidFill>
                <a:latin typeface="Calibri" panose="020F0502020204030204" pitchFamily="34" charset="0"/>
                <a:cs typeface="Calibri" panose="020F0502020204030204" pitchFamily="34" charset="0"/>
                <a:sym typeface="EB Garamond"/>
                <a:hlinkClick r:id="rId2"/>
              </a:rPr>
              <a:t>https://www.youtube.com/watch?v=gtRLmL70TH0</a:t>
            </a: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3232093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Activity – ChatGPT and Turing test</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sym typeface="EB Garamond"/>
              </a:rPr>
              <a:t>Do you believe if ChatGPT can pass Turing test? </a:t>
            </a:r>
          </a:p>
        </p:txBody>
      </p:sp>
    </p:spTree>
    <p:extLst>
      <p:ext uri="{BB962C8B-B14F-4D97-AF65-F5344CB8AC3E}">
        <p14:creationId xmlns:p14="http://schemas.microsoft.com/office/powerpoint/2010/main" val="336246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6A247-58B2-20B7-CA15-F705650F6A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44D701-C5C7-5545-3202-ECC854136A41}"/>
              </a:ext>
            </a:extLst>
          </p:cNvPr>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Building Artificial Intelligence – A broader view</a:t>
            </a:r>
          </a:p>
        </p:txBody>
      </p:sp>
      <p:pic>
        <p:nvPicPr>
          <p:cNvPr id="4" name="Picture 3">
            <a:extLst>
              <a:ext uri="{FF2B5EF4-FFF2-40B4-BE49-F238E27FC236}">
                <a16:creationId xmlns:a16="http://schemas.microsoft.com/office/drawing/2014/main" id="{150790F4-ED06-E76B-8751-D9186FD6AA5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463042" y="1802674"/>
            <a:ext cx="8673736" cy="3867123"/>
          </a:xfrm>
          <a:prstGeom prst="rect">
            <a:avLst/>
          </a:prstGeom>
        </p:spPr>
      </p:pic>
      <p:sp>
        <p:nvSpPr>
          <p:cNvPr id="6" name="Rectangle 5">
            <a:extLst>
              <a:ext uri="{FF2B5EF4-FFF2-40B4-BE49-F238E27FC236}">
                <a16:creationId xmlns:a16="http://schemas.microsoft.com/office/drawing/2014/main" id="{DCDA0EDE-E49D-73B1-6A4A-D2E362926B1B}"/>
              </a:ext>
            </a:extLst>
          </p:cNvPr>
          <p:cNvSpPr/>
          <p:nvPr/>
        </p:nvSpPr>
        <p:spPr>
          <a:xfrm>
            <a:off x="1097280" y="6013659"/>
            <a:ext cx="3047629" cy="261610"/>
          </a:xfrm>
          <a:prstGeom prst="rect">
            <a:avLst/>
          </a:prstGeom>
        </p:spPr>
        <p:txBody>
          <a:bodyPr wrap="none">
            <a:spAutoFit/>
          </a:bodyPr>
          <a:lstStyle/>
          <a:p>
            <a:r>
              <a:rPr lang="en-US" sz="1100" dirty="0">
                <a:latin typeface="Calibri" panose="020F0502020204030204" pitchFamily="34" charset="0"/>
                <a:cs typeface="Calibri" panose="020F0502020204030204" pitchFamily="34" charset="0"/>
              </a:rPr>
              <a:t>Source: Artificial Intelligence: A Modern Approach</a:t>
            </a:r>
          </a:p>
        </p:txBody>
      </p:sp>
      <p:sp>
        <p:nvSpPr>
          <p:cNvPr id="7" name="Rectangle 6">
            <a:extLst>
              <a:ext uri="{FF2B5EF4-FFF2-40B4-BE49-F238E27FC236}">
                <a16:creationId xmlns:a16="http://schemas.microsoft.com/office/drawing/2014/main" id="{EA3CB5DC-FDCA-F763-B9CD-02DDA16C8593}"/>
              </a:ext>
            </a:extLst>
          </p:cNvPr>
          <p:cNvSpPr/>
          <p:nvPr/>
        </p:nvSpPr>
        <p:spPr>
          <a:xfrm>
            <a:off x="4667794" y="3736235"/>
            <a:ext cx="2647405" cy="160211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04E2146-74BB-8634-A85D-64F96B9B0EE8}"/>
              </a:ext>
            </a:extLst>
          </p:cNvPr>
          <p:cNvSpPr txBox="1"/>
          <p:nvPr/>
        </p:nvSpPr>
        <p:spPr>
          <a:xfrm>
            <a:off x="6235337" y="3736235"/>
            <a:ext cx="1079862" cy="307777"/>
          </a:xfrm>
          <a:prstGeom prst="rect">
            <a:avLst/>
          </a:prstGeom>
          <a:solidFill>
            <a:srgbClr val="FFC000"/>
          </a:solidFill>
        </p:spPr>
        <p:txBody>
          <a:bodyPr wrap="square" rtlCol="0">
            <a:spAutoFit/>
          </a:bodyPr>
          <a:lstStyle/>
          <a:p>
            <a:r>
              <a:rPr lang="en-US" sz="1400" b="1" dirty="0">
                <a:latin typeface="Calibri" panose="020F0502020204030204" pitchFamily="34" charset="0"/>
                <a:cs typeface="Calibri" panose="020F0502020204030204" pitchFamily="34" charset="0"/>
              </a:rPr>
              <a:t>Turing test</a:t>
            </a:r>
          </a:p>
        </p:txBody>
      </p:sp>
    </p:spTree>
    <p:extLst>
      <p:ext uri="{BB962C8B-B14F-4D97-AF65-F5344CB8AC3E}">
        <p14:creationId xmlns:p14="http://schemas.microsoft.com/office/powerpoint/2010/main" val="125767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Building Artificial Intelligence – challenges and opportunities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AI: The problem of building agents that are intelligent in the following way</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AI agent: operate autonomously, perceive their environment, persist over a prolonged time, adapt to change, create and pursue goals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Intelligence is concerned with </a:t>
            </a:r>
            <a:r>
              <a:rPr lang="en-US" sz="2400" b="1" dirty="0">
                <a:solidFill>
                  <a:schemeClr val="tx1"/>
                </a:solidFill>
                <a:latin typeface="Calibri" panose="020F0502020204030204" pitchFamily="34" charset="0"/>
                <a:cs typeface="Calibri" panose="020F0502020204030204" pitchFamily="34" charset="0"/>
                <a:sym typeface="EB Garamond"/>
              </a:rPr>
              <a:t>rational actions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An intelligent agent takes the </a:t>
            </a:r>
            <a:r>
              <a:rPr lang="en-US" sz="2400" b="1" dirty="0">
                <a:solidFill>
                  <a:schemeClr val="tx1"/>
                </a:solidFill>
                <a:latin typeface="Calibri" panose="020F0502020204030204" pitchFamily="34" charset="0"/>
                <a:cs typeface="Calibri" panose="020F0502020204030204" pitchFamily="34" charset="0"/>
                <a:sym typeface="EB Garamond"/>
              </a:rPr>
              <a:t>best possible action</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Approximately best possible action</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Hard to know what is best in complex (many everyday) cases</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Humans often do not do this (read e.g., “Thinking, Fast and Slow” by Kahneman)</a:t>
            </a:r>
          </a:p>
        </p:txBody>
      </p:sp>
    </p:spTree>
    <p:extLst>
      <p:ext uri="{BB962C8B-B14F-4D97-AF65-F5344CB8AC3E}">
        <p14:creationId xmlns:p14="http://schemas.microsoft.com/office/powerpoint/2010/main" val="3060506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Building Artificial Intelligence – challenges and opportunities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Solution focused (vs feature or process focused): When you buy a drilling machine, you are buying an ability to make holes, etc.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Goal of aeronautical engineering is not to make “</a:t>
            </a:r>
            <a:r>
              <a:rPr lang="en-US" sz="2400" i="1" dirty="0">
                <a:solidFill>
                  <a:schemeClr val="tx1"/>
                </a:solidFill>
                <a:latin typeface="Calibri" panose="020F0502020204030204" pitchFamily="34" charset="0"/>
                <a:cs typeface="Calibri" panose="020F0502020204030204" pitchFamily="34" charset="0"/>
                <a:sym typeface="EB Garamond"/>
              </a:rPr>
              <a:t>machines that fly exactly like pigeons that they can fool even other pigeons</a:t>
            </a:r>
            <a:r>
              <a:rPr lang="en-US" sz="2400" dirty="0">
                <a:solidFill>
                  <a:schemeClr val="tx1"/>
                </a:solidFill>
                <a:latin typeface="Calibri" panose="020F0502020204030204" pitchFamily="34" charset="0"/>
                <a:cs typeface="Calibri" panose="020F0502020204030204" pitchFamily="34" charset="0"/>
                <a:sym typeface="EB Garamond"/>
              </a:rPr>
              <a:t>.”</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The Wright brothers stopped imitating birds and started using wind tunnels and learning aerodynamics</a:t>
            </a:r>
          </a:p>
          <a:p>
            <a:pPr marL="1097280" lvl="2" indent="-342900">
              <a:lnSpc>
                <a:spcPct val="100000"/>
              </a:lnSpc>
              <a:spcBef>
                <a:spcPts val="0"/>
              </a:spcBef>
              <a:spcAft>
                <a:spcPts val="0"/>
              </a:spcAft>
              <a:buClr>
                <a:srgbClr val="000000"/>
              </a:buClr>
              <a:buSzPct val="80000"/>
              <a:buFont typeface="EB Garamond"/>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Find a valuable characteristic of flight/intelligence, a way to measure it (important for AI), and then recreate it artificially</a:t>
            </a:r>
          </a:p>
        </p:txBody>
      </p:sp>
    </p:spTree>
    <p:extLst>
      <p:ext uri="{BB962C8B-B14F-4D97-AF65-F5344CB8AC3E}">
        <p14:creationId xmlns:p14="http://schemas.microsoft.com/office/powerpoint/2010/main" val="338210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Historical perspectives and evolution of AI</a:t>
            </a:r>
          </a:p>
        </p:txBody>
      </p:sp>
    </p:spTree>
    <p:extLst>
      <p:ext uri="{BB962C8B-B14F-4D97-AF65-F5344CB8AC3E}">
        <p14:creationId xmlns:p14="http://schemas.microsoft.com/office/powerpoint/2010/main" val="2093714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AI – Roots, fields, and subfields</a:t>
            </a:r>
          </a:p>
        </p:txBody>
      </p:sp>
      <p:sp>
        <p:nvSpPr>
          <p:cNvPr id="3" name="Content Placeholder 2"/>
          <p:cNvSpPr>
            <a:spLocks noGrp="1"/>
          </p:cNvSpPr>
          <p:nvPr>
            <p:ph idx="1"/>
          </p:nvPr>
        </p:nvSpPr>
        <p:spPr>
          <a:xfrm>
            <a:off x="1097279" y="1737360"/>
            <a:ext cx="6118530" cy="350520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AI is methods and ideas generating from fields of AI</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Origin of AI</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Super new field. Work began in earnest after World War II</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Name was coined in 1956 </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However, AI has old roots</a:t>
            </a: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215809" y="1868557"/>
            <a:ext cx="4472299" cy="3648038"/>
          </a:xfrm>
          <a:prstGeom prst="rect">
            <a:avLst/>
          </a:prstGeom>
        </p:spPr>
      </p:pic>
    </p:spTree>
    <p:extLst>
      <p:ext uri="{BB962C8B-B14F-4D97-AF65-F5344CB8AC3E}">
        <p14:creationId xmlns:p14="http://schemas.microsoft.com/office/powerpoint/2010/main" val="79565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Prehistoric development </a:t>
            </a:r>
          </a:p>
        </p:txBody>
      </p:sp>
      <p:sp>
        <p:nvSpPr>
          <p:cNvPr id="3" name="Content Placeholder 2"/>
          <p:cNvSpPr>
            <a:spLocks noGrp="1"/>
          </p:cNvSpPr>
          <p:nvPr>
            <p:ph idx="1"/>
          </p:nvPr>
        </p:nvSpPr>
        <p:spPr>
          <a:xfrm>
            <a:off x="1097279" y="1737360"/>
            <a:ext cx="10058401" cy="350520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Formalizing thoughts and developing logic</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2400" dirty="0">
                <a:solidFill>
                  <a:schemeClr val="tx1"/>
                </a:solidFill>
                <a:latin typeface="Calibri" panose="020F0502020204030204" pitchFamily="34" charset="0"/>
                <a:cs typeface="Calibri" panose="020F0502020204030204" pitchFamily="34" charset="0"/>
                <a:sym typeface="EB Garamond"/>
              </a:rPr>
              <a:t>Aristotle (384–322 B.C.): The first to formulate a set of laws governing the rational part of the mind, i.e., the “laws of thought”, e.g., “</a:t>
            </a:r>
            <a:r>
              <a:rPr lang="en-US" sz="2400" i="1" dirty="0">
                <a:solidFill>
                  <a:schemeClr val="tx1"/>
                </a:solidFill>
                <a:latin typeface="Calibri" panose="020F0502020204030204" pitchFamily="34" charset="0"/>
                <a:cs typeface="Calibri" panose="020F0502020204030204" pitchFamily="34" charset="0"/>
                <a:sym typeface="EB Garamond"/>
              </a:rPr>
              <a:t>Socrates is a man; all men are mortal; therefore, Socrates is mortal</a:t>
            </a:r>
            <a:r>
              <a:rPr lang="en-US" sz="2400" dirty="0">
                <a:solidFill>
                  <a:schemeClr val="tx1"/>
                </a:solidFill>
                <a:latin typeface="Calibri" panose="020F0502020204030204" pitchFamily="34" charset="0"/>
                <a:cs typeface="Calibri" panose="020F0502020204030204" pitchFamily="34" charset="0"/>
                <a:sym typeface="EB Garamond"/>
              </a:rPr>
              <a:t>.” </a:t>
            </a:r>
          </a:p>
          <a:p>
            <a:pPr marL="1097280" lvl="2" indent="-342900">
              <a:lnSpc>
                <a:spcPct val="100000"/>
              </a:lnSpc>
              <a:spcBef>
                <a:spcPts val="0"/>
              </a:spcBef>
              <a:spcAft>
                <a:spcPts val="0"/>
              </a:spcAft>
              <a:buClr>
                <a:srgbClr val="000000"/>
              </a:buClr>
              <a:buSzPct val="80000"/>
              <a:buFont typeface="EB Garamond"/>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2400" dirty="0">
                <a:solidFill>
                  <a:schemeClr val="tx1"/>
                </a:solidFill>
                <a:latin typeface="Calibri" panose="020F0502020204030204" pitchFamily="34" charset="0"/>
                <a:cs typeface="Calibri" panose="020F0502020204030204" pitchFamily="34" charset="0"/>
                <a:sym typeface="EB Garamond"/>
              </a:rPr>
              <a:t>Charles Babbage and Ada Lovelace (~1800): Designs (CB) and programs (AL) two (uncompleted because funding ran out) mechanical computers</a:t>
            </a:r>
          </a:p>
          <a:p>
            <a:pPr marL="1097280" lvl="2" indent="-342900">
              <a:lnSpc>
                <a:spcPct val="100000"/>
              </a:lnSpc>
              <a:spcBef>
                <a:spcPts val="0"/>
              </a:spcBef>
              <a:spcAft>
                <a:spcPts val="0"/>
              </a:spcAft>
              <a:buClr>
                <a:srgbClr val="000000"/>
              </a:buClr>
              <a:buSzPct val="80000"/>
              <a:buFont typeface="EB Garamond"/>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2400" dirty="0">
                <a:solidFill>
                  <a:schemeClr val="tx1"/>
                </a:solidFill>
                <a:latin typeface="Calibri" panose="020F0502020204030204" pitchFamily="34" charset="0"/>
                <a:cs typeface="Calibri" panose="020F0502020204030204" pitchFamily="34" charset="0"/>
                <a:sym typeface="EB Garamond"/>
              </a:rPr>
              <a:t>George Boole (1847): The Boolean logic (Boolean variable: True/False)</a:t>
            </a:r>
          </a:p>
        </p:txBody>
      </p:sp>
    </p:spTree>
    <p:extLst>
      <p:ext uri="{BB962C8B-B14F-4D97-AF65-F5344CB8AC3E}">
        <p14:creationId xmlns:p14="http://schemas.microsoft.com/office/powerpoint/2010/main" val="128148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5025"/>
            <a:ext cx="10058400" cy="1450757"/>
          </a:xfrm>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Agenda – AI Fundamentals</a:t>
            </a:r>
          </a:p>
        </p:txBody>
      </p:sp>
      <p:sp>
        <p:nvSpPr>
          <p:cNvPr id="3" name="Content Placeholder 2"/>
          <p:cNvSpPr>
            <a:spLocks noGrp="1"/>
          </p:cNvSpPr>
          <p:nvPr>
            <p:ph idx="1"/>
          </p:nvPr>
        </p:nvSpPr>
        <p:spPr>
          <a:xfrm>
            <a:off x="1066800" y="678987"/>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What is Artificial Intelligence (historical perspectives, evolutions, etc.)?</a:t>
            </a:r>
          </a:p>
          <a:p>
            <a:pPr marL="1097280" lvl="2" indent="-342900">
              <a:lnSpc>
                <a:spcPct val="100000"/>
              </a:lnSpc>
              <a:spcBef>
                <a:spcPts val="0"/>
              </a:spcBef>
              <a:spcAft>
                <a:spcPts val="0"/>
              </a:spcAft>
              <a:buClr>
                <a:srgbClr val="000000"/>
              </a:buClr>
              <a:buSzPct val="80000"/>
              <a:buFont typeface="EB Garamond"/>
              <a:buChar char="○"/>
              <a:defRPr/>
            </a:pPr>
            <a:r>
              <a:rPr lang="en-US" sz="2000" dirty="0">
                <a:solidFill>
                  <a:schemeClr val="tx1"/>
                </a:solidFill>
                <a:latin typeface="Calibri" panose="020F0502020204030204" pitchFamily="34" charset="0"/>
                <a:cs typeface="Calibri" panose="020F0502020204030204" pitchFamily="34" charset="0"/>
                <a:sym typeface="EB Garamond"/>
              </a:rPr>
              <a:t>Present the core and fundamental aspects of Artificial Intelligence</a:t>
            </a:r>
          </a:p>
          <a:p>
            <a:pPr marL="754380" lvl="2" indent="0">
              <a:lnSpc>
                <a:spcPct val="100000"/>
              </a:lnSpc>
              <a:spcBef>
                <a:spcPts val="0"/>
              </a:spcBef>
              <a:spcAft>
                <a:spcPts val="0"/>
              </a:spcAft>
              <a:buClr>
                <a:srgbClr val="000000"/>
              </a:buClr>
              <a:buSzPct val="80000"/>
              <a:buNone/>
              <a:defRPr/>
            </a:pPr>
            <a:r>
              <a:rPr lang="en-US" sz="2000" dirty="0">
                <a:solidFill>
                  <a:schemeClr val="tx1"/>
                </a:solidFill>
                <a:latin typeface="Calibri" panose="020F0502020204030204" pitchFamily="34" charset="0"/>
                <a:cs typeface="Calibri" panose="020F0502020204030204" pitchFamily="34" charset="0"/>
                <a:sym typeface="EB Garamond"/>
              </a:rPr>
              <a:t>	</a:t>
            </a:r>
            <a:r>
              <a:rPr lang="zh-TW" altLang="en-US" sz="2000" dirty="0">
                <a:solidFill>
                  <a:schemeClr val="tx1"/>
                </a:solidFill>
                <a:latin typeface="Calibri" panose="020F0502020204030204" pitchFamily="34" charset="0"/>
                <a:cs typeface="Calibri" panose="020F0502020204030204" pitchFamily="34" charset="0"/>
                <a:sym typeface="EB Garamond"/>
              </a:rPr>
              <a:t>   </a:t>
            </a:r>
            <a:r>
              <a:rPr lang="zh-TW" altLang="en-US" sz="2000" dirty="0">
                <a:solidFill>
                  <a:srgbClr val="FF0000"/>
                </a:solidFill>
                <a:latin typeface="Calibri" panose="020F0502020204030204" pitchFamily="34" charset="0"/>
                <a:cs typeface="Calibri" panose="020F0502020204030204" pitchFamily="34" charset="0"/>
                <a:sym typeface="EB Garamond"/>
              </a:rPr>
              <a:t> </a:t>
            </a:r>
            <a:r>
              <a:rPr lang="en-US" altLang="zh-TW" sz="2000" dirty="0">
                <a:solidFill>
                  <a:srgbClr val="FF0000"/>
                </a:solidFill>
                <a:latin typeface="Calibri" panose="020F0502020204030204" pitchFamily="34" charset="0"/>
                <a:cs typeface="Calibri" panose="020F0502020204030204" pitchFamily="34" charset="0"/>
                <a:sym typeface="EB Garamond"/>
              </a:rPr>
              <a:t>--</a:t>
            </a:r>
            <a:r>
              <a:rPr lang="zh-TW" altLang="en-US" sz="2000" dirty="0">
                <a:solidFill>
                  <a:srgbClr val="FF0000"/>
                </a:solidFill>
                <a:latin typeface="Calibri" panose="020F0502020204030204" pitchFamily="34" charset="0"/>
                <a:cs typeface="Calibri" panose="020F0502020204030204" pitchFamily="34" charset="0"/>
                <a:sym typeface="EB Garamond"/>
              </a:rPr>
              <a:t> </a:t>
            </a:r>
            <a:r>
              <a:rPr lang="en-US" altLang="zh-TW" sz="2000" dirty="0">
                <a:solidFill>
                  <a:srgbClr val="FF0000"/>
                </a:solidFill>
                <a:latin typeface="Calibri" panose="020F0502020204030204" pitchFamily="34" charset="0"/>
                <a:cs typeface="Calibri" panose="020F0502020204030204" pitchFamily="34" charset="0"/>
                <a:sym typeface="EB Garamond"/>
              </a:rPr>
              <a:t>abilities to solve problems and learn new stuff</a:t>
            </a:r>
          </a:p>
          <a:p>
            <a:pPr marL="754380" lvl="2" indent="0">
              <a:lnSpc>
                <a:spcPct val="100000"/>
              </a:lnSpc>
              <a:spcBef>
                <a:spcPts val="0"/>
              </a:spcBef>
              <a:spcAft>
                <a:spcPts val="0"/>
              </a:spcAft>
              <a:buClr>
                <a:srgbClr val="000000"/>
              </a:buClr>
              <a:buSzPct val="80000"/>
              <a:buNone/>
              <a:defRPr/>
            </a:pPr>
            <a:r>
              <a:rPr lang="en-US" altLang="zh-TW" sz="2000" dirty="0">
                <a:solidFill>
                  <a:srgbClr val="FF0000"/>
                </a:solidFill>
                <a:latin typeface="Calibri" panose="020F0502020204030204" pitchFamily="34" charset="0"/>
                <a:cs typeface="Calibri" panose="020F0502020204030204" pitchFamily="34" charset="0"/>
                <a:sym typeface="EB Garamond"/>
              </a:rPr>
              <a:t>	    -- comprehensive thinking</a:t>
            </a:r>
          </a:p>
          <a:p>
            <a:pPr marL="754380" lvl="2" indent="0">
              <a:lnSpc>
                <a:spcPct val="100000"/>
              </a:lnSpc>
              <a:spcBef>
                <a:spcPts val="0"/>
              </a:spcBef>
              <a:spcAft>
                <a:spcPts val="0"/>
              </a:spcAft>
              <a:buClr>
                <a:srgbClr val="000000"/>
              </a:buClr>
              <a:buSzPct val="80000"/>
              <a:buNone/>
              <a:defRPr/>
            </a:pPr>
            <a:r>
              <a:rPr lang="en-US" altLang="zh-TW" sz="2000" dirty="0">
                <a:solidFill>
                  <a:srgbClr val="FF0000"/>
                </a:solidFill>
                <a:latin typeface="Calibri" panose="020F0502020204030204" pitchFamily="34" charset="0"/>
                <a:cs typeface="Calibri" panose="020F0502020204030204" pitchFamily="34" charset="0"/>
                <a:sym typeface="EB Garamond"/>
              </a:rPr>
              <a:t>	    -- application of knowledge, transferable skills</a:t>
            </a:r>
          </a:p>
          <a:p>
            <a:pPr marL="754380" lvl="2" indent="0">
              <a:lnSpc>
                <a:spcPct val="100000"/>
              </a:lnSpc>
              <a:spcBef>
                <a:spcPts val="0"/>
              </a:spcBef>
              <a:spcAft>
                <a:spcPts val="0"/>
              </a:spcAft>
              <a:buClr>
                <a:srgbClr val="000000"/>
              </a:buClr>
              <a:buSzPct val="80000"/>
              <a:buNone/>
              <a:defRPr/>
            </a:pPr>
            <a:r>
              <a:rPr lang="en-US" sz="2000" dirty="0">
                <a:solidFill>
                  <a:srgbClr val="FF0000"/>
                </a:solidFill>
                <a:latin typeface="Calibri" panose="020F0502020204030204" pitchFamily="34" charset="0"/>
                <a:cs typeface="Calibri" panose="020F0502020204030204" pitchFamily="34" charset="0"/>
                <a:sym typeface="EB Garamond"/>
              </a:rPr>
              <a:t>	    -- critical thinking </a:t>
            </a:r>
          </a:p>
          <a:p>
            <a:pPr marL="1097280" lvl="2" indent="-342900">
              <a:lnSpc>
                <a:spcPct val="100000"/>
              </a:lnSpc>
              <a:spcBef>
                <a:spcPts val="0"/>
              </a:spcBef>
              <a:spcAft>
                <a:spcPts val="0"/>
              </a:spcAft>
              <a:buClr>
                <a:srgbClr val="000000"/>
              </a:buClr>
              <a:buSzPct val="80000"/>
              <a:buFont typeface="EB Garamond"/>
              <a:buChar char="○"/>
              <a:defRPr/>
            </a:pPr>
            <a:r>
              <a:rPr lang="en-US" sz="2000" dirty="0">
                <a:solidFill>
                  <a:schemeClr val="tx1"/>
                </a:solidFill>
                <a:latin typeface="Calibri" panose="020F0502020204030204" pitchFamily="34" charset="0"/>
                <a:cs typeface="Calibri" panose="020F0502020204030204" pitchFamily="34" charset="0"/>
                <a:sym typeface="EB Garamond"/>
              </a:rPr>
              <a:t>Define key terms in AI – analytics, machine learning, deep learning, neural network, etc. </a:t>
            </a:r>
          </a:p>
          <a:p>
            <a:pPr marL="1097280" lvl="2" indent="-342900">
              <a:lnSpc>
                <a:spcPct val="100000"/>
              </a:lnSpc>
              <a:spcBef>
                <a:spcPts val="0"/>
              </a:spcBef>
              <a:spcAft>
                <a:spcPts val="0"/>
              </a:spcAft>
              <a:buClr>
                <a:srgbClr val="000000"/>
              </a:buClr>
              <a:buSzPct val="80000"/>
              <a:buFont typeface="EB Garamond"/>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2400" dirty="0">
                <a:solidFill>
                  <a:srgbClr val="000000"/>
                </a:solidFill>
                <a:latin typeface="Calibri" panose="020F0502020204030204" pitchFamily="34" charset="0"/>
                <a:cs typeface="Calibri" panose="020F0502020204030204" pitchFamily="34" charset="0"/>
              </a:rPr>
              <a:t>Identify and analyze goals that are related to the use of Artificial Intelligence in organizations</a:t>
            </a:r>
          </a:p>
          <a:p>
            <a:pPr marL="1097280" lvl="2" indent="-342900">
              <a:lnSpc>
                <a:spcPct val="100000"/>
              </a:lnSpc>
              <a:spcBef>
                <a:spcPts val="0"/>
              </a:spcBef>
              <a:spcAft>
                <a:spcPts val="0"/>
              </a:spcAft>
              <a:buClr>
                <a:srgbClr val="000000"/>
              </a:buClr>
              <a:buSzPct val="80000"/>
              <a:buFont typeface="EB Garamond"/>
              <a:buChar char="○"/>
              <a:defRP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2400" dirty="0">
                <a:solidFill>
                  <a:srgbClr val="000000"/>
                </a:solidFill>
                <a:latin typeface="Calibri" panose="020F0502020204030204" pitchFamily="34" charset="0"/>
                <a:cs typeface="Calibri" panose="020F0502020204030204" pitchFamily="34" charset="0"/>
              </a:rPr>
              <a:t>Capabilities and limitations of AI</a:t>
            </a:r>
          </a:p>
          <a:p>
            <a:pPr marL="1097280" lvl="2" indent="-342900">
              <a:lnSpc>
                <a:spcPct val="100000"/>
              </a:lnSpc>
              <a:spcBef>
                <a:spcPts val="0"/>
              </a:spcBef>
              <a:spcAft>
                <a:spcPts val="0"/>
              </a:spcAft>
              <a:buClr>
                <a:srgbClr val="000000"/>
              </a:buClr>
              <a:buSzPct val="80000"/>
              <a:buFont typeface="EB Garamond"/>
              <a:buChar char="○"/>
              <a:defRPr/>
            </a:pPr>
            <a:r>
              <a:rPr lang="en-US" sz="2000" dirty="0">
                <a:solidFill>
                  <a:schemeClr val="tx1"/>
                </a:solidFill>
                <a:latin typeface="Calibri" panose="020F0502020204030204" pitchFamily="34" charset="0"/>
                <a:cs typeface="Calibri" panose="020F0502020204030204" pitchFamily="34" charset="0"/>
              </a:rPr>
              <a:t>Introduce the key applications areas of Artificial Intelligence – natural language processing (NLP), image processing, intelligent systems, and robotics</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24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2400" dirty="0">
                <a:solidFill>
                  <a:srgbClr val="000000"/>
                </a:solidFill>
                <a:latin typeface="Calibri" panose="020F0502020204030204" pitchFamily="34" charset="0"/>
                <a:cs typeface="Calibri" panose="020F0502020204030204" pitchFamily="34" charset="0"/>
              </a:rPr>
              <a:t>Discuss drivers of growth in AI, the socio-economic effects, and economic development attributed to AI in different countries</a:t>
            </a:r>
          </a:p>
          <a:p>
            <a:pPr marL="754380" lvl="2" indent="0">
              <a:lnSpc>
                <a:spcPct val="100000"/>
              </a:lnSpc>
              <a:spcBef>
                <a:spcPts val="0"/>
              </a:spcBef>
              <a:spcAft>
                <a:spcPts val="0"/>
              </a:spcAft>
              <a:buClr>
                <a:srgbClr val="000000"/>
              </a:buClr>
              <a:buSzPct val="80000"/>
              <a:buNone/>
              <a:defRPr/>
            </a:pPr>
            <a:endParaRPr lang="en-CA"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7672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AI history begins in 1956 </a:t>
            </a:r>
          </a:p>
        </p:txBody>
      </p:sp>
      <p:sp>
        <p:nvSpPr>
          <p:cNvPr id="3" name="Content Placeholder 2"/>
          <p:cNvSpPr>
            <a:spLocks noGrp="1"/>
          </p:cNvSpPr>
          <p:nvPr>
            <p:ph idx="1"/>
          </p:nvPr>
        </p:nvSpPr>
        <p:spPr>
          <a:xfrm>
            <a:off x="1097279" y="1737360"/>
            <a:ext cx="10058401" cy="4365266"/>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 2-month workshop at Dartmouth (1956) organized by John McCarthy who also coined the term Artificial Intelligence</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Automation theory, neural networks, and intelligence were discussed</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All the big names, e.g., McCarthy, Minsky, Newell, Simon*, and Shannon</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Newell, Simon, and Shaw brought the “Logic Theorist” – probably the first AI computer program</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Why its own field? i.e., not under control theory, operations research, decision theory or math</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The focus is on building machines that will function autonomously in complex, changing environments</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Agency</a:t>
            </a:r>
            <a:endParaRPr lang="en-US"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2936923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35BB6-F537-D492-B582-780E595FAD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D1E9AD-7224-4EA3-F33B-4CDB338D039F}"/>
              </a:ext>
            </a:extLst>
          </p:cNvPr>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Approaches to realizing AI -</a:t>
            </a:r>
            <a:br>
              <a:rPr lang="en-US" sz="3200" spc="0" dirty="0">
                <a:solidFill>
                  <a:srgbClr val="0070C0"/>
                </a:solidFill>
                <a:latin typeface="Calibri" panose="020F0502020204030204" pitchFamily="34" charset="0"/>
                <a:cs typeface="Calibri" panose="020F0502020204030204" pitchFamily="34" charset="0"/>
              </a:rPr>
            </a:br>
            <a:br>
              <a:rPr lang="en-US" sz="3200" spc="0" dirty="0">
                <a:solidFill>
                  <a:srgbClr val="0070C0"/>
                </a:solidFill>
                <a:latin typeface="Calibri" panose="020F0502020204030204" pitchFamily="34" charset="0"/>
                <a:cs typeface="Calibri" panose="020F0502020204030204" pitchFamily="34" charset="0"/>
              </a:rPr>
            </a:br>
            <a:r>
              <a:rPr lang="en-US" sz="3200" spc="0" dirty="0">
                <a:solidFill>
                  <a:srgbClr val="0070C0"/>
                </a:solidFill>
                <a:latin typeface="Calibri" panose="020F0502020204030204" pitchFamily="34" charset="0"/>
                <a:cs typeface="Calibri" panose="020F0502020204030204" pitchFamily="34" charset="0"/>
              </a:rPr>
              <a:t>Knowledge Engineering (KE) </a:t>
            </a:r>
            <a:br>
              <a:rPr lang="en-US" sz="3200" spc="0" dirty="0">
                <a:solidFill>
                  <a:srgbClr val="0070C0"/>
                </a:solidFill>
                <a:latin typeface="Calibri" panose="020F0502020204030204" pitchFamily="34" charset="0"/>
                <a:cs typeface="Calibri" panose="020F0502020204030204" pitchFamily="34" charset="0"/>
              </a:rPr>
            </a:br>
            <a:br>
              <a:rPr lang="en-US" sz="3200" spc="0" dirty="0">
                <a:solidFill>
                  <a:srgbClr val="0070C0"/>
                </a:solidFill>
                <a:latin typeface="Calibri" panose="020F0502020204030204" pitchFamily="34" charset="0"/>
                <a:cs typeface="Calibri" panose="020F0502020204030204" pitchFamily="34" charset="0"/>
              </a:rPr>
            </a:br>
            <a:r>
              <a:rPr lang="en-US" sz="3200" spc="0" dirty="0">
                <a:solidFill>
                  <a:srgbClr val="0070C0"/>
                </a:solidFill>
                <a:latin typeface="Calibri" panose="020F0502020204030204" pitchFamily="34" charset="0"/>
                <a:cs typeface="Calibri" panose="020F0502020204030204" pitchFamily="34" charset="0"/>
              </a:rPr>
              <a:t>Machine learning (ML)</a:t>
            </a:r>
          </a:p>
        </p:txBody>
      </p:sp>
    </p:spTree>
    <p:extLst>
      <p:ext uri="{BB962C8B-B14F-4D97-AF65-F5344CB8AC3E}">
        <p14:creationId xmlns:p14="http://schemas.microsoft.com/office/powerpoint/2010/main" val="2700468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Approaches to realizing AI</a:t>
            </a:r>
          </a:p>
        </p:txBody>
      </p:sp>
      <p:sp>
        <p:nvSpPr>
          <p:cNvPr id="3" name="Content Placeholder 2"/>
          <p:cNvSpPr>
            <a:spLocks noGrp="1"/>
          </p:cNvSpPr>
          <p:nvPr>
            <p:ph idx="1"/>
          </p:nvPr>
        </p:nvSpPr>
        <p:spPr>
          <a:xfrm>
            <a:off x="1097279" y="1737360"/>
            <a:ext cx="10058401" cy="4393474"/>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Two competing approaches to AI: Machine Learning (ML) vs Knowledge Engineering (KE)</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KE: explicitly encode knowledge in machine language</a:t>
            </a:r>
          </a:p>
          <a:p>
            <a:pPr marL="1097280" lvl="2" indent="-342900">
              <a:lnSpc>
                <a:spcPct val="100000"/>
              </a:lnSpc>
              <a:spcBef>
                <a:spcPts val="0"/>
              </a:spcBef>
              <a:spcAft>
                <a:spcPts val="0"/>
              </a:spcAft>
              <a:buClr>
                <a:srgbClr val="000000"/>
              </a:buClr>
              <a:buSzPct val="80000"/>
              <a:buFont typeface="EB Garamond"/>
              <a:buChar char="○"/>
            </a:pPr>
            <a:r>
              <a:rPr lang="en-US" sz="1600" dirty="0">
                <a:solidFill>
                  <a:schemeClr val="tx1"/>
                </a:solidFill>
                <a:latin typeface="Calibri" panose="020F0502020204030204" pitchFamily="34" charset="0"/>
                <a:cs typeface="Calibri" panose="020F0502020204030204" pitchFamily="34" charset="0"/>
                <a:sym typeface="EB Garamond"/>
              </a:rPr>
              <a:t>GOFAI (Good Old-Fashioned AI) and Symbolic AI, Manipulate symbols according to rules,  AI as “traditional computer programs”. E.g., knowledge-based systems and expert systems</a:t>
            </a:r>
          </a:p>
          <a:p>
            <a:pPr marL="1097280" lvl="2" indent="-342900">
              <a:lnSpc>
                <a:spcPct val="100000"/>
              </a:lnSpc>
              <a:spcBef>
                <a:spcPts val="0"/>
              </a:spcBef>
              <a:spcAft>
                <a:spcPts val="0"/>
              </a:spcAft>
              <a:buClr>
                <a:srgbClr val="000000"/>
              </a:buClr>
              <a:buSzPct val="80000"/>
              <a:buFont typeface="EB Garamond"/>
              <a:buChar char="○"/>
            </a:pPr>
            <a:endParaRPr lang="en-US" sz="16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600" dirty="0">
                <a:solidFill>
                  <a:schemeClr val="tx1"/>
                </a:solidFill>
                <a:latin typeface="Calibri" panose="020F0502020204030204" pitchFamily="34" charset="0"/>
                <a:cs typeface="Calibri" panose="020F0502020204030204" pitchFamily="34" charset="0"/>
                <a:sym typeface="EB Garamond"/>
              </a:rPr>
              <a:t>Examples: Logical reasoning and proving theorems from “Principia Mathematica” (Newell and Simon, 1957), General Problem Solver (GPS): thinking humanly (</a:t>
            </a:r>
            <a:r>
              <a:rPr lang="en-US" sz="1600" dirty="0" err="1">
                <a:solidFill>
                  <a:schemeClr val="tx1"/>
                </a:solidFill>
                <a:latin typeface="Calibri" panose="020F0502020204030204" pitchFamily="34" charset="0"/>
                <a:cs typeface="Calibri" panose="020F0502020204030204" pitchFamily="34" charset="0"/>
                <a:sym typeface="EB Garamond"/>
              </a:rPr>
              <a:t>Nevell</a:t>
            </a:r>
            <a:r>
              <a:rPr lang="en-US" sz="1600" dirty="0">
                <a:solidFill>
                  <a:schemeClr val="tx1"/>
                </a:solidFill>
                <a:latin typeface="Calibri" panose="020F0502020204030204" pitchFamily="34" charset="0"/>
                <a:cs typeface="Calibri" panose="020F0502020204030204" pitchFamily="34" charset="0"/>
                <a:sym typeface="EB Garamond"/>
              </a:rPr>
              <a:t> and Simon, 1960s?)</a:t>
            </a:r>
          </a:p>
          <a:p>
            <a:pPr marL="1097280" lvl="2" indent="-342900">
              <a:lnSpc>
                <a:spcPct val="100000"/>
              </a:lnSpc>
              <a:spcBef>
                <a:spcPts val="0"/>
              </a:spcBef>
              <a:spcAft>
                <a:spcPts val="0"/>
              </a:spcAft>
              <a:buClr>
                <a:srgbClr val="000000"/>
              </a:buClr>
              <a:buSzPct val="80000"/>
              <a:buFont typeface="EB Garamond"/>
              <a:buChar char="○"/>
            </a:pPr>
            <a:endParaRPr lang="en-US" sz="16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600" dirty="0">
                <a:solidFill>
                  <a:schemeClr val="tx1"/>
                </a:solidFill>
                <a:latin typeface="Calibri" panose="020F0502020204030204" pitchFamily="34" charset="0"/>
                <a:cs typeface="Calibri" panose="020F0502020204030204" pitchFamily="34" charset="0"/>
                <a:sym typeface="EB Garamond"/>
              </a:rPr>
              <a:t>The success of GPS led to the physical symbol system hypothesis: “</a:t>
            </a:r>
            <a:r>
              <a:rPr lang="en-US" sz="1600" i="1" dirty="0">
                <a:solidFill>
                  <a:schemeClr val="tx1"/>
                </a:solidFill>
                <a:latin typeface="Calibri" panose="020F0502020204030204" pitchFamily="34" charset="0"/>
                <a:cs typeface="Calibri" panose="020F0502020204030204" pitchFamily="34" charset="0"/>
                <a:sym typeface="EB Garamond"/>
              </a:rPr>
              <a:t>a physical symbol system has the necessary and sufficient means for general intelligent action</a:t>
            </a:r>
            <a:r>
              <a:rPr lang="en-US" sz="1600" dirty="0">
                <a:solidFill>
                  <a:schemeClr val="tx1"/>
                </a:solidFill>
                <a:latin typeface="Calibri" panose="020F0502020204030204" pitchFamily="34" charset="0"/>
                <a:cs typeface="Calibri" panose="020F0502020204030204" pitchFamily="34" charset="0"/>
                <a:sym typeface="EB Garamond"/>
              </a:rPr>
              <a:t>.” Newell and Simon (1976)</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sym typeface="EB Garamond"/>
              </a:rPr>
              <a:t>Tasks: proving theorems, micro-worlds and playing chess</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ML: teach the machine to learn from data: AI as automatic programming, non-symbolic AI. E.g., random forests, neural nets, and deep learning </a:t>
            </a:r>
            <a:endParaRPr lang="en-US" sz="16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754380" lvl="2" indent="0">
              <a:lnSpc>
                <a:spcPct val="100000"/>
              </a:lnSpc>
              <a:spcBef>
                <a:spcPts val="0"/>
              </a:spcBef>
              <a:spcAft>
                <a:spcPts val="0"/>
              </a:spcAft>
              <a:buClr>
                <a:srgbClr val="000000"/>
              </a:buClr>
              <a:buSzPct val="80000"/>
              <a:buNone/>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2646246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Knowledge Engineering (KE)</a:t>
            </a:r>
          </a:p>
        </p:txBody>
      </p:sp>
      <p:sp>
        <p:nvSpPr>
          <p:cNvPr id="3" name="Content Placeholder 2"/>
          <p:cNvSpPr>
            <a:spLocks noGrp="1"/>
          </p:cNvSpPr>
          <p:nvPr>
            <p:ph idx="1"/>
          </p:nvPr>
        </p:nvSpPr>
        <p:spPr>
          <a:xfrm>
            <a:off x="1097278" y="1737359"/>
            <a:ext cx="10058401" cy="459377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Knowledge Engineering</a:t>
            </a:r>
          </a:p>
          <a:p>
            <a:pPr marL="1097280" lvl="2" indent="-342900">
              <a:lnSpc>
                <a:spcPct val="100000"/>
              </a:lnSpc>
              <a:spcBef>
                <a:spcPts val="0"/>
              </a:spcBef>
              <a:spcAft>
                <a:spcPts val="0"/>
              </a:spcAft>
              <a:buClr>
                <a:srgbClr val="000000"/>
              </a:buClr>
              <a:buSzPct val="80000"/>
              <a:buFont typeface="EB Garamond"/>
              <a:buChar char="○"/>
            </a:pPr>
            <a:r>
              <a:rPr lang="en-US" sz="2400" dirty="0">
                <a:solidFill>
                  <a:schemeClr val="tx1"/>
                </a:solidFill>
                <a:latin typeface="Calibri" panose="020F0502020204030204" pitchFamily="34" charset="0"/>
                <a:cs typeface="Calibri" panose="020F0502020204030204" pitchFamily="34" charset="0"/>
                <a:sym typeface="EB Garamond"/>
              </a:rPr>
              <a:t>Dominant from mid </a:t>
            </a:r>
            <a:r>
              <a:rPr lang="en-US" sz="2400" dirty="0" err="1">
                <a:solidFill>
                  <a:schemeClr val="tx1"/>
                </a:solidFill>
                <a:latin typeface="Calibri" panose="020F0502020204030204" pitchFamily="34" charset="0"/>
                <a:cs typeface="Calibri" panose="020F0502020204030204" pitchFamily="34" charset="0"/>
                <a:sym typeface="EB Garamond"/>
              </a:rPr>
              <a:t>50s</a:t>
            </a:r>
            <a:r>
              <a:rPr lang="en-US" sz="2400" dirty="0">
                <a:solidFill>
                  <a:schemeClr val="tx1"/>
                </a:solidFill>
                <a:latin typeface="Calibri" panose="020F0502020204030204" pitchFamily="34" charset="0"/>
                <a:cs typeface="Calibri" panose="020F0502020204030204" pitchFamily="34" charset="0"/>
                <a:sym typeface="EB Garamond"/>
              </a:rPr>
              <a:t> to the </a:t>
            </a:r>
            <a:r>
              <a:rPr lang="en-US" sz="2400" dirty="0" err="1">
                <a:solidFill>
                  <a:schemeClr val="tx1"/>
                </a:solidFill>
                <a:latin typeface="Calibri" panose="020F0502020204030204" pitchFamily="34" charset="0"/>
                <a:cs typeface="Calibri" panose="020F0502020204030204" pitchFamily="34" charset="0"/>
                <a:sym typeface="EB Garamond"/>
              </a:rPr>
              <a:t>80s</a:t>
            </a:r>
            <a:r>
              <a:rPr lang="en-US" sz="2400" dirty="0">
                <a:solidFill>
                  <a:schemeClr val="tx1"/>
                </a:solidFill>
                <a:latin typeface="Calibri" panose="020F0502020204030204" pitchFamily="34" charset="0"/>
                <a:cs typeface="Calibri" panose="020F0502020204030204" pitchFamily="34" charset="0"/>
                <a:sym typeface="EB Garamond"/>
              </a:rPr>
              <a:t>, but still important</a:t>
            </a:r>
          </a:p>
          <a:p>
            <a:pPr marL="1097280" lvl="2" indent="-342900">
              <a:lnSpc>
                <a:spcPct val="100000"/>
              </a:lnSpc>
              <a:spcBef>
                <a:spcPts val="0"/>
              </a:spcBef>
              <a:spcAft>
                <a:spcPts val="0"/>
              </a:spcAft>
              <a:buClr>
                <a:srgbClr val="000000"/>
              </a:buClr>
              <a:buSzPct val="80000"/>
              <a:buFont typeface="EB Garamond"/>
              <a:buChar char="○"/>
            </a:pPr>
            <a:r>
              <a:rPr lang="en-US" sz="2400" dirty="0">
                <a:solidFill>
                  <a:schemeClr val="tx1"/>
                </a:solidFill>
                <a:latin typeface="Calibri" panose="020F0502020204030204" pitchFamily="34" charset="0"/>
                <a:cs typeface="Calibri" panose="020F0502020204030204" pitchFamily="34" charset="0"/>
                <a:sym typeface="EB Garamond"/>
              </a:rPr>
              <a:t>Based on high-level representations (i.e., human-readable)</a:t>
            </a:r>
          </a:p>
          <a:p>
            <a:pPr marL="1097280" lvl="2" indent="-342900">
              <a:lnSpc>
                <a:spcPct val="100000"/>
              </a:lnSpc>
              <a:spcBef>
                <a:spcPts val="0"/>
              </a:spcBef>
              <a:spcAft>
                <a:spcPts val="0"/>
              </a:spcAft>
              <a:buClr>
                <a:srgbClr val="000000"/>
              </a:buClr>
              <a:buSzPct val="80000"/>
              <a:buFont typeface="EB Garamond"/>
              <a:buChar char="○"/>
            </a:pPr>
            <a:r>
              <a:rPr lang="en-US" sz="2400" dirty="0">
                <a:solidFill>
                  <a:schemeClr val="tx1"/>
                </a:solidFill>
                <a:latin typeface="Calibri" panose="020F0502020204030204" pitchFamily="34" charset="0"/>
                <a:cs typeface="Calibri" panose="020F0502020204030204" pitchFamily="34" charset="0"/>
                <a:sym typeface="EB Garamond"/>
              </a:rPr>
              <a:t>Relies on </a:t>
            </a:r>
            <a:r>
              <a:rPr lang="en-US" sz="2400" b="1" dirty="0">
                <a:solidFill>
                  <a:schemeClr val="tx1"/>
                </a:solidFill>
                <a:latin typeface="Calibri" panose="020F0502020204030204" pitchFamily="34" charset="0"/>
                <a:cs typeface="Calibri" panose="020F0502020204030204" pitchFamily="34" charset="0"/>
                <a:sym typeface="EB Garamond"/>
              </a:rPr>
              <a:t>search</a:t>
            </a:r>
            <a:r>
              <a:rPr lang="en-US" sz="2400" dirty="0">
                <a:solidFill>
                  <a:schemeClr val="tx1"/>
                </a:solidFill>
                <a:latin typeface="Calibri" panose="020F0502020204030204" pitchFamily="34" charset="0"/>
                <a:cs typeface="Calibri" panose="020F0502020204030204" pitchFamily="34" charset="0"/>
                <a:sym typeface="EB Garamond"/>
              </a:rPr>
              <a:t> and logic</a:t>
            </a:r>
          </a:p>
          <a:p>
            <a:pPr marL="1097280" lvl="2" indent="-342900">
              <a:lnSpc>
                <a:spcPct val="100000"/>
              </a:lnSpc>
              <a:spcBef>
                <a:spcPts val="0"/>
              </a:spcBef>
              <a:spcAft>
                <a:spcPts val="0"/>
              </a:spcAft>
              <a:buClr>
                <a:srgbClr val="000000"/>
              </a:buClr>
              <a:buSzPct val="80000"/>
              <a:buFont typeface="EB Garamond"/>
              <a:buChar char="○"/>
            </a:pPr>
            <a:r>
              <a:rPr lang="en-US" sz="2400" dirty="0">
                <a:solidFill>
                  <a:schemeClr val="tx1"/>
                </a:solidFill>
                <a:latin typeface="Calibri" panose="020F0502020204030204" pitchFamily="34" charset="0"/>
                <a:cs typeface="Calibri" panose="020F0502020204030204" pitchFamily="34" charset="0"/>
                <a:sym typeface="EB Garamond"/>
              </a:rPr>
              <a:t>Originally focused on human-level intelligence</a:t>
            </a:r>
          </a:p>
          <a:p>
            <a:pPr marL="1097280" lvl="2" indent="-342900">
              <a:lnSpc>
                <a:spcPct val="100000"/>
              </a:lnSpc>
              <a:spcBef>
                <a:spcPts val="0"/>
              </a:spcBef>
              <a:spcAft>
                <a:spcPts val="0"/>
              </a:spcAft>
              <a:buClr>
                <a:srgbClr val="000000"/>
              </a:buClr>
              <a:buSzPct val="80000"/>
              <a:buFont typeface="EB Garamond"/>
              <a:buChar char="○"/>
            </a:pPr>
            <a:r>
              <a:rPr lang="en-US" sz="2400" dirty="0">
                <a:solidFill>
                  <a:schemeClr val="tx1"/>
                </a:solidFill>
                <a:latin typeface="Calibri" panose="020F0502020204030204" pitchFamily="34" charset="0"/>
                <a:cs typeface="Calibri" panose="020F0502020204030204" pitchFamily="34" charset="0"/>
                <a:sym typeface="EB Garamond"/>
              </a:rPr>
              <a:t>Although today the focus is on narrow AI</a:t>
            </a:r>
          </a:p>
          <a:p>
            <a:pPr marL="1097280" lvl="2" indent="-342900">
              <a:lnSpc>
                <a:spcPct val="100000"/>
              </a:lnSpc>
              <a:spcBef>
                <a:spcPts val="0"/>
              </a:spcBef>
              <a:spcAft>
                <a:spcPts val="0"/>
              </a:spcAft>
              <a:buClr>
                <a:srgbClr val="000000"/>
              </a:buClr>
              <a:buSzPct val="80000"/>
              <a:buFont typeface="EB Garamond"/>
              <a:buChar char="○"/>
            </a:pPr>
            <a:r>
              <a:rPr lang="en-US" sz="2400" dirty="0">
                <a:solidFill>
                  <a:schemeClr val="tx1"/>
                </a:solidFill>
                <a:latin typeface="Calibri" panose="020F0502020204030204" pitchFamily="34" charset="0"/>
                <a:cs typeface="Calibri" panose="020F0502020204030204" pitchFamily="34" charset="0"/>
                <a:sym typeface="EB Garamond"/>
              </a:rPr>
              <a:t>Often said to have failed (although this is not true)</a:t>
            </a:r>
          </a:p>
          <a:p>
            <a:pPr marL="754380" lvl="2" indent="0">
              <a:lnSpc>
                <a:spcPct val="100000"/>
              </a:lnSpc>
              <a:spcBef>
                <a:spcPts val="0"/>
              </a:spcBef>
              <a:spcAft>
                <a:spcPts val="0"/>
              </a:spcAft>
              <a:buClr>
                <a:srgbClr val="000000"/>
              </a:buClr>
              <a:buSzPct val="80000"/>
              <a:buNone/>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508401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Knowledge Engineering (KE)</a:t>
            </a:r>
          </a:p>
        </p:txBody>
      </p:sp>
      <p:sp>
        <p:nvSpPr>
          <p:cNvPr id="3" name="Content Placeholder 2"/>
          <p:cNvSpPr>
            <a:spLocks noGrp="1"/>
          </p:cNvSpPr>
          <p:nvPr>
            <p:ph idx="1"/>
          </p:nvPr>
        </p:nvSpPr>
        <p:spPr>
          <a:xfrm>
            <a:off x="1097278" y="1737359"/>
            <a:ext cx="7093701" cy="459377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The Logic Theorist: early example of symbolic AI / KE; three rules of inference – substitution, replacement, detachment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Block world example:  “Find a block which is taller than the one you are holding and put it in the box”</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Commands in natural language but with a very restricted vocabulary</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Kasparov vs Deep Blue (1996/97)</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Watson to Jeopardy (Watson relies on ML too)</a:t>
            </a:r>
          </a:p>
          <a:p>
            <a:pPr marL="1097280" lvl="2" indent="-342900">
              <a:lnSpc>
                <a:spcPct val="100000"/>
              </a:lnSpc>
              <a:spcBef>
                <a:spcPts val="0"/>
              </a:spcBef>
              <a:spcAft>
                <a:spcPts val="0"/>
              </a:spcAft>
              <a:buClr>
                <a:srgbClr val="000000"/>
              </a:buClr>
              <a:buSzPct val="80000"/>
              <a:buFont typeface="EB Garamond"/>
              <a:buChar char="○"/>
            </a:pPr>
            <a:endParaRPr lang="en-US" sz="1600" dirty="0">
              <a:solidFill>
                <a:schemeClr val="tx1"/>
              </a:solidFill>
              <a:latin typeface="Calibri" panose="020F0502020204030204" pitchFamily="34" charset="0"/>
              <a:cs typeface="Calibri" panose="020F0502020204030204" pitchFamily="34" charset="0"/>
              <a:sym typeface="EB Garamond"/>
            </a:endParaRPr>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190980" y="1923775"/>
            <a:ext cx="3253121" cy="2753535"/>
          </a:xfrm>
          <a:prstGeom prst="rect">
            <a:avLst/>
          </a:prstGeom>
        </p:spPr>
      </p:pic>
    </p:spTree>
    <p:extLst>
      <p:ext uri="{BB962C8B-B14F-4D97-AF65-F5344CB8AC3E}">
        <p14:creationId xmlns:p14="http://schemas.microsoft.com/office/powerpoint/2010/main" val="2046820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Challenges with Knowledge Engineering (KE)</a:t>
            </a:r>
            <a:br>
              <a:rPr lang="en-US" sz="3200" spc="0" dirty="0">
                <a:solidFill>
                  <a:srgbClr val="0070C0"/>
                </a:solidFill>
                <a:latin typeface="Calibri" panose="020F0502020204030204" pitchFamily="34" charset="0"/>
                <a:cs typeface="Calibri" panose="020F0502020204030204" pitchFamily="34" charset="0"/>
              </a:rPr>
            </a:br>
            <a:r>
              <a:rPr lang="en-US" sz="2400" spc="0" dirty="0">
                <a:solidFill>
                  <a:srgbClr val="0070C0"/>
                </a:solidFill>
                <a:latin typeface="Calibri" panose="020F0502020204030204" pitchFamily="34" charset="0"/>
                <a:cs typeface="Calibri" panose="020F0502020204030204" pitchFamily="34" charset="0"/>
              </a:rPr>
              <a:t>The combinatorial explosion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78" y="1737359"/>
            <a:ext cx="10058401" cy="459377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World cup for humans (bicycle kick): </a:t>
            </a:r>
            <a:r>
              <a:rPr lang="en-US" sz="2400" dirty="0">
                <a:solidFill>
                  <a:schemeClr val="tx1"/>
                </a:solidFill>
                <a:latin typeface="Calibri" panose="020F0502020204030204" pitchFamily="34" charset="0"/>
                <a:cs typeface="Calibri" panose="020F0502020204030204" pitchFamily="34" charset="0"/>
                <a:sym typeface="EB Garamond"/>
                <a:hlinkClick r:id="rId2"/>
              </a:rPr>
              <a:t>https://youtu.be/RM_5tJncHww</a:t>
            </a:r>
            <a:r>
              <a:rPr lang="en-US" sz="2400" dirty="0">
                <a:solidFill>
                  <a:schemeClr val="tx1"/>
                </a:solidFill>
                <a:latin typeface="Calibri" panose="020F0502020204030204" pitchFamily="34" charset="0"/>
                <a:cs typeface="Calibri" panose="020F0502020204030204" pitchFamily="34" charset="0"/>
                <a:sym typeface="EB Garamond"/>
              </a:rPr>
              <a:t> </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World cup for robots: </a:t>
            </a:r>
            <a:r>
              <a:rPr lang="en-US" sz="2400" dirty="0">
                <a:solidFill>
                  <a:schemeClr val="tx1"/>
                </a:solidFill>
                <a:latin typeface="Calibri" panose="020F0502020204030204" pitchFamily="34" charset="0"/>
                <a:cs typeface="Calibri" panose="020F0502020204030204" pitchFamily="34" charset="0"/>
                <a:sym typeface="EB Garamond"/>
                <a:hlinkClick r:id="rId3"/>
              </a:rPr>
              <a:t>https://en.wikipedia.org/wiki/RoboCup#2020</a:t>
            </a: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Simplified estimate of the number of possible states during Zlatan’s bicycle kick</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640 skeletal muscles in the human body</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Assume 100 of those need independent control</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Assume that each muscle can be contracted to 10 different levels</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Assume that the kick is made up of a sequence of 10 states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Any time point during the kick: 10 × 10 × 10 × ... × 10 = 10</a:t>
            </a:r>
            <a:r>
              <a:rPr lang="en-US" baseline="30000" dirty="0">
                <a:solidFill>
                  <a:schemeClr val="tx1"/>
                </a:solidFill>
                <a:latin typeface="Calibri" panose="020F0502020204030204" pitchFamily="34" charset="0"/>
                <a:cs typeface="Calibri" panose="020F0502020204030204" pitchFamily="34" charset="0"/>
                <a:sym typeface="EB Garamond"/>
              </a:rPr>
              <a:t>100</a:t>
            </a:r>
            <a:r>
              <a:rPr lang="en-US" dirty="0">
                <a:solidFill>
                  <a:schemeClr val="tx1"/>
                </a:solidFill>
                <a:latin typeface="Calibri" panose="020F0502020204030204" pitchFamily="34" charset="0"/>
                <a:cs typeface="Calibri" panose="020F0502020204030204" pitchFamily="34" charset="0"/>
                <a:sym typeface="EB Garamond"/>
              </a:rPr>
              <a:t> possible states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The full kick (sequence): 10</a:t>
            </a:r>
            <a:r>
              <a:rPr lang="en-US" baseline="30000" dirty="0">
                <a:solidFill>
                  <a:schemeClr val="tx1"/>
                </a:solidFill>
                <a:latin typeface="Calibri" panose="020F0502020204030204" pitchFamily="34" charset="0"/>
                <a:cs typeface="Calibri" panose="020F0502020204030204" pitchFamily="34" charset="0"/>
                <a:sym typeface="EB Garamond"/>
              </a:rPr>
              <a:t>100</a:t>
            </a:r>
            <a:r>
              <a:rPr lang="en-US" dirty="0">
                <a:solidFill>
                  <a:schemeClr val="tx1"/>
                </a:solidFill>
                <a:latin typeface="Calibri" panose="020F0502020204030204" pitchFamily="34" charset="0"/>
                <a:cs typeface="Calibri" panose="020F0502020204030204" pitchFamily="34" charset="0"/>
                <a:sym typeface="EB Garamond"/>
              </a:rPr>
              <a:t> × 10</a:t>
            </a:r>
            <a:r>
              <a:rPr lang="en-US" baseline="30000" dirty="0">
                <a:solidFill>
                  <a:schemeClr val="tx1"/>
                </a:solidFill>
                <a:latin typeface="Calibri" panose="020F0502020204030204" pitchFamily="34" charset="0"/>
                <a:cs typeface="Calibri" panose="020F0502020204030204" pitchFamily="34" charset="0"/>
                <a:sym typeface="EB Garamond"/>
              </a:rPr>
              <a:t>100</a:t>
            </a:r>
            <a:r>
              <a:rPr lang="en-US" dirty="0">
                <a:solidFill>
                  <a:schemeClr val="tx1"/>
                </a:solidFill>
                <a:latin typeface="Calibri" panose="020F0502020204030204" pitchFamily="34" charset="0"/>
                <a:cs typeface="Calibri" panose="020F0502020204030204" pitchFamily="34" charset="0"/>
                <a:sym typeface="EB Garamond"/>
              </a:rPr>
              <a:t> × ... × 10</a:t>
            </a:r>
            <a:r>
              <a:rPr lang="en-US" baseline="30000" dirty="0">
                <a:solidFill>
                  <a:schemeClr val="tx1"/>
                </a:solidFill>
                <a:latin typeface="Calibri" panose="020F0502020204030204" pitchFamily="34" charset="0"/>
                <a:cs typeface="Calibri" panose="020F0502020204030204" pitchFamily="34" charset="0"/>
                <a:sym typeface="EB Garamond"/>
              </a:rPr>
              <a:t>100</a:t>
            </a:r>
            <a:r>
              <a:rPr lang="en-US" dirty="0">
                <a:solidFill>
                  <a:schemeClr val="tx1"/>
                </a:solidFill>
                <a:latin typeface="Calibri" panose="020F0502020204030204" pitchFamily="34" charset="0"/>
                <a:cs typeface="Calibri" panose="020F0502020204030204" pitchFamily="34" charset="0"/>
                <a:sym typeface="EB Garamond"/>
              </a:rPr>
              <a:t> = (10</a:t>
            </a:r>
            <a:r>
              <a:rPr lang="en-US" baseline="30000" dirty="0">
                <a:solidFill>
                  <a:schemeClr val="tx1"/>
                </a:solidFill>
                <a:latin typeface="Calibri" panose="020F0502020204030204" pitchFamily="34" charset="0"/>
                <a:cs typeface="Calibri" panose="020F0502020204030204" pitchFamily="34" charset="0"/>
                <a:sym typeface="EB Garamond"/>
              </a:rPr>
              <a:t>100</a:t>
            </a:r>
            <a:r>
              <a:rPr lang="en-US" dirty="0">
                <a:solidFill>
                  <a:schemeClr val="tx1"/>
                </a:solidFill>
                <a:latin typeface="Calibri" panose="020F0502020204030204" pitchFamily="34" charset="0"/>
                <a:cs typeface="Calibri" panose="020F0502020204030204" pitchFamily="34" charset="0"/>
                <a:sym typeface="EB Garamond"/>
              </a:rPr>
              <a:t>)</a:t>
            </a:r>
            <a:r>
              <a:rPr lang="en-US" baseline="30000" dirty="0">
                <a:solidFill>
                  <a:schemeClr val="tx1"/>
                </a:solidFill>
                <a:latin typeface="Calibri" panose="020F0502020204030204" pitchFamily="34" charset="0"/>
                <a:cs typeface="Calibri" panose="020F0502020204030204" pitchFamily="34" charset="0"/>
                <a:sym typeface="EB Garamond"/>
              </a:rPr>
              <a:t>10</a:t>
            </a:r>
            <a:r>
              <a:rPr lang="en-US" dirty="0">
                <a:solidFill>
                  <a:schemeClr val="tx1"/>
                </a:solidFill>
                <a:latin typeface="Calibri" panose="020F0502020204030204" pitchFamily="34" charset="0"/>
                <a:cs typeface="Calibri" panose="020F0502020204030204" pitchFamily="34" charset="0"/>
                <a:sym typeface="EB Garamond"/>
              </a:rPr>
              <a:t> = 10</a:t>
            </a:r>
            <a:r>
              <a:rPr lang="en-US" baseline="30000" dirty="0">
                <a:solidFill>
                  <a:schemeClr val="tx1"/>
                </a:solidFill>
                <a:latin typeface="Calibri" panose="020F0502020204030204" pitchFamily="34" charset="0"/>
                <a:cs typeface="Calibri" panose="020F0502020204030204" pitchFamily="34" charset="0"/>
                <a:sym typeface="EB Garamond"/>
              </a:rPr>
              <a:t>1000</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The observable universe is estimated to hold &lt;  10</a:t>
            </a:r>
            <a:r>
              <a:rPr lang="en-US" baseline="30000" dirty="0">
                <a:solidFill>
                  <a:schemeClr val="tx1"/>
                </a:solidFill>
                <a:latin typeface="Calibri" panose="020F0502020204030204" pitchFamily="34" charset="0"/>
                <a:cs typeface="Calibri" panose="020F0502020204030204" pitchFamily="34" charset="0"/>
                <a:sym typeface="EB Garamond"/>
              </a:rPr>
              <a:t>82</a:t>
            </a:r>
            <a:r>
              <a:rPr lang="en-US" dirty="0">
                <a:solidFill>
                  <a:schemeClr val="tx1"/>
                </a:solidFill>
                <a:latin typeface="Calibri" panose="020F0502020204030204" pitchFamily="34" charset="0"/>
                <a:cs typeface="Calibri" panose="020F0502020204030204" pitchFamily="34" charset="0"/>
                <a:sym typeface="EB Garamond"/>
              </a:rPr>
              <a:t> atoms</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3225209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ML: teach the machine to learn from data</a:t>
            </a:r>
            <a:br>
              <a:rPr lang="en-US" sz="3200" spc="0" dirty="0">
                <a:solidFill>
                  <a:srgbClr val="0070C0"/>
                </a:solidFill>
                <a:latin typeface="Calibri" panose="020F0502020204030204" pitchFamily="34" charset="0"/>
                <a:cs typeface="Calibri" panose="020F0502020204030204" pitchFamily="34" charset="0"/>
              </a:rPr>
            </a:br>
            <a:r>
              <a:rPr lang="en-US" sz="2400" spc="0" dirty="0">
                <a:solidFill>
                  <a:srgbClr val="0070C0"/>
                </a:solidFill>
                <a:latin typeface="Calibri" panose="020F0502020204030204" pitchFamily="34" charset="0"/>
                <a:cs typeface="Calibri" panose="020F0502020204030204" pitchFamily="34" charset="0"/>
              </a:rPr>
              <a:t>(Neural Network) </a:t>
            </a:r>
          </a:p>
        </p:txBody>
      </p:sp>
      <p:sp>
        <p:nvSpPr>
          <p:cNvPr id="3" name="Content Placeholder 2"/>
          <p:cNvSpPr>
            <a:spLocks noGrp="1"/>
          </p:cNvSpPr>
          <p:nvPr>
            <p:ph idx="1"/>
          </p:nvPr>
        </p:nvSpPr>
        <p:spPr>
          <a:xfrm>
            <a:off x="1097278" y="1737359"/>
            <a:ext cx="10058401" cy="459377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AI as automatic programming, Non-symbolic AI, e.g., RF, NN, DL</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Neural network: brain inspired computation; initial steps taken in 1940s/50s</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Uses interconnected nodes or neurons in a layered structure that resembles the human brain</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An adaptive system that learn from mistakes and improve continuously</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Applications of neural network  </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Medical diagnosis by medical image classification</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Targeted marketing by social network filtering and behavioral data analysis</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Financial predictions by processing historical data of financial instruments</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Electrical load and energy demand forecasting</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Process and quality control</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Chemical compound identification</a:t>
            </a:r>
          </a:p>
          <a:p>
            <a:pPr marL="754380" lvl="2" indent="0">
              <a:lnSpc>
                <a:spcPct val="100000"/>
              </a:lnSpc>
              <a:spcBef>
                <a:spcPts val="0"/>
              </a:spcBef>
              <a:spcAft>
                <a:spcPts val="0"/>
              </a:spcAft>
              <a:buClr>
                <a:srgbClr val="000000"/>
              </a:buClr>
              <a:buSzPct val="80000"/>
              <a:buNone/>
            </a:pPr>
            <a:endParaRPr lang="en-US" sz="1600" dirty="0">
              <a:solidFill>
                <a:schemeClr val="tx1"/>
              </a:solidFill>
              <a:latin typeface="Calibri" panose="020F0502020204030204" pitchFamily="34" charset="0"/>
              <a:cs typeface="Calibri" panose="020F0502020204030204" pitchFamily="34" charset="0"/>
              <a:sym typeface="EB Garamond"/>
            </a:endParaRPr>
          </a:p>
          <a:p>
            <a:pPr marL="754380" lvl="2" indent="0">
              <a:lnSpc>
                <a:spcPct val="100000"/>
              </a:lnSpc>
              <a:spcBef>
                <a:spcPts val="0"/>
              </a:spcBef>
              <a:spcAft>
                <a:spcPts val="0"/>
              </a:spcAft>
              <a:buClr>
                <a:srgbClr val="000000"/>
              </a:buClr>
              <a:buSzPct val="80000"/>
              <a:buNone/>
            </a:pPr>
            <a:r>
              <a:rPr lang="en-US" sz="1050" dirty="0">
                <a:solidFill>
                  <a:schemeClr val="tx1"/>
                </a:solidFill>
                <a:latin typeface="Calibri" panose="020F0502020204030204" pitchFamily="34" charset="0"/>
                <a:cs typeface="Calibri" panose="020F0502020204030204" pitchFamily="34" charset="0"/>
                <a:sym typeface="EB Garamond"/>
              </a:rPr>
              <a:t>Source: What Is A Neural Network? Retrieved from </a:t>
            </a:r>
            <a:r>
              <a:rPr lang="en-US" sz="1050" dirty="0">
                <a:solidFill>
                  <a:schemeClr val="tx1"/>
                </a:solidFill>
                <a:latin typeface="Calibri" panose="020F0502020204030204" pitchFamily="34" charset="0"/>
                <a:cs typeface="Calibri" panose="020F0502020204030204" pitchFamily="34" charset="0"/>
                <a:sym typeface="EB Garamond"/>
                <a:hlinkClick r:id="rId2"/>
              </a:rPr>
              <a:t>https://aws.amazon.com/what-is/neural-network/</a:t>
            </a:r>
            <a:r>
              <a:rPr lang="en-US" sz="1050" dirty="0">
                <a:solidFill>
                  <a:schemeClr val="tx1"/>
                </a:solidFill>
                <a:latin typeface="Calibri" panose="020F0502020204030204" pitchFamily="34" charset="0"/>
                <a:cs typeface="Calibri" panose="020F0502020204030204" pitchFamily="34" charset="0"/>
                <a:sym typeface="EB Garamond"/>
              </a:rPr>
              <a:t>   </a:t>
            </a:r>
          </a:p>
          <a:p>
            <a:pPr marL="1097280" lvl="2" indent="-342900">
              <a:lnSpc>
                <a:spcPct val="100000"/>
              </a:lnSpc>
              <a:spcBef>
                <a:spcPts val="0"/>
              </a:spcBef>
              <a:spcAft>
                <a:spcPts val="0"/>
              </a:spcAft>
              <a:buClr>
                <a:srgbClr val="000000"/>
              </a:buClr>
              <a:buSzPct val="80000"/>
              <a:buFont typeface="EB Garamond"/>
              <a:buChar char="○"/>
            </a:pPr>
            <a:endParaRPr lang="en-US" sz="16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272242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Early applications and goals of AI</a:t>
            </a:r>
          </a:p>
        </p:txBody>
      </p:sp>
    </p:spTree>
    <p:extLst>
      <p:ext uri="{BB962C8B-B14F-4D97-AF65-F5344CB8AC3E}">
        <p14:creationId xmlns:p14="http://schemas.microsoft.com/office/powerpoint/2010/main" val="4011176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Early Applications of AI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AI in computing (</a:t>
            </a:r>
            <a:r>
              <a:rPr lang="en-US" sz="2400" dirty="0" err="1">
                <a:solidFill>
                  <a:srgbClr val="000000"/>
                </a:solidFill>
                <a:latin typeface="Calibri" panose="020F0502020204030204" pitchFamily="34" charset="0"/>
                <a:cs typeface="Calibri" panose="020F0502020204030204" pitchFamily="34" charset="0"/>
                <a:sym typeface="EB Garamond"/>
              </a:rPr>
              <a:t>50s</a:t>
            </a:r>
            <a:r>
              <a:rPr lang="en-US" sz="2400" dirty="0">
                <a:solidFill>
                  <a:srgbClr val="000000"/>
                </a:solidFill>
                <a:latin typeface="Calibri" panose="020F0502020204030204" pitchFamily="34" charset="0"/>
                <a:cs typeface="Calibri" panose="020F0502020204030204" pitchFamily="34" charset="0"/>
                <a:sym typeface="EB Garamond"/>
              </a:rPr>
              <a:t>)</a:t>
            </a:r>
          </a:p>
          <a:p>
            <a:pPr marL="1097280" lvl="2" indent="-365760">
              <a:lnSpc>
                <a:spcPct val="100000"/>
              </a:lnSpc>
              <a:spcBef>
                <a:spcPts val="0"/>
              </a:spcBef>
              <a:spcAft>
                <a:spcPts val="0"/>
              </a:spcAft>
              <a:buClrTx/>
              <a:buSzPct val="100000"/>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sym typeface="EB Garamond"/>
              </a:rPr>
              <a:t>Time-sharing</a:t>
            </a:r>
          </a:p>
          <a:p>
            <a:pPr marL="1280160" lvl="3"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Sharing of a computing resource among multiple users</a:t>
            </a:r>
          </a:p>
          <a:p>
            <a:pPr marL="1280160" lvl="3"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1st implementation of time-sharing user programs by John McCarthy* (1959)</a:t>
            </a:r>
          </a:p>
          <a:p>
            <a:pPr marL="1097280" lvl="2" indent="-365760">
              <a:lnSpc>
                <a:spcPct val="100000"/>
              </a:lnSpc>
              <a:spcBef>
                <a:spcPts val="0"/>
              </a:spcBef>
              <a:spcAft>
                <a:spcPts val="0"/>
              </a:spcAft>
              <a:buClrTx/>
              <a:buSzPct val="100000"/>
              <a:buFont typeface="Arial" panose="020B0604020202020204" pitchFamily="34" charset="0"/>
              <a:buChar char="•"/>
            </a:pPr>
            <a:endParaRPr lang="en-US" sz="1800" dirty="0">
              <a:solidFill>
                <a:srgbClr val="000000"/>
              </a:solidFill>
              <a:latin typeface="Calibri" panose="020F0502020204030204" pitchFamily="34" charset="0"/>
              <a:cs typeface="Calibri" panose="020F0502020204030204" pitchFamily="34" charset="0"/>
              <a:sym typeface="EB Garamond"/>
            </a:endParaRPr>
          </a:p>
          <a:p>
            <a:pPr marL="1097280" lvl="2" indent="-365760">
              <a:lnSpc>
                <a:spcPct val="100000"/>
              </a:lnSpc>
              <a:spcBef>
                <a:spcPts val="0"/>
              </a:spcBef>
              <a:spcAft>
                <a:spcPts val="0"/>
              </a:spcAft>
              <a:buClrTx/>
              <a:buSzPct val="100000"/>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sym typeface="EB Garamond"/>
              </a:rPr>
              <a:t>Interpreters (like the Python interpreter)</a:t>
            </a:r>
          </a:p>
          <a:p>
            <a:pPr marL="1280160" lvl="3"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The 1st high-level interpreted language – Lisp – was implemented by Steve Russell (inspired by McCarthy) and used for AI research</a:t>
            </a:r>
          </a:p>
          <a:p>
            <a:pPr marL="1097280" lvl="2" indent="-365760">
              <a:lnSpc>
                <a:spcPct val="100000"/>
              </a:lnSpc>
              <a:spcBef>
                <a:spcPts val="0"/>
              </a:spcBef>
              <a:spcAft>
                <a:spcPts val="0"/>
              </a:spcAft>
              <a:buClrTx/>
              <a:buSzPct val="100000"/>
              <a:buFont typeface="Arial" panose="020B0604020202020204" pitchFamily="34" charset="0"/>
              <a:buChar char="•"/>
            </a:pPr>
            <a:endParaRPr lang="en-US" sz="1800" dirty="0">
              <a:solidFill>
                <a:srgbClr val="000000"/>
              </a:solidFill>
              <a:latin typeface="Calibri" panose="020F0502020204030204" pitchFamily="34" charset="0"/>
              <a:cs typeface="Calibri" panose="020F0502020204030204" pitchFamily="34" charset="0"/>
              <a:sym typeface="EB Garamond"/>
            </a:endParaRPr>
          </a:p>
          <a:p>
            <a:pPr marL="1097280" lvl="2" indent="-365760">
              <a:lnSpc>
                <a:spcPct val="100000"/>
              </a:lnSpc>
              <a:spcBef>
                <a:spcPts val="0"/>
              </a:spcBef>
              <a:spcAft>
                <a:spcPts val="0"/>
              </a:spcAft>
              <a:buClrTx/>
              <a:buSzPct val="100000"/>
              <a:buFont typeface="Arial" panose="020B0604020202020204" pitchFamily="34" charset="0"/>
              <a:buChar char="•"/>
            </a:pPr>
            <a:r>
              <a:rPr lang="en-US" sz="1800" dirty="0">
                <a:solidFill>
                  <a:srgbClr val="000000"/>
                </a:solidFill>
                <a:latin typeface="Calibri" panose="020F0502020204030204" pitchFamily="34" charset="0"/>
                <a:cs typeface="Calibri" panose="020F0502020204030204" pitchFamily="34" charset="0"/>
                <a:sym typeface="EB Garamond"/>
              </a:rPr>
              <a:t>Linked list</a:t>
            </a:r>
          </a:p>
          <a:p>
            <a:pPr marL="1280160" lvl="3"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Linear collection of data elements, whose order is not given by their physical placement in memory (i.e., different from an array)</a:t>
            </a:r>
          </a:p>
          <a:p>
            <a:pPr marL="1280160" lvl="3" indent="-342900">
              <a:lnSpc>
                <a:spcPct val="100000"/>
              </a:lnSpc>
              <a:spcBef>
                <a:spcPts val="0"/>
              </a:spcBef>
              <a:spcAft>
                <a:spcPts val="0"/>
              </a:spcAft>
              <a:buClr>
                <a:srgbClr val="000000"/>
              </a:buClr>
              <a:buSzPct val="80000"/>
              <a:buFont typeface="EB Garamond"/>
              <a:buChar char="○"/>
            </a:pPr>
            <a:r>
              <a:rPr lang="en-US" sz="1800" dirty="0">
                <a:solidFill>
                  <a:srgbClr val="000000"/>
                </a:solidFill>
                <a:latin typeface="Calibri" panose="020F0502020204030204" pitchFamily="34" charset="0"/>
                <a:cs typeface="Calibri" panose="020F0502020204030204" pitchFamily="34" charset="0"/>
                <a:sym typeface="EB Garamond"/>
              </a:rPr>
              <a:t>1st implemented by Allen Newell**, Cliff Shaw and Herbert A. Simon** (1955-1956)</a:t>
            </a:r>
          </a:p>
          <a:p>
            <a:pPr marL="1280160" lvl="3" indent="-342900">
              <a:lnSpc>
                <a:spcPct val="100000"/>
              </a:lnSpc>
              <a:spcBef>
                <a:spcPts val="0"/>
              </a:spcBef>
              <a:spcAft>
                <a:spcPts val="0"/>
              </a:spcAft>
              <a:buClr>
                <a:srgbClr val="000000"/>
              </a:buClr>
              <a:buSzPct val="80000"/>
              <a:buFont typeface="EB Garamond"/>
              <a:buChar char="○"/>
            </a:pPr>
            <a:r>
              <a:rPr lang="en-US" sz="1200" dirty="0">
                <a:solidFill>
                  <a:srgbClr val="000000"/>
                </a:solidFill>
                <a:latin typeface="Calibri" panose="020F0502020204030204" pitchFamily="34" charset="0"/>
                <a:cs typeface="Calibri" panose="020F0502020204030204" pitchFamily="34" charset="0"/>
                <a:sym typeface="EB Garamond"/>
              </a:rPr>
              <a:t>**Newell and Simon developed the GPS from the slide “In the early days: rigid rules in simple environments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594878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Early Applications of AI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AI for fraud prevention (1987)</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An Expert System for fraud-prevention knowledge-based systems</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In 1987, Security Pacific National Bank, employed an Expert System to prevent debit card fraud at ATMs and  sales counters</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The application paid for itself in reduced losses in two months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AI in heavy industry – robots (1961 and onwards)</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The 1st industrial robot – Unimate – worked the assembly line at GM in 1961</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The MIT arm, later PUMA, developed by Victor Scheinman at MIT AI Lab during the </a:t>
            </a:r>
            <a:r>
              <a:rPr lang="en-US" sz="1800" dirty="0" err="1">
                <a:solidFill>
                  <a:schemeClr val="tx1"/>
                </a:solidFill>
                <a:latin typeface="Calibri" panose="020F0502020204030204" pitchFamily="34" charset="0"/>
                <a:cs typeface="Calibri" panose="020F0502020204030204" pitchFamily="34" charset="0"/>
                <a:sym typeface="EB Garamond"/>
              </a:rPr>
              <a:t>70s</a:t>
            </a:r>
            <a:r>
              <a:rPr lang="en-US" sz="1800" dirty="0">
                <a:solidFill>
                  <a:schemeClr val="tx1"/>
                </a:solidFill>
                <a:latin typeface="Calibri" panose="020F0502020204030204" pitchFamily="34" charset="0"/>
                <a:cs typeface="Calibri" panose="020F0502020204030204" pitchFamily="34" charset="0"/>
                <a:sym typeface="EB Garamond"/>
              </a:rPr>
              <a:t>.</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ABB Robotics developed – IRB 6 – the 1st commercially available microprocessor-controlled robot in 1974</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In 2015 approx. 1,640,000 industrial robots were in use world-wide</a:t>
            </a:r>
          </a:p>
        </p:txBody>
      </p:sp>
    </p:spTree>
    <p:extLst>
      <p:ext uri="{BB962C8B-B14F-4D97-AF65-F5344CB8AC3E}">
        <p14:creationId xmlns:p14="http://schemas.microsoft.com/office/powerpoint/2010/main" val="3127407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What is Artificial Intelligence? </a:t>
            </a:r>
          </a:p>
        </p:txBody>
      </p:sp>
    </p:spTree>
    <p:extLst>
      <p:ext uri="{BB962C8B-B14F-4D97-AF65-F5344CB8AC3E}">
        <p14:creationId xmlns:p14="http://schemas.microsoft.com/office/powerpoint/2010/main" val="46000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Modern Applications of AI</a:t>
            </a:r>
            <a:br>
              <a:rPr lang="en-US" sz="3200" spc="0" dirty="0">
                <a:solidFill>
                  <a:srgbClr val="0070C0"/>
                </a:solidFill>
                <a:latin typeface="Calibri" panose="020F0502020204030204" pitchFamily="34" charset="0"/>
                <a:cs typeface="Calibri" panose="020F0502020204030204" pitchFamily="34" charset="0"/>
              </a:rPr>
            </a:br>
            <a:r>
              <a:rPr lang="en-US" sz="2400" spc="0" dirty="0">
                <a:solidFill>
                  <a:srgbClr val="0070C0"/>
                </a:solidFill>
                <a:latin typeface="Calibri" panose="020F0502020204030204" pitchFamily="34" charset="0"/>
                <a:cs typeface="Calibri" panose="020F0502020204030204" pitchFamily="34" charset="0"/>
              </a:rPr>
              <a:t>Capabilities and limitations</a:t>
            </a:r>
            <a:br>
              <a:rPr lang="en-US" sz="2400" spc="0" dirty="0">
                <a:solidFill>
                  <a:srgbClr val="0070C0"/>
                </a:solidFill>
                <a:latin typeface="Calibri" panose="020F0502020204030204" pitchFamily="34" charset="0"/>
                <a:cs typeface="Calibri" panose="020F0502020204030204" pitchFamily="34" charset="0"/>
              </a:rPr>
            </a:br>
            <a:br>
              <a:rPr lang="en-US" sz="2400" spc="0" dirty="0">
                <a:solidFill>
                  <a:srgbClr val="0070C0"/>
                </a:solidFill>
                <a:latin typeface="Calibri" panose="020F0502020204030204" pitchFamily="34" charset="0"/>
                <a:cs typeface="Calibri" panose="020F0502020204030204" pitchFamily="34" charset="0"/>
              </a:rPr>
            </a:br>
            <a:br>
              <a:rPr lang="en-US" sz="2400" spc="0" dirty="0">
                <a:solidFill>
                  <a:srgbClr val="0070C0"/>
                </a:solidFill>
                <a:latin typeface="Calibri" panose="020F0502020204030204" pitchFamily="34" charset="0"/>
                <a:cs typeface="Calibri" panose="020F0502020204030204" pitchFamily="34" charset="0"/>
              </a:rPr>
            </a:br>
            <a:br>
              <a:rPr lang="en-US" sz="2400" spc="0" dirty="0">
                <a:solidFill>
                  <a:srgbClr val="0070C0"/>
                </a:solidFill>
                <a:latin typeface="Calibri" panose="020F0502020204030204" pitchFamily="34" charset="0"/>
                <a:cs typeface="Calibri" panose="020F0502020204030204" pitchFamily="34" charset="0"/>
              </a:rPr>
            </a:br>
            <a:br>
              <a:rPr lang="en-US" sz="2400" spc="0" dirty="0">
                <a:solidFill>
                  <a:srgbClr val="0070C0"/>
                </a:solidFill>
                <a:latin typeface="Calibri" panose="020F0502020204030204" pitchFamily="34" charset="0"/>
                <a:cs typeface="Calibri" panose="020F0502020204030204" pitchFamily="34" charset="0"/>
              </a:rPr>
            </a:br>
            <a:br>
              <a:rPr lang="en-US" sz="1600" dirty="0">
                <a:effectLst/>
                <a:latin typeface="Calibri" panose="020F0502020204030204" pitchFamily="34" charset="0"/>
                <a:ea typeface="Calibri" panose="020F0502020204030204" pitchFamily="34" charset="0"/>
                <a:cs typeface="Calibri" panose="020F0502020204030204" pitchFamily="34" charset="0"/>
              </a:rPr>
            </a:br>
            <a:endParaRPr lang="en-US" sz="1600" spc="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8791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Applications of AI – speech recognition</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AI for speech recognition and conversational interfaces </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Mechanical Turks – Machines that pretend to be automatized but a human in the background is doing the work (e.g., chat bots, speech recognition from statistical learning approaches) </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Deep Reinforcement Learning (DFL) – fed by human inputs </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AI bots </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Bots that look around for information</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Bots that look around for information to complete a specific task</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Bots with social abilities, i.e., social bots (difficult to define reward structure) </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There will be transition from h</a:t>
            </a:r>
            <a:r>
              <a:rPr lang="en-US" sz="1800" i="1" dirty="0">
                <a:solidFill>
                  <a:schemeClr val="tx1"/>
                </a:solidFill>
                <a:latin typeface="Calibri" panose="020F0502020204030204" pitchFamily="34" charset="0"/>
                <a:cs typeface="Calibri" panose="020F0502020204030204" pitchFamily="34" charset="0"/>
                <a:sym typeface="EB Garamond"/>
              </a:rPr>
              <a:t>uman-to-bot</a:t>
            </a:r>
            <a:r>
              <a:rPr lang="en-US" sz="1800" dirty="0">
                <a:solidFill>
                  <a:schemeClr val="tx1"/>
                </a:solidFill>
                <a:latin typeface="Calibri" panose="020F0502020204030204" pitchFamily="34" charset="0"/>
                <a:cs typeface="Calibri" panose="020F0502020204030204" pitchFamily="34" charset="0"/>
                <a:sym typeface="EB Garamond"/>
              </a:rPr>
              <a:t> to </a:t>
            </a:r>
            <a:r>
              <a:rPr lang="en-US" sz="1800" i="1" dirty="0">
                <a:solidFill>
                  <a:schemeClr val="tx1"/>
                </a:solidFill>
                <a:latin typeface="Calibri" panose="020F0502020204030204" pitchFamily="34" charset="0"/>
                <a:cs typeface="Calibri" panose="020F0502020204030204" pitchFamily="34" charset="0"/>
                <a:sym typeface="EB Garamond"/>
              </a:rPr>
              <a:t>bot-to-bot</a:t>
            </a:r>
            <a:r>
              <a:rPr lang="en-US" sz="1800" dirty="0">
                <a:solidFill>
                  <a:schemeClr val="tx1"/>
                </a:solidFill>
                <a:latin typeface="Calibri" panose="020F0502020204030204" pitchFamily="34" charset="0"/>
                <a:cs typeface="Calibri" panose="020F0502020204030204" pitchFamily="34" charset="0"/>
                <a:sym typeface="EB Garamond"/>
              </a:rPr>
              <a:t> communication, where machines communicate among themselves and humans in the same way</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Master bots – “universal bots” which everyone uses as gateways for their interfaces and applications </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Follower bots – bots with dependence on master bots</a:t>
            </a:r>
          </a:p>
        </p:txBody>
      </p:sp>
    </p:spTree>
    <p:extLst>
      <p:ext uri="{BB962C8B-B14F-4D97-AF65-F5344CB8AC3E}">
        <p14:creationId xmlns:p14="http://schemas.microsoft.com/office/powerpoint/2010/main" val="2131192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Activity – AI in speech recognition</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Transition from </a:t>
            </a:r>
            <a:r>
              <a:rPr lang="en-US" sz="2400" i="1" dirty="0">
                <a:solidFill>
                  <a:srgbClr val="000000"/>
                </a:solidFill>
                <a:latin typeface="Calibri" panose="020F0502020204030204" pitchFamily="34" charset="0"/>
                <a:cs typeface="Calibri" panose="020F0502020204030204" pitchFamily="34" charset="0"/>
                <a:sym typeface="EB Garamond"/>
              </a:rPr>
              <a:t>human-to-bot</a:t>
            </a:r>
            <a:r>
              <a:rPr lang="en-US" sz="2400" dirty="0">
                <a:solidFill>
                  <a:srgbClr val="000000"/>
                </a:solidFill>
                <a:latin typeface="Calibri" panose="020F0502020204030204" pitchFamily="34" charset="0"/>
                <a:cs typeface="Calibri" panose="020F0502020204030204" pitchFamily="34" charset="0"/>
                <a:sym typeface="EB Garamond"/>
              </a:rPr>
              <a:t> to </a:t>
            </a:r>
            <a:r>
              <a:rPr lang="en-US" sz="2400" i="1" dirty="0">
                <a:solidFill>
                  <a:srgbClr val="000000"/>
                </a:solidFill>
                <a:latin typeface="Calibri" panose="020F0502020204030204" pitchFamily="34" charset="0"/>
                <a:cs typeface="Calibri" panose="020F0502020204030204" pitchFamily="34" charset="0"/>
                <a:sym typeface="EB Garamond"/>
              </a:rPr>
              <a:t>bot-to-bot</a:t>
            </a:r>
            <a:r>
              <a:rPr lang="en-US" sz="2400" dirty="0">
                <a:solidFill>
                  <a:srgbClr val="000000"/>
                </a:solidFill>
                <a:latin typeface="Calibri" panose="020F0502020204030204" pitchFamily="34" charset="0"/>
                <a:cs typeface="Calibri" panose="020F0502020204030204" pitchFamily="34" charset="0"/>
                <a:sym typeface="EB Garamond"/>
              </a:rPr>
              <a:t> communication, where machines communicate among themselves and humans in the same way</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Do you believe bots will communicate among themselves in programming languages or in simple easy to understand human languages (i.e., plain English)?</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Does it solve “black box” issues in the machine learning environment? </a:t>
            </a:r>
          </a:p>
        </p:txBody>
      </p:sp>
    </p:spTree>
    <p:extLst>
      <p:ext uri="{BB962C8B-B14F-4D97-AF65-F5344CB8AC3E}">
        <p14:creationId xmlns:p14="http://schemas.microsoft.com/office/powerpoint/2010/main" val="561494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Challenges – AI Applications in speech recognition</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sym typeface="EB Garamond"/>
              </a:rPr>
              <a:t>Progress in the last few years in deep learning models for speech recognition has been impressive </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Deep-Q networks (DQNs), deep brief network (DBN), long short-term memory RNN, sequence-to-sequence learning, and tensor product representation</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sym typeface="EB Garamond"/>
              </a:rPr>
              <a:t>Challenges in building social AI bots </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Machine translation still in early stage of the progress (Google’s Neural Machine translation, zero-short (learning in a language in which they were not trained for) </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Speech recognition is still a supervised learning process</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Human speech is complex, difficult to embed in machines</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End-to-end trainable models – collaborations between different layers and a network which read through document having an internal representation of the document, base on the question it is trying to answer</a:t>
            </a:r>
          </a:p>
        </p:txBody>
      </p:sp>
    </p:spTree>
    <p:extLst>
      <p:ext uri="{BB962C8B-B14F-4D97-AF65-F5344CB8AC3E}">
        <p14:creationId xmlns:p14="http://schemas.microsoft.com/office/powerpoint/2010/main" val="135591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Trends in AI Applications in speech recognition</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sym typeface="EB Garamond"/>
              </a:rPr>
              <a:t>Bot classification based on future trends and progress (native-enabler; generic-specific) </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Employee bots: stand-alone, created for specific industry and applications</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Examples: x.AI, MyAlly, Digit, Insurify, etc. </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General user interfaces (GUI): general conversational interfaces</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Examples: Siri, Cortana, Alexa, Sensay, Messenger, etc.</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Bot contractors: hired to complete specific tasks, functional bots</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Examples: MindMeld, Mezi, Msg.ai, Fuse Machines, Swelly, etc. </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Bot factories: facilitates the creation of your own bots </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Examples: Octane AI, Dexter, Motion.ai, Botsify, Pandorabots, etc.</a:t>
            </a:r>
          </a:p>
        </p:txBody>
      </p:sp>
    </p:spTree>
    <p:extLst>
      <p:ext uri="{BB962C8B-B14F-4D97-AF65-F5344CB8AC3E}">
        <p14:creationId xmlns:p14="http://schemas.microsoft.com/office/powerpoint/2010/main" val="243020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Applications of AI – Insurance Industry</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cs typeface="Calibri" panose="020F0502020204030204" pitchFamily="34" charset="0"/>
                <a:sym typeface="EB Garamond"/>
              </a:rPr>
              <a:t>Insurance industry: </a:t>
            </a:r>
            <a:r>
              <a:rPr lang="en-US" sz="2400" dirty="0">
                <a:solidFill>
                  <a:schemeClr val="tx1"/>
                </a:solidFill>
                <a:latin typeface="Calibri" panose="020F0502020204030204" pitchFamily="34" charset="0"/>
                <a:cs typeface="Calibri" panose="020F0502020204030204" pitchFamily="34" charset="0"/>
                <a:sym typeface="EB Garamond"/>
              </a:rPr>
              <a:t>One of the most old-fashioned and resistance-to-change (both risk and opportunity) </a:t>
            </a:r>
          </a:p>
          <a:p>
            <a:pPr marL="914400" lvl="1" indent="-365760">
              <a:lnSpc>
                <a:spcPct val="100000"/>
              </a:lnSpc>
              <a:spcBef>
                <a:spcPts val="0"/>
              </a:spcBef>
              <a:spcAft>
                <a:spcPts val="0"/>
              </a:spcAft>
              <a:buClrTx/>
              <a:buSzPct val="100000"/>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2400" dirty="0">
                <a:solidFill>
                  <a:schemeClr val="tx1"/>
                </a:solidFill>
                <a:latin typeface="Calibri" panose="020F0502020204030204" pitchFamily="34" charset="0"/>
                <a:cs typeface="Calibri" panose="020F0502020204030204" pitchFamily="34" charset="0"/>
                <a:sym typeface="EB Garamond"/>
              </a:rPr>
              <a:t>Traditional Business model</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Identify customers for risk assessments</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Targeting and selling differently priced products based on the risk profiles</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Retaining for longer term by offering discounts, etc. </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Products pushed by sales teams (</a:t>
            </a:r>
            <a:r>
              <a:rPr lang="en-US" sz="1800" i="1" dirty="0">
                <a:solidFill>
                  <a:schemeClr val="tx1"/>
                </a:solidFill>
                <a:latin typeface="Calibri" panose="020F0502020204030204" pitchFamily="34" charset="0"/>
                <a:cs typeface="Calibri" panose="020F0502020204030204" pitchFamily="34" charset="0"/>
                <a:sym typeface="EB Garamond"/>
              </a:rPr>
              <a:t>sold, not bought</a:t>
            </a:r>
            <a:r>
              <a:rPr lang="en-US" sz="1800" dirty="0">
                <a:solidFill>
                  <a:schemeClr val="tx1"/>
                </a:solidFill>
                <a:latin typeface="Calibri" panose="020F0502020204030204" pitchFamily="34" charset="0"/>
                <a:cs typeface="Calibri" panose="020F0502020204030204" pitchFamily="34" charset="0"/>
                <a:sym typeface="EB Garamond"/>
              </a:rPr>
              <a:t>) </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Large volumes of data, across different parts of customers life</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Most of the data is unstructured, semi-structured, and qualitative </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Regulatory environment, complex operations, frauds, i.e., entry barriers for startups</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Challenges – customer engagement, information sharing, incentive mechanism for information sharing </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4181972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Applications of AI – Insurance Industry</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AI applications in the insurance industry </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Customer engagement</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Personalized products, digitalizing records, robotic automation (e.g., policy renewals, modifications, etc.) </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Higher awareness of risks, preventive measures, and benefits</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AI will affect each stage of operational process related to identification of insurable risks  </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Identifying large number of similar exposure units </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Estimating the accidental and unintentional loss (difficult to predict)</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Determining risks factors and measurable loss</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Estimating probability of measurable loss</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Pricing feasible premiums</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294383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Applications of AI – Insurance Industry</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AI will change each stage of operational process (e.g., identification of insurable risks, etc.)</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With personalized products and detailed customer profiling: Identify large number of similar exposure units is not necessary</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Changing customer behaviours (e.g., driving, health choices, etc.), estimating the accidental and unintentional loss is relatively easier</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With better predictions and forecasts, the following tasks will be better managed</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Determining risks factors and measurable loss</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Estimating probability of measurable loss</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Pricing feasible premiums</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4644624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Applications of AI – Insurance Industry</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sym typeface="EB Garamond"/>
              </a:rPr>
              <a:t>Sector Innovators  </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Claim processing: Shift Technology, Tractable, ControlExpert, etc.</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Virtual agents and chatbots: Spixii, Cognicor, Conversica, MD, MedWhat, etc.</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Customer engagement: Oscar, Stride Health, Brolly, Captricity, etc.</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Telematics: Greenroad, Vnomics, Telogis, etc.</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Underwriting: Carpe Data, Atidot, Tyche, Cape Analytics, Dreamquark, SimpleInsurance, etc.</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P2P Insurance: Lemonade, Friendsurance, Guevara</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Smart Contracts: Elliptic, Everledger, Luther System, Dynamics, Saldo.mx, Teambrella, etc.</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Insurance On-demand: Cuvva, Sure, Airsurety, Metromile, Digital Risks, Neosurance, etc.</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4186779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Applications of AI – Financial Services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sym typeface="EB Garamond"/>
              </a:rPr>
              <a:t>Financial services: data-rich but not data driven</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Legacy systems, data silos, poor quality control, lack of vision and cultural mindset to adopt new technology</a:t>
            </a:r>
            <a:endParaRPr lang="en-US" sz="18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Innovation in financial services: imported innovation (vs internally generated), product focused (vs process focused)</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AI is affecting the sector from all sides of the value chain and functional areas</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Financial well-being: Kasisto, Trim, Acorns, Wealth-front, ZestFinance, etc. </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Financial security: EyeVerify, Bionym, FaceFirst, Onfido, etc. </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Payment processing and Money transfer: TrueAccord, LendUp, Kabbage, etc. </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Capital and stock markets</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Trading, DIY investing, market intelligence, alternative data, risk management</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AI in financial service industry has lower barriers, plenty of data, and can provide higher ROI, compared to the other sectors </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3274401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What is Artificial Intelligence? </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210492" y="1904999"/>
            <a:ext cx="3863532" cy="3039777"/>
          </a:xfrm>
          <a:prstGeom prst="rect">
            <a:avLst/>
          </a:prstGeom>
        </p:spPr>
      </p:pic>
      <p:sp>
        <p:nvSpPr>
          <p:cNvPr id="4" name="Rectangle 3"/>
          <p:cNvSpPr/>
          <p:nvPr/>
        </p:nvSpPr>
        <p:spPr>
          <a:xfrm>
            <a:off x="1210492" y="5112415"/>
            <a:ext cx="1226618" cy="246221"/>
          </a:xfrm>
          <a:prstGeom prst="rect">
            <a:avLst/>
          </a:prstGeom>
        </p:spPr>
        <p:txBody>
          <a:bodyPr wrap="none">
            <a:spAutoFit/>
          </a:bodyPr>
          <a:lstStyle/>
          <a:p>
            <a:pPr lvl="0"/>
            <a:r>
              <a:rPr lang="en-US" sz="1000" dirty="0">
                <a:solidFill>
                  <a:srgbClr val="000000"/>
                </a:solidFill>
                <a:latin typeface="Calibri" panose="020F0502020204030204" pitchFamily="34" charset="0"/>
                <a:ea typeface="EB Garamond"/>
                <a:cs typeface="Calibri" panose="020F0502020204030204" pitchFamily="34" charset="0"/>
                <a:sym typeface="EB Garamond"/>
              </a:rPr>
              <a:t>Source:  </a:t>
            </a:r>
            <a:r>
              <a:rPr lang="en-US" sz="1000" dirty="0" err="1">
                <a:solidFill>
                  <a:srgbClr val="000000"/>
                </a:solidFill>
                <a:latin typeface="Calibri" panose="020F0502020204030204" pitchFamily="34" charset="0"/>
                <a:ea typeface="EB Garamond"/>
                <a:cs typeface="Calibri" panose="020F0502020204030204" pitchFamily="34" charset="0"/>
                <a:sym typeface="EB Garamond"/>
              </a:rPr>
              <a:t>Timo</a:t>
            </a:r>
            <a:r>
              <a:rPr lang="en-US" sz="1000" dirty="0">
                <a:solidFill>
                  <a:srgbClr val="000000"/>
                </a:solidFill>
                <a:latin typeface="Calibri" panose="020F0502020204030204" pitchFamily="34" charset="0"/>
                <a:ea typeface="EB Garamond"/>
                <a:cs typeface="Calibri" panose="020F0502020204030204" pitchFamily="34" charset="0"/>
                <a:sym typeface="EB Garamond"/>
              </a:rPr>
              <a:t> Elliott</a:t>
            </a: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741459" y="2125005"/>
            <a:ext cx="4177554" cy="2599764"/>
          </a:xfrm>
          <a:prstGeom prst="rect">
            <a:avLst/>
          </a:prstGeom>
        </p:spPr>
      </p:pic>
    </p:spTree>
    <p:extLst>
      <p:ext uri="{BB962C8B-B14F-4D97-AF65-F5344CB8AC3E}">
        <p14:creationId xmlns:p14="http://schemas.microsoft.com/office/powerpoint/2010/main" val="2215137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Activity – AI in Financial Services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Do you believe the future of banking includes the following?  </a:t>
            </a:r>
          </a:p>
          <a:p>
            <a:pPr marL="1097280" lvl="2" indent="-342900">
              <a:lnSpc>
                <a:spcPct val="100000"/>
              </a:lnSpc>
              <a:spcBef>
                <a:spcPts val="0"/>
              </a:spcBef>
              <a:spcAft>
                <a:spcPts val="0"/>
              </a:spcAft>
              <a:buClr>
                <a:srgbClr val="000000"/>
              </a:buClr>
              <a:buSzPct val="80000"/>
              <a:buFont typeface="EB Garamond"/>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2400" dirty="0">
                <a:solidFill>
                  <a:schemeClr val="tx1"/>
                </a:solidFill>
                <a:latin typeface="Calibri" panose="020F0502020204030204" pitchFamily="34" charset="0"/>
                <a:cs typeface="Calibri" panose="020F0502020204030204" pitchFamily="34" charset="0"/>
                <a:sym typeface="EB Garamond"/>
              </a:rPr>
              <a:t>No branches, no credit cards, no frauds, and no standard reporting</a:t>
            </a:r>
          </a:p>
          <a:p>
            <a:pPr marL="1097280" lvl="2" indent="-342900">
              <a:lnSpc>
                <a:spcPct val="100000"/>
              </a:lnSpc>
              <a:spcBef>
                <a:spcPts val="0"/>
              </a:spcBef>
              <a:spcAft>
                <a:spcPts val="0"/>
              </a:spcAft>
              <a:buClr>
                <a:srgbClr val="000000"/>
              </a:buClr>
              <a:buSzPct val="80000"/>
              <a:buFont typeface="EB Garamond"/>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2400" dirty="0">
                <a:solidFill>
                  <a:schemeClr val="tx1"/>
                </a:solidFill>
                <a:latin typeface="Calibri" panose="020F0502020204030204" pitchFamily="34" charset="0"/>
                <a:cs typeface="Calibri" panose="020F0502020204030204" pitchFamily="34" charset="0"/>
                <a:sym typeface="EB Garamond"/>
              </a:rPr>
              <a:t>A platform with modular features with no physical products or space</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2270310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D9B28-5312-548C-51DD-822C713E6C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BAEB6F-998B-5EE2-604B-01132E001E9D}"/>
              </a:ext>
            </a:extLst>
          </p:cNvPr>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Activity – Drivers of growth in AI</a:t>
            </a:r>
          </a:p>
        </p:txBody>
      </p:sp>
      <p:sp>
        <p:nvSpPr>
          <p:cNvPr id="3" name="Content Placeholder 2">
            <a:extLst>
              <a:ext uri="{FF2B5EF4-FFF2-40B4-BE49-F238E27FC236}">
                <a16:creationId xmlns:a16="http://schemas.microsoft.com/office/drawing/2014/main" id="{BC85FDAA-4FF5-1EF3-5736-F3F4F2FEDF3B}"/>
              </a:ext>
            </a:extLst>
          </p:cNvPr>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What are the key drivers of growth in AI in the last decade?</a:t>
            </a:r>
            <a:br>
              <a:rPr lang="en-US" sz="2400" dirty="0">
                <a:solidFill>
                  <a:schemeClr val="tx1"/>
                </a:solidFill>
                <a:latin typeface="Calibri" panose="020F0502020204030204" pitchFamily="34" charset="0"/>
                <a:cs typeface="Calibri" panose="020F0502020204030204" pitchFamily="34" charset="0"/>
                <a:sym typeface="EB Garamond"/>
              </a:rPr>
            </a:br>
            <a:endParaRPr lang="en-US" sz="24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2400" dirty="0">
                <a:solidFill>
                  <a:schemeClr val="tx1"/>
                </a:solidFill>
                <a:latin typeface="Calibri" panose="020F0502020204030204" pitchFamily="34" charset="0"/>
                <a:cs typeface="Calibri" panose="020F0502020204030204" pitchFamily="34" charset="0"/>
                <a:sym typeface="EB Garamond"/>
              </a:rPr>
              <a:t>Technology</a:t>
            </a:r>
          </a:p>
          <a:p>
            <a:pPr marL="1097280" lvl="2" indent="-342900">
              <a:lnSpc>
                <a:spcPct val="100000"/>
              </a:lnSpc>
              <a:spcBef>
                <a:spcPts val="0"/>
              </a:spcBef>
              <a:spcAft>
                <a:spcPts val="0"/>
              </a:spcAft>
              <a:buClr>
                <a:srgbClr val="000000"/>
              </a:buClr>
              <a:buSzPct val="80000"/>
              <a:buFont typeface="EB Garamond"/>
              <a:buChar char="○"/>
            </a:pPr>
            <a:r>
              <a:rPr lang="en-US" sz="2400" dirty="0">
                <a:solidFill>
                  <a:schemeClr val="tx1"/>
                </a:solidFill>
                <a:latin typeface="Calibri" panose="020F0502020204030204" pitchFamily="34" charset="0"/>
                <a:cs typeface="Calibri" panose="020F0502020204030204" pitchFamily="34" charset="0"/>
                <a:sym typeface="EB Garamond"/>
              </a:rPr>
              <a:t>Economic and Development</a:t>
            </a:r>
          </a:p>
          <a:p>
            <a:pPr marL="1097280" lvl="2" indent="-342900">
              <a:lnSpc>
                <a:spcPct val="100000"/>
              </a:lnSpc>
              <a:spcBef>
                <a:spcPts val="0"/>
              </a:spcBef>
              <a:spcAft>
                <a:spcPts val="0"/>
              </a:spcAft>
              <a:buClr>
                <a:srgbClr val="000000"/>
              </a:buClr>
              <a:buSzPct val="80000"/>
              <a:buFont typeface="EB Garamond"/>
              <a:buChar char="○"/>
            </a:pPr>
            <a:r>
              <a:rPr lang="en-US" sz="2400" dirty="0">
                <a:solidFill>
                  <a:schemeClr val="tx1"/>
                </a:solidFill>
                <a:latin typeface="Calibri" panose="020F0502020204030204" pitchFamily="34" charset="0"/>
                <a:cs typeface="Calibri" panose="020F0502020204030204" pitchFamily="34" charset="0"/>
                <a:sym typeface="EB Garamond"/>
              </a:rPr>
              <a:t>Social and Cultural</a:t>
            </a:r>
          </a:p>
          <a:p>
            <a:pPr marL="1097280" lvl="2" indent="-342900">
              <a:lnSpc>
                <a:spcPct val="100000"/>
              </a:lnSpc>
              <a:spcBef>
                <a:spcPts val="0"/>
              </a:spcBef>
              <a:spcAft>
                <a:spcPts val="0"/>
              </a:spcAft>
              <a:buClr>
                <a:srgbClr val="000000"/>
              </a:buClr>
              <a:buSzPct val="80000"/>
              <a:buFont typeface="EB Garamond"/>
              <a:buChar char="○"/>
            </a:pPr>
            <a:r>
              <a:rPr lang="en-US" sz="2400" dirty="0">
                <a:solidFill>
                  <a:schemeClr val="tx1"/>
                </a:solidFill>
                <a:latin typeface="Calibri" panose="020F0502020204030204" pitchFamily="34" charset="0"/>
                <a:cs typeface="Calibri" panose="020F0502020204030204" pitchFamily="34" charset="0"/>
                <a:sym typeface="EB Garamond"/>
              </a:rPr>
              <a:t>Business environment</a:t>
            </a:r>
          </a:p>
          <a:p>
            <a:pPr marL="1097280" lvl="2" indent="-342900">
              <a:lnSpc>
                <a:spcPct val="100000"/>
              </a:lnSpc>
              <a:spcBef>
                <a:spcPts val="0"/>
              </a:spcBef>
              <a:spcAft>
                <a:spcPts val="0"/>
              </a:spcAft>
              <a:buClr>
                <a:srgbClr val="000000"/>
              </a:buClr>
              <a:buSzPct val="80000"/>
              <a:buFont typeface="EB Garamond"/>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4188095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945A4-C935-F7EE-3F95-5363CE7F35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A3AA82-061B-59CA-ADB2-24CB53BF4475}"/>
              </a:ext>
            </a:extLst>
          </p:cNvPr>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Key takeaways </a:t>
            </a:r>
          </a:p>
        </p:txBody>
      </p:sp>
      <p:sp>
        <p:nvSpPr>
          <p:cNvPr id="3" name="Content Placeholder 2">
            <a:extLst>
              <a:ext uri="{FF2B5EF4-FFF2-40B4-BE49-F238E27FC236}">
                <a16:creationId xmlns:a16="http://schemas.microsoft.com/office/drawing/2014/main" id="{F6606769-F43B-DE74-397A-B8C0C6AAEA30}"/>
              </a:ext>
            </a:extLst>
          </p:cNvPr>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AI will significantly change productivity, business environment, and economy in the coming years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Job reallocation, re-shifting, and job losses will characterize the global economy in the future</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Identifying and exploiting the opportunities offered by AI will be the key challenges for the organizations and government in the  future</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Existing imbalance and inequalities can increase and decrease across sectors and need to be managed effectively </a:t>
            </a:r>
          </a:p>
          <a:p>
            <a:pPr marL="1097280" lvl="2" indent="-342900">
              <a:lnSpc>
                <a:spcPct val="100000"/>
              </a:lnSpc>
              <a:spcBef>
                <a:spcPts val="0"/>
              </a:spcBef>
              <a:spcAft>
                <a:spcPts val="0"/>
              </a:spcAft>
              <a:buClr>
                <a:srgbClr val="000000"/>
              </a:buClr>
              <a:buSzPct val="80000"/>
              <a:buFont typeface="EB Garamond"/>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267186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DD010-73A9-6078-7BD6-E52C998256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0D9EDA-B6B3-6D28-11E5-3322F108BCF6}"/>
              </a:ext>
            </a:extLst>
          </p:cNvPr>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Recommended Readings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CA82E6-D78E-4A52-1E26-4103ABABB405}"/>
              </a:ext>
            </a:extLst>
          </p:cNvPr>
          <p:cNvSpPr>
            <a:spLocks noGrp="1"/>
          </p:cNvSpPr>
          <p:nvPr>
            <p:ph idx="1"/>
          </p:nvPr>
        </p:nvSpPr>
        <p:spPr>
          <a:xfrm>
            <a:off x="1097280" y="1753372"/>
            <a:ext cx="10058400" cy="4023360"/>
          </a:xfrm>
        </p:spPr>
        <p:txBody>
          <a:bodyPr vert="horz" lIns="0" tIns="45720" rIns="0" bIns="45720" rtlCol="0" anchor="t">
            <a:noAutofit/>
          </a:bodyPr>
          <a:lstStyle/>
          <a:p>
            <a:pPr marL="400050" indent="-285750">
              <a:lnSpc>
                <a:spcPct val="100000"/>
              </a:lnSpc>
              <a:spcBef>
                <a:spcPts val="0"/>
              </a:spcBef>
              <a:spcAft>
                <a:spcPts val="0"/>
              </a:spcAft>
              <a:buClr>
                <a:srgbClr val="000000"/>
              </a:buClr>
              <a:buSzPts val="1800"/>
              <a:buFont typeface="Arial" panose="020B0604020202020204" pitchFamily="34" charset="0"/>
              <a:buChar char="•"/>
            </a:pPr>
            <a:r>
              <a:rPr lang="en-US" sz="1600" dirty="0">
                <a:solidFill>
                  <a:srgbClr val="000000"/>
                </a:solidFill>
                <a:latin typeface="Calibri"/>
                <a:ea typeface="EB Garamond"/>
                <a:cs typeface="Calibri"/>
                <a:sym typeface="EB Garamond"/>
              </a:rPr>
              <a:t>What is AI - The seven levels of AI. Warren Powell (2024) Retrieved from </a:t>
            </a:r>
            <a:r>
              <a:rPr lang="en-US" sz="1600" dirty="0">
                <a:solidFill>
                  <a:srgbClr val="000000"/>
                </a:solidFill>
                <a:latin typeface="Calibri"/>
                <a:ea typeface="EB Garamond"/>
                <a:cs typeface="Calibri"/>
                <a:sym typeface="EB Garamond"/>
                <a:hlinkClick r:id="rId2"/>
              </a:rPr>
              <a:t>https://docs.google.com/document/d/1fPvKLARTLVe4OKNir6Ou-Dscyyn6UMyx/edit?pli=1</a:t>
            </a:r>
            <a:r>
              <a:rPr lang="en-US" sz="1600" dirty="0">
                <a:solidFill>
                  <a:srgbClr val="000000"/>
                </a:solidFill>
                <a:latin typeface="Calibri"/>
                <a:ea typeface="EB Garamond"/>
                <a:cs typeface="Calibri"/>
                <a:sym typeface="EB Garamond"/>
              </a:rPr>
              <a:t>  </a:t>
            </a:r>
          </a:p>
          <a:p>
            <a:pPr marL="40005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a:solidFill>
                <a:srgbClr val="000000"/>
              </a:solidFill>
              <a:latin typeface="Calibri"/>
              <a:ea typeface="EB Garamond"/>
              <a:cs typeface="Calibri"/>
              <a:sym typeface="EB Garamond"/>
            </a:endParaRPr>
          </a:p>
          <a:p>
            <a:pPr marL="400050" indent="-285750">
              <a:lnSpc>
                <a:spcPct val="100000"/>
              </a:lnSpc>
              <a:spcBef>
                <a:spcPts val="0"/>
              </a:spcBef>
              <a:spcAft>
                <a:spcPts val="0"/>
              </a:spcAft>
              <a:buClr>
                <a:srgbClr val="000000"/>
              </a:buClr>
              <a:buSzPts val="1800"/>
              <a:buFont typeface="Arial" panose="020B0604020202020204" pitchFamily="34" charset="0"/>
              <a:buChar char="•"/>
            </a:pPr>
            <a:r>
              <a:rPr lang="en-US" sz="1600" dirty="0">
                <a:solidFill>
                  <a:srgbClr val="000000"/>
                </a:solidFill>
                <a:latin typeface="Calibri"/>
                <a:ea typeface="EB Garamond"/>
                <a:cs typeface="Calibri"/>
                <a:sym typeface="EB Garamond"/>
              </a:rPr>
              <a:t>“</a:t>
            </a:r>
            <a:r>
              <a:rPr lang="en-US" sz="1600" i="1" dirty="0">
                <a:solidFill>
                  <a:srgbClr val="000000"/>
                </a:solidFill>
                <a:latin typeface="Calibri"/>
                <a:ea typeface="EB Garamond"/>
                <a:cs typeface="Calibri"/>
                <a:sym typeface="EB Garamond"/>
              </a:rPr>
              <a:t>Alan Turing – Celebrating the life of a genius</a:t>
            </a:r>
            <a:r>
              <a:rPr lang="en-US" sz="1600" dirty="0">
                <a:solidFill>
                  <a:srgbClr val="000000"/>
                </a:solidFill>
                <a:latin typeface="Calibri"/>
                <a:ea typeface="EB Garamond"/>
                <a:cs typeface="Calibri"/>
                <a:sym typeface="EB Garamond"/>
              </a:rPr>
              <a:t>” (8 min). Retrieved from </a:t>
            </a:r>
            <a:r>
              <a:rPr lang="en-US" sz="1600" dirty="0">
                <a:solidFill>
                  <a:srgbClr val="000000"/>
                </a:solidFill>
                <a:latin typeface="Calibri"/>
                <a:ea typeface="EB Garamond"/>
                <a:cs typeface="Calibri"/>
                <a:sym typeface="EB Garamond"/>
                <a:hlinkClick r:id="rId3">
                  <a:extLst>
                    <a:ext uri="{A12FA001-AC4F-418D-AE19-62706E023703}">
                      <ahyp:hlinkClr xmlns:ahyp="http://schemas.microsoft.com/office/drawing/2018/hyperlinkcolor" val="tx"/>
                    </a:ext>
                  </a:extLst>
                </a:hlinkClick>
              </a:rPr>
              <a:t>https://www.youtube.com/watch?v=gtRLmL70TH0</a:t>
            </a:r>
            <a:r>
              <a:rPr lang="en-US" sz="1600" dirty="0">
                <a:solidFill>
                  <a:srgbClr val="000000"/>
                </a:solidFill>
                <a:latin typeface="Calibri"/>
                <a:ea typeface="EB Garamond"/>
                <a:cs typeface="Calibri"/>
                <a:sym typeface="EB Garamond"/>
              </a:rPr>
              <a:t> </a:t>
            </a:r>
            <a:endParaRPr lang="en-US" sz="1600" dirty="0">
              <a:solidFill>
                <a:srgbClr val="000000"/>
              </a:solidFill>
              <a:latin typeface="Calibri" panose="020F0502020204030204" pitchFamily="34" charset="0"/>
              <a:ea typeface="EB Garamond"/>
              <a:cs typeface="Calibri" panose="020F0502020204030204" pitchFamily="34" charset="0"/>
            </a:endParaRPr>
          </a:p>
          <a:p>
            <a:pPr marL="40005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a:solidFill>
                <a:srgbClr val="000000"/>
              </a:solidFill>
              <a:latin typeface="Calibri" panose="020F0502020204030204" pitchFamily="34" charset="0"/>
              <a:ea typeface="EB Garamond"/>
              <a:cs typeface="Calibri" panose="020F0502020204030204" pitchFamily="34" charset="0"/>
            </a:endParaRPr>
          </a:p>
          <a:p>
            <a:pPr marL="400050" indent="-285750">
              <a:lnSpc>
                <a:spcPct val="100000"/>
              </a:lnSpc>
              <a:spcBef>
                <a:spcPts val="0"/>
              </a:spcBef>
              <a:spcAft>
                <a:spcPts val="0"/>
              </a:spcAft>
              <a:buClr>
                <a:srgbClr val="000000"/>
              </a:buClr>
              <a:buSzPts val="1800"/>
              <a:buFont typeface="Arial" panose="020B0604020202020204" pitchFamily="34" charset="0"/>
              <a:buChar char="•"/>
            </a:pPr>
            <a:r>
              <a:rPr lang="en-US" sz="1600" i="1" dirty="0">
                <a:solidFill>
                  <a:srgbClr val="000000"/>
                </a:solidFill>
                <a:latin typeface="Calibri"/>
                <a:ea typeface="EB Garamond"/>
                <a:cs typeface="Calibri"/>
                <a:sym typeface="EB Garamond"/>
              </a:rPr>
              <a:t>Predicting AI: RIP Prof. Hubert Dreyfus </a:t>
            </a:r>
            <a:r>
              <a:rPr lang="en-US" sz="1600" dirty="0">
                <a:solidFill>
                  <a:srgbClr val="000000"/>
                </a:solidFill>
                <a:latin typeface="Calibri"/>
                <a:ea typeface="EB Garamond"/>
                <a:cs typeface="Calibri"/>
                <a:sym typeface="EB Garamond"/>
              </a:rPr>
              <a:t>(8 min). Retrieved from : </a:t>
            </a:r>
            <a:r>
              <a:rPr lang="en-US" sz="1600" dirty="0">
                <a:solidFill>
                  <a:srgbClr val="000000"/>
                </a:solidFill>
                <a:latin typeface="Calibri"/>
                <a:ea typeface="EB Garamond"/>
                <a:cs typeface="Calibri"/>
                <a:sym typeface="EB Garamond"/>
                <a:hlinkClick r:id="rId4">
                  <a:extLst>
                    <a:ext uri="{A12FA001-AC4F-418D-AE19-62706E023703}">
                      <ahyp:hlinkClr xmlns:ahyp="http://schemas.microsoft.com/office/drawing/2018/hyperlinkcolor" val="tx"/>
                    </a:ext>
                  </a:extLst>
                </a:hlinkClick>
              </a:rPr>
              <a:t>https://youtu.be/B6Oigy1i3W4</a:t>
            </a:r>
            <a:r>
              <a:rPr lang="en-US" sz="1600" dirty="0">
                <a:solidFill>
                  <a:srgbClr val="000000"/>
                </a:solidFill>
                <a:latin typeface="Calibri"/>
                <a:ea typeface="EB Garamond"/>
                <a:cs typeface="Calibri"/>
                <a:sym typeface="EB Garamond"/>
              </a:rPr>
              <a:t> </a:t>
            </a:r>
            <a:endParaRPr lang="en-US" sz="1600" dirty="0">
              <a:solidFill>
                <a:srgbClr val="000000"/>
              </a:solidFill>
              <a:latin typeface="Calibri" panose="020F0502020204030204" pitchFamily="34" charset="0"/>
              <a:ea typeface="EB Garamond"/>
              <a:cs typeface="Calibri" panose="020F0502020204030204" pitchFamily="34" charset="0"/>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600" i="1" dirty="0">
              <a:solidFill>
                <a:srgbClr val="000000"/>
              </a:solidFill>
              <a:latin typeface="Calibri" panose="020F0502020204030204" pitchFamily="34" charset="0"/>
              <a:ea typeface="EB Garamond"/>
              <a:cs typeface="Calibri" panose="020F0502020204030204" pitchFamily="34" charset="0"/>
            </a:endParaRPr>
          </a:p>
          <a:p>
            <a:pPr marL="400050" indent="-285750">
              <a:lnSpc>
                <a:spcPct val="100000"/>
              </a:lnSpc>
              <a:spcBef>
                <a:spcPts val="0"/>
              </a:spcBef>
              <a:spcAft>
                <a:spcPts val="0"/>
              </a:spcAft>
              <a:buClr>
                <a:srgbClr val="000000"/>
              </a:buClr>
              <a:buSzPts val="1800"/>
              <a:buFont typeface="Arial" panose="020B0604020202020204" pitchFamily="34" charset="0"/>
              <a:buChar char="•"/>
            </a:pPr>
            <a:r>
              <a:rPr lang="en-US" sz="1600" i="1" dirty="0">
                <a:solidFill>
                  <a:srgbClr val="000000"/>
                </a:solidFill>
                <a:latin typeface="Calibri"/>
                <a:ea typeface="EB Garamond"/>
                <a:cs typeface="Calibri"/>
                <a:sym typeface="EB Garamond"/>
              </a:rPr>
              <a:t>A Timeline of the History of Artificial Intelligence. An interactive AI timeline</a:t>
            </a:r>
            <a:r>
              <a:rPr lang="en-US" sz="1600" dirty="0">
                <a:solidFill>
                  <a:srgbClr val="000000"/>
                </a:solidFill>
                <a:latin typeface="Calibri"/>
                <a:ea typeface="EB Garamond"/>
                <a:cs typeface="Calibri"/>
                <a:sym typeface="EB Garamond"/>
              </a:rPr>
              <a:t>. Retrieved from </a:t>
            </a:r>
            <a:r>
              <a:rPr lang="en-US" sz="1600" dirty="0">
                <a:solidFill>
                  <a:srgbClr val="000000"/>
                </a:solidFill>
                <a:latin typeface="Calibri"/>
                <a:ea typeface="EB Garamond"/>
                <a:cs typeface="Calibri"/>
                <a:sym typeface="EB Garamond"/>
                <a:hlinkClick r:id="rId5">
                  <a:extLst>
                    <a:ext uri="{A12FA001-AC4F-418D-AE19-62706E023703}">
                      <ahyp:hlinkClr xmlns:ahyp="http://schemas.microsoft.com/office/drawing/2018/hyperlinkcolor" val="tx"/>
                    </a:ext>
                  </a:extLst>
                </a:hlinkClick>
              </a:rPr>
              <a:t>http://www.aaai.org/Timeline/timeline.php</a:t>
            </a:r>
            <a:r>
              <a:rPr lang="en-US" sz="1600" dirty="0">
                <a:solidFill>
                  <a:srgbClr val="000000"/>
                </a:solidFill>
                <a:latin typeface="Calibri"/>
                <a:ea typeface="EB Garamond"/>
                <a:cs typeface="Calibri"/>
                <a:sym typeface="EB Garamond"/>
              </a:rPr>
              <a:t> </a:t>
            </a:r>
            <a:endParaRPr lang="en-US" sz="1600" dirty="0">
              <a:solidFill>
                <a:srgbClr val="000000"/>
              </a:solidFill>
              <a:latin typeface="Calibri" panose="020F0502020204030204" pitchFamily="34" charset="0"/>
              <a:ea typeface="EB Garamond"/>
              <a:cs typeface="Calibri" panose="020F0502020204030204" pitchFamily="34" charset="0"/>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600" i="1" dirty="0">
              <a:solidFill>
                <a:srgbClr val="000000"/>
              </a:solidFill>
              <a:latin typeface="Calibri" panose="020F0502020204030204" pitchFamily="34" charset="0"/>
              <a:ea typeface="EB Garamond"/>
              <a:cs typeface="Calibri" panose="020F0502020204030204" pitchFamily="34" charset="0"/>
            </a:endParaRPr>
          </a:p>
          <a:p>
            <a:pPr marL="400050" indent="-285750">
              <a:lnSpc>
                <a:spcPct val="100000"/>
              </a:lnSpc>
              <a:spcBef>
                <a:spcPts val="0"/>
              </a:spcBef>
              <a:spcAft>
                <a:spcPts val="0"/>
              </a:spcAft>
              <a:buClr>
                <a:srgbClr val="000000"/>
              </a:buClr>
              <a:buSzPts val="1800"/>
              <a:buFont typeface="Arial" panose="020B0604020202020204" pitchFamily="34" charset="0"/>
              <a:buChar char="•"/>
            </a:pPr>
            <a:r>
              <a:rPr lang="en-US" sz="1600" i="1" dirty="0">
                <a:solidFill>
                  <a:srgbClr val="000000"/>
                </a:solidFill>
                <a:latin typeface="Calibri"/>
                <a:ea typeface="EB Garamond"/>
                <a:cs typeface="Calibri"/>
                <a:sym typeface="EB Garamond"/>
              </a:rPr>
              <a:t>Anyoha R. The History of Artificial Intelligence. Short history of AI with an emphasis on the importance computation played. </a:t>
            </a:r>
            <a:r>
              <a:rPr lang="en-US" sz="1600" dirty="0">
                <a:solidFill>
                  <a:srgbClr val="000000"/>
                </a:solidFill>
                <a:latin typeface="Calibri"/>
                <a:ea typeface="EB Garamond"/>
                <a:cs typeface="Calibri"/>
                <a:sym typeface="EB Garamond"/>
              </a:rPr>
              <a:t>Retrieved from </a:t>
            </a:r>
            <a:r>
              <a:rPr lang="en-US" sz="1600" dirty="0">
                <a:solidFill>
                  <a:srgbClr val="000000"/>
                </a:solidFill>
                <a:latin typeface="Calibri"/>
                <a:ea typeface="EB Garamond"/>
                <a:cs typeface="Calibri"/>
                <a:sym typeface="EB Garamond"/>
                <a:hlinkClick r:id="rId6">
                  <a:extLst>
                    <a:ext uri="{A12FA001-AC4F-418D-AE19-62706E023703}">
                      <ahyp:hlinkClr xmlns:ahyp="http://schemas.microsoft.com/office/drawing/2018/hyperlinkcolor" val="tx"/>
                    </a:ext>
                  </a:extLst>
                </a:hlinkClick>
              </a:rPr>
              <a:t>http://sitn.hms.harvard.edu/flash/2017/history-artificial-intelligence/</a:t>
            </a:r>
            <a:r>
              <a:rPr lang="en-US" sz="1600" dirty="0">
                <a:solidFill>
                  <a:srgbClr val="000000"/>
                </a:solidFill>
                <a:latin typeface="Calibri"/>
                <a:ea typeface="EB Garamond"/>
                <a:cs typeface="Calibri"/>
                <a:sym typeface="EB Garamond"/>
              </a:rPr>
              <a:t> </a:t>
            </a:r>
            <a:endParaRPr lang="en-US" sz="1600" dirty="0">
              <a:solidFill>
                <a:srgbClr val="000000"/>
              </a:solidFill>
              <a:latin typeface="Calibri" panose="020F0502020204030204" pitchFamily="34" charset="0"/>
              <a:ea typeface="EB Garamond"/>
              <a:cs typeface="Calibri" panose="020F0502020204030204" pitchFamily="34" charset="0"/>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a:solidFill>
                <a:srgbClr val="000000"/>
              </a:solidFill>
              <a:latin typeface="Calibri" panose="020F0502020204030204" pitchFamily="34" charset="0"/>
              <a:ea typeface="EB Garamond"/>
              <a:cs typeface="Calibri" panose="020F0502020204030204" pitchFamily="34" charset="0"/>
            </a:endParaRPr>
          </a:p>
          <a:p>
            <a:pPr marL="400050" indent="-285750">
              <a:lnSpc>
                <a:spcPct val="100000"/>
              </a:lnSpc>
              <a:spcBef>
                <a:spcPts val="0"/>
              </a:spcBef>
              <a:spcAft>
                <a:spcPts val="0"/>
              </a:spcAft>
              <a:buClr>
                <a:srgbClr val="000000"/>
              </a:buClr>
              <a:buSzPts val="1800"/>
              <a:buFont typeface="Arial" panose="020B0604020202020204" pitchFamily="34" charset="0"/>
              <a:buChar char="•"/>
            </a:pPr>
            <a:r>
              <a:rPr lang="en-US" sz="1600" i="1" dirty="0">
                <a:solidFill>
                  <a:srgbClr val="000000"/>
                </a:solidFill>
                <a:latin typeface="Calibri"/>
                <a:ea typeface="EB Garamond"/>
                <a:cs typeface="Calibri"/>
                <a:sym typeface="EB Garamond"/>
              </a:rPr>
              <a:t>An evolution of Models. </a:t>
            </a:r>
            <a:r>
              <a:rPr lang="en-US" sz="1600" dirty="0">
                <a:solidFill>
                  <a:srgbClr val="000000"/>
                </a:solidFill>
                <a:latin typeface="Calibri"/>
                <a:ea typeface="EB Garamond"/>
                <a:cs typeface="Calibri"/>
                <a:sym typeface="EB Garamond"/>
              </a:rPr>
              <a:t>Retrieved from </a:t>
            </a:r>
            <a:r>
              <a:rPr lang="en-US" sz="1600" dirty="0">
                <a:solidFill>
                  <a:srgbClr val="000000"/>
                </a:solidFill>
                <a:latin typeface="Calibri"/>
                <a:ea typeface="EB Garamond"/>
                <a:cs typeface="Calibri"/>
                <a:sym typeface="EB Garamond"/>
                <a:hlinkClick r:id="rId7">
                  <a:extLst>
                    <a:ext uri="{A12FA001-AC4F-418D-AE19-62706E023703}">
                      <ahyp:hlinkClr xmlns:ahyp="http://schemas.microsoft.com/office/drawing/2018/hyperlinkcolor" val="tx"/>
                    </a:ext>
                  </a:extLst>
                </a:hlinkClick>
              </a:rPr>
              <a:t>https://www.stateoftheart.ai/models</a:t>
            </a:r>
            <a:r>
              <a:rPr lang="en-US" sz="1600" dirty="0">
                <a:solidFill>
                  <a:srgbClr val="000000"/>
                </a:solidFill>
                <a:latin typeface="Calibri"/>
                <a:ea typeface="EB Garamond"/>
                <a:cs typeface="Calibri"/>
                <a:sym typeface="EB Garamond"/>
              </a:rPr>
              <a:t> </a:t>
            </a:r>
            <a:endParaRPr lang="en-US" sz="1600" dirty="0">
              <a:solidFill>
                <a:srgbClr val="000000"/>
              </a:solidFill>
              <a:latin typeface="Calibri" panose="020F0502020204030204" pitchFamily="34" charset="0"/>
              <a:ea typeface="EB Garamond"/>
              <a:cs typeface="Calibri" panose="020F0502020204030204" pitchFamily="34" charset="0"/>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a:solidFill>
                <a:srgbClr val="000000"/>
              </a:solidFill>
              <a:latin typeface="Calibri" panose="020F0502020204030204" pitchFamily="34" charset="0"/>
              <a:ea typeface="EB Garamond"/>
              <a:cs typeface="Calibri" panose="020F0502020204030204" pitchFamily="34" charset="0"/>
            </a:endParaRPr>
          </a:p>
          <a:p>
            <a:pPr marL="400050" indent="-285750">
              <a:lnSpc>
                <a:spcPct val="100000"/>
              </a:lnSpc>
              <a:spcBef>
                <a:spcPts val="0"/>
              </a:spcBef>
              <a:spcAft>
                <a:spcPts val="0"/>
              </a:spcAft>
              <a:buClr>
                <a:srgbClr val="000000"/>
              </a:buClr>
              <a:buSzPts val="1800"/>
              <a:buFont typeface="Arial" panose="020B0604020202020204" pitchFamily="34" charset="0"/>
              <a:buChar char="•"/>
            </a:pPr>
            <a:r>
              <a:rPr lang="en-US" sz="1600" i="1" dirty="0">
                <a:solidFill>
                  <a:srgbClr val="000000"/>
                </a:solidFill>
                <a:latin typeface="Calibri"/>
                <a:ea typeface="EB Garamond"/>
                <a:cs typeface="Calibri"/>
                <a:sym typeface="EB Garamond"/>
              </a:rPr>
              <a:t>Machines Who Think and the Early Days of AI</a:t>
            </a:r>
            <a:r>
              <a:rPr lang="en-US" sz="1600" dirty="0">
                <a:solidFill>
                  <a:srgbClr val="000000"/>
                </a:solidFill>
                <a:latin typeface="Calibri"/>
                <a:ea typeface="EB Garamond"/>
                <a:cs typeface="Calibri"/>
                <a:sym typeface="EB Garamond"/>
              </a:rPr>
              <a:t>. Podcast. Pamela McCorduck. Retrieved from </a:t>
            </a:r>
            <a:r>
              <a:rPr lang="en-US" sz="1600" dirty="0">
                <a:solidFill>
                  <a:srgbClr val="000000"/>
                </a:solidFill>
                <a:latin typeface="Calibri"/>
                <a:ea typeface="EB Garamond"/>
                <a:cs typeface="Calibri"/>
                <a:sym typeface="EB Garamond"/>
                <a:hlinkClick r:id="rId8">
                  <a:extLst>
                    <a:ext uri="{A12FA001-AC4F-418D-AE19-62706E023703}">
                      <ahyp:hlinkClr xmlns:ahyp="http://schemas.microsoft.com/office/drawing/2018/hyperlinkcolor" val="tx"/>
                    </a:ext>
                  </a:extLst>
                </a:hlinkClick>
              </a:rPr>
              <a:t>https://lexfridman.com/pamela-mccorduck/</a:t>
            </a:r>
            <a:r>
              <a:rPr lang="en-US" sz="1600" dirty="0">
                <a:solidFill>
                  <a:srgbClr val="000000"/>
                </a:solidFill>
                <a:latin typeface="Calibri"/>
                <a:ea typeface="EB Garamond"/>
                <a:cs typeface="Calibri"/>
                <a:sym typeface="EB Garamond"/>
              </a:rPr>
              <a:t> </a:t>
            </a:r>
            <a:endParaRPr lang="en-US" sz="1600" dirty="0">
              <a:solidFill>
                <a:srgbClr val="000000"/>
              </a:solidFill>
              <a:latin typeface="Calibri" panose="020F0502020204030204" pitchFamily="34" charset="0"/>
              <a:ea typeface="EB Garamond"/>
              <a:cs typeface="Calibri" panose="020F0502020204030204" pitchFamily="34" charset="0"/>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a:solidFill>
                <a:srgbClr val="000000"/>
              </a:solidFill>
              <a:latin typeface="Calibri" panose="020F0502020204030204" pitchFamily="34" charset="0"/>
              <a:ea typeface="EB Garamond"/>
              <a:cs typeface="Calibri" panose="020F0502020204030204" pitchFamily="34" charset="0"/>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600" i="1" dirty="0">
                <a:solidFill>
                  <a:srgbClr val="000000"/>
                </a:solidFill>
                <a:latin typeface="Calibri"/>
                <a:ea typeface="EB Garamond"/>
                <a:cs typeface="Calibri"/>
                <a:sym typeface="EB Garamond"/>
              </a:rPr>
              <a:t>The book of Why. The new science of cause and effect</a:t>
            </a:r>
            <a:r>
              <a:rPr lang="en-US" sz="1600" dirty="0">
                <a:solidFill>
                  <a:srgbClr val="000000"/>
                </a:solidFill>
                <a:latin typeface="Calibri"/>
                <a:ea typeface="EB Garamond"/>
                <a:cs typeface="Calibri"/>
                <a:sym typeface="EB Garamond"/>
              </a:rPr>
              <a:t>. Judea Pearl and Dana Mackenzie. Retrieved from </a:t>
            </a:r>
            <a:r>
              <a:rPr lang="en-US" sz="1600" dirty="0">
                <a:solidFill>
                  <a:srgbClr val="000000"/>
                </a:solidFill>
                <a:latin typeface="Calibri"/>
                <a:ea typeface="EB Garamond"/>
                <a:cs typeface="Calibri"/>
                <a:sym typeface="EB Garamond"/>
                <a:hlinkClick r:id="rId9">
                  <a:extLst>
                    <a:ext uri="{A12FA001-AC4F-418D-AE19-62706E023703}">
                      <ahyp:hlinkClr xmlns:ahyp="http://schemas.microsoft.com/office/drawing/2018/hyperlinkcolor" val="tx"/>
                    </a:ext>
                  </a:extLst>
                </a:hlinkClick>
              </a:rPr>
              <a:t>http://bayes.cs.ucla.edu/WHY/</a:t>
            </a:r>
            <a:endParaRPr lang="en-US" sz="1600" dirty="0">
              <a:solidFill>
                <a:srgbClr val="000000"/>
              </a:solidFill>
              <a:latin typeface="Calibri"/>
              <a:ea typeface="EB Garamond"/>
              <a:cs typeface="Calibri"/>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a:solidFill>
                <a:srgbClr val="000000"/>
              </a:solidFill>
              <a:latin typeface="Calibri" panose="020F0502020204030204" pitchFamily="34" charset="0"/>
              <a:ea typeface="EB Garamond"/>
              <a:cs typeface="Calibri" panose="020F0502020204030204" pitchFamily="34" charset="0"/>
            </a:endParaRPr>
          </a:p>
          <a:p>
            <a:pPr marL="400050" indent="-285750">
              <a:lnSpc>
                <a:spcPct val="100000"/>
              </a:lnSpc>
              <a:spcBef>
                <a:spcPts val="0"/>
              </a:spcBef>
              <a:spcAft>
                <a:spcPts val="0"/>
              </a:spcAft>
              <a:buClr>
                <a:srgbClr val="000000"/>
              </a:buClr>
              <a:buSzPts val="1800"/>
              <a:buFont typeface="Arial" panose="020B0604020202020204" pitchFamily="34" charset="0"/>
              <a:buChar char="•"/>
            </a:pPr>
            <a:r>
              <a:rPr lang="en-US" sz="1600" dirty="0">
                <a:solidFill>
                  <a:srgbClr val="000000"/>
                </a:solidFill>
                <a:latin typeface="Calibri"/>
                <a:ea typeface="EB Garamond"/>
                <a:cs typeface="Calibri"/>
                <a:sym typeface="EB Garamond"/>
              </a:rPr>
              <a:t>What Is A Neural Network? Retrieved from </a:t>
            </a:r>
            <a:r>
              <a:rPr lang="en-US" sz="1600" dirty="0">
                <a:solidFill>
                  <a:srgbClr val="000000"/>
                </a:solidFill>
                <a:latin typeface="Calibri"/>
                <a:ea typeface="EB Garamond"/>
                <a:cs typeface="Calibri"/>
                <a:sym typeface="EB Garamond"/>
                <a:hlinkClick r:id="rId10">
                  <a:extLst>
                    <a:ext uri="{A12FA001-AC4F-418D-AE19-62706E023703}">
                      <ahyp:hlinkClr xmlns:ahyp="http://schemas.microsoft.com/office/drawing/2018/hyperlinkcolor" val="tx"/>
                    </a:ext>
                  </a:extLst>
                </a:hlinkClick>
              </a:rPr>
              <a:t>https://aws.amazon.com/what-is/neural-network/</a:t>
            </a:r>
            <a:r>
              <a:rPr lang="en-US" sz="1600" dirty="0">
                <a:solidFill>
                  <a:srgbClr val="000000"/>
                </a:solidFill>
                <a:latin typeface="Calibri"/>
                <a:ea typeface="EB Garamond"/>
                <a:cs typeface="Calibri"/>
                <a:sym typeface="EB Garamond"/>
              </a:rPr>
              <a:t> </a:t>
            </a:r>
            <a:endParaRPr lang="en-US" sz="1600" dirty="0">
              <a:solidFill>
                <a:srgbClr val="000000"/>
              </a:solidFill>
              <a:latin typeface="Calibri" panose="020F0502020204030204" pitchFamily="34" charset="0"/>
              <a:ea typeface="EB Garamond"/>
              <a:cs typeface="Calibri" panose="020F0502020204030204" pitchFamily="34" charset="0"/>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a:solidFill>
                <a:srgbClr val="000000"/>
              </a:solidFill>
              <a:latin typeface="Calibri" panose="020F0502020204030204" pitchFamily="34" charset="0"/>
              <a:ea typeface="EB Garamond"/>
              <a:cs typeface="Calibri" panose="020F0502020204030204" pitchFamily="34" charset="0"/>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200" dirty="0">
              <a:solidFill>
                <a:srgbClr val="000000"/>
              </a:solidFill>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3846385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Appendix </a:t>
            </a:r>
          </a:p>
        </p:txBody>
      </p:sp>
    </p:spTree>
    <p:extLst>
      <p:ext uri="{BB962C8B-B14F-4D97-AF65-F5344CB8AC3E}">
        <p14:creationId xmlns:p14="http://schemas.microsoft.com/office/powerpoint/2010/main" val="18678966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02FEA-518B-0642-D98D-7C53A4929C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921DB2-2E7F-A282-34A5-513053AE10AD}"/>
              </a:ext>
            </a:extLst>
          </p:cNvPr>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Turing Machine </a:t>
            </a:r>
          </a:p>
        </p:txBody>
      </p:sp>
      <p:sp>
        <p:nvSpPr>
          <p:cNvPr id="3" name="Content Placeholder 2">
            <a:extLst>
              <a:ext uri="{FF2B5EF4-FFF2-40B4-BE49-F238E27FC236}">
                <a16:creationId xmlns:a16="http://schemas.microsoft.com/office/drawing/2014/main" id="{BBEA002E-29DF-5B20-04E3-91CEABFC4886}"/>
              </a:ext>
            </a:extLst>
          </p:cNvPr>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Objectives</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Is there a general algorithmic procedure to resolve mathematical questions?*</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Turing wanted to characterize which functions are computable by an “algorithmic procedure”</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The Turing machine (1936) provides a mathematical model of “algorithmic procedure” (computation)</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A Turing machine capable of simulating </a:t>
            </a:r>
            <a:r>
              <a:rPr lang="en-US" b="1" dirty="0">
                <a:solidFill>
                  <a:schemeClr val="tx1"/>
                </a:solidFill>
                <a:latin typeface="Calibri" panose="020F0502020204030204" pitchFamily="34" charset="0"/>
                <a:cs typeface="Calibri" panose="020F0502020204030204" pitchFamily="34" charset="0"/>
                <a:sym typeface="EB Garamond"/>
              </a:rPr>
              <a:t>any computer algorithm </a:t>
            </a:r>
            <a:r>
              <a:rPr lang="en-US" dirty="0">
                <a:solidFill>
                  <a:schemeClr val="tx1"/>
                </a:solidFill>
                <a:latin typeface="Calibri" panose="020F0502020204030204" pitchFamily="34" charset="0"/>
                <a:cs typeface="Calibri" panose="020F0502020204030204" pitchFamily="34" charset="0"/>
                <a:sym typeface="EB Garamond"/>
              </a:rPr>
              <a:t>can, in principle, be constructed</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Universal Turing Machine: a Turing Machine that can simulate any other Turing Machine</a:t>
            </a:r>
          </a:p>
          <a:p>
            <a:pPr marL="548640" lvl="1" indent="0">
              <a:lnSpc>
                <a:spcPct val="100000"/>
              </a:lnSpc>
              <a:spcBef>
                <a:spcPts val="0"/>
              </a:spcBef>
              <a:spcAft>
                <a:spcPts val="0"/>
              </a:spcAft>
              <a:buClrTx/>
              <a:buSzPct val="100000"/>
              <a:buNone/>
            </a:pPr>
            <a:endParaRPr lang="en-US" dirty="0">
              <a:solidFill>
                <a:schemeClr val="tx1"/>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spcAft>
                <a:spcPts val="0"/>
              </a:spcAft>
              <a:buClrTx/>
              <a:buSzPct val="100000"/>
              <a:buNone/>
            </a:pPr>
            <a:r>
              <a:rPr lang="en-US" sz="1200" dirty="0">
                <a:solidFill>
                  <a:schemeClr val="tx1"/>
                </a:solidFill>
                <a:latin typeface="Calibri" panose="020F0502020204030204" pitchFamily="34" charset="0"/>
                <a:cs typeface="Calibri" panose="020F0502020204030204" pitchFamily="34" charset="0"/>
                <a:sym typeface="EB Garamond"/>
              </a:rPr>
              <a:t>*The question comes from the </a:t>
            </a:r>
            <a:r>
              <a:rPr lang="en-US" sz="1200" dirty="0" err="1">
                <a:solidFill>
                  <a:schemeClr val="tx1"/>
                </a:solidFill>
                <a:latin typeface="Calibri" panose="020F0502020204030204" pitchFamily="34" charset="0"/>
                <a:cs typeface="Calibri" panose="020F0502020204030204" pitchFamily="34" charset="0"/>
                <a:sym typeface="EB Garamond"/>
              </a:rPr>
              <a:t>Entscheidungsproblem</a:t>
            </a:r>
            <a:r>
              <a:rPr lang="en-US" sz="1200" dirty="0">
                <a:solidFill>
                  <a:schemeClr val="tx1"/>
                </a:solidFill>
                <a:latin typeface="Calibri" panose="020F0502020204030204" pitchFamily="34" charset="0"/>
                <a:cs typeface="Calibri" panose="020F0502020204030204" pitchFamily="34" charset="0"/>
                <a:sym typeface="EB Garamond"/>
              </a:rPr>
              <a:t> by David Hilbert (1928). Retrieved from </a:t>
            </a:r>
            <a:r>
              <a:rPr lang="en-US" sz="1200" dirty="0">
                <a:solidFill>
                  <a:schemeClr val="tx1"/>
                </a:solidFill>
                <a:latin typeface="Calibri" panose="020F0502020204030204" pitchFamily="34" charset="0"/>
                <a:cs typeface="Calibri" panose="020F0502020204030204" pitchFamily="34" charset="0"/>
                <a:sym typeface="EB Garamond"/>
                <a:hlinkClick r:id="rId2"/>
              </a:rPr>
              <a:t>https://en.wikipedia.org/wiki/Entscheidungsproblem</a:t>
            </a:r>
            <a:r>
              <a:rPr lang="en-US" sz="1200" dirty="0">
                <a:solidFill>
                  <a:schemeClr val="tx1"/>
                </a:solidFill>
                <a:latin typeface="Calibri" panose="020F0502020204030204" pitchFamily="34" charset="0"/>
                <a:cs typeface="Calibri" panose="020F0502020204030204" pitchFamily="34" charset="0"/>
                <a:sym typeface="EB Garamond"/>
              </a:rPr>
              <a:t>  </a:t>
            </a:r>
          </a:p>
        </p:txBody>
      </p:sp>
    </p:spTree>
    <p:extLst>
      <p:ext uri="{BB962C8B-B14F-4D97-AF65-F5344CB8AC3E}">
        <p14:creationId xmlns:p14="http://schemas.microsoft.com/office/powerpoint/2010/main" val="15950831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87F1A-30AF-2D85-6873-FCD1D314ED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F295BE-C4C4-C7BD-DCBD-893A2DCE3424}"/>
              </a:ext>
            </a:extLst>
          </p:cNvPr>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Turing Machine – Components  </a:t>
            </a:r>
          </a:p>
        </p:txBody>
      </p:sp>
      <p:sp>
        <p:nvSpPr>
          <p:cNvPr id="3" name="Content Placeholder 2">
            <a:extLst>
              <a:ext uri="{FF2B5EF4-FFF2-40B4-BE49-F238E27FC236}">
                <a16:creationId xmlns:a16="http://schemas.microsoft.com/office/drawing/2014/main" id="{568D2048-209C-A1F1-0C53-F76EB88C523C}"/>
              </a:ext>
            </a:extLst>
          </p:cNvPr>
          <p:cNvSpPr>
            <a:spLocks noGrp="1"/>
          </p:cNvSpPr>
          <p:nvPr>
            <p:ph idx="1"/>
          </p:nvPr>
        </p:nvSpPr>
        <p:spPr>
          <a:xfrm>
            <a:off x="1097280" y="1744136"/>
            <a:ext cx="685364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Infinite tape on which symbols can be read and written (memory)</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A read-write head</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A finite controller</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A state register (stores the current state)</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A finite table of instructions from where instructions are executed depending on the current state and the symbol read from the tape</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Turing machine can compute anything that can be computed and needs arbitrary amount of memory and conditional branching (if-else).</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p:txBody>
      </p:sp>
      <p:pic>
        <p:nvPicPr>
          <p:cNvPr id="4" name="Picture 3">
            <a:extLst>
              <a:ext uri="{FF2B5EF4-FFF2-40B4-BE49-F238E27FC236}">
                <a16:creationId xmlns:a16="http://schemas.microsoft.com/office/drawing/2014/main" id="{2263CB3D-E910-7357-B60F-44AC0A360B1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877672" y="1846218"/>
            <a:ext cx="3278008" cy="1271452"/>
          </a:xfrm>
          <a:prstGeom prst="rect">
            <a:avLst/>
          </a:prstGeom>
        </p:spPr>
      </p:pic>
    </p:spTree>
    <p:extLst>
      <p:ext uri="{BB962C8B-B14F-4D97-AF65-F5344CB8AC3E}">
        <p14:creationId xmlns:p14="http://schemas.microsoft.com/office/powerpoint/2010/main" val="27359962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77EDC-B088-3222-DC59-80745B03CE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1455F-10CC-F205-5CB0-AE570156261B}"/>
              </a:ext>
            </a:extLst>
          </p:cNvPr>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Turing Completeness</a:t>
            </a:r>
          </a:p>
        </p:txBody>
      </p:sp>
      <p:sp>
        <p:nvSpPr>
          <p:cNvPr id="3" name="Content Placeholder 2">
            <a:extLst>
              <a:ext uri="{FF2B5EF4-FFF2-40B4-BE49-F238E27FC236}">
                <a16:creationId xmlns:a16="http://schemas.microsoft.com/office/drawing/2014/main" id="{3F1BA966-36EF-FDE5-E6DF-9EFCB2D5C909}"/>
              </a:ext>
            </a:extLst>
          </p:cNvPr>
          <p:cNvSpPr>
            <a:spLocks noGrp="1"/>
          </p:cNvSpPr>
          <p:nvPr>
            <p:ph idx="1"/>
          </p:nvPr>
        </p:nvSpPr>
        <p:spPr>
          <a:xfrm>
            <a:off x="1097280" y="1744136"/>
            <a:ext cx="6780392"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Turing Completeness </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A computer is Turing complete if it can solve any problem that a Turing machine can, given an appropriate algorithm, time, and memory</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Turing complete computer → it can execute any algorithm</a:t>
            </a: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Turing complete programming language → it can execute any algorithm</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Turing Prize: The highest distinction in computer science, ‘Nobel Prize’ of computing</a:t>
            </a:r>
          </a:p>
        </p:txBody>
      </p:sp>
      <p:pic>
        <p:nvPicPr>
          <p:cNvPr id="4" name="Picture 3">
            <a:extLst>
              <a:ext uri="{FF2B5EF4-FFF2-40B4-BE49-F238E27FC236}">
                <a16:creationId xmlns:a16="http://schemas.microsoft.com/office/drawing/2014/main" id="{93993188-17E4-DD5C-4FC4-5C80D73D38E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877672" y="1846218"/>
            <a:ext cx="3278008" cy="1271452"/>
          </a:xfrm>
          <a:prstGeom prst="rect">
            <a:avLst/>
          </a:prstGeom>
        </p:spPr>
      </p:pic>
    </p:spTree>
    <p:extLst>
      <p:ext uri="{BB962C8B-B14F-4D97-AF65-F5344CB8AC3E}">
        <p14:creationId xmlns:p14="http://schemas.microsoft.com/office/powerpoint/2010/main" val="18854793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10D5E-C5B5-CA5F-DA61-FBEF46916D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E52F00-202A-EE09-EBC4-634E181A4057}"/>
              </a:ext>
            </a:extLst>
          </p:cNvPr>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The combinatorial explosion</a:t>
            </a:r>
          </a:p>
        </p:txBody>
      </p:sp>
      <p:sp>
        <p:nvSpPr>
          <p:cNvPr id="3" name="Content Placeholder 2">
            <a:extLst>
              <a:ext uri="{FF2B5EF4-FFF2-40B4-BE49-F238E27FC236}">
                <a16:creationId xmlns:a16="http://schemas.microsoft.com/office/drawing/2014/main" id="{77C37057-FD58-4B8F-9BF8-56B8C0D30ABF}"/>
              </a:ext>
            </a:extLst>
          </p:cNvPr>
          <p:cNvSpPr>
            <a:spLocks noGrp="1"/>
          </p:cNvSpPr>
          <p:nvPr>
            <p:ph idx="1"/>
          </p:nvPr>
        </p:nvSpPr>
        <p:spPr>
          <a:xfrm>
            <a:off x="1097278" y="1737359"/>
            <a:ext cx="10058401" cy="459377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 serious problem for search-based methods</a:t>
            </a:r>
          </a:p>
          <a:p>
            <a:pPr marL="1097280" lvl="2" indent="-342900">
              <a:lnSpc>
                <a:spcPct val="100000"/>
              </a:lnSpc>
              <a:spcBef>
                <a:spcPts val="0"/>
              </a:spcBef>
              <a:spcAft>
                <a:spcPts val="0"/>
              </a:spcAft>
              <a:buClr>
                <a:srgbClr val="000000"/>
              </a:buClr>
              <a:buSzPct val="80000"/>
              <a:buFont typeface="EB Garamond"/>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Extremely rapid growth (≥ exponential) of the number of possible combinations in multi-dimensional environments</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Many problems becomes </a:t>
            </a:r>
            <a:r>
              <a:rPr lang="en-US" sz="1800" b="1" dirty="0">
                <a:solidFill>
                  <a:schemeClr val="tx1"/>
                </a:solidFill>
                <a:latin typeface="Calibri" panose="020F0502020204030204" pitchFamily="34" charset="0"/>
                <a:cs typeface="Calibri" panose="020F0502020204030204" pitchFamily="34" charset="0"/>
                <a:sym typeface="EB Garamond"/>
              </a:rPr>
              <a:t>intractable</a:t>
            </a:r>
            <a:r>
              <a:rPr lang="en-US" sz="1800" dirty="0">
                <a:solidFill>
                  <a:schemeClr val="tx1"/>
                </a:solidFill>
                <a:latin typeface="Calibri" panose="020F0502020204030204" pitchFamily="34" charset="0"/>
                <a:cs typeface="Calibri" panose="020F0502020204030204" pitchFamily="34" charset="0"/>
                <a:sym typeface="EB Garamond"/>
              </a:rPr>
              <a:t> to solve by brute force search (and many types of heuristic search)</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A simple world in which an agent tries to arrive to a goal state with different actions (i.e., a branching factor of 6)</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Up to 3 steps to reach the goal: 6 + 6 × 6 + 6 × 6 × 6 = 258 possible sequences</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Up to 6 steps: 6</a:t>
            </a:r>
            <a:r>
              <a:rPr lang="en-US" sz="1800" baseline="30000" dirty="0">
                <a:solidFill>
                  <a:schemeClr val="tx1"/>
                </a:solidFill>
                <a:latin typeface="Calibri" panose="020F0502020204030204" pitchFamily="34" charset="0"/>
                <a:cs typeface="Calibri" panose="020F0502020204030204" pitchFamily="34" charset="0"/>
                <a:sym typeface="EB Garamond"/>
              </a:rPr>
              <a:t>1</a:t>
            </a:r>
            <a:r>
              <a:rPr lang="en-US" sz="1800" dirty="0">
                <a:solidFill>
                  <a:schemeClr val="tx1"/>
                </a:solidFill>
                <a:latin typeface="Calibri" panose="020F0502020204030204" pitchFamily="34" charset="0"/>
                <a:cs typeface="Calibri" panose="020F0502020204030204" pitchFamily="34" charset="0"/>
                <a:sym typeface="EB Garamond"/>
              </a:rPr>
              <a:t> + 6</a:t>
            </a:r>
            <a:r>
              <a:rPr lang="en-US" sz="1800" baseline="30000" dirty="0">
                <a:solidFill>
                  <a:schemeClr val="tx1"/>
                </a:solidFill>
                <a:latin typeface="Calibri" panose="020F0502020204030204" pitchFamily="34" charset="0"/>
                <a:cs typeface="Calibri" panose="020F0502020204030204" pitchFamily="34" charset="0"/>
                <a:sym typeface="EB Garamond"/>
              </a:rPr>
              <a:t>2</a:t>
            </a:r>
            <a:r>
              <a:rPr lang="en-US" sz="1800" dirty="0">
                <a:solidFill>
                  <a:schemeClr val="tx1"/>
                </a:solidFill>
                <a:latin typeface="Calibri" panose="020F0502020204030204" pitchFamily="34" charset="0"/>
                <a:cs typeface="Calibri" panose="020F0502020204030204" pitchFamily="34" charset="0"/>
                <a:sym typeface="EB Garamond"/>
              </a:rPr>
              <a:t> + 6</a:t>
            </a:r>
            <a:r>
              <a:rPr lang="en-US" sz="1800" baseline="30000" dirty="0">
                <a:solidFill>
                  <a:schemeClr val="tx1"/>
                </a:solidFill>
                <a:latin typeface="Calibri" panose="020F0502020204030204" pitchFamily="34" charset="0"/>
                <a:cs typeface="Calibri" panose="020F0502020204030204" pitchFamily="34" charset="0"/>
                <a:sym typeface="EB Garamond"/>
              </a:rPr>
              <a:t>3</a:t>
            </a:r>
            <a:r>
              <a:rPr lang="en-US" sz="1800" dirty="0">
                <a:solidFill>
                  <a:schemeClr val="tx1"/>
                </a:solidFill>
                <a:latin typeface="Calibri" panose="020F0502020204030204" pitchFamily="34" charset="0"/>
                <a:cs typeface="Calibri" panose="020F0502020204030204" pitchFamily="34" charset="0"/>
                <a:sym typeface="EB Garamond"/>
              </a:rPr>
              <a:t> + 6</a:t>
            </a:r>
            <a:r>
              <a:rPr lang="en-US" sz="1800" baseline="30000" dirty="0">
                <a:solidFill>
                  <a:schemeClr val="tx1"/>
                </a:solidFill>
                <a:latin typeface="Calibri" panose="020F0502020204030204" pitchFamily="34" charset="0"/>
                <a:cs typeface="Calibri" panose="020F0502020204030204" pitchFamily="34" charset="0"/>
                <a:sym typeface="EB Garamond"/>
              </a:rPr>
              <a:t>4</a:t>
            </a:r>
            <a:r>
              <a:rPr lang="en-US" sz="1800" dirty="0">
                <a:solidFill>
                  <a:schemeClr val="tx1"/>
                </a:solidFill>
                <a:latin typeface="Calibri" panose="020F0502020204030204" pitchFamily="34" charset="0"/>
                <a:cs typeface="Calibri" panose="020F0502020204030204" pitchFamily="34" charset="0"/>
                <a:sym typeface="EB Garamond"/>
              </a:rPr>
              <a:t> + 6</a:t>
            </a:r>
            <a:r>
              <a:rPr lang="en-US" sz="1800" baseline="30000" dirty="0">
                <a:solidFill>
                  <a:schemeClr val="tx1"/>
                </a:solidFill>
                <a:latin typeface="Calibri" panose="020F0502020204030204" pitchFamily="34" charset="0"/>
                <a:cs typeface="Calibri" panose="020F0502020204030204" pitchFamily="34" charset="0"/>
                <a:sym typeface="EB Garamond"/>
              </a:rPr>
              <a:t>5</a:t>
            </a:r>
            <a:r>
              <a:rPr lang="en-US" sz="1800" dirty="0">
                <a:solidFill>
                  <a:schemeClr val="tx1"/>
                </a:solidFill>
                <a:latin typeface="Calibri" panose="020F0502020204030204" pitchFamily="34" charset="0"/>
                <a:cs typeface="Calibri" panose="020F0502020204030204" pitchFamily="34" charset="0"/>
                <a:sym typeface="EB Garamond"/>
              </a:rPr>
              <a:t> + 6</a:t>
            </a:r>
            <a:r>
              <a:rPr lang="en-US" sz="1800" baseline="30000" dirty="0">
                <a:solidFill>
                  <a:schemeClr val="tx1"/>
                </a:solidFill>
                <a:latin typeface="Calibri" panose="020F0502020204030204" pitchFamily="34" charset="0"/>
                <a:cs typeface="Calibri" panose="020F0502020204030204" pitchFamily="34" charset="0"/>
                <a:sym typeface="EB Garamond"/>
              </a:rPr>
              <a:t>6</a:t>
            </a:r>
            <a:r>
              <a:rPr lang="en-US" sz="1800" dirty="0">
                <a:solidFill>
                  <a:schemeClr val="tx1"/>
                </a:solidFill>
                <a:latin typeface="Calibri" panose="020F0502020204030204" pitchFamily="34" charset="0"/>
                <a:cs typeface="Calibri" panose="020F0502020204030204" pitchFamily="34" charset="0"/>
                <a:sym typeface="EB Garamond"/>
              </a:rPr>
              <a:t> = 55,986 sequences</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EB Garamond"/>
              </a:rPr>
              <a:t>Up to 24 steps: 5,686,057,605,985,940,274 (more than 5 quintillion) sequences</a:t>
            </a:r>
          </a:p>
          <a:p>
            <a:pPr marL="1097280" lvl="2" indent="-342900">
              <a:lnSpc>
                <a:spcPct val="100000"/>
              </a:lnSpc>
              <a:spcBef>
                <a:spcPts val="0"/>
              </a:spcBef>
              <a:spcAft>
                <a:spcPts val="0"/>
              </a:spcAft>
              <a:buClr>
                <a:srgbClr val="000000"/>
              </a:buClr>
              <a:buSzPct val="80000"/>
              <a:buFont typeface="EB Garamond"/>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754380" lvl="2" indent="0">
              <a:lnSpc>
                <a:spcPct val="100000"/>
              </a:lnSpc>
              <a:spcBef>
                <a:spcPts val="0"/>
              </a:spcBef>
              <a:spcAft>
                <a:spcPts val="0"/>
              </a:spcAft>
              <a:buClr>
                <a:srgbClr val="000000"/>
              </a:buClr>
              <a:buSzPct val="80000"/>
              <a:buNone/>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527617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75377-08BB-02B3-75FD-9F3D99C79B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F61215-BFA1-00B6-DA06-DCD675534E40}"/>
              </a:ext>
            </a:extLst>
          </p:cNvPr>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ML: Neural network – how does it work?</a:t>
            </a:r>
          </a:p>
        </p:txBody>
      </p:sp>
      <p:sp>
        <p:nvSpPr>
          <p:cNvPr id="3" name="Content Placeholder 2">
            <a:extLst>
              <a:ext uri="{FF2B5EF4-FFF2-40B4-BE49-F238E27FC236}">
                <a16:creationId xmlns:a16="http://schemas.microsoft.com/office/drawing/2014/main" id="{34A7ADB1-5FBD-6089-EEA6-33C472B7C812}"/>
              </a:ext>
            </a:extLst>
          </p:cNvPr>
          <p:cNvSpPr>
            <a:spLocks noGrp="1"/>
          </p:cNvSpPr>
          <p:nvPr>
            <p:ph idx="1"/>
          </p:nvPr>
        </p:nvSpPr>
        <p:spPr>
          <a:xfrm>
            <a:off x="1097278" y="1737359"/>
            <a:ext cx="10058401" cy="459377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How do neural networks work? </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Three interconnected layers – input, hidden, and output</a:t>
            </a:r>
          </a:p>
          <a:p>
            <a:pPr marL="1097280" lvl="2" indent="-342900">
              <a:lnSpc>
                <a:spcPct val="100000"/>
              </a:lnSpc>
              <a:spcBef>
                <a:spcPts val="0"/>
              </a:spcBef>
              <a:spcAft>
                <a:spcPts val="0"/>
              </a:spcAft>
              <a:buClr>
                <a:srgbClr val="000000"/>
              </a:buClr>
              <a:buSzPct val="80000"/>
              <a:buFont typeface="EB Garamond"/>
              <a:buChar char="○"/>
            </a:pPr>
            <a:endParaRPr lang="en-US" sz="16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600" dirty="0">
                <a:solidFill>
                  <a:schemeClr val="tx1"/>
                </a:solidFill>
                <a:latin typeface="Calibri" panose="020F0502020204030204" pitchFamily="34" charset="0"/>
                <a:cs typeface="Calibri" panose="020F0502020204030204" pitchFamily="34" charset="0"/>
                <a:sym typeface="EB Garamond"/>
              </a:rPr>
              <a:t>Input: Get information from outside source, process and categorize it, and pass it on to the next layer</a:t>
            </a:r>
          </a:p>
          <a:p>
            <a:pPr marL="1097280" lvl="2" indent="-342900">
              <a:lnSpc>
                <a:spcPct val="100000"/>
              </a:lnSpc>
              <a:spcBef>
                <a:spcPts val="0"/>
              </a:spcBef>
              <a:spcAft>
                <a:spcPts val="0"/>
              </a:spcAft>
              <a:buClr>
                <a:srgbClr val="000000"/>
              </a:buClr>
              <a:buSzPct val="80000"/>
              <a:buFont typeface="EB Garamond"/>
              <a:buChar char="○"/>
            </a:pPr>
            <a:endParaRPr lang="en-US" sz="16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600" dirty="0">
                <a:solidFill>
                  <a:schemeClr val="tx1"/>
                </a:solidFill>
                <a:latin typeface="Calibri" panose="020F0502020204030204" pitchFamily="34" charset="0"/>
                <a:cs typeface="Calibri" panose="020F0502020204030204" pitchFamily="34" charset="0"/>
                <a:sym typeface="EB Garamond"/>
              </a:rPr>
              <a:t>Hidden: Analyzes the output from the previous layer, processes it further, and passes it on to the next layer</a:t>
            </a:r>
          </a:p>
          <a:p>
            <a:pPr marL="1097280" lvl="2" indent="-342900">
              <a:lnSpc>
                <a:spcPct val="100000"/>
              </a:lnSpc>
              <a:spcBef>
                <a:spcPts val="0"/>
              </a:spcBef>
              <a:spcAft>
                <a:spcPts val="0"/>
              </a:spcAft>
              <a:buClr>
                <a:srgbClr val="000000"/>
              </a:buClr>
              <a:buSzPct val="80000"/>
              <a:buFont typeface="EB Garamond"/>
              <a:buChar char="○"/>
            </a:pPr>
            <a:endParaRPr lang="en-US" sz="16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600" dirty="0">
                <a:solidFill>
                  <a:schemeClr val="tx1"/>
                </a:solidFill>
                <a:latin typeface="Calibri" panose="020F0502020204030204" pitchFamily="34" charset="0"/>
                <a:cs typeface="Calibri" panose="020F0502020204030204" pitchFamily="34" charset="0"/>
                <a:sym typeface="EB Garamond"/>
              </a:rPr>
              <a:t>Output: Gives the result of all the data processing by the artificial neural network. </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sym typeface="EB Garamond"/>
              </a:rPr>
              <a:t>It can have single or multiple nodes – with a binary (yes/no) classification problem, the output layer will have one output node, which will give the result as 1 or 0</a:t>
            </a:r>
          </a:p>
          <a:p>
            <a:pPr marL="1280160" lvl="3" indent="-342900">
              <a:lnSpc>
                <a:spcPct val="100000"/>
              </a:lnSpc>
              <a:spcBef>
                <a:spcPts val="0"/>
              </a:spcBef>
              <a:spcAft>
                <a:spcPts val="0"/>
              </a:spcAft>
              <a:buClr>
                <a:srgbClr val="000000"/>
              </a:buClr>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sym typeface="EB Garamond"/>
              </a:rPr>
              <a:t>With a multi-class classification problem, the output layer might consist of more than one output node</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754380" lvl="2" indent="0">
              <a:lnSpc>
                <a:spcPct val="100000"/>
              </a:lnSpc>
              <a:spcBef>
                <a:spcPts val="0"/>
              </a:spcBef>
              <a:spcAft>
                <a:spcPts val="0"/>
              </a:spcAft>
              <a:buClr>
                <a:srgbClr val="000000"/>
              </a:buClr>
              <a:buSzPct val="80000"/>
              <a:buNone/>
            </a:pPr>
            <a:endParaRPr lang="en-US" sz="1050" dirty="0">
              <a:solidFill>
                <a:schemeClr val="tx1"/>
              </a:solidFill>
              <a:latin typeface="Calibri" panose="020F0502020204030204" pitchFamily="34" charset="0"/>
              <a:cs typeface="Calibri" panose="020F0502020204030204" pitchFamily="34" charset="0"/>
              <a:sym typeface="EB Garamond"/>
            </a:endParaRPr>
          </a:p>
          <a:p>
            <a:pPr marL="754380" lvl="2" indent="0">
              <a:lnSpc>
                <a:spcPct val="100000"/>
              </a:lnSpc>
              <a:spcBef>
                <a:spcPts val="0"/>
              </a:spcBef>
              <a:spcAft>
                <a:spcPts val="0"/>
              </a:spcAft>
              <a:buClr>
                <a:srgbClr val="000000"/>
              </a:buClr>
              <a:buSzPct val="80000"/>
              <a:buNone/>
            </a:pPr>
            <a:endParaRPr lang="en-US" sz="1050" dirty="0">
              <a:solidFill>
                <a:schemeClr val="tx1"/>
              </a:solidFill>
              <a:latin typeface="Calibri" panose="020F0502020204030204" pitchFamily="34" charset="0"/>
              <a:cs typeface="Calibri" panose="020F0502020204030204" pitchFamily="34" charset="0"/>
              <a:sym typeface="EB Garamond"/>
            </a:endParaRPr>
          </a:p>
          <a:p>
            <a:pPr marL="754380" lvl="2" indent="0">
              <a:lnSpc>
                <a:spcPct val="100000"/>
              </a:lnSpc>
              <a:spcBef>
                <a:spcPts val="0"/>
              </a:spcBef>
              <a:spcAft>
                <a:spcPts val="0"/>
              </a:spcAft>
              <a:buClr>
                <a:srgbClr val="000000"/>
              </a:buClr>
              <a:buSzPct val="80000"/>
              <a:buNone/>
            </a:pPr>
            <a:r>
              <a:rPr lang="en-US" sz="1050" dirty="0">
                <a:solidFill>
                  <a:schemeClr val="tx1"/>
                </a:solidFill>
                <a:latin typeface="Calibri" panose="020F0502020204030204" pitchFamily="34" charset="0"/>
                <a:cs typeface="Calibri" panose="020F0502020204030204" pitchFamily="34" charset="0"/>
                <a:sym typeface="EB Garamond"/>
              </a:rPr>
              <a:t>Source: What Is A Neural Network? Retrieved from </a:t>
            </a:r>
            <a:r>
              <a:rPr lang="en-US" sz="1050" dirty="0">
                <a:solidFill>
                  <a:schemeClr val="tx1"/>
                </a:solidFill>
                <a:latin typeface="Calibri" panose="020F0502020204030204" pitchFamily="34" charset="0"/>
                <a:cs typeface="Calibri" panose="020F0502020204030204" pitchFamily="34" charset="0"/>
                <a:sym typeface="EB Garamond"/>
                <a:hlinkClick r:id="rId2"/>
              </a:rPr>
              <a:t>https://aws.amazon.com/what-is/neural-network/</a:t>
            </a:r>
            <a:r>
              <a:rPr lang="en-US" sz="1050" dirty="0">
                <a:solidFill>
                  <a:schemeClr val="tx1"/>
                </a:solidFill>
                <a:latin typeface="Calibri" panose="020F0502020204030204" pitchFamily="34" charset="0"/>
                <a:cs typeface="Calibri" panose="020F0502020204030204" pitchFamily="34" charset="0"/>
                <a:sym typeface="EB Garamond"/>
              </a:rPr>
              <a:t>   </a:t>
            </a:r>
          </a:p>
          <a:p>
            <a:pPr marL="1097280" lvl="2" indent="-342900">
              <a:lnSpc>
                <a:spcPct val="100000"/>
              </a:lnSpc>
              <a:spcBef>
                <a:spcPts val="0"/>
              </a:spcBef>
              <a:spcAft>
                <a:spcPts val="0"/>
              </a:spcAft>
              <a:buClr>
                <a:srgbClr val="000000"/>
              </a:buClr>
              <a:buSzPct val="80000"/>
              <a:buFont typeface="EB Garamond"/>
              <a:buChar char="○"/>
            </a:pPr>
            <a:endParaRPr lang="en-US" sz="16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350368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5F9EA-05E4-E28E-C570-AA132D8E99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0AA6EF-B2F2-46A1-4442-BC6CC4A38CC4}"/>
              </a:ext>
            </a:extLst>
          </p:cNvPr>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The concept – (Artificial) </a:t>
            </a:r>
            <a:r>
              <a:rPr lang="en-US" sz="3200" b="1" spc="0" dirty="0">
                <a:solidFill>
                  <a:srgbClr val="0070C0"/>
                </a:solidFill>
                <a:latin typeface="Calibri" panose="020F0502020204030204" pitchFamily="34" charset="0"/>
                <a:cs typeface="Calibri" panose="020F0502020204030204" pitchFamily="34" charset="0"/>
              </a:rPr>
              <a:t>Intelligence</a:t>
            </a:r>
          </a:p>
        </p:txBody>
      </p:sp>
      <p:sp>
        <p:nvSpPr>
          <p:cNvPr id="3" name="Content Placeholder 2">
            <a:extLst>
              <a:ext uri="{FF2B5EF4-FFF2-40B4-BE49-F238E27FC236}">
                <a16:creationId xmlns:a16="http://schemas.microsoft.com/office/drawing/2014/main" id="{09D971F5-10DD-B8AB-67B5-D1C7526991E7}"/>
              </a:ext>
            </a:extLst>
          </p:cNvPr>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What is Intelligence? </a:t>
            </a:r>
          </a:p>
          <a:p>
            <a:pPr marL="1097280" lvl="2" indent="-342900">
              <a:lnSpc>
                <a:spcPct val="100000"/>
              </a:lnSpc>
              <a:spcBef>
                <a:spcPts val="0"/>
              </a:spcBef>
              <a:spcAft>
                <a:spcPts val="0"/>
              </a:spcAft>
              <a:buClr>
                <a:srgbClr val="000000"/>
              </a:buClr>
              <a:buSzPct val="80000"/>
              <a:buFont typeface="EB Garamond"/>
              <a:buChar char="○"/>
            </a:pPr>
            <a:r>
              <a:rPr lang="en-US" sz="2000" dirty="0">
                <a:solidFill>
                  <a:schemeClr val="tx1"/>
                </a:solidFill>
                <a:latin typeface="Calibri" panose="020F0502020204030204" pitchFamily="34" charset="0"/>
                <a:cs typeface="Calibri" panose="020F0502020204030204" pitchFamily="34" charset="0"/>
              </a:rPr>
              <a:t>Problem solving, decision making, learn to reason, discovery of knowledge, critical thinking</a:t>
            </a:r>
          </a:p>
          <a:p>
            <a:pPr marL="1097280" lvl="2" indent="-342900">
              <a:lnSpc>
                <a:spcPct val="100000"/>
              </a:lnSpc>
              <a:spcBef>
                <a:spcPts val="0"/>
              </a:spcBef>
              <a:spcAft>
                <a:spcPts val="0"/>
              </a:spcAft>
              <a:buClr>
                <a:srgbClr val="000000"/>
              </a:buClr>
              <a:buSzPct val="80000"/>
              <a:buFont typeface="EB Garamond"/>
              <a:buChar char="○"/>
            </a:pPr>
            <a:endParaRPr lang="en-US" sz="20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2000" dirty="0">
                <a:solidFill>
                  <a:schemeClr val="tx1"/>
                </a:solidFill>
                <a:latin typeface="Calibri" panose="020F0502020204030204" pitchFamily="34" charset="0"/>
                <a:cs typeface="Calibri" panose="020F0502020204030204" pitchFamily="34" charset="0"/>
                <a:sym typeface="EB Garamond"/>
              </a:rPr>
              <a:t>Applying knowledge to new and unknown situations</a:t>
            </a:r>
          </a:p>
          <a:p>
            <a:pPr marL="1097280" lvl="2" indent="-342900">
              <a:lnSpc>
                <a:spcPct val="100000"/>
              </a:lnSpc>
              <a:spcBef>
                <a:spcPts val="0"/>
              </a:spcBef>
              <a:spcAft>
                <a:spcPts val="0"/>
              </a:spcAft>
              <a:buClr>
                <a:srgbClr val="000000"/>
              </a:buClr>
              <a:buSzPct val="80000"/>
              <a:buFont typeface="EB Garamond"/>
              <a:buChar char="○"/>
            </a:pPr>
            <a:endParaRPr lang="en-US" sz="20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2000" dirty="0">
                <a:solidFill>
                  <a:schemeClr val="tx1"/>
                </a:solidFill>
                <a:latin typeface="Calibri" panose="020F0502020204030204" pitchFamily="34" charset="0"/>
                <a:cs typeface="Calibri" panose="020F0502020204030204" pitchFamily="34" charset="0"/>
                <a:sym typeface="EB Garamond"/>
              </a:rPr>
              <a:t>Identifying useful and non-useful information</a:t>
            </a:r>
          </a:p>
          <a:p>
            <a:pPr marL="1097280" lvl="2" indent="-342900">
              <a:lnSpc>
                <a:spcPct val="100000"/>
              </a:lnSpc>
              <a:spcBef>
                <a:spcPts val="0"/>
              </a:spcBef>
              <a:spcAft>
                <a:spcPts val="0"/>
              </a:spcAft>
              <a:buClr>
                <a:srgbClr val="000000"/>
              </a:buClr>
              <a:buSzPct val="80000"/>
              <a:buFont typeface="EB Garamond"/>
              <a:buChar char="○"/>
            </a:pPr>
            <a:endParaRPr lang="en-US" sz="20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2000" dirty="0">
                <a:solidFill>
                  <a:schemeClr val="tx1"/>
                </a:solidFill>
                <a:latin typeface="Calibri" panose="020F0502020204030204" pitchFamily="34" charset="0"/>
                <a:cs typeface="Calibri" panose="020F0502020204030204" pitchFamily="34" charset="0"/>
                <a:sym typeface="EB Garamond"/>
              </a:rPr>
              <a:t>Replicating tasks with speed and precision</a:t>
            </a:r>
          </a:p>
          <a:p>
            <a:pPr marL="1097280" lvl="2" indent="-342900">
              <a:lnSpc>
                <a:spcPct val="100000"/>
              </a:lnSpc>
              <a:spcBef>
                <a:spcPts val="0"/>
              </a:spcBef>
              <a:spcAft>
                <a:spcPts val="0"/>
              </a:spcAft>
              <a:buClr>
                <a:srgbClr val="000000"/>
              </a:buClr>
              <a:buSzPct val="80000"/>
              <a:buFont typeface="EB Garamond"/>
              <a:buChar char="○"/>
            </a:pPr>
            <a:endParaRPr lang="en-US" sz="20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2000" dirty="0">
                <a:solidFill>
                  <a:schemeClr val="tx1"/>
                </a:solidFill>
                <a:latin typeface="Calibri" panose="020F0502020204030204" pitchFamily="34" charset="0"/>
                <a:cs typeface="Calibri" panose="020F0502020204030204" pitchFamily="34" charset="0"/>
                <a:sym typeface="EB Garamond"/>
              </a:rPr>
              <a:t>Situational awareness </a:t>
            </a:r>
            <a:r>
              <a:rPr lang="en-US" sz="1200" dirty="0">
                <a:solidFill>
                  <a:schemeClr val="tx1"/>
                </a:solidFill>
                <a:latin typeface="Calibri" panose="020F0502020204030204" pitchFamily="34" charset="0"/>
                <a:cs typeface="Calibri" panose="020F0502020204030204" pitchFamily="34" charset="0"/>
                <a:sym typeface="EB Garamond"/>
              </a:rPr>
              <a:t>(The Things You Can Do to Survive a Plane Crash: </a:t>
            </a:r>
            <a:r>
              <a:rPr lang="en-US" sz="1200" dirty="0">
                <a:solidFill>
                  <a:schemeClr val="tx1"/>
                </a:solidFill>
                <a:latin typeface="Calibri" panose="020F0502020204030204" pitchFamily="34" charset="0"/>
                <a:cs typeface="Calibri" panose="020F0502020204030204" pitchFamily="34" charset="0"/>
                <a:sym typeface="EB Garamond"/>
                <a:hlinkClick r:id="rId2"/>
              </a:rPr>
              <a:t>https://slate.com/business/2025/03/airline-accidents-the-things-you-can-do-to-survive-a-plane-crash.html?utm_source=firefox-newtab-en-us</a:t>
            </a:r>
            <a:r>
              <a:rPr lang="en-US" sz="1200" dirty="0">
                <a:solidFill>
                  <a:schemeClr val="tx1"/>
                </a:solidFill>
                <a:latin typeface="Calibri" panose="020F0502020204030204" pitchFamily="34" charset="0"/>
                <a:cs typeface="Calibri" panose="020F0502020204030204" pitchFamily="34" charset="0"/>
                <a:sym typeface="EB Garamond"/>
              </a:rPr>
              <a:t> )</a:t>
            </a:r>
          </a:p>
          <a:p>
            <a:pPr marL="1097280" lvl="2" indent="-342900">
              <a:lnSpc>
                <a:spcPct val="100000"/>
              </a:lnSpc>
              <a:spcBef>
                <a:spcPts val="0"/>
              </a:spcBef>
              <a:spcAft>
                <a:spcPts val="0"/>
              </a:spcAft>
              <a:buClr>
                <a:srgbClr val="000000"/>
              </a:buClr>
              <a:buSzPct val="80000"/>
              <a:buFont typeface="EB Garamond"/>
              <a:buChar char="○"/>
            </a:pPr>
            <a:endParaRPr lang="en-US" sz="20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2000" dirty="0">
                <a:solidFill>
                  <a:schemeClr val="tx1"/>
                </a:solidFill>
                <a:latin typeface="Calibri" panose="020F0502020204030204" pitchFamily="34" charset="0"/>
                <a:cs typeface="Calibri" panose="020F0502020204030204" pitchFamily="34" charset="0"/>
                <a:sym typeface="EB Garamond"/>
              </a:rPr>
              <a:t>Prediction</a:t>
            </a:r>
          </a:p>
        </p:txBody>
      </p:sp>
    </p:spTree>
    <p:extLst>
      <p:ext uri="{BB962C8B-B14F-4D97-AF65-F5344CB8AC3E}">
        <p14:creationId xmlns:p14="http://schemas.microsoft.com/office/powerpoint/2010/main" val="33260703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C052A-64B0-A1AC-6023-963A52614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42A974-077A-C791-60B6-9CC5C4F5903C}"/>
              </a:ext>
            </a:extLst>
          </p:cNvPr>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ML: Neural network – Types</a:t>
            </a:r>
          </a:p>
        </p:txBody>
      </p:sp>
      <p:sp>
        <p:nvSpPr>
          <p:cNvPr id="3" name="Content Placeholder 2">
            <a:extLst>
              <a:ext uri="{FF2B5EF4-FFF2-40B4-BE49-F238E27FC236}">
                <a16:creationId xmlns:a16="http://schemas.microsoft.com/office/drawing/2014/main" id="{D5455463-12C2-066E-03D5-1154E9691A1B}"/>
              </a:ext>
            </a:extLst>
          </p:cNvPr>
          <p:cNvSpPr>
            <a:spLocks noGrp="1"/>
          </p:cNvSpPr>
          <p:nvPr>
            <p:ph idx="1"/>
          </p:nvPr>
        </p:nvSpPr>
        <p:spPr>
          <a:xfrm>
            <a:off x="1097278" y="1737359"/>
            <a:ext cx="5982791" cy="459377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sym typeface="EB Garamond"/>
              </a:rPr>
              <a:t>Types of neural network – Feedforward neural networks, Backpropagation, Convolutional neural networks (CNNs)</a:t>
            </a:r>
          </a:p>
          <a:p>
            <a:pPr marL="914400" lvl="1" indent="-365760">
              <a:lnSpc>
                <a:spcPct val="100000"/>
              </a:lnSpc>
              <a:spcBef>
                <a:spcPts val="0"/>
              </a:spcBef>
              <a:spcAft>
                <a:spcPts val="0"/>
              </a:spcAft>
              <a:buClrTx/>
              <a:buSzPct val="1000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sym typeface="EB Garamond"/>
              </a:rPr>
              <a:t>Feedforward neural networks process data in one direction, from input to output</a:t>
            </a:r>
          </a:p>
          <a:p>
            <a:pPr marL="914400" lvl="1" indent="-365760">
              <a:lnSpc>
                <a:spcPct val="100000"/>
              </a:lnSpc>
              <a:spcBef>
                <a:spcPts val="0"/>
              </a:spcBef>
              <a:spcAft>
                <a:spcPts val="0"/>
              </a:spcAft>
              <a:buClrTx/>
              <a:buSzPct val="1000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sym typeface="EB Garamond"/>
              </a:rPr>
              <a:t>Backpropagation uses feedback loop to find correct path from input to output</a:t>
            </a:r>
          </a:p>
          <a:p>
            <a:pPr marL="914400" lvl="1" indent="-365760">
              <a:lnSpc>
                <a:spcPct val="100000"/>
              </a:lnSpc>
              <a:spcBef>
                <a:spcPts val="0"/>
              </a:spcBef>
              <a:spcAft>
                <a:spcPts val="0"/>
              </a:spcAft>
              <a:buClrTx/>
              <a:buSzPct val="1000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sym typeface="EB Garamond"/>
              </a:rPr>
              <a:t>Convolutional neural networks have hidden layers perform specific mathematical functions, like summarizing or filtering, called convolutions. The new form is easier to process without losing features that are critical for making a good prediction</a:t>
            </a:r>
          </a:p>
          <a:p>
            <a:pPr marL="754380" lvl="2" indent="0">
              <a:lnSpc>
                <a:spcPct val="100000"/>
              </a:lnSpc>
              <a:spcBef>
                <a:spcPts val="0"/>
              </a:spcBef>
              <a:spcAft>
                <a:spcPts val="0"/>
              </a:spcAft>
              <a:buClr>
                <a:srgbClr val="000000"/>
              </a:buClr>
              <a:buSzPct val="80000"/>
              <a:buNone/>
            </a:pPr>
            <a:endParaRPr lang="en-US" sz="1600" dirty="0">
              <a:solidFill>
                <a:schemeClr val="tx1"/>
              </a:solidFill>
              <a:latin typeface="Calibri" panose="020F0502020204030204" pitchFamily="34" charset="0"/>
              <a:cs typeface="Calibri" panose="020F0502020204030204" pitchFamily="34" charset="0"/>
              <a:sym typeface="EB Garamond"/>
            </a:endParaRPr>
          </a:p>
          <a:p>
            <a:pPr marL="754380" lvl="2" indent="0">
              <a:lnSpc>
                <a:spcPct val="100000"/>
              </a:lnSpc>
              <a:spcBef>
                <a:spcPts val="0"/>
              </a:spcBef>
              <a:spcAft>
                <a:spcPts val="0"/>
              </a:spcAft>
              <a:buClr>
                <a:srgbClr val="000000"/>
              </a:buClr>
              <a:buSzPct val="80000"/>
              <a:buNone/>
            </a:pPr>
            <a:endParaRPr lang="en-US" sz="1600" dirty="0">
              <a:solidFill>
                <a:schemeClr val="tx1"/>
              </a:solidFill>
              <a:latin typeface="Calibri" panose="020F0502020204030204" pitchFamily="34" charset="0"/>
              <a:cs typeface="Calibri" panose="020F0502020204030204" pitchFamily="34" charset="0"/>
              <a:sym typeface="EB Garamond"/>
            </a:endParaRPr>
          </a:p>
          <a:p>
            <a:pPr marL="278892" indent="0">
              <a:lnSpc>
                <a:spcPct val="100000"/>
              </a:lnSpc>
              <a:spcBef>
                <a:spcPts val="0"/>
              </a:spcBef>
              <a:spcAft>
                <a:spcPts val="0"/>
              </a:spcAft>
              <a:buClr>
                <a:srgbClr val="000000"/>
              </a:buClr>
              <a:buSzPct val="80000"/>
              <a:buNone/>
            </a:pPr>
            <a:r>
              <a:rPr lang="en-US" sz="1000" dirty="0">
                <a:solidFill>
                  <a:schemeClr val="tx1"/>
                </a:solidFill>
                <a:latin typeface="Calibri" panose="020F0502020204030204" pitchFamily="34" charset="0"/>
                <a:cs typeface="Calibri" panose="020F0502020204030204" pitchFamily="34" charset="0"/>
                <a:sym typeface="EB Garamond"/>
              </a:rPr>
              <a:t>Source: What Is A Neural Network? Retrieved from </a:t>
            </a:r>
            <a:r>
              <a:rPr lang="en-US" sz="1000" dirty="0">
                <a:solidFill>
                  <a:schemeClr val="tx1"/>
                </a:solidFill>
                <a:latin typeface="Calibri" panose="020F0502020204030204" pitchFamily="34" charset="0"/>
                <a:cs typeface="Calibri" panose="020F0502020204030204" pitchFamily="34" charset="0"/>
                <a:sym typeface="EB Garamond"/>
                <a:hlinkClick r:id="rId2"/>
              </a:rPr>
              <a:t>https://aws.amazon.com/what-is/neural-network/</a:t>
            </a:r>
            <a:r>
              <a:rPr lang="en-US" sz="1000" dirty="0">
                <a:solidFill>
                  <a:schemeClr val="tx1"/>
                </a:solidFill>
                <a:latin typeface="Calibri" panose="020F0502020204030204" pitchFamily="34" charset="0"/>
                <a:cs typeface="Calibri" panose="020F0502020204030204" pitchFamily="34" charset="0"/>
                <a:sym typeface="EB Garamond"/>
              </a:rPr>
              <a:t>   </a:t>
            </a:r>
          </a:p>
          <a:p>
            <a:pPr marL="1097280" lvl="2" indent="-342900">
              <a:lnSpc>
                <a:spcPct val="100000"/>
              </a:lnSpc>
              <a:spcBef>
                <a:spcPts val="0"/>
              </a:spcBef>
              <a:spcAft>
                <a:spcPts val="0"/>
              </a:spcAft>
              <a:buClr>
                <a:srgbClr val="000000"/>
              </a:buClr>
              <a:buSzPct val="80000"/>
              <a:buFont typeface="EB Garamond"/>
              <a:buChar char="○"/>
            </a:pPr>
            <a:endParaRPr lang="en-US" sz="1600" dirty="0">
              <a:solidFill>
                <a:schemeClr val="tx1"/>
              </a:solidFill>
              <a:latin typeface="Calibri" panose="020F0502020204030204" pitchFamily="34" charset="0"/>
              <a:cs typeface="Calibri" panose="020F0502020204030204" pitchFamily="34" charset="0"/>
              <a:sym typeface="EB Garamond"/>
            </a:endParaRPr>
          </a:p>
        </p:txBody>
      </p:sp>
      <p:pic>
        <p:nvPicPr>
          <p:cNvPr id="4" name="Picture 3">
            <a:extLst>
              <a:ext uri="{FF2B5EF4-FFF2-40B4-BE49-F238E27FC236}">
                <a16:creationId xmlns:a16="http://schemas.microsoft.com/office/drawing/2014/main" id="{F0BC9124-E69B-F3E6-0A43-2C5531E8A136}"/>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1362" t="2448" r="1752" b="-1"/>
          <a:stretch/>
        </p:blipFill>
        <p:spPr>
          <a:xfrm>
            <a:off x="7258453" y="1872343"/>
            <a:ext cx="4010438" cy="2246811"/>
          </a:xfrm>
          <a:prstGeom prst="rect">
            <a:avLst/>
          </a:prstGeom>
        </p:spPr>
      </p:pic>
    </p:spTree>
    <p:extLst>
      <p:ext uri="{BB962C8B-B14F-4D97-AF65-F5344CB8AC3E}">
        <p14:creationId xmlns:p14="http://schemas.microsoft.com/office/powerpoint/2010/main" val="4000064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D6651-2A75-0CFC-2919-B24720E320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36F6EC-3D47-9862-FDD6-6E566918C085}"/>
              </a:ext>
            </a:extLst>
          </p:cNvPr>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The concept – (Artificial) </a:t>
            </a:r>
            <a:r>
              <a:rPr lang="en-US" sz="3200" b="1" spc="0" dirty="0">
                <a:solidFill>
                  <a:srgbClr val="0070C0"/>
                </a:solidFill>
                <a:latin typeface="Calibri" panose="020F0502020204030204" pitchFamily="34" charset="0"/>
                <a:cs typeface="Calibri" panose="020F0502020204030204" pitchFamily="34" charset="0"/>
              </a:rPr>
              <a:t>Intelligence</a:t>
            </a:r>
          </a:p>
        </p:txBody>
      </p:sp>
      <p:sp>
        <p:nvSpPr>
          <p:cNvPr id="3" name="Content Placeholder 2">
            <a:extLst>
              <a:ext uri="{FF2B5EF4-FFF2-40B4-BE49-F238E27FC236}">
                <a16:creationId xmlns:a16="http://schemas.microsoft.com/office/drawing/2014/main" id="{48A8036C-2E9E-73B7-D9B1-871C8EC97F9E}"/>
              </a:ext>
            </a:extLst>
          </p:cNvPr>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What is Intelligence as a concept?</a:t>
            </a:r>
          </a:p>
          <a:p>
            <a:pPr marL="1097280" lvl="2" indent="-342900">
              <a:lnSpc>
                <a:spcPct val="100000"/>
              </a:lnSpc>
              <a:spcBef>
                <a:spcPts val="0"/>
              </a:spcBef>
              <a:spcAft>
                <a:spcPts val="0"/>
              </a:spcAft>
              <a:buClr>
                <a:srgbClr val="000000"/>
              </a:buClr>
              <a:buSzPct val="80000"/>
              <a:buFont typeface="EB Garamond"/>
              <a:buChar char="○"/>
            </a:pPr>
            <a:r>
              <a:rPr lang="en-US" sz="2000" dirty="0">
                <a:solidFill>
                  <a:schemeClr val="tx1"/>
                </a:solidFill>
                <a:latin typeface="Calibri" panose="020F0502020204030204" pitchFamily="34" charset="0"/>
                <a:cs typeface="Calibri" panose="020F0502020204030204" pitchFamily="34" charset="0"/>
              </a:rPr>
              <a:t>Abstract </a:t>
            </a:r>
          </a:p>
          <a:p>
            <a:pPr marL="1097280" lvl="2" indent="-342900">
              <a:lnSpc>
                <a:spcPct val="100000"/>
              </a:lnSpc>
              <a:spcBef>
                <a:spcPts val="0"/>
              </a:spcBef>
              <a:spcAft>
                <a:spcPts val="0"/>
              </a:spcAft>
              <a:buClr>
                <a:srgbClr val="000000"/>
              </a:buClr>
              <a:buSzPct val="80000"/>
              <a:buFont typeface="EB Garamond"/>
              <a:buChar char="○"/>
            </a:pPr>
            <a:endParaRPr lang="en-US" sz="2000" dirty="0">
              <a:solidFill>
                <a:schemeClr val="tx1"/>
              </a:solidFill>
              <a:latin typeface="Calibri" panose="020F0502020204030204" pitchFamily="34" charset="0"/>
              <a:cs typeface="Calibri" panose="020F0502020204030204" pitchFamily="34" charset="0"/>
            </a:endParaRPr>
          </a:p>
          <a:p>
            <a:pPr marL="1097280" lvl="2" indent="-342900">
              <a:lnSpc>
                <a:spcPct val="100000"/>
              </a:lnSpc>
              <a:spcBef>
                <a:spcPts val="0"/>
              </a:spcBef>
              <a:spcAft>
                <a:spcPts val="0"/>
              </a:spcAft>
              <a:buClr>
                <a:srgbClr val="000000"/>
              </a:buClr>
              <a:buSzPct val="80000"/>
              <a:buFont typeface="EB Garamond"/>
              <a:buChar char="○"/>
            </a:pPr>
            <a:r>
              <a:rPr lang="en-US" sz="2000" dirty="0">
                <a:solidFill>
                  <a:schemeClr val="tx1"/>
                </a:solidFill>
                <a:latin typeface="Calibri" panose="020F0502020204030204" pitchFamily="34" charset="0"/>
                <a:cs typeface="Calibri" panose="020F0502020204030204" pitchFamily="34" charset="0"/>
              </a:rPr>
              <a:t>Multidimensional</a:t>
            </a:r>
          </a:p>
          <a:p>
            <a:pPr marL="1097280" lvl="2" indent="-342900">
              <a:lnSpc>
                <a:spcPct val="100000"/>
              </a:lnSpc>
              <a:spcBef>
                <a:spcPts val="0"/>
              </a:spcBef>
              <a:spcAft>
                <a:spcPts val="0"/>
              </a:spcAft>
              <a:buClr>
                <a:srgbClr val="000000"/>
              </a:buClr>
              <a:buSzPct val="80000"/>
              <a:buFont typeface="EB Garamond"/>
              <a:buChar char="○"/>
            </a:pPr>
            <a:endParaRPr lang="en-US" sz="2000" dirty="0">
              <a:solidFill>
                <a:schemeClr val="tx1"/>
              </a:solidFill>
              <a:latin typeface="Calibri" panose="020F0502020204030204" pitchFamily="34" charset="0"/>
              <a:cs typeface="Calibri" panose="020F0502020204030204" pitchFamily="34" charset="0"/>
            </a:endParaRPr>
          </a:p>
          <a:p>
            <a:pPr marL="1097280" lvl="2" indent="-342900">
              <a:lnSpc>
                <a:spcPct val="100000"/>
              </a:lnSpc>
              <a:spcBef>
                <a:spcPts val="0"/>
              </a:spcBef>
              <a:spcAft>
                <a:spcPts val="0"/>
              </a:spcAft>
              <a:buClr>
                <a:srgbClr val="000000"/>
              </a:buClr>
              <a:buSzPct val="80000"/>
              <a:buFont typeface="EB Garamond"/>
              <a:buChar char="○"/>
            </a:pPr>
            <a:r>
              <a:rPr lang="en-US" sz="2000" dirty="0">
                <a:solidFill>
                  <a:schemeClr val="tx1"/>
                </a:solidFill>
                <a:latin typeface="Calibri" panose="020F0502020204030204" pitchFamily="34" charset="0"/>
                <a:cs typeface="Calibri" panose="020F0502020204030204" pitchFamily="34" charset="0"/>
              </a:rPr>
              <a:t>Transferable to a limited extent and scope</a:t>
            </a:r>
          </a:p>
          <a:p>
            <a:pPr marL="1097280" lvl="2" indent="-342900">
              <a:lnSpc>
                <a:spcPct val="100000"/>
              </a:lnSpc>
              <a:spcBef>
                <a:spcPts val="0"/>
              </a:spcBef>
              <a:spcAft>
                <a:spcPts val="0"/>
              </a:spcAft>
              <a:buClr>
                <a:srgbClr val="000000"/>
              </a:buClr>
              <a:buSzPct val="80000"/>
              <a:buFont typeface="EB Garamond"/>
              <a:buChar char="○"/>
            </a:pPr>
            <a:endParaRPr lang="en-US" sz="2000" dirty="0">
              <a:solidFill>
                <a:schemeClr val="tx1"/>
              </a:solidFill>
              <a:latin typeface="Calibri" panose="020F0502020204030204" pitchFamily="34" charset="0"/>
              <a:cs typeface="Calibri" panose="020F0502020204030204" pitchFamily="34" charset="0"/>
            </a:endParaRPr>
          </a:p>
          <a:p>
            <a:pPr marL="1097280" lvl="2" indent="-342900">
              <a:lnSpc>
                <a:spcPct val="100000"/>
              </a:lnSpc>
              <a:spcBef>
                <a:spcPts val="0"/>
              </a:spcBef>
              <a:spcAft>
                <a:spcPts val="0"/>
              </a:spcAft>
              <a:buClr>
                <a:srgbClr val="000000"/>
              </a:buClr>
              <a:buSzPct val="80000"/>
              <a:buFont typeface="EB Garamond"/>
              <a:buChar char="○"/>
            </a:pPr>
            <a:r>
              <a:rPr lang="en-US" sz="2000" dirty="0">
                <a:solidFill>
                  <a:schemeClr val="tx1"/>
                </a:solidFill>
                <a:latin typeface="Calibri" panose="020F0502020204030204" pitchFamily="34" charset="0"/>
                <a:cs typeface="Calibri" panose="020F0502020204030204" pitchFamily="34" charset="0"/>
              </a:rPr>
              <a:t>Gradual </a:t>
            </a:r>
          </a:p>
          <a:p>
            <a:pPr marL="754380" lvl="2" indent="0">
              <a:lnSpc>
                <a:spcPct val="100000"/>
              </a:lnSpc>
              <a:spcBef>
                <a:spcPts val="0"/>
              </a:spcBef>
              <a:spcAft>
                <a:spcPts val="0"/>
              </a:spcAft>
              <a:buClr>
                <a:srgbClr val="000000"/>
              </a:buClr>
              <a:buSzPct val="80000"/>
              <a:buNone/>
            </a:pPr>
            <a:r>
              <a:rPr lang="en-US" sz="2000" dirty="0">
                <a:solidFill>
                  <a:schemeClr val="tx1"/>
                </a:solidFill>
                <a:latin typeface="Calibri" panose="020F0502020204030204" pitchFamily="34" charset="0"/>
                <a:cs typeface="Calibri" panose="020F0502020204030204" pitchFamily="34" charset="0"/>
              </a:rPr>
              <a:t>	 </a:t>
            </a:r>
            <a:r>
              <a:rPr lang="en-US" sz="2000" dirty="0">
                <a:solidFill>
                  <a:srgbClr val="FF0000"/>
                </a:solidFill>
                <a:latin typeface="Calibri" panose="020F0502020204030204" pitchFamily="34" charset="0"/>
                <a:cs typeface="Calibri" panose="020F0502020204030204" pitchFamily="34" charset="0"/>
              </a:rPr>
              <a:t>-- Evolution. Ex: in the old time, intelligence can be referred as survival skills.</a:t>
            </a:r>
          </a:p>
          <a:p>
            <a:pPr marL="1097280" lvl="2" indent="-342900">
              <a:lnSpc>
                <a:spcPct val="100000"/>
              </a:lnSpc>
              <a:spcBef>
                <a:spcPts val="0"/>
              </a:spcBef>
              <a:spcAft>
                <a:spcPts val="0"/>
              </a:spcAft>
              <a:buClr>
                <a:srgbClr val="000000"/>
              </a:buClr>
              <a:buSzPct val="80000"/>
              <a:buFont typeface="EB Garamond"/>
              <a:buChar char="○"/>
            </a:pPr>
            <a:endParaRPr lang="en-US" sz="2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If a machine can exhibit these characteristics, then it is considered “intelligent”   </a:t>
            </a:r>
          </a:p>
          <a:p>
            <a:pPr marL="754380" lvl="2" indent="0">
              <a:lnSpc>
                <a:spcPct val="100000"/>
              </a:lnSpc>
              <a:spcBef>
                <a:spcPts val="0"/>
              </a:spcBef>
              <a:spcAft>
                <a:spcPts val="0"/>
              </a:spcAft>
              <a:buClr>
                <a:srgbClr val="000000"/>
              </a:buClr>
              <a:buSzPct val="80000"/>
              <a:buNone/>
            </a:pPr>
            <a:r>
              <a:rPr lang="en-US" sz="2000" dirty="0">
                <a:solidFill>
                  <a:schemeClr val="tx1"/>
                </a:solidFill>
                <a:latin typeface="Calibri" panose="020F0502020204030204" pitchFamily="34" charset="0"/>
                <a:cs typeface="Calibri" panose="020F0502020204030204" pitchFamily="34" charset="0"/>
                <a:sym typeface="EB Garamond"/>
              </a:rPr>
              <a:t> </a:t>
            </a:r>
          </a:p>
        </p:txBody>
      </p:sp>
    </p:spTree>
    <p:extLst>
      <p:ext uri="{BB962C8B-B14F-4D97-AF65-F5344CB8AC3E}">
        <p14:creationId xmlns:p14="http://schemas.microsoft.com/office/powerpoint/2010/main" val="681060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394AE-F870-D47B-F0C8-79361ED62F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DCF199-E62D-1BA9-EBA5-51241B635C8A}"/>
              </a:ext>
            </a:extLst>
          </p:cNvPr>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Evolution of (Artificial) </a:t>
            </a:r>
            <a:r>
              <a:rPr lang="en-US" sz="3200" b="1" spc="0" dirty="0">
                <a:solidFill>
                  <a:srgbClr val="0070C0"/>
                </a:solidFill>
                <a:latin typeface="Calibri" panose="020F0502020204030204" pitchFamily="34" charset="0"/>
                <a:cs typeface="Calibri" panose="020F0502020204030204" pitchFamily="34" charset="0"/>
              </a:rPr>
              <a:t>Intelligence</a:t>
            </a:r>
          </a:p>
        </p:txBody>
      </p:sp>
      <p:sp>
        <p:nvSpPr>
          <p:cNvPr id="3" name="Content Placeholder 2">
            <a:extLst>
              <a:ext uri="{FF2B5EF4-FFF2-40B4-BE49-F238E27FC236}">
                <a16:creationId xmlns:a16="http://schemas.microsoft.com/office/drawing/2014/main" id="{9AFDE06F-9871-DC01-3828-2B5D6FF6EED7}"/>
              </a:ext>
            </a:extLst>
          </p:cNvPr>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Gradual – exhibiting intelligence in basic tasks before moving to complex difficult tasks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2000" dirty="0">
                <a:solidFill>
                  <a:schemeClr val="tx1"/>
                </a:solidFill>
                <a:latin typeface="Calibri" panose="020F0502020204030204" pitchFamily="34" charset="0"/>
                <a:cs typeface="Calibri" panose="020F0502020204030204" pitchFamily="34" charset="0"/>
                <a:sym typeface="EB Garamond"/>
              </a:rPr>
              <a:t>Machine: calculator </a:t>
            </a:r>
            <a:r>
              <a:rPr lang="en-US" sz="2000" dirty="0">
                <a:solidFill>
                  <a:schemeClr val="tx1"/>
                </a:solidFill>
                <a:latin typeface="Calibri" panose="020F0502020204030204" pitchFamily="34" charset="0"/>
                <a:cs typeface="Calibri" panose="020F0502020204030204" pitchFamily="34" charset="0"/>
                <a:sym typeface="Wingdings" panose="05000000000000000000" pitchFamily="2" charset="2"/>
              </a:rPr>
              <a:t> computer  advanced computer</a:t>
            </a:r>
          </a:p>
          <a:p>
            <a:pPr marL="1097280" lvl="2" indent="-342900">
              <a:lnSpc>
                <a:spcPct val="100000"/>
              </a:lnSpc>
              <a:spcBef>
                <a:spcPts val="0"/>
              </a:spcBef>
              <a:spcAft>
                <a:spcPts val="0"/>
              </a:spcAft>
              <a:buClr>
                <a:srgbClr val="000000"/>
              </a:buClr>
              <a:buSzPct val="80000"/>
              <a:buFont typeface="EB Garamond"/>
              <a:buChar char="○"/>
            </a:pPr>
            <a:r>
              <a:rPr lang="en-US" sz="2000" dirty="0">
                <a:solidFill>
                  <a:schemeClr val="tx1"/>
                </a:solidFill>
                <a:latin typeface="Calibri" panose="020F0502020204030204" pitchFamily="34" charset="0"/>
                <a:cs typeface="Calibri" panose="020F0502020204030204" pitchFamily="34" charset="0"/>
                <a:sym typeface="Wingdings" panose="05000000000000000000" pitchFamily="2" charset="2"/>
              </a:rPr>
              <a:t>Human: hunting  early settlement  agriculture  </a:t>
            </a:r>
            <a:endParaRPr lang="en-US" sz="20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105619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Artificial Intelligence – Expert views  </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a:t>
            </a:r>
            <a:r>
              <a:rPr lang="en-US" i="1" dirty="0">
                <a:solidFill>
                  <a:schemeClr val="tx1"/>
                </a:solidFill>
                <a:latin typeface="Calibri" panose="020F0502020204030204" pitchFamily="34" charset="0"/>
                <a:cs typeface="Calibri" panose="020F0502020204030204" pitchFamily="34" charset="0"/>
                <a:sym typeface="EB Garamond"/>
              </a:rPr>
              <a:t>AI is whatever hasn’t been done yet</a:t>
            </a:r>
            <a:r>
              <a:rPr lang="en-US" dirty="0">
                <a:solidFill>
                  <a:schemeClr val="tx1"/>
                </a:solidFill>
                <a:latin typeface="Calibri" panose="020F0502020204030204" pitchFamily="34" charset="0"/>
                <a:cs typeface="Calibri" panose="020F0502020204030204" pitchFamily="34" charset="0"/>
                <a:sym typeface="EB Garamond"/>
              </a:rPr>
              <a:t>.” </a:t>
            </a:r>
            <a:r>
              <a:rPr lang="en-US" b="1" dirty="0">
                <a:solidFill>
                  <a:schemeClr val="tx1"/>
                </a:solidFill>
                <a:latin typeface="Calibri" panose="020F0502020204030204" pitchFamily="34" charset="0"/>
                <a:cs typeface="Calibri" panose="020F0502020204030204" pitchFamily="34" charset="0"/>
                <a:sym typeface="EB Garamond"/>
              </a:rPr>
              <a:t>Hofstadter</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a:t>
            </a:r>
            <a:r>
              <a:rPr lang="en-US" i="1" dirty="0">
                <a:solidFill>
                  <a:schemeClr val="tx1"/>
                </a:solidFill>
                <a:latin typeface="Calibri" panose="020F0502020204030204" pitchFamily="34" charset="0"/>
                <a:cs typeface="Calibri" panose="020F0502020204030204" pitchFamily="34" charset="0"/>
                <a:sym typeface="EB Garamond"/>
              </a:rPr>
              <a:t>The development of full artificial intelligence could spell the end of the human race….It would take off on its own, and re-design itself at an ever-increasing rate. Humans, who are limited by slow biological evolution, couldn’t compete, and would be superseded</a:t>
            </a:r>
            <a:r>
              <a:rPr lang="en-US" dirty="0">
                <a:solidFill>
                  <a:schemeClr val="tx1"/>
                </a:solidFill>
                <a:latin typeface="Calibri" panose="020F0502020204030204" pitchFamily="34" charset="0"/>
                <a:cs typeface="Calibri" panose="020F0502020204030204" pitchFamily="34" charset="0"/>
                <a:sym typeface="EB Garamond"/>
              </a:rPr>
              <a:t>.”  </a:t>
            </a:r>
            <a:r>
              <a:rPr lang="en-US" b="1" dirty="0">
                <a:solidFill>
                  <a:schemeClr val="tx1"/>
                </a:solidFill>
                <a:latin typeface="Calibri" panose="020F0502020204030204" pitchFamily="34" charset="0"/>
                <a:cs typeface="Calibri" panose="020F0502020204030204" pitchFamily="34" charset="0"/>
                <a:sym typeface="EB Garamond"/>
              </a:rPr>
              <a:t>Stephen Hawkins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a:t>
            </a:r>
            <a:r>
              <a:rPr lang="en-US" i="1" dirty="0">
                <a:solidFill>
                  <a:schemeClr val="tx1"/>
                </a:solidFill>
                <a:latin typeface="Calibri" panose="020F0502020204030204" pitchFamily="34" charset="0"/>
                <a:cs typeface="Calibri" panose="020F0502020204030204" pitchFamily="34" charset="0"/>
                <a:sym typeface="EB Garamond"/>
              </a:rPr>
              <a:t>Some people call this artificial intelligence, but the reality is this technology will enhance us. So instead of artificial intelligence, I think we’ll augment our intelligence</a:t>
            </a:r>
            <a:r>
              <a:rPr lang="en-US" dirty="0">
                <a:solidFill>
                  <a:schemeClr val="tx1"/>
                </a:solidFill>
                <a:latin typeface="Calibri" panose="020F0502020204030204" pitchFamily="34" charset="0"/>
                <a:cs typeface="Calibri" panose="020F0502020204030204" pitchFamily="34" charset="0"/>
                <a:sym typeface="EB Garamond"/>
              </a:rPr>
              <a:t>.” </a:t>
            </a:r>
            <a:r>
              <a:rPr lang="en-US" b="1" dirty="0" err="1">
                <a:solidFill>
                  <a:schemeClr val="tx1"/>
                </a:solidFill>
                <a:latin typeface="Calibri" panose="020F0502020204030204" pitchFamily="34" charset="0"/>
                <a:cs typeface="Calibri" panose="020F0502020204030204" pitchFamily="34" charset="0"/>
                <a:sym typeface="EB Garamond"/>
              </a:rPr>
              <a:t>Ginni</a:t>
            </a:r>
            <a:r>
              <a:rPr lang="en-US" b="1" dirty="0">
                <a:solidFill>
                  <a:schemeClr val="tx1"/>
                </a:solidFill>
                <a:latin typeface="Calibri" panose="020F0502020204030204" pitchFamily="34" charset="0"/>
                <a:cs typeface="Calibri" panose="020F0502020204030204" pitchFamily="34" charset="0"/>
                <a:sym typeface="EB Garamond"/>
              </a:rPr>
              <a:t> Rometty</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a:t>
            </a:r>
            <a:r>
              <a:rPr lang="en-US" i="1" dirty="0">
                <a:solidFill>
                  <a:schemeClr val="tx1"/>
                </a:solidFill>
                <a:latin typeface="Calibri" panose="020F0502020204030204" pitchFamily="34" charset="0"/>
                <a:cs typeface="Calibri" panose="020F0502020204030204" pitchFamily="34" charset="0"/>
                <a:sym typeface="EB Garamond"/>
              </a:rPr>
              <a:t>Nobody phrases it this way, but I think that artificial intelligence is almost a humanities discipline. It’s really an attempt to understand human intelligence and human cognition.” </a:t>
            </a:r>
            <a:r>
              <a:rPr lang="en-US" b="1" dirty="0">
                <a:solidFill>
                  <a:schemeClr val="tx1"/>
                </a:solidFill>
                <a:latin typeface="Calibri" panose="020F0502020204030204" pitchFamily="34" charset="0"/>
                <a:cs typeface="Calibri" panose="020F0502020204030204" pitchFamily="34" charset="0"/>
                <a:sym typeface="EB Garamond"/>
              </a:rPr>
              <a:t>Sebastian </a:t>
            </a:r>
            <a:r>
              <a:rPr lang="en-US" b="1" dirty="0" err="1">
                <a:solidFill>
                  <a:schemeClr val="tx1"/>
                </a:solidFill>
                <a:latin typeface="Calibri" panose="020F0502020204030204" pitchFamily="34" charset="0"/>
                <a:cs typeface="Calibri" panose="020F0502020204030204" pitchFamily="34" charset="0"/>
                <a:sym typeface="EB Garamond"/>
              </a:rPr>
              <a:t>Thrun</a:t>
            </a:r>
            <a:endParaRPr lang="en-US" b="1"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2733939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Types of Artificial Intelligence</a:t>
            </a:r>
          </a:p>
        </p:txBody>
      </p:sp>
      <p:sp>
        <p:nvSpPr>
          <p:cNvPr id="3" name="Content Placeholder 2"/>
          <p:cNvSpPr>
            <a:spLocks noGrp="1"/>
          </p:cNvSpPr>
          <p:nvPr>
            <p:ph idx="1"/>
          </p:nvPr>
        </p:nvSpPr>
        <p:spPr>
          <a:xfrm>
            <a:off x="1097280" y="1744136"/>
            <a:ext cx="10058400"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Narrow AI: AI that applies within a narrow domain such as chess or medicine</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AGI (Artificial General Intelligence): Human-like general intelligence, similar to human-level intelligence</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Strong AI [Searle(1980)]: Machine that does not only appear intelligent but has its own mind (i.e., consciousness) and understands. Sometimes similar to human-level intelligence and AGI</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Weak AI [Searle(1980)]: Behaves intelligently, but no consciousness. Sometimes similar to narrow AI</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Human-level intelligence: AI that applies broadly across diverse domains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46877991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3293</TotalTime>
  <Words>4284</Words>
  <Application>Microsoft Office PowerPoint</Application>
  <PresentationFormat>宽屏</PresentationFormat>
  <Paragraphs>449</Paragraphs>
  <Slides>50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50</vt:i4>
      </vt:variant>
    </vt:vector>
  </HeadingPairs>
  <TitlesOfParts>
    <vt:vector size="56" baseType="lpstr">
      <vt:lpstr>Arial</vt:lpstr>
      <vt:lpstr>Calibri</vt:lpstr>
      <vt:lpstr>Calibri Light</vt:lpstr>
      <vt:lpstr>EB Garamond</vt:lpstr>
      <vt:lpstr>Wingdings</vt:lpstr>
      <vt:lpstr>Retrospect</vt:lpstr>
      <vt:lpstr>AI Fundamentals, MMAI 5000  S1 – Introduction to AI  Hemant Sangwan</vt:lpstr>
      <vt:lpstr>Agenda – AI Fundamentals</vt:lpstr>
      <vt:lpstr>What is Artificial Intelligence? </vt:lpstr>
      <vt:lpstr>What is Artificial Intelligence? </vt:lpstr>
      <vt:lpstr>The concept – (Artificial) Intelligence</vt:lpstr>
      <vt:lpstr>The concept – (Artificial) Intelligence</vt:lpstr>
      <vt:lpstr>Evolution of (Artificial) Intelligence</vt:lpstr>
      <vt:lpstr>Artificial Intelligence – Expert views  </vt:lpstr>
      <vt:lpstr>Types of Artificial Intelligence</vt:lpstr>
      <vt:lpstr>Task based Artificial Intelligence – Turing Intelligence  </vt:lpstr>
      <vt:lpstr>The Loebner Prize – An AI competition </vt:lpstr>
      <vt:lpstr>Alan Turing (1912-54)</vt:lpstr>
      <vt:lpstr>Activity – ChatGPT and Turing test</vt:lpstr>
      <vt:lpstr>Building Artificial Intelligence – A broader view</vt:lpstr>
      <vt:lpstr>Building Artificial Intelligence – challenges and opportunities  </vt:lpstr>
      <vt:lpstr>Building Artificial Intelligence – challenges and opportunities </vt:lpstr>
      <vt:lpstr>Historical perspectives and evolution of AI</vt:lpstr>
      <vt:lpstr>AI – Roots, fields, and subfields</vt:lpstr>
      <vt:lpstr>Prehistoric development </vt:lpstr>
      <vt:lpstr>AI history begins in 1956 </vt:lpstr>
      <vt:lpstr>Approaches to realizing AI -  Knowledge Engineering (KE)   Machine learning (ML)</vt:lpstr>
      <vt:lpstr>Approaches to realizing AI</vt:lpstr>
      <vt:lpstr>Knowledge Engineering (KE)</vt:lpstr>
      <vt:lpstr>Knowledge Engineering (KE)</vt:lpstr>
      <vt:lpstr>Challenges with Knowledge Engineering (KE) The combinatorial explosion</vt:lpstr>
      <vt:lpstr>ML: teach the machine to learn from data (Neural Network) </vt:lpstr>
      <vt:lpstr>Early applications and goals of AI</vt:lpstr>
      <vt:lpstr>Early Applications of AI </vt:lpstr>
      <vt:lpstr>Early Applications of AI </vt:lpstr>
      <vt:lpstr>Modern Applications of AI Capabilities and limitations      </vt:lpstr>
      <vt:lpstr>Applications of AI – speech recognition</vt:lpstr>
      <vt:lpstr>Activity – AI in speech recognition</vt:lpstr>
      <vt:lpstr>Challenges – AI Applications in speech recognition</vt:lpstr>
      <vt:lpstr>Trends in AI Applications in speech recognition</vt:lpstr>
      <vt:lpstr>Applications of AI – Insurance Industry</vt:lpstr>
      <vt:lpstr>Applications of AI – Insurance Industry</vt:lpstr>
      <vt:lpstr>Applications of AI – Insurance Industry</vt:lpstr>
      <vt:lpstr>Applications of AI – Insurance Industry</vt:lpstr>
      <vt:lpstr>Applications of AI – Financial Services </vt:lpstr>
      <vt:lpstr>Activity – AI in Financial Services </vt:lpstr>
      <vt:lpstr>Activity – Drivers of growth in AI</vt:lpstr>
      <vt:lpstr>Key takeaways </vt:lpstr>
      <vt:lpstr>Recommended Readings </vt:lpstr>
      <vt:lpstr>Appendix </vt:lpstr>
      <vt:lpstr>Turing Machine </vt:lpstr>
      <vt:lpstr>Turing Machine – Components  </vt:lpstr>
      <vt:lpstr>Turing Completeness</vt:lpstr>
      <vt:lpstr>The combinatorial explosion</vt:lpstr>
      <vt:lpstr>ML: Neural network – how does it work?</vt:lpstr>
      <vt:lpstr>ML: Neural network –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Science  MMI 1030  Hemant Sangwan</dc:title>
  <dc:creator>Hemant Sangwan</dc:creator>
  <cp:lastModifiedBy>建宇 駱</cp:lastModifiedBy>
  <cp:revision>135</cp:revision>
  <dcterms:created xsi:type="dcterms:W3CDTF">2021-08-05T09:50:20Z</dcterms:created>
  <dcterms:modified xsi:type="dcterms:W3CDTF">2025-05-07T23:01:37Z</dcterms:modified>
</cp:coreProperties>
</file>