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7" r:id="rId2"/>
    <p:sldId id="354" r:id="rId3"/>
    <p:sldId id="355" r:id="rId4"/>
    <p:sldId id="356" r:id="rId5"/>
    <p:sldId id="357"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288" r:id="rId23"/>
    <p:sldId id="289" r:id="rId24"/>
    <p:sldId id="290" r:id="rId25"/>
    <p:sldId id="374" r:id="rId26"/>
    <p:sldId id="375" r:id="rId27"/>
    <p:sldId id="377" r:id="rId28"/>
    <p:sldId id="376" r:id="rId29"/>
    <p:sldId id="378" r:id="rId30"/>
    <p:sldId id="379" r:id="rId31"/>
    <p:sldId id="380" r:id="rId32"/>
    <p:sldId id="381" r:id="rId33"/>
    <p:sldId id="382" r:id="rId34"/>
    <p:sldId id="383" r:id="rId35"/>
    <p:sldId id="384" r:id="rId36"/>
    <p:sldId id="385" r:id="rId37"/>
    <p:sldId id="386" r:id="rId38"/>
    <p:sldId id="387" r:id="rId39"/>
    <p:sldId id="388" r:id="rId40"/>
    <p:sldId id="393" r:id="rId41"/>
    <p:sldId id="394" r:id="rId42"/>
    <p:sldId id="395" r:id="rId43"/>
    <p:sldId id="396" r:id="rId44"/>
    <p:sldId id="398" r:id="rId45"/>
    <p:sldId id="400" r:id="rId46"/>
    <p:sldId id="401" r:id="rId47"/>
    <p:sldId id="402" r:id="rId48"/>
    <p:sldId id="313" r:id="rId49"/>
    <p:sldId id="281" r:id="rId50"/>
    <p:sldId id="389" r:id="rId51"/>
    <p:sldId id="390" r:id="rId52"/>
    <p:sldId id="391" r:id="rId53"/>
    <p:sldId id="392" r:id="rId54"/>
    <p:sldId id="39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CF60D3-3829-4B10-AAF7-7397AF52877F}" v="6" dt="2023-05-23T11:24:12.9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C605B7-4C12-45B7-8630-4807B88CCFAC}" type="datetimeFigureOut">
              <a:rPr lang="en-US" smtClean="0"/>
              <a:t>3/17/2025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9881B6-1389-4AA2-83B0-B676B7F2BBF3}" type="slidenum">
              <a:rPr lang="en-US" smtClean="0"/>
              <a:t>‹#›</a:t>
            </a:fld>
            <a:endParaRPr lang="en-US"/>
          </a:p>
        </p:txBody>
      </p:sp>
    </p:spTree>
    <p:extLst>
      <p:ext uri="{BB962C8B-B14F-4D97-AF65-F5344CB8AC3E}">
        <p14:creationId xmlns:p14="http://schemas.microsoft.com/office/powerpoint/2010/main" val="4107694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654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838140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5932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4DBF81-E95E-4A76-A47C-EA481D1C8073}" type="datetimeFigureOut">
              <a:rPr lang="en-US" smtClean="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75786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D4DBF81-E95E-4A76-A47C-EA481D1C8073}" type="datetimeFigureOut">
              <a:rPr lang="en-US" smtClean="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43DB761-FE6A-4780-994E-08EEF474BA74}"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065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4DBF81-E95E-4A76-A47C-EA481D1C8073}" type="datetimeFigureOut">
              <a:rPr lang="en-US" smtClean="0"/>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03493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D4DBF81-E95E-4A76-A47C-EA481D1C8073}" type="datetimeFigureOut">
              <a:rPr lang="en-US" smtClean="0"/>
              <a:t>3/17/2025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3264284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4DBF81-E95E-4A76-A47C-EA481D1C8073}" type="datetimeFigureOut">
              <a:rPr lang="en-US" smtClean="0"/>
              <a:t>3/17/2025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2829281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D4DBF81-E95E-4A76-A47C-EA481D1C8073}" type="datetimeFigureOut">
              <a:rPr lang="en-US" smtClean="0"/>
              <a:t>3/17/2025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724003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D4DBF81-E95E-4A76-A47C-EA481D1C8073}" type="datetimeFigureOut">
              <a:rPr lang="en-US" smtClean="0"/>
              <a:t>3/17/2025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43DB761-FE6A-4780-994E-08EEF474BA74}" type="slidenum">
              <a:rPr lang="en-US" smtClean="0"/>
              <a:t>‹#›</a:t>
            </a:fld>
            <a:endParaRPr lang="en-US" dirty="0"/>
          </a:p>
        </p:txBody>
      </p:sp>
    </p:spTree>
    <p:extLst>
      <p:ext uri="{BB962C8B-B14F-4D97-AF65-F5344CB8AC3E}">
        <p14:creationId xmlns:p14="http://schemas.microsoft.com/office/powerpoint/2010/main" val="990475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4DBF81-E95E-4A76-A47C-EA481D1C8073}" type="datetimeFigureOut">
              <a:rPr lang="en-US" smtClean="0"/>
              <a:t>3/17/2025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3DB761-FE6A-4780-994E-08EEF474BA74}" type="slidenum">
              <a:rPr lang="en-US" smtClean="0"/>
              <a:t>‹#›</a:t>
            </a:fld>
            <a:endParaRPr lang="en-US" dirty="0"/>
          </a:p>
        </p:txBody>
      </p:sp>
    </p:spTree>
    <p:extLst>
      <p:ext uri="{BB962C8B-B14F-4D97-AF65-F5344CB8AC3E}">
        <p14:creationId xmlns:p14="http://schemas.microsoft.com/office/powerpoint/2010/main" val="166156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D4DBF81-E95E-4A76-A47C-EA481D1C8073}" type="datetimeFigureOut">
              <a:rPr lang="en-US" smtClean="0"/>
              <a:t>3/17/2025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43DB761-FE6A-4780-994E-08EEF474BA74}"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495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teachinglondoncomputing.org/resources/developing-computational-thinking/algorithmic-thinking/" TargetMode="External"/><Relationship Id="rId2" Type="http://schemas.openxmlformats.org/officeDocument/2006/relationships/hyperlink" Target="https://www.mycodingplace.com/post/problem-solving-with-algorithm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eeksforgeeks.org/breadth-first-search-or-bfs-for-a-graph/"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geeksforgeeks.org/depth-first-search-or-dfs-for-a-graph/"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teachinglondoncomputing.org/resources/developing-computational-thinking/algorithmic-thinking/" TargetMode="External"/><Relationship Id="rId2" Type="http://schemas.openxmlformats.org/officeDocument/2006/relationships/hyperlink" Target="https://www.mycodingplace.com/post/problem-solving-with-algorithmm" TargetMode="External"/><Relationship Id="rId1" Type="http://schemas.openxmlformats.org/officeDocument/2006/relationships/slideLayout" Target="../slideLayouts/slideLayout2.xml"/><Relationship Id="rId4" Type="http://schemas.openxmlformats.org/officeDocument/2006/relationships/hyperlink" Target="https://www.enjoyalgorithms.com/blog/how-to-develop-algorithmic-thinking-in-data-structure-and-algorithm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68188"/>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AI Fundamentals, MMAI 5000</a:t>
            </a:r>
            <a:br>
              <a:rPr lang="en-US" sz="3200" spc="0" dirty="0">
                <a:solidFill>
                  <a:srgbClr val="0070C0"/>
                </a:solidFill>
                <a:latin typeface="Calibri" panose="020F0502020204030204" pitchFamily="34" charset="0"/>
                <a:cs typeface="Calibri" panose="020F0502020204030204" pitchFamily="34" charset="0"/>
              </a:rPr>
            </a:br>
            <a:br>
              <a:rPr lang="en-US" sz="3200" spc="0" dirty="0">
                <a:solidFill>
                  <a:srgbClr val="0070C0"/>
                </a:solidFill>
                <a:latin typeface="Calibri" panose="020F0502020204030204" pitchFamily="34" charset="0"/>
                <a:cs typeface="Calibri" panose="020F0502020204030204" pitchFamily="34" charset="0"/>
              </a:rPr>
            </a:br>
            <a:r>
              <a:rPr lang="en-US" sz="3200" spc="0" dirty="0">
                <a:solidFill>
                  <a:srgbClr val="0070C0"/>
                </a:solidFill>
                <a:latin typeface="Calibri" panose="020F0502020204030204" pitchFamily="34" charset="0"/>
                <a:cs typeface="Calibri" panose="020F0502020204030204" pitchFamily="34" charset="0"/>
              </a:rPr>
              <a:t>S2 – Problem Solving</a:t>
            </a:r>
            <a:br>
              <a:rPr lang="en-US" sz="2400" spc="0" dirty="0">
                <a:solidFill>
                  <a:srgbClr val="0070C0"/>
                </a:solidFill>
                <a:latin typeface="Calibri" panose="020F0502020204030204" pitchFamily="34" charset="0"/>
                <a:cs typeface="Calibri" panose="020F0502020204030204" pitchFamily="34" charset="0"/>
              </a:rPr>
            </a:br>
            <a:br>
              <a:rPr lang="en-US" sz="2400" spc="0" dirty="0">
                <a:solidFill>
                  <a:srgbClr val="0070C0"/>
                </a:solidFill>
                <a:latin typeface="Calibri" panose="020F0502020204030204" pitchFamily="34" charset="0"/>
                <a:cs typeface="Calibri" panose="020F0502020204030204" pitchFamily="34" charset="0"/>
              </a:rPr>
            </a:br>
            <a:r>
              <a:rPr lang="en-US" sz="2800" spc="0" dirty="0">
                <a:solidFill>
                  <a:schemeClr val="tx1"/>
                </a:solidFill>
                <a:latin typeface="Calibri" panose="020F0502020204030204" pitchFamily="34" charset="0"/>
                <a:cs typeface="Calibri" panose="020F0502020204030204" pitchFamily="34" charset="0"/>
              </a:rPr>
              <a:t>Hemant Sangwan</a:t>
            </a:r>
          </a:p>
        </p:txBody>
      </p:sp>
    </p:spTree>
    <p:extLst>
      <p:ext uri="{BB962C8B-B14F-4D97-AF65-F5344CB8AC3E}">
        <p14:creationId xmlns:p14="http://schemas.microsoft.com/office/powerpoint/2010/main" val="31730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Key characteristics of an algorithm</a:t>
            </a: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sym typeface="EB Garamond"/>
              </a:rPr>
              <a:t>Finiteness</a:t>
            </a:r>
            <a:r>
              <a:rPr lang="en-US" dirty="0">
                <a:solidFill>
                  <a:schemeClr val="tx1"/>
                </a:solidFill>
                <a:latin typeface="Calibri" panose="020F0502020204030204" pitchFamily="34" charset="0"/>
                <a:cs typeface="Calibri" panose="020F0502020204030204" pitchFamily="34" charset="0"/>
                <a:sym typeface="EB Garamond"/>
              </a:rPr>
              <a:t>: must terminate after N steps where N is finite. It also implies that after every step, the algorithm moves closer to solving the problem</a:t>
            </a:r>
          </a:p>
          <a:p>
            <a:pPr marL="914400" lvl="1" indent="-365760">
              <a:lnSpc>
                <a:spcPct val="100000"/>
              </a:lnSpc>
              <a:spcBef>
                <a:spcPts val="0"/>
              </a:spcBef>
              <a:spcAft>
                <a:spcPts val="0"/>
              </a:spcAft>
              <a:buClrTx/>
              <a:buSzPct val="100000"/>
              <a:buFont typeface="Arial" panose="020B0604020202020204" pitchFamily="34" charset="0"/>
              <a:buChar char="•"/>
            </a:pPr>
            <a:endParaRPr lang="en-US" b="1"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sym typeface="EB Garamond"/>
              </a:rPr>
              <a:t>Definiteness</a:t>
            </a:r>
            <a:r>
              <a:rPr lang="en-US" dirty="0">
                <a:solidFill>
                  <a:schemeClr val="tx1"/>
                </a:solidFill>
                <a:latin typeface="Calibri" panose="020F0502020204030204" pitchFamily="34" charset="0"/>
                <a:cs typeface="Calibri" panose="020F0502020204030204" pitchFamily="34" charset="0"/>
                <a:sym typeface="EB Garamond"/>
              </a:rPr>
              <a:t>: each step in the algorithm must be clearly and unambiguously defined</a:t>
            </a:r>
          </a:p>
          <a:p>
            <a:pPr marL="914400" lvl="1" indent="-365760">
              <a:lnSpc>
                <a:spcPct val="100000"/>
              </a:lnSpc>
              <a:spcBef>
                <a:spcPts val="0"/>
              </a:spcBef>
              <a:spcAft>
                <a:spcPts val="0"/>
              </a:spcAft>
              <a:buClrTx/>
              <a:buSzPct val="100000"/>
              <a:buFont typeface="Arial" panose="020B0604020202020204" pitchFamily="34" charset="0"/>
              <a:buChar char="•"/>
            </a:pPr>
            <a:endParaRPr lang="en-US" b="1"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sym typeface="EB Garamond"/>
              </a:rPr>
              <a:t>Input</a:t>
            </a:r>
            <a:r>
              <a:rPr lang="en-US" dirty="0">
                <a:solidFill>
                  <a:schemeClr val="tx1"/>
                </a:solidFill>
                <a:latin typeface="Calibri" panose="020F0502020204030204" pitchFamily="34" charset="0"/>
                <a:cs typeface="Calibri" panose="020F0502020204030204" pitchFamily="34" charset="0"/>
                <a:sym typeface="EB Garamond"/>
              </a:rPr>
              <a:t>: Any operation in the algorithm need beginning values. So initial values must be given even before an algorithm begins!</a:t>
            </a:r>
          </a:p>
          <a:p>
            <a:pPr marL="914400" lvl="1" indent="-365760">
              <a:lnSpc>
                <a:spcPct val="100000"/>
              </a:lnSpc>
              <a:spcBef>
                <a:spcPts val="0"/>
              </a:spcBef>
              <a:spcAft>
                <a:spcPts val="0"/>
              </a:spcAft>
              <a:buClrTx/>
              <a:buSzPct val="100000"/>
              <a:buFont typeface="Arial" panose="020B0604020202020204" pitchFamily="34" charset="0"/>
              <a:buChar char="•"/>
            </a:pPr>
            <a:endParaRPr lang="en-US" b="1"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sym typeface="EB Garamond"/>
              </a:rPr>
              <a:t>Output</a:t>
            </a:r>
            <a:r>
              <a:rPr lang="en-US" dirty="0">
                <a:solidFill>
                  <a:schemeClr val="tx1"/>
                </a:solidFill>
                <a:latin typeface="Calibri" panose="020F0502020204030204" pitchFamily="34" charset="0"/>
                <a:cs typeface="Calibri" panose="020F0502020204030204" pitchFamily="34" charset="0"/>
                <a:sym typeface="EB Garamond"/>
              </a:rPr>
              <a:t>: The end results which have specified relations with inputs. If the results are from intermediate stage of the operation, then it is intermediate output</a:t>
            </a:r>
          </a:p>
          <a:p>
            <a:pPr marL="914400" lvl="1" indent="-365760">
              <a:lnSpc>
                <a:spcPct val="100000"/>
              </a:lnSpc>
              <a:spcBef>
                <a:spcPts val="0"/>
              </a:spcBef>
              <a:spcAft>
                <a:spcPts val="0"/>
              </a:spcAft>
              <a:buClrTx/>
              <a:buSzPct val="100000"/>
              <a:buFont typeface="Arial" panose="020B0604020202020204" pitchFamily="34" charset="0"/>
              <a:buChar char="•"/>
            </a:pPr>
            <a:endParaRPr lang="en-US" b="1"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sym typeface="EB Garamond"/>
              </a:rPr>
              <a:t>Effectiveness</a:t>
            </a:r>
            <a:r>
              <a:rPr lang="en-US" dirty="0">
                <a:solidFill>
                  <a:schemeClr val="tx1"/>
                </a:solidFill>
                <a:latin typeface="Calibri" panose="020F0502020204030204" pitchFamily="34" charset="0"/>
                <a:cs typeface="Calibri" panose="020F0502020204030204" pitchFamily="34" charset="0"/>
                <a:sym typeface="EB Garamond"/>
              </a:rPr>
              <a:t>: The algorithm should be developed using “basic” operations (</a:t>
            </a:r>
            <a:r>
              <a:rPr lang="en-US" b="1" dirty="0">
                <a:solidFill>
                  <a:schemeClr val="tx1"/>
                </a:solidFill>
                <a:latin typeface="Calibri" panose="020F0502020204030204" pitchFamily="34" charset="0"/>
                <a:cs typeface="Calibri" panose="020F0502020204030204" pitchFamily="34" charset="0"/>
                <a:sym typeface="EB Garamond"/>
              </a:rPr>
              <a:t>optional</a:t>
            </a:r>
            <a:r>
              <a:rPr lang="en-US" dirty="0">
                <a:solidFill>
                  <a:schemeClr val="tx1"/>
                </a:solidFill>
                <a:latin typeface="Calibri" panose="020F0502020204030204" pitchFamily="34" charset="0"/>
                <a:cs typeface="Calibri" panose="020F0502020204030204" pitchFamily="34" charset="0"/>
                <a:sym typeface="EB Garamond"/>
              </a:rPr>
              <a:t>)</a:t>
            </a:r>
          </a:p>
          <a:p>
            <a:pPr marL="548640" lvl="1" indent="0">
              <a:lnSpc>
                <a:spcPct val="100000"/>
              </a:lnSpc>
              <a:spcBef>
                <a:spcPts val="0"/>
              </a:spcBef>
              <a:spcAft>
                <a:spcPts val="0"/>
              </a:spcAft>
              <a:buClrTx/>
              <a:buSzPct val="100000"/>
              <a:buNone/>
            </a:pPr>
            <a:endParaRPr lang="en-US" sz="2400" dirty="0">
              <a:solidFill>
                <a:schemeClr val="tx1"/>
              </a:solidFill>
              <a:latin typeface="Calibri" panose="020F0502020204030204" pitchFamily="34" charset="0"/>
              <a:cs typeface="Calibri" panose="020F0502020204030204" pitchFamily="34" charset="0"/>
              <a:sym typeface="EB Garamond"/>
            </a:endParaRPr>
          </a:p>
          <a:p>
            <a:pPr marL="548640" lvl="1" indent="0">
              <a:lnSpc>
                <a:spcPct val="100000"/>
              </a:lnSpc>
              <a:spcBef>
                <a:spcPts val="0"/>
              </a:spcBef>
              <a:spcAft>
                <a:spcPts val="0"/>
              </a:spcAft>
              <a:buClrTx/>
              <a:buSzPct val="100000"/>
              <a:buNone/>
            </a:pPr>
            <a:r>
              <a:rPr lang="en-US" sz="2400" dirty="0">
                <a:solidFill>
                  <a:schemeClr val="tx1"/>
                </a:solidFill>
                <a:latin typeface="Calibri" panose="020F0502020204030204" pitchFamily="34" charset="0"/>
                <a:cs typeface="Calibri" panose="020F0502020204030204" pitchFamily="34" charset="0"/>
                <a:sym typeface="EB Garamond"/>
              </a:rPr>
              <a:t>If a process does not meet ANY of the above 4 (+1 optional) properties →It is NOT an algorithm</a:t>
            </a:r>
          </a:p>
        </p:txBody>
      </p:sp>
    </p:spTree>
    <p:extLst>
      <p:ext uri="{BB962C8B-B14F-4D97-AF65-F5344CB8AC3E}">
        <p14:creationId xmlns:p14="http://schemas.microsoft.com/office/powerpoint/2010/main" val="325345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Flowcharts – Visualizing algorithms</a:t>
            </a:r>
          </a:p>
        </p:txBody>
      </p:sp>
      <p:sp>
        <p:nvSpPr>
          <p:cNvPr id="3" name="Content Placeholder 2"/>
          <p:cNvSpPr>
            <a:spLocks noGrp="1"/>
          </p:cNvSpPr>
          <p:nvPr>
            <p:ph idx="1"/>
          </p:nvPr>
        </p:nvSpPr>
        <p:spPr>
          <a:xfrm>
            <a:off x="1097280" y="1744136"/>
            <a:ext cx="10058400" cy="955521"/>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A </a:t>
            </a:r>
            <a:r>
              <a:rPr lang="en-US" b="1" dirty="0">
                <a:solidFill>
                  <a:schemeClr val="tx1"/>
                </a:solidFill>
                <a:latin typeface="Calibri" panose="020F0502020204030204" pitchFamily="34" charset="0"/>
                <a:cs typeface="Calibri" panose="020F0502020204030204" pitchFamily="34" charset="0"/>
                <a:sym typeface="EB Garamond"/>
              </a:rPr>
              <a:t>visual</a:t>
            </a:r>
            <a:r>
              <a:rPr lang="en-US" dirty="0">
                <a:solidFill>
                  <a:schemeClr val="tx1"/>
                </a:solidFill>
                <a:latin typeface="Calibri" panose="020F0502020204030204" pitchFamily="34" charset="0"/>
                <a:cs typeface="Calibri" panose="020F0502020204030204" pitchFamily="34" charset="0"/>
                <a:sym typeface="EB Garamond"/>
              </a:rPr>
              <a:t> representation of </a:t>
            </a:r>
            <a:r>
              <a:rPr lang="en-US" b="1" dirty="0">
                <a:solidFill>
                  <a:schemeClr val="tx1"/>
                </a:solidFill>
                <a:latin typeface="Calibri" panose="020F0502020204030204" pitchFamily="34" charset="0"/>
                <a:cs typeface="Calibri" panose="020F0502020204030204" pitchFamily="34" charset="0"/>
                <a:sym typeface="EB Garamond"/>
              </a:rPr>
              <a:t>flow</a:t>
            </a:r>
            <a:r>
              <a:rPr lang="en-US" dirty="0">
                <a:solidFill>
                  <a:schemeClr val="tx1"/>
                </a:solidFill>
                <a:latin typeface="Calibri" panose="020F0502020204030204" pitchFamily="34" charset="0"/>
                <a:cs typeface="Calibri" panose="020F0502020204030204" pitchFamily="34" charset="0"/>
                <a:sym typeface="EB Garamond"/>
              </a:rPr>
              <a:t> of data/information through processing system</a:t>
            </a: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A user can see operations performed and the sequence of those operations by looking at the flowchart</a:t>
            </a:r>
          </a:p>
        </p:txBody>
      </p:sp>
      <p:grpSp>
        <p:nvGrpSpPr>
          <p:cNvPr id="15" name="Group 14"/>
          <p:cNvGrpSpPr/>
          <p:nvPr/>
        </p:nvGrpSpPr>
        <p:grpSpPr>
          <a:xfrm>
            <a:off x="2130859" y="3015102"/>
            <a:ext cx="7367700" cy="3005200"/>
            <a:chOff x="1181625" y="2022325"/>
            <a:chExt cx="7367700" cy="3005200"/>
          </a:xfrm>
        </p:grpSpPr>
        <p:sp>
          <p:nvSpPr>
            <p:cNvPr id="4" name="Google Shape;184;p35"/>
            <p:cNvSpPr/>
            <p:nvPr/>
          </p:nvSpPr>
          <p:spPr>
            <a:xfrm>
              <a:off x="1181625" y="2923025"/>
              <a:ext cx="2293800" cy="602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Writing steps of operations</a:t>
              </a:r>
              <a:endParaRPr sz="1200">
                <a:latin typeface="Calibri" panose="020F0502020204030204" pitchFamily="34" charset="0"/>
                <a:ea typeface="EB Garamond"/>
                <a:cs typeface="Calibri" panose="020F0502020204030204" pitchFamily="34" charset="0"/>
                <a:sym typeface="EB Garamond"/>
              </a:endParaRPr>
            </a:p>
          </p:txBody>
        </p:sp>
        <p:sp>
          <p:nvSpPr>
            <p:cNvPr id="5" name="Google Shape;185;p35"/>
            <p:cNvSpPr/>
            <p:nvPr/>
          </p:nvSpPr>
          <p:spPr>
            <a:xfrm>
              <a:off x="1181625" y="2022325"/>
              <a:ext cx="2293800" cy="602400"/>
            </a:xfrm>
            <a:prstGeom prst="roundRect">
              <a:avLst>
                <a:gd name="adj" fmla="val 16667"/>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Start or end of the program</a:t>
              </a:r>
              <a:endParaRPr sz="1200">
                <a:latin typeface="Calibri" panose="020F0502020204030204" pitchFamily="34" charset="0"/>
                <a:ea typeface="EB Garamond"/>
                <a:cs typeface="Calibri" panose="020F0502020204030204" pitchFamily="34" charset="0"/>
                <a:sym typeface="EB Garamond"/>
              </a:endParaRPr>
            </a:p>
          </p:txBody>
        </p:sp>
        <p:sp>
          <p:nvSpPr>
            <p:cNvPr id="6" name="Google Shape;186;p35"/>
            <p:cNvSpPr/>
            <p:nvPr/>
          </p:nvSpPr>
          <p:spPr>
            <a:xfrm>
              <a:off x="3812950" y="2022325"/>
              <a:ext cx="2293800" cy="635500"/>
            </a:xfrm>
            <a:prstGeom prst="flowChartInputOutpu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Input or output operation</a:t>
              </a:r>
              <a:endParaRPr sz="1200">
                <a:latin typeface="Calibri" panose="020F0502020204030204" pitchFamily="34" charset="0"/>
                <a:ea typeface="EB Garamond"/>
                <a:cs typeface="Calibri" panose="020F0502020204030204" pitchFamily="34" charset="0"/>
                <a:sym typeface="EB Garamond"/>
              </a:endParaRPr>
            </a:p>
          </p:txBody>
        </p:sp>
        <p:sp>
          <p:nvSpPr>
            <p:cNvPr id="7" name="Google Shape;187;p35"/>
            <p:cNvSpPr/>
            <p:nvPr/>
          </p:nvSpPr>
          <p:spPr>
            <a:xfrm>
              <a:off x="3971825" y="2776925"/>
              <a:ext cx="1916400" cy="1159800"/>
            </a:xfrm>
            <a:prstGeom prst="diamond">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Decision making and branching operations</a:t>
              </a:r>
              <a:endParaRPr sz="1200" dirty="0">
                <a:latin typeface="Calibri" panose="020F0502020204030204" pitchFamily="34" charset="0"/>
                <a:ea typeface="EB Garamond"/>
                <a:cs typeface="Calibri" panose="020F0502020204030204" pitchFamily="34" charset="0"/>
                <a:sym typeface="EB Garamond"/>
              </a:endParaRPr>
            </a:p>
          </p:txBody>
        </p:sp>
        <p:sp>
          <p:nvSpPr>
            <p:cNvPr id="8" name="Google Shape;188;p35"/>
            <p:cNvSpPr/>
            <p:nvPr/>
          </p:nvSpPr>
          <p:spPr>
            <a:xfrm>
              <a:off x="4289550" y="4017425"/>
              <a:ext cx="1399800" cy="1010100"/>
            </a:xfrm>
            <a:prstGeom prst="ellips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dirty="0">
                  <a:latin typeface="Calibri" panose="020F0502020204030204" pitchFamily="34" charset="0"/>
                  <a:ea typeface="EB Garamond"/>
                  <a:cs typeface="Calibri" panose="020F0502020204030204" pitchFamily="34" charset="0"/>
                  <a:sym typeface="EB Garamond"/>
                </a:rPr>
                <a:t>Connector, joining two parts in FC</a:t>
              </a:r>
              <a:endParaRPr sz="1200" dirty="0">
                <a:latin typeface="Calibri" panose="020F0502020204030204" pitchFamily="34" charset="0"/>
                <a:ea typeface="EB Garamond"/>
                <a:cs typeface="Calibri" panose="020F0502020204030204" pitchFamily="34" charset="0"/>
                <a:sym typeface="EB Garamond"/>
              </a:endParaRPr>
            </a:p>
          </p:txBody>
        </p:sp>
        <p:sp>
          <p:nvSpPr>
            <p:cNvPr id="9" name="Google Shape;189;p35"/>
            <p:cNvSpPr/>
            <p:nvPr/>
          </p:nvSpPr>
          <p:spPr>
            <a:xfrm>
              <a:off x="7020225" y="3269550"/>
              <a:ext cx="1529100" cy="900300"/>
            </a:xfrm>
            <a:prstGeom prst="flowChartMagneticTape">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Calibri" panose="020F0502020204030204" pitchFamily="34" charset="0"/>
                <a:ea typeface="EB Garamond"/>
                <a:cs typeface="Calibri" panose="020F0502020204030204" pitchFamily="34" charset="0"/>
                <a:sym typeface="EB Garamond"/>
              </a:endParaRPr>
            </a:p>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Magnetic tape for secondary storage/ backup</a:t>
              </a:r>
              <a:endParaRPr sz="1200">
                <a:latin typeface="Calibri" panose="020F0502020204030204" pitchFamily="34" charset="0"/>
                <a:ea typeface="EB Garamond"/>
                <a:cs typeface="Calibri" panose="020F0502020204030204" pitchFamily="34" charset="0"/>
                <a:sym typeface="EB Garamond"/>
              </a:endParaRPr>
            </a:p>
          </p:txBody>
        </p:sp>
        <p:sp>
          <p:nvSpPr>
            <p:cNvPr id="10" name="Google Shape;190;p35"/>
            <p:cNvSpPr/>
            <p:nvPr/>
          </p:nvSpPr>
          <p:spPr>
            <a:xfrm>
              <a:off x="7020225" y="2022325"/>
              <a:ext cx="1529100" cy="900275"/>
            </a:xfrm>
            <a:prstGeom prst="flowChartMagneticDisk">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200">
                <a:latin typeface="Calibri" panose="020F0502020204030204" pitchFamily="34" charset="0"/>
                <a:ea typeface="EB Garamond"/>
                <a:cs typeface="Calibri" panose="020F0502020204030204" pitchFamily="34" charset="0"/>
                <a:sym typeface="EB Garamond"/>
              </a:endParaRPr>
            </a:p>
            <a:p>
              <a:pPr marL="0" lvl="0" indent="0" algn="ctr" rtl="0">
                <a:spcBef>
                  <a:spcPts val="0"/>
                </a:spcBef>
                <a:spcAft>
                  <a:spcPts val="0"/>
                </a:spcAft>
                <a:buNone/>
              </a:pPr>
              <a:r>
                <a:rPr lang="en" sz="1200">
                  <a:latin typeface="Calibri" panose="020F0502020204030204" pitchFamily="34" charset="0"/>
                  <a:ea typeface="EB Garamond"/>
                  <a:cs typeface="Calibri" panose="020F0502020204030204" pitchFamily="34" charset="0"/>
                  <a:sym typeface="EB Garamond"/>
                </a:rPr>
                <a:t>Magnetic disk for secondary storage / backup</a:t>
              </a:r>
              <a:endParaRPr sz="1200">
                <a:latin typeface="Calibri" panose="020F0502020204030204" pitchFamily="34" charset="0"/>
                <a:ea typeface="EB Garamond"/>
                <a:cs typeface="Calibri" panose="020F0502020204030204" pitchFamily="34" charset="0"/>
                <a:sym typeface="EB Garamond"/>
              </a:endParaRPr>
            </a:p>
          </p:txBody>
        </p:sp>
        <p:cxnSp>
          <p:nvCxnSpPr>
            <p:cNvPr id="11" name="Google Shape;191;p35"/>
            <p:cNvCxnSpPr/>
            <p:nvPr/>
          </p:nvCxnSpPr>
          <p:spPr>
            <a:xfrm rot="10800000" flipH="1">
              <a:off x="1340500" y="4017425"/>
              <a:ext cx="972900" cy="8700"/>
            </a:xfrm>
            <a:prstGeom prst="straightConnector1">
              <a:avLst/>
            </a:prstGeom>
            <a:noFill/>
            <a:ln w="9525" cap="flat" cmpd="sng">
              <a:solidFill>
                <a:schemeClr val="dk2"/>
              </a:solidFill>
              <a:prstDash val="solid"/>
              <a:round/>
              <a:headEnd type="none" w="med" len="med"/>
              <a:tailEnd type="triangle" w="med" len="med"/>
            </a:ln>
          </p:spPr>
        </p:cxnSp>
        <p:cxnSp>
          <p:nvCxnSpPr>
            <p:cNvPr id="12" name="Google Shape;192;p35"/>
            <p:cNvCxnSpPr/>
            <p:nvPr/>
          </p:nvCxnSpPr>
          <p:spPr>
            <a:xfrm rot="10800000" flipH="1">
              <a:off x="1697950" y="4127075"/>
              <a:ext cx="13200" cy="560100"/>
            </a:xfrm>
            <a:prstGeom prst="straightConnector1">
              <a:avLst/>
            </a:prstGeom>
            <a:noFill/>
            <a:ln w="9525" cap="flat" cmpd="sng">
              <a:solidFill>
                <a:schemeClr val="dk2"/>
              </a:solidFill>
              <a:prstDash val="solid"/>
              <a:round/>
              <a:headEnd type="none" w="med" len="med"/>
              <a:tailEnd type="triangle" w="med" len="med"/>
            </a:ln>
          </p:spPr>
        </p:cxnSp>
        <p:cxnSp>
          <p:nvCxnSpPr>
            <p:cNvPr id="13" name="Google Shape;193;p35"/>
            <p:cNvCxnSpPr/>
            <p:nvPr/>
          </p:nvCxnSpPr>
          <p:spPr>
            <a:xfrm flipH="1">
              <a:off x="1330575" y="4124075"/>
              <a:ext cx="9900" cy="566100"/>
            </a:xfrm>
            <a:prstGeom prst="straightConnector1">
              <a:avLst/>
            </a:prstGeom>
            <a:noFill/>
            <a:ln w="9525" cap="flat" cmpd="sng">
              <a:solidFill>
                <a:schemeClr val="dk2"/>
              </a:solidFill>
              <a:prstDash val="solid"/>
              <a:round/>
              <a:headEnd type="none" w="med" len="med"/>
              <a:tailEnd type="triangle" w="med" len="med"/>
            </a:ln>
          </p:spPr>
        </p:cxnSp>
        <p:cxnSp>
          <p:nvCxnSpPr>
            <p:cNvPr id="14" name="Google Shape;194;p35"/>
            <p:cNvCxnSpPr/>
            <p:nvPr/>
          </p:nvCxnSpPr>
          <p:spPr>
            <a:xfrm flipH="1">
              <a:off x="1358600" y="3915550"/>
              <a:ext cx="925200" cy="900"/>
            </a:xfrm>
            <a:prstGeom prst="straightConnector1">
              <a:avLst/>
            </a:prstGeom>
            <a:noFill/>
            <a:ln w="9525" cap="flat" cmpd="sng">
              <a:solidFill>
                <a:schemeClr val="dk2"/>
              </a:solidFill>
              <a:prstDash val="solid"/>
              <a:round/>
              <a:headEnd type="none" w="med" len="med"/>
              <a:tailEnd type="triangle" w="med" len="med"/>
            </a:ln>
          </p:spPr>
        </p:cxnSp>
      </p:grpSp>
    </p:spTree>
    <p:extLst>
      <p:ext uri="{BB962C8B-B14F-4D97-AF65-F5344CB8AC3E}">
        <p14:creationId xmlns:p14="http://schemas.microsoft.com/office/powerpoint/2010/main" val="597289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Importance of Flowcharts </a:t>
            </a: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Provide visual representations of an algorithm </a:t>
            </a:r>
            <a:r>
              <a:rPr lang="en-US" sz="2400"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n-US" sz="2400" dirty="0">
                <a:solidFill>
                  <a:schemeClr val="tx1"/>
                </a:solidFill>
                <a:latin typeface="Calibri" panose="020F0502020204030204" pitchFamily="34" charset="0"/>
                <a:cs typeface="Calibri" panose="020F0502020204030204" pitchFamily="34" charset="0"/>
                <a:sym typeface="EB Garamond"/>
              </a:rPr>
              <a:t>easy to follow and understand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Structure and document complex problems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Serves as an important link between programming and business teams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Helps in planning a scenario analysis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Once a flowchart is complete → it is easy to write codes!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Anything else? </a:t>
            </a:r>
          </a:p>
        </p:txBody>
      </p:sp>
    </p:spTree>
    <p:extLst>
      <p:ext uri="{BB962C8B-B14F-4D97-AF65-F5344CB8AC3E}">
        <p14:creationId xmlns:p14="http://schemas.microsoft.com/office/powerpoint/2010/main" val="2282942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Activity – Drawing flowcharts</a:t>
            </a: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Find sum of the first 50 natural numbers  (1+2+3…+50)</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Find the largest number among (x,y,z), where (x,y,z) are integers </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Your plan to purchase chocolate cookies on your next shopping trip</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Your plan to invest 10% of your savings into stocks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548640" lvl="1" indent="0">
              <a:lnSpc>
                <a:spcPct val="100000"/>
              </a:lnSpc>
              <a:spcBef>
                <a:spcPts val="0"/>
              </a:spcBef>
              <a:spcAft>
                <a:spcPts val="0"/>
              </a:spcAft>
              <a:buClrTx/>
              <a:buSzPct val="100000"/>
              <a:buNone/>
            </a:pPr>
            <a:endParaRPr lang="en-US" sz="2400" dirty="0">
              <a:solidFill>
                <a:schemeClr val="tx1"/>
              </a:solidFill>
              <a:latin typeface="Calibri" panose="020F0502020204030204" pitchFamily="34" charset="0"/>
              <a:cs typeface="Calibri" panose="020F0502020204030204" pitchFamily="34" charset="0"/>
              <a:sym typeface="EB Garamond"/>
            </a:endParaRPr>
          </a:p>
          <a:p>
            <a:pPr marL="548640" lvl="1" indent="0">
              <a:lnSpc>
                <a:spcPct val="100000"/>
              </a:lnSpc>
              <a:spcBef>
                <a:spcPts val="0"/>
              </a:spcBef>
              <a:spcAft>
                <a:spcPts val="0"/>
              </a:spcAft>
              <a:buClrTx/>
              <a:buSzPct val="100000"/>
              <a:buNone/>
            </a:pPr>
            <a:r>
              <a:rPr lang="en-US" sz="2400" dirty="0">
                <a:solidFill>
                  <a:schemeClr val="tx1"/>
                </a:solidFill>
                <a:latin typeface="Calibri" panose="020F0502020204030204" pitchFamily="34" charset="0"/>
                <a:cs typeface="Calibri" panose="020F0502020204030204" pitchFamily="34" charset="0"/>
                <a:sym typeface="EB Garamond"/>
              </a:rPr>
              <a:t>You do not have to write programs for the above problems, just draw flowcharts using appropriate symbols and visuals </a:t>
            </a:r>
          </a:p>
        </p:txBody>
      </p:sp>
      <p:sp>
        <p:nvSpPr>
          <p:cNvPr id="4" name="Rectangle 3"/>
          <p:cNvSpPr/>
          <p:nvPr/>
        </p:nvSpPr>
        <p:spPr>
          <a:xfrm>
            <a:off x="5945959" y="3244334"/>
            <a:ext cx="300082" cy="369332"/>
          </a:xfrm>
          <a:prstGeom prst="rect">
            <a:avLst/>
          </a:prstGeom>
        </p:spPr>
        <p:txBody>
          <a:bodyPr wrap="none">
            <a:spAutoFit/>
          </a:bodyPr>
          <a:lstStyle/>
          <a:p>
            <a:r>
              <a:rPr lang="en-US" dirty="0">
                <a:solidFill>
                  <a:srgbClr val="0070C0"/>
                </a:solidFill>
                <a:latin typeface="Calibri" panose="020F0502020204030204" pitchFamily="34" charset="0"/>
                <a:cs typeface="Calibri" panose="020F0502020204030204" pitchFamily="34" charset="0"/>
              </a:rPr>
              <a:t>–</a:t>
            </a:r>
            <a:endParaRPr lang="en-US" dirty="0"/>
          </a:p>
        </p:txBody>
      </p:sp>
    </p:spTree>
    <p:extLst>
      <p:ext uri="{BB962C8B-B14F-4D97-AF65-F5344CB8AC3E}">
        <p14:creationId xmlns:p14="http://schemas.microsoft.com/office/powerpoint/2010/main" val="4199534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sym typeface="EB Garamond"/>
              </a:rPr>
              <a:t>Activity – Algorithm</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Read the following articles and share your experience in learning a new concept on the topic</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Select a problem mentioned in one of the articles, and write an algorithm (not code) for the problem </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Problem-Solving With Algorithms (Amy Pirzada, 2021). Retrieved from </a:t>
            </a:r>
            <a:r>
              <a:rPr lang="en-US" sz="1800" dirty="0">
                <a:solidFill>
                  <a:schemeClr val="tx1"/>
                </a:solidFill>
                <a:latin typeface="Calibri" panose="020F0502020204030204" pitchFamily="34" charset="0"/>
                <a:cs typeface="Calibri" panose="020F0502020204030204" pitchFamily="34" charset="0"/>
                <a:sym typeface="EB Garamond"/>
                <a:hlinkClick r:id="rId2"/>
              </a:rPr>
              <a:t>https://www.mycodingplace.com/post/problem-solving-with-algorithms</a:t>
            </a: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2" indent="-365760">
              <a:lnSpc>
                <a:spcPct val="100000"/>
              </a:lnSpc>
              <a:spcBef>
                <a:spcPts val="0"/>
              </a:spcBef>
              <a:spcAft>
                <a:spcPts val="0"/>
              </a:spcAft>
              <a:buClrTx/>
              <a:buSzPct val="80000"/>
              <a:buFont typeface="Courier New" panose="02070309020205020404" pitchFamily="49" charset="0"/>
              <a:buChar char="o"/>
            </a:pPr>
            <a:r>
              <a:rPr lang="en-US" sz="1800" dirty="0">
                <a:solidFill>
                  <a:schemeClr val="tx1"/>
                </a:solidFill>
                <a:latin typeface="Calibri" panose="020F0502020204030204" pitchFamily="34" charset="0"/>
                <a:cs typeface="Calibri" panose="020F0502020204030204" pitchFamily="34" charset="0"/>
                <a:sym typeface="EB Garamond"/>
              </a:rPr>
              <a:t>Algorithmic Thinking. Retrieved from </a:t>
            </a:r>
            <a:r>
              <a:rPr lang="en-US" sz="1800" dirty="0">
                <a:solidFill>
                  <a:schemeClr val="tx1"/>
                </a:solidFill>
                <a:latin typeface="Calibri" panose="020F0502020204030204" pitchFamily="34" charset="0"/>
                <a:cs typeface="Calibri" panose="020F0502020204030204" pitchFamily="34" charset="0"/>
                <a:sym typeface="EB Garamond"/>
                <a:hlinkClick r:id="rId3"/>
              </a:rPr>
              <a:t>https://teachinglondoncomputing.org/resources/developing-computational-thinking/algorithmic-thinking/</a:t>
            </a:r>
            <a:endParaRPr lang="en-US" sz="18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defRPr/>
            </a:pPr>
            <a:endParaRPr lang="en-US" sz="18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72143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sym typeface="EB Garamond"/>
              </a:rPr>
              <a:t>Need for Programming Languages</a:t>
            </a:r>
            <a:endParaRPr lang="en-US" sz="3200" spc="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3898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sym typeface="EB Garamond"/>
              </a:rPr>
              <a:t>Why do we need Programming Language?</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An algorithm or flowchart </a:t>
            </a:r>
            <a:r>
              <a:rPr lang="en-US" sz="2400" b="1" dirty="0">
                <a:solidFill>
                  <a:schemeClr val="tx1"/>
                </a:solidFill>
                <a:latin typeface="Calibri" panose="020F0502020204030204" pitchFamily="34" charset="0"/>
                <a:cs typeface="Calibri" panose="020F0502020204030204" pitchFamily="34" charset="0"/>
                <a:sym typeface="EB Garamond"/>
              </a:rPr>
              <a:t>cannot</a:t>
            </a:r>
            <a:r>
              <a:rPr lang="en-US" sz="2400" dirty="0">
                <a:solidFill>
                  <a:schemeClr val="tx1"/>
                </a:solidFill>
                <a:latin typeface="Calibri" panose="020F0502020204030204" pitchFamily="34" charset="0"/>
                <a:cs typeface="Calibri" panose="020F0502020204030204" pitchFamily="34" charset="0"/>
                <a:sym typeface="EB Garamond"/>
              </a:rPr>
              <a:t> run on a computer</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You need to </a:t>
            </a:r>
            <a:r>
              <a:rPr lang="en-US" sz="2400" b="1" dirty="0">
                <a:solidFill>
                  <a:schemeClr val="tx1"/>
                </a:solidFill>
                <a:latin typeface="Calibri" panose="020F0502020204030204" pitchFamily="34" charset="0"/>
                <a:cs typeface="Calibri" panose="020F0502020204030204" pitchFamily="34" charset="0"/>
                <a:sym typeface="EB Garamond"/>
              </a:rPr>
              <a:t>convert</a:t>
            </a:r>
            <a:r>
              <a:rPr lang="en-US" sz="2400" dirty="0">
                <a:solidFill>
                  <a:schemeClr val="tx1"/>
                </a:solidFill>
                <a:latin typeface="Calibri" panose="020F0502020204030204" pitchFamily="34" charset="0"/>
                <a:cs typeface="Calibri" panose="020F0502020204030204" pitchFamily="34" charset="0"/>
                <a:sym typeface="EB Garamond"/>
              </a:rPr>
              <a:t> algorithm into a language that </a:t>
            </a:r>
            <a:r>
              <a:rPr lang="en-US" sz="2400" b="1" dirty="0">
                <a:solidFill>
                  <a:schemeClr val="tx1"/>
                </a:solidFill>
                <a:latin typeface="Calibri" panose="020F0502020204030204" pitchFamily="34" charset="0"/>
                <a:cs typeface="Calibri" panose="020F0502020204030204" pitchFamily="34" charset="0"/>
                <a:sym typeface="EB Garamond"/>
              </a:rPr>
              <a:t>computer can understand</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The language is called programming language (e.g., Python, R, C++, MATLAB, etc.)</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Programming languages can be </a:t>
            </a:r>
            <a:r>
              <a:rPr lang="en-US" sz="2400" b="1" dirty="0">
                <a:solidFill>
                  <a:schemeClr val="tx1"/>
                </a:solidFill>
                <a:latin typeface="Calibri" panose="020F0502020204030204" pitchFamily="34" charset="0"/>
                <a:cs typeface="Calibri" panose="020F0502020204030204" pitchFamily="34" charset="0"/>
                <a:sym typeface="EB Garamond"/>
              </a:rPr>
              <a:t>lower-</a:t>
            </a:r>
            <a:r>
              <a:rPr lang="en-US" sz="2400" dirty="0">
                <a:solidFill>
                  <a:schemeClr val="tx1"/>
                </a:solidFill>
                <a:latin typeface="Calibri" panose="020F0502020204030204" pitchFamily="34" charset="0"/>
                <a:cs typeface="Calibri" panose="020F0502020204030204" pitchFamily="34" charset="0"/>
                <a:sym typeface="EB Garamond"/>
              </a:rPr>
              <a:t> or </a:t>
            </a:r>
            <a:r>
              <a:rPr lang="en-US" sz="2400" b="1" dirty="0">
                <a:solidFill>
                  <a:schemeClr val="tx1"/>
                </a:solidFill>
                <a:latin typeface="Calibri" panose="020F0502020204030204" pitchFamily="34" charset="0"/>
                <a:cs typeface="Calibri" panose="020F0502020204030204" pitchFamily="34" charset="0"/>
                <a:sym typeface="EB Garamond"/>
              </a:rPr>
              <a:t>higher-level</a:t>
            </a:r>
          </a:p>
        </p:txBody>
      </p:sp>
    </p:spTree>
    <p:extLst>
      <p:ext uri="{BB962C8B-B14F-4D97-AF65-F5344CB8AC3E}">
        <p14:creationId xmlns:p14="http://schemas.microsoft.com/office/powerpoint/2010/main" val="2580765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sym typeface="EB Garamond"/>
              </a:rPr>
              <a:t>A computer program</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 sequence of instructions which dictates the flow of electronic signals within a computer system </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The signals interact with computer memory, screen, keyboard to produce output which humans can use to perform tasks (e.g., adding two numbers), solve difficult problems, or play games. (</a:t>
            </a:r>
            <a:r>
              <a:rPr lang="en-US" sz="1800" b="1" dirty="0">
                <a:solidFill>
                  <a:schemeClr val="tx1"/>
                </a:solidFill>
                <a:latin typeface="Calibri" panose="020F0502020204030204" pitchFamily="34" charset="0"/>
                <a:cs typeface="Calibri" panose="020F0502020204030204" pitchFamily="34" charset="0"/>
                <a:sym typeface="EB Garamond"/>
              </a:rPr>
              <a:t>lower-level </a:t>
            </a:r>
            <a:r>
              <a:rPr lang="en-US" sz="1800" dirty="0">
                <a:solidFill>
                  <a:schemeClr val="tx1"/>
                </a:solidFill>
                <a:latin typeface="Calibri" panose="020F0502020204030204" pitchFamily="34" charset="0"/>
                <a:cs typeface="Calibri" panose="020F0502020204030204" pitchFamily="34" charset="0"/>
                <a:sym typeface="EB Garamond"/>
              </a:rPr>
              <a:t>programming)</a:t>
            </a:r>
          </a:p>
          <a:p>
            <a:pPr marL="1280160" lvl="3" indent="-342900">
              <a:lnSpc>
                <a:spcPct val="100000"/>
              </a:lnSpc>
              <a:spcBef>
                <a:spcPts val="0"/>
              </a:spcBef>
              <a:spcAft>
                <a:spcPts val="0"/>
              </a:spcAft>
              <a:buClr>
                <a:srgbClr val="000000"/>
              </a:buClr>
              <a:buSzPct val="80000"/>
              <a:buFont typeface="EB Garamond"/>
              <a:buChar char="○"/>
              <a:defRPr/>
            </a:pPr>
            <a:endParaRPr lang="en-US" sz="1800" dirty="0">
              <a:solidFill>
                <a:schemeClr val="tx1"/>
              </a:solidFill>
              <a:latin typeface="Calibri" panose="020F0502020204030204" pitchFamily="34" charset="0"/>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At a </a:t>
            </a:r>
            <a:r>
              <a:rPr lang="en-US" sz="1800" b="1" dirty="0">
                <a:solidFill>
                  <a:schemeClr val="tx1"/>
                </a:solidFill>
                <a:latin typeface="Calibri" panose="020F0502020204030204" pitchFamily="34" charset="0"/>
                <a:cs typeface="Calibri" panose="020F0502020204030204" pitchFamily="34" charset="0"/>
                <a:sym typeface="EB Garamond"/>
              </a:rPr>
              <a:t>higher level</a:t>
            </a:r>
            <a:r>
              <a:rPr lang="en-US" sz="1800" dirty="0">
                <a:solidFill>
                  <a:schemeClr val="tx1"/>
                </a:solidFill>
                <a:latin typeface="Calibri" panose="020F0502020204030204" pitchFamily="34" charset="0"/>
                <a:cs typeface="Calibri" panose="020F0502020204030204" pitchFamily="34" charset="0"/>
                <a:sym typeface="EB Garamond"/>
              </a:rPr>
              <a:t>, the focus on more on completing a task or reaching an objective (e.g., playing games, writing a report, calculating profit, etc.) and not much about understanding lower-level activities (e.g., interaction of signals within computer)</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The pattern of signals is represented by a sequence of </a:t>
            </a:r>
            <a:r>
              <a:rPr lang="en-US" sz="2400" dirty="0" err="1">
                <a:solidFill>
                  <a:schemeClr val="tx1"/>
                </a:solidFill>
                <a:latin typeface="Calibri" panose="020F0502020204030204" pitchFamily="34" charset="0"/>
                <a:cs typeface="Calibri" panose="020F0502020204030204" pitchFamily="34" charset="0"/>
                <a:sym typeface="EB Garamond"/>
              </a:rPr>
              <a:t>0s</a:t>
            </a:r>
            <a:r>
              <a:rPr lang="en-US" sz="2400" dirty="0">
                <a:solidFill>
                  <a:schemeClr val="tx1"/>
                </a:solidFill>
                <a:latin typeface="Calibri" panose="020F0502020204030204" pitchFamily="34" charset="0"/>
                <a:cs typeface="Calibri" panose="020F0502020204030204" pitchFamily="34" charset="0"/>
                <a:sym typeface="EB Garamond"/>
              </a:rPr>
              <a:t> and 1s</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1000110</a:t>
            </a:r>
            <a:r>
              <a:rPr lang="en-US" sz="1800" b="1" dirty="0">
                <a:solidFill>
                  <a:schemeClr val="tx1"/>
                </a:solidFill>
                <a:latin typeface="Calibri" panose="020F0502020204030204" pitchFamily="34" charset="0"/>
                <a:cs typeface="Calibri" panose="020F0502020204030204" pitchFamily="34" charset="0"/>
                <a:sym typeface="EB Garamond"/>
              </a:rPr>
              <a:t>0</a:t>
            </a:r>
            <a:r>
              <a:rPr lang="en-US" sz="1800" dirty="0">
                <a:solidFill>
                  <a:schemeClr val="tx1"/>
                </a:solidFill>
                <a:latin typeface="Calibri" panose="020F0502020204030204" pitchFamily="34" charset="0"/>
                <a:cs typeface="Calibri" panose="020F0502020204030204" pitchFamily="34" charset="0"/>
                <a:sym typeface="EB Garamond"/>
              </a:rPr>
              <a:t>1: yellow screen, 1000110</a:t>
            </a:r>
            <a:r>
              <a:rPr lang="en-US" sz="1800" b="1" dirty="0">
                <a:solidFill>
                  <a:schemeClr val="tx1"/>
                </a:solidFill>
                <a:latin typeface="Calibri" panose="020F0502020204030204" pitchFamily="34" charset="0"/>
                <a:cs typeface="Calibri" panose="020F0502020204030204" pitchFamily="34" charset="0"/>
                <a:sym typeface="EB Garamond"/>
              </a:rPr>
              <a:t>1</a:t>
            </a:r>
            <a:r>
              <a:rPr lang="en-US" sz="1800" dirty="0">
                <a:solidFill>
                  <a:schemeClr val="tx1"/>
                </a:solidFill>
                <a:latin typeface="Calibri" panose="020F0502020204030204" pitchFamily="34" charset="0"/>
                <a:cs typeface="Calibri" panose="020F0502020204030204" pitchFamily="34" charset="0"/>
                <a:sym typeface="EB Garamond"/>
              </a:rPr>
              <a:t>1: a pic of star on the display</a:t>
            </a:r>
          </a:p>
        </p:txBody>
      </p:sp>
    </p:spTree>
    <p:extLst>
      <p:ext uri="{BB962C8B-B14F-4D97-AF65-F5344CB8AC3E}">
        <p14:creationId xmlns:p14="http://schemas.microsoft.com/office/powerpoint/2010/main" val="647925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sym typeface="EB Garamond"/>
              </a:rPr>
              <a:t>Questions – Computer program</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Can you produce a sequence of </a:t>
            </a:r>
            <a:r>
              <a:rPr lang="en-US" sz="2400" dirty="0" err="1">
                <a:solidFill>
                  <a:schemeClr val="tx1"/>
                </a:solidFill>
                <a:latin typeface="Calibri" panose="020F0502020204030204" pitchFamily="34" charset="0"/>
                <a:cs typeface="Calibri" panose="020F0502020204030204" pitchFamily="34" charset="0"/>
                <a:sym typeface="EB Garamond"/>
              </a:rPr>
              <a:t>0s</a:t>
            </a:r>
            <a:r>
              <a:rPr lang="en-US" sz="2400" dirty="0">
                <a:solidFill>
                  <a:schemeClr val="tx1"/>
                </a:solidFill>
                <a:latin typeface="Calibri" panose="020F0502020204030204" pitchFamily="34" charset="0"/>
                <a:cs typeface="Calibri" panose="020F0502020204030204" pitchFamily="34" charset="0"/>
                <a:sym typeface="EB Garamond"/>
              </a:rPr>
              <a:t> and 1s which represents the program Adobe is using for converting Word documents to PDF? No</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Do you know how many people, in the world, can produce such sequence?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Does the sequence differ between Windows vs Mac OS for the same program?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661965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sym typeface="EB Garamond"/>
              </a:rPr>
              <a:t>Lower- vs Higher-level programming language</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sym typeface="EB Garamond"/>
              </a:rPr>
              <a:t>Lower-level</a:t>
            </a:r>
            <a:r>
              <a:rPr lang="en-US" sz="2400" dirty="0">
                <a:solidFill>
                  <a:schemeClr val="tx1"/>
                </a:solidFill>
                <a:latin typeface="Calibri" panose="020F0502020204030204" pitchFamily="34" charset="0"/>
                <a:cs typeface="Calibri" panose="020F0502020204030204" pitchFamily="34" charset="0"/>
                <a:sym typeface="EB Garamond"/>
              </a:rPr>
              <a:t> programming provides instructions which are technical in nature and at the most fundamental level of how computers work (e.g., converting one electronic signal to another type) to produce desired output</a:t>
            </a:r>
          </a:p>
          <a:p>
            <a:pPr marL="548640" lvl="1" indent="0">
              <a:lnSpc>
                <a:spcPct val="100000"/>
              </a:lnSpc>
              <a:spcBef>
                <a:spcPts val="0"/>
              </a:spcBef>
              <a:spcAft>
                <a:spcPts val="0"/>
              </a:spcAft>
              <a:buClrTx/>
              <a:buSzPct val="100000"/>
              <a:buNone/>
            </a:pPr>
            <a:r>
              <a:rPr lang="en-US" sz="2400" dirty="0">
                <a:solidFill>
                  <a:schemeClr val="tx1"/>
                </a:solidFill>
                <a:latin typeface="Calibri" panose="020F0502020204030204" pitchFamily="34" charset="0"/>
                <a:cs typeface="Calibri" panose="020F0502020204030204" pitchFamily="34" charset="0"/>
                <a:sym typeface="EB Garamond"/>
              </a:rPr>
              <a:t> </a:t>
            </a:r>
          </a:p>
          <a:p>
            <a:pPr marL="914400" lvl="1" indent="-365760">
              <a:lnSpc>
                <a:spcPct val="100000"/>
              </a:lnSpc>
              <a:spcBef>
                <a:spcPts val="0"/>
              </a:spcBef>
              <a:spcAft>
                <a:spcPts val="0"/>
              </a:spcAft>
              <a:buClrTx/>
              <a:buSzPct val="100000"/>
              <a:buFont typeface="Arial" panose="020B0604020202020204" pitchFamily="34" charset="0"/>
              <a:buChar char="•"/>
            </a:pPr>
            <a:r>
              <a:rPr lang="en-US" sz="2400" b="1" dirty="0">
                <a:solidFill>
                  <a:schemeClr val="tx1"/>
                </a:solidFill>
                <a:latin typeface="Calibri" panose="020F0502020204030204" pitchFamily="34" charset="0"/>
                <a:cs typeface="Calibri" panose="020F0502020204030204" pitchFamily="34" charset="0"/>
                <a:sym typeface="EB Garamond"/>
              </a:rPr>
              <a:t>Higher-level</a:t>
            </a:r>
            <a:r>
              <a:rPr lang="en-US" sz="2400" dirty="0">
                <a:solidFill>
                  <a:schemeClr val="tx1"/>
                </a:solidFill>
                <a:latin typeface="Calibri" panose="020F0502020204030204" pitchFamily="34" charset="0"/>
                <a:cs typeface="Calibri" panose="020F0502020204030204" pitchFamily="34" charset="0"/>
                <a:sym typeface="EB Garamond"/>
              </a:rPr>
              <a:t> programming languages like Python (or R, MATLAB, C++, etc.) have instructions written which are much closer to a natural language like English</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In today’s time, programmers do not need to worry about the details of underlying hardware platform and its machine language. They can focus on higher level applications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748433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Agenda </a:t>
            </a: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Problem and problem solving – in analytics and machine learning</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Algorithm and problem solving </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Flowcharts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Programming language and structure of a program</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Environment types and problem solving strategies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Search algorithms</a:t>
            </a:r>
          </a:p>
        </p:txBody>
      </p:sp>
    </p:spTree>
    <p:extLst>
      <p:ext uri="{BB962C8B-B14F-4D97-AF65-F5344CB8AC3E}">
        <p14:creationId xmlns:p14="http://schemas.microsoft.com/office/powerpoint/2010/main" val="18628963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sym typeface="EB Garamond"/>
              </a:rPr>
              <a:t>Python is a Higher-level programming language</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sym typeface="EB Garamond"/>
              </a:rPr>
              <a:t>Higher-level</a:t>
            </a:r>
            <a:r>
              <a:rPr lang="en-US" dirty="0">
                <a:solidFill>
                  <a:schemeClr val="tx1"/>
                </a:solidFill>
                <a:latin typeface="Calibri" panose="020F0502020204030204" pitchFamily="34" charset="0"/>
                <a:cs typeface="Calibri" panose="020F0502020204030204" pitchFamily="34" charset="0"/>
                <a:sym typeface="EB Garamond"/>
              </a:rPr>
              <a:t> programming languages like Python have instructions written which are much closer to a natural language like English</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Easy syntax mimicking English and relatively easier to decipher codes</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However, Python, like other languages, has strict syntax rules that must be followed to create well-formed programs</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Example of a simple higher-level code (also called </a:t>
            </a:r>
            <a:r>
              <a:rPr lang="en-US" sz="1800" i="1" dirty="0">
                <a:solidFill>
                  <a:schemeClr val="tx1"/>
                </a:solidFill>
                <a:latin typeface="Calibri" panose="020F0502020204030204" pitchFamily="34" charset="0"/>
                <a:cs typeface="Calibri" panose="020F0502020204030204" pitchFamily="34" charset="0"/>
                <a:sym typeface="EB Garamond"/>
              </a:rPr>
              <a:t>source code</a:t>
            </a:r>
            <a:r>
              <a:rPr lang="en-US" sz="1800" dirty="0">
                <a:solidFill>
                  <a:schemeClr val="tx1"/>
                </a:solidFill>
                <a:latin typeface="Calibri" panose="020F0502020204030204" pitchFamily="34" charset="0"/>
                <a:cs typeface="Calibri" panose="020F0502020204030204" pitchFamily="34" charset="0"/>
                <a:sym typeface="EB Garamond"/>
              </a:rPr>
              <a:t>)</a:t>
            </a:r>
          </a:p>
          <a:p>
            <a:pPr marL="1687452" lvl="7" indent="0">
              <a:lnSpc>
                <a:spcPct val="100000"/>
              </a:lnSpc>
              <a:spcBef>
                <a:spcPts val="0"/>
              </a:spcBef>
              <a:spcAft>
                <a:spcPts val="0"/>
              </a:spcAft>
              <a:buClr>
                <a:srgbClr val="000000"/>
              </a:buClr>
              <a:buSzPct val="80000"/>
              <a:buNone/>
              <a:defRPr/>
            </a:pPr>
            <a:endParaRPr lang="en-US" sz="1800" i="1" dirty="0">
              <a:solidFill>
                <a:schemeClr val="tx1"/>
              </a:solidFill>
              <a:latin typeface="Calibri" panose="020F0502020204030204" pitchFamily="34" charset="0"/>
              <a:cs typeface="Calibri" panose="020F0502020204030204" pitchFamily="34" charset="0"/>
              <a:sym typeface="EB Garamond"/>
            </a:endParaRPr>
          </a:p>
          <a:p>
            <a:pPr marL="1687452" lvl="7" indent="0">
              <a:lnSpc>
                <a:spcPct val="100000"/>
              </a:lnSpc>
              <a:spcBef>
                <a:spcPts val="0"/>
              </a:spcBef>
              <a:spcAft>
                <a:spcPts val="0"/>
              </a:spcAft>
              <a:buClr>
                <a:srgbClr val="000000"/>
              </a:buClr>
              <a:buSzPct val="80000"/>
              <a:buNone/>
              <a:defRPr/>
            </a:pPr>
            <a:r>
              <a:rPr lang="en-US" sz="1800" i="1" dirty="0">
                <a:solidFill>
                  <a:schemeClr val="tx1"/>
                </a:solidFill>
                <a:latin typeface="Calibri" panose="020F0502020204030204" pitchFamily="34" charset="0"/>
                <a:cs typeface="Calibri" panose="020F0502020204030204" pitchFamily="34" charset="0"/>
                <a:sym typeface="EB Garamond"/>
              </a:rPr>
              <a:t>Income=100</a:t>
            </a:r>
          </a:p>
          <a:p>
            <a:pPr marL="1687452" lvl="7" indent="0">
              <a:lnSpc>
                <a:spcPct val="100000"/>
              </a:lnSpc>
              <a:spcBef>
                <a:spcPts val="0"/>
              </a:spcBef>
              <a:spcAft>
                <a:spcPts val="0"/>
              </a:spcAft>
              <a:buClr>
                <a:srgbClr val="000000"/>
              </a:buClr>
              <a:buSzPct val="80000"/>
              <a:buNone/>
              <a:defRPr/>
            </a:pPr>
            <a:r>
              <a:rPr lang="en-US" sz="1800" i="1" dirty="0">
                <a:solidFill>
                  <a:schemeClr val="tx1"/>
                </a:solidFill>
                <a:latin typeface="Calibri" panose="020F0502020204030204" pitchFamily="34" charset="0"/>
                <a:cs typeface="Calibri" panose="020F0502020204030204" pitchFamily="34" charset="0"/>
                <a:sym typeface="EB Garamond"/>
              </a:rPr>
              <a:t>Tax=34</a:t>
            </a:r>
          </a:p>
          <a:p>
            <a:pPr marL="1687452" lvl="7" indent="0">
              <a:lnSpc>
                <a:spcPct val="100000"/>
              </a:lnSpc>
              <a:spcBef>
                <a:spcPts val="0"/>
              </a:spcBef>
              <a:spcAft>
                <a:spcPts val="0"/>
              </a:spcAft>
              <a:buClr>
                <a:srgbClr val="000000"/>
              </a:buClr>
              <a:buSzPct val="80000"/>
              <a:buNone/>
              <a:defRPr/>
            </a:pPr>
            <a:r>
              <a:rPr lang="en-US" sz="1800" i="1" dirty="0" err="1">
                <a:solidFill>
                  <a:schemeClr val="tx1"/>
                </a:solidFill>
                <a:latin typeface="Calibri" panose="020F0502020204030204" pitchFamily="34" charset="0"/>
                <a:cs typeface="Calibri" panose="020F0502020204030204" pitchFamily="34" charset="0"/>
                <a:sym typeface="EB Garamond"/>
              </a:rPr>
              <a:t>NetIncome</a:t>
            </a:r>
            <a:r>
              <a:rPr lang="en-US" sz="1800" i="1" dirty="0">
                <a:solidFill>
                  <a:schemeClr val="tx1"/>
                </a:solidFill>
                <a:latin typeface="Calibri" panose="020F0502020204030204" pitchFamily="34" charset="0"/>
                <a:cs typeface="Calibri" panose="020F0502020204030204" pitchFamily="34" charset="0"/>
                <a:sym typeface="EB Garamond"/>
              </a:rPr>
              <a:t>=Income - Tax</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The code which computer can understand is</a:t>
            </a:r>
            <a:r>
              <a:rPr lang="en-US" i="1" dirty="0">
                <a:solidFill>
                  <a:schemeClr val="tx1"/>
                </a:solidFill>
                <a:latin typeface="Calibri" panose="020F0502020204030204" pitchFamily="34" charset="0"/>
                <a:cs typeface="Calibri" panose="020F0502020204030204" pitchFamily="34" charset="0"/>
                <a:sym typeface="EB Garamond"/>
              </a:rPr>
              <a:t> </a:t>
            </a:r>
            <a:r>
              <a:rPr lang="en-US" dirty="0">
                <a:solidFill>
                  <a:schemeClr val="tx1"/>
                </a:solidFill>
                <a:latin typeface="Calibri" panose="020F0502020204030204" pitchFamily="34" charset="0"/>
                <a:cs typeface="Calibri" panose="020F0502020204030204" pitchFamily="34" charset="0"/>
                <a:sym typeface="EB Garamond"/>
              </a:rPr>
              <a:t>called</a:t>
            </a:r>
            <a:r>
              <a:rPr lang="en-US" i="1" dirty="0">
                <a:solidFill>
                  <a:schemeClr val="tx1"/>
                </a:solidFill>
                <a:latin typeface="Calibri" panose="020F0502020204030204" pitchFamily="34" charset="0"/>
                <a:cs typeface="Calibri" panose="020F0502020204030204" pitchFamily="34" charset="0"/>
                <a:sym typeface="EB Garamond"/>
              </a:rPr>
              <a:t> target code (or machine code)</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A program or software (interpreter) converts </a:t>
            </a:r>
            <a:r>
              <a:rPr lang="en-US" i="1" dirty="0">
                <a:solidFill>
                  <a:schemeClr val="tx1"/>
                </a:solidFill>
                <a:latin typeface="Calibri" panose="020F0502020204030204" pitchFamily="34" charset="0"/>
                <a:cs typeface="Calibri" panose="020F0502020204030204" pitchFamily="34" charset="0"/>
                <a:sym typeface="EB Garamond"/>
              </a:rPr>
              <a:t>source code </a:t>
            </a:r>
            <a:r>
              <a:rPr lang="en-US" dirty="0">
                <a:solidFill>
                  <a:schemeClr val="tx1"/>
                </a:solidFill>
                <a:latin typeface="Calibri" panose="020F0502020204030204" pitchFamily="34" charset="0"/>
                <a:cs typeface="Calibri" panose="020F0502020204030204" pitchFamily="34" charset="0"/>
                <a:sym typeface="EB Garamond"/>
              </a:rPr>
              <a:t>into </a:t>
            </a:r>
            <a:r>
              <a:rPr lang="en-US" i="1" dirty="0">
                <a:solidFill>
                  <a:schemeClr val="tx1"/>
                </a:solidFill>
                <a:latin typeface="Calibri" panose="020F0502020204030204" pitchFamily="34" charset="0"/>
                <a:cs typeface="Calibri" panose="020F0502020204030204" pitchFamily="34" charset="0"/>
                <a:sym typeface="EB Garamond"/>
              </a:rPr>
              <a:t>target code</a:t>
            </a: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504174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sym typeface="EB Garamond"/>
              </a:rPr>
              <a:t>Activity – Natural vs programming language</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Can we write </a:t>
            </a:r>
            <a:r>
              <a:rPr lang="en-US" sz="2400" i="1" dirty="0">
                <a:solidFill>
                  <a:schemeClr val="tx1"/>
                </a:solidFill>
                <a:latin typeface="Calibri" panose="020F0502020204030204" pitchFamily="34" charset="0"/>
                <a:cs typeface="Calibri" panose="020F0502020204030204" pitchFamily="34" charset="0"/>
                <a:sym typeface="EB Garamond"/>
              </a:rPr>
              <a:t>source code </a:t>
            </a:r>
            <a:r>
              <a:rPr lang="en-US" sz="2400" dirty="0">
                <a:solidFill>
                  <a:schemeClr val="tx1"/>
                </a:solidFill>
                <a:latin typeface="Calibri" panose="020F0502020204030204" pitchFamily="34" charset="0"/>
                <a:cs typeface="Calibri" panose="020F0502020204030204" pitchFamily="34" charset="0"/>
                <a:sym typeface="EB Garamond"/>
              </a:rPr>
              <a:t>in natural language? Why or why not?</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Agree or disagree – use concrete examples in your explanation</a:t>
            </a:r>
          </a:p>
          <a:p>
            <a:pPr marL="1280160" lvl="3" indent="-342900">
              <a:lnSpc>
                <a:spcPct val="100000"/>
              </a:lnSpc>
              <a:spcBef>
                <a:spcPts val="0"/>
              </a:spcBef>
              <a:spcAft>
                <a:spcPts val="0"/>
              </a:spcAft>
              <a:buClr>
                <a:srgbClr val="000000"/>
              </a:buClr>
              <a:buSzPct val="80000"/>
              <a:buFont typeface="EB Garamond"/>
              <a:buChar char="○"/>
              <a:defRPr/>
            </a:pPr>
            <a:endParaRPr lang="en-US" sz="1800" dirty="0">
              <a:solidFill>
                <a:schemeClr val="tx1"/>
              </a:solidFill>
              <a:latin typeface="Calibri" panose="020F0502020204030204" pitchFamily="34" charset="0"/>
              <a:cs typeface="Calibri" panose="020F0502020204030204" pitchFamily="34" charset="0"/>
            </a:endParaRP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rPr>
              <a:t>Natural languages, as they are used by most humans, are inherently ambiguous</a:t>
            </a:r>
          </a:p>
          <a:p>
            <a:pPr marL="1280160" lvl="3" indent="-342900">
              <a:lnSpc>
                <a:spcPct val="100000"/>
              </a:lnSpc>
              <a:spcBef>
                <a:spcPts val="0"/>
              </a:spcBef>
              <a:spcAft>
                <a:spcPts val="0"/>
              </a:spcAft>
              <a:buClr>
                <a:srgbClr val="000000"/>
              </a:buClr>
              <a:buSzPct val="80000"/>
              <a:buFont typeface="EB Garamond"/>
              <a:buChar char="○"/>
              <a:defRPr/>
            </a:pPr>
            <a:endParaRPr lang="en-US" sz="1800" dirty="0">
              <a:solidFill>
                <a:schemeClr val="tx1"/>
              </a:solidFill>
              <a:latin typeface="Calibri" panose="020F0502020204030204" pitchFamily="34" charset="0"/>
              <a:cs typeface="Calibri" panose="020F0502020204030204" pitchFamily="34" charset="0"/>
            </a:endParaRP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rPr>
              <a:t>It is not possible to write source codes in natural language as they are more difficult, and complex compared to computer programming languages </a:t>
            </a:r>
          </a:p>
          <a:p>
            <a:pPr marL="1280160" lvl="3" indent="-342900">
              <a:lnSpc>
                <a:spcPct val="100000"/>
              </a:lnSpc>
              <a:spcBef>
                <a:spcPts val="0"/>
              </a:spcBef>
              <a:spcAft>
                <a:spcPts val="0"/>
              </a:spcAft>
              <a:buClr>
                <a:srgbClr val="000000"/>
              </a:buClr>
              <a:buSzPct val="80000"/>
              <a:buFont typeface="EB Garamond"/>
              <a:buChar char="○"/>
              <a:defRPr/>
            </a:pPr>
            <a:endParaRPr lang="en-US" sz="1800" dirty="0">
              <a:solidFill>
                <a:schemeClr val="tx1"/>
              </a:solidFill>
              <a:latin typeface="Calibri" panose="020F0502020204030204" pitchFamily="34" charset="0"/>
              <a:cs typeface="Calibri" panose="020F0502020204030204" pitchFamily="34" charset="0"/>
            </a:endParaRP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rPr>
              <a:t>To understand just a small subset of a natural language, a human (or artificially intelligent computer system) requires background knowledge that is beyond the capabilities of today’s technological progress and software</a:t>
            </a:r>
          </a:p>
        </p:txBody>
      </p:sp>
    </p:spTree>
    <p:extLst>
      <p:ext uri="{BB962C8B-B14F-4D97-AF65-F5344CB8AC3E}">
        <p14:creationId xmlns:p14="http://schemas.microsoft.com/office/powerpoint/2010/main" val="31134514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sym typeface="EB Garamond"/>
              </a:rPr>
              <a:t>Basic Structure of a Python Program</a:t>
            </a:r>
            <a:endParaRPr lang="en-US" sz="3200" spc="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005702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sym typeface="EB Garamond"/>
              </a:rPr>
              <a:t>Structure of a program (or Python program)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sym typeface="EB Garamond"/>
              </a:rPr>
              <a:t>Program header </a:t>
            </a:r>
            <a:r>
              <a:rPr lang="en-US" dirty="0">
                <a:solidFill>
                  <a:schemeClr val="tx1"/>
                </a:solidFill>
                <a:latin typeface="Calibri" panose="020F0502020204030204" pitchFamily="34" charset="0"/>
                <a:cs typeface="Calibri" panose="020F0502020204030204" pitchFamily="34" charset="0"/>
                <a:sym typeface="EB Garamond"/>
              </a:rPr>
              <a:t>comments: The description used for clarification, e.g., # This is my first python program</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sym typeface="EB Garamond"/>
              </a:rPr>
              <a:t>Preprocessor</a:t>
            </a:r>
            <a:r>
              <a:rPr lang="en-US" dirty="0">
                <a:solidFill>
                  <a:schemeClr val="tx1"/>
                </a:solidFill>
                <a:latin typeface="Calibri" panose="020F0502020204030204" pitchFamily="34" charset="0"/>
                <a:cs typeface="Calibri" panose="020F0502020204030204" pitchFamily="34" charset="0"/>
                <a:sym typeface="EB Garamond"/>
              </a:rPr>
              <a:t> directives: Special instructions for activities which need to be performed before the actual code compilation, e.g., importing library, e.g., import NumPy as np, import pandas as pd</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sym typeface="EB Garamond"/>
              </a:rPr>
              <a:t>Main</a:t>
            </a:r>
            <a:r>
              <a:rPr lang="en-US" dirty="0">
                <a:solidFill>
                  <a:schemeClr val="tx1"/>
                </a:solidFill>
                <a:latin typeface="Calibri" panose="020F0502020204030204" pitchFamily="34" charset="0"/>
                <a:cs typeface="Calibri" panose="020F0502020204030204" pitchFamily="34" charset="0"/>
                <a:sym typeface="EB Garamond"/>
              </a:rPr>
              <a:t> (function): The point where program execution begins. It is the first function for the purpose of readability, e.g.  </a:t>
            </a:r>
            <a:r>
              <a:rPr lang="en-US" i="1" dirty="0">
                <a:solidFill>
                  <a:schemeClr val="tx1"/>
                </a:solidFill>
                <a:latin typeface="Calibri" panose="020F0502020204030204" pitchFamily="34" charset="0"/>
                <a:cs typeface="Calibri" panose="020F0502020204030204" pitchFamily="34" charset="0"/>
                <a:sym typeface="EB Garamond"/>
              </a:rPr>
              <a:t>filename = "C:/Users/Hemant.Sangwan/Data XYZ</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sym typeface="EB Garamond"/>
              </a:rPr>
              <a:t>Statements</a:t>
            </a:r>
            <a:r>
              <a:rPr lang="en-US" dirty="0">
                <a:solidFill>
                  <a:schemeClr val="tx1"/>
                </a:solidFill>
                <a:latin typeface="Calibri" panose="020F0502020204030204" pitchFamily="34" charset="0"/>
                <a:cs typeface="Calibri" panose="020F0502020204030204" pitchFamily="34" charset="0"/>
                <a:sym typeface="EB Garamond"/>
              </a:rPr>
              <a:t>: These are main portion of the program and decides about the activities to be performed such as input operations, output operations, logical operations, etc. e.g., </a:t>
            </a:r>
            <a:r>
              <a:rPr lang="en-US" i="1" dirty="0">
                <a:solidFill>
                  <a:schemeClr val="tx1"/>
                </a:solidFill>
                <a:latin typeface="Calibri" panose="020F0502020204030204" pitchFamily="34" charset="0"/>
                <a:cs typeface="Calibri" panose="020F0502020204030204" pitchFamily="34" charset="0"/>
                <a:sym typeface="EB Garamond"/>
              </a:rPr>
              <a:t>Y=x1+x2, </a:t>
            </a:r>
            <a:r>
              <a:rPr lang="en-US" dirty="0">
                <a:solidFill>
                  <a:schemeClr val="tx1"/>
                </a:solidFill>
                <a:latin typeface="Calibri" panose="020F0502020204030204" pitchFamily="34" charset="0"/>
                <a:cs typeface="Calibri" panose="020F0502020204030204" pitchFamily="34" charset="0"/>
                <a:sym typeface="EB Garamond"/>
              </a:rPr>
              <a:t>or</a:t>
            </a:r>
            <a:r>
              <a:rPr lang="en-US" i="1" dirty="0">
                <a:solidFill>
                  <a:schemeClr val="tx1"/>
                </a:solidFill>
                <a:latin typeface="Calibri" panose="020F0502020204030204" pitchFamily="34" charset="0"/>
                <a:cs typeface="Calibri" panose="020F0502020204030204" pitchFamily="34" charset="0"/>
                <a:sym typeface="EB Garamond"/>
              </a:rPr>
              <a:t> sales= price*quantity </a:t>
            </a:r>
          </a:p>
          <a:p>
            <a:pPr marL="914400" lvl="1" indent="-365760">
              <a:lnSpc>
                <a:spcPct val="100000"/>
              </a:lnSpc>
              <a:spcBef>
                <a:spcPts val="0"/>
              </a:spcBef>
              <a:spcAft>
                <a:spcPts val="0"/>
              </a:spcAft>
              <a:buClrTx/>
              <a:buSzPct val="100000"/>
              <a:buFont typeface="Arial" panose="020B0604020202020204" pitchFamily="34" charset="0"/>
              <a:buChar cha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b="1" dirty="0">
                <a:solidFill>
                  <a:schemeClr val="tx1"/>
                </a:solidFill>
                <a:latin typeface="Calibri" panose="020F0502020204030204" pitchFamily="34" charset="0"/>
                <a:cs typeface="Calibri" panose="020F0502020204030204" pitchFamily="34" charset="0"/>
                <a:sym typeface="EB Garamond"/>
              </a:rPr>
              <a:t>Return</a:t>
            </a:r>
            <a:r>
              <a:rPr lang="en-US" dirty="0">
                <a:solidFill>
                  <a:schemeClr val="tx1"/>
                </a:solidFill>
                <a:latin typeface="Calibri" panose="020F0502020204030204" pitchFamily="34" charset="0"/>
                <a:cs typeface="Calibri" panose="020F0502020204030204" pitchFamily="34" charset="0"/>
                <a:sym typeface="EB Garamond"/>
              </a:rPr>
              <a:t>: Statement which returns the value of the output, e.g., print (Y), print (sales)</a:t>
            </a:r>
          </a:p>
        </p:txBody>
      </p:sp>
    </p:spTree>
    <p:extLst>
      <p:ext uri="{BB962C8B-B14F-4D97-AF65-F5344CB8AC3E}">
        <p14:creationId xmlns:p14="http://schemas.microsoft.com/office/powerpoint/2010/main" val="647370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sym typeface="EB Garamond"/>
              </a:rPr>
              <a:t>Structure of a program (or Python program)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dirty="0">
                <a:solidFill>
                  <a:schemeClr val="tx1"/>
                </a:solidFill>
                <a:latin typeface="Calibri" panose="020F0502020204030204" pitchFamily="34" charset="0"/>
                <a:cs typeface="Calibri" panose="020F0502020204030204" pitchFamily="34" charset="0"/>
                <a:sym typeface="EB Garamond"/>
              </a:rPr>
              <a:t>#Retail sales data 					#This is </a:t>
            </a:r>
            <a:r>
              <a:rPr lang="en-US" b="1" dirty="0">
                <a:solidFill>
                  <a:schemeClr val="tx1"/>
                </a:solidFill>
                <a:latin typeface="Calibri" panose="020F0502020204030204" pitchFamily="34" charset="0"/>
                <a:cs typeface="Calibri" panose="020F0502020204030204" pitchFamily="34" charset="0"/>
                <a:sym typeface="EB Garamond"/>
              </a:rPr>
              <a:t>program header </a:t>
            </a:r>
            <a:r>
              <a:rPr lang="en-US" dirty="0">
                <a:solidFill>
                  <a:schemeClr val="tx1"/>
                </a:solidFill>
                <a:latin typeface="Calibri" panose="020F0502020204030204" pitchFamily="34" charset="0"/>
                <a:cs typeface="Calibri" panose="020F0502020204030204" pitchFamily="34" charset="0"/>
                <a:sym typeface="EB Garamond"/>
              </a:rPr>
              <a:t>comments</a:t>
            </a:r>
          </a:p>
          <a:p>
            <a:pPr marL="1097280" lvl="4" indent="0">
              <a:lnSpc>
                <a:spcPct val="100000"/>
              </a:lnSpc>
              <a:spcBef>
                <a:spcPts val="0"/>
              </a:spcBef>
              <a:spcAft>
                <a:spcPts val="0"/>
              </a:spcAft>
              <a:buClrTx/>
              <a:buSzPct val="100000"/>
              <a:buNone/>
            </a:pPr>
            <a:r>
              <a:rPr lang="en-US" sz="1800" dirty="0">
                <a:solidFill>
                  <a:schemeClr val="tx1"/>
                </a:solidFill>
                <a:latin typeface="Calibri" panose="020F0502020204030204" pitchFamily="34" charset="0"/>
                <a:cs typeface="Calibri" panose="020F0502020204030204" pitchFamily="34" charset="0"/>
                <a:sym typeface="EB Garamond"/>
              </a:rPr>
              <a:t>import pandas as </a:t>
            </a:r>
            <a:r>
              <a:rPr lang="en-US" sz="1800" dirty="0" err="1">
                <a:solidFill>
                  <a:schemeClr val="tx1"/>
                </a:solidFill>
                <a:latin typeface="Calibri" panose="020F0502020204030204" pitchFamily="34" charset="0"/>
                <a:cs typeface="Calibri" panose="020F0502020204030204" pitchFamily="34" charset="0"/>
                <a:sym typeface="EB Garamond"/>
              </a:rPr>
              <a:t>pd</a:t>
            </a:r>
            <a:r>
              <a:rPr lang="en-US" sz="1800" dirty="0">
                <a:solidFill>
                  <a:schemeClr val="tx1"/>
                </a:solidFill>
                <a:latin typeface="Calibri" panose="020F0502020204030204" pitchFamily="34" charset="0"/>
                <a:cs typeface="Calibri" panose="020F0502020204030204" pitchFamily="34" charset="0"/>
                <a:sym typeface="EB Garamond"/>
              </a:rPr>
              <a:t>				#This is </a:t>
            </a:r>
            <a:r>
              <a:rPr lang="en-US" sz="1800" b="1" dirty="0">
                <a:solidFill>
                  <a:schemeClr val="tx1"/>
                </a:solidFill>
                <a:latin typeface="Calibri" panose="020F0502020204030204" pitchFamily="34" charset="0"/>
                <a:cs typeface="Calibri" panose="020F0502020204030204" pitchFamily="34" charset="0"/>
                <a:sym typeface="EB Garamond"/>
              </a:rPr>
              <a:t>preprocessor</a:t>
            </a:r>
            <a:r>
              <a:rPr lang="en-US" sz="1800" dirty="0">
                <a:solidFill>
                  <a:schemeClr val="tx1"/>
                </a:solidFill>
                <a:latin typeface="Calibri" panose="020F0502020204030204" pitchFamily="34" charset="0"/>
                <a:cs typeface="Calibri" panose="020F0502020204030204" pitchFamily="34" charset="0"/>
                <a:sym typeface="EB Garamond"/>
              </a:rPr>
              <a:t> directive</a:t>
            </a:r>
          </a:p>
          <a:p>
            <a:pPr marL="1097280" lvl="4" indent="0">
              <a:lnSpc>
                <a:spcPct val="100000"/>
              </a:lnSpc>
              <a:spcBef>
                <a:spcPts val="0"/>
              </a:spcBef>
              <a:spcAft>
                <a:spcPts val="0"/>
              </a:spcAft>
              <a:buClrTx/>
              <a:buSzPct val="100000"/>
              <a:buNone/>
            </a:pPr>
            <a:r>
              <a:rPr lang="en-US" sz="1800" dirty="0">
                <a:solidFill>
                  <a:schemeClr val="tx1"/>
                </a:solidFill>
                <a:latin typeface="Calibri" panose="020F0502020204030204" pitchFamily="34" charset="0"/>
                <a:cs typeface="Calibri" panose="020F0502020204030204" pitchFamily="34" charset="0"/>
                <a:sym typeface="EB Garamond"/>
              </a:rPr>
              <a:t>from pandas import </a:t>
            </a:r>
            <a:r>
              <a:rPr lang="en-US" sz="1800" dirty="0" err="1">
                <a:solidFill>
                  <a:schemeClr val="tx1"/>
                </a:solidFill>
                <a:latin typeface="Calibri" panose="020F0502020204030204" pitchFamily="34" charset="0"/>
                <a:cs typeface="Calibri" panose="020F0502020204030204" pitchFamily="34" charset="0"/>
                <a:sym typeface="EB Garamond"/>
              </a:rPr>
              <a:t>read_csv</a:t>
            </a:r>
            <a:r>
              <a:rPr lang="en-US" sz="1800" dirty="0">
                <a:solidFill>
                  <a:schemeClr val="tx1"/>
                </a:solidFill>
                <a:latin typeface="Calibri" panose="020F0502020204030204" pitchFamily="34" charset="0"/>
                <a:cs typeface="Calibri" panose="020F0502020204030204" pitchFamily="34" charset="0"/>
                <a:sym typeface="EB Garamond"/>
              </a:rPr>
              <a:t>        			 #This is </a:t>
            </a:r>
            <a:r>
              <a:rPr lang="en-US" sz="1800" b="1" dirty="0">
                <a:solidFill>
                  <a:schemeClr val="tx1"/>
                </a:solidFill>
                <a:latin typeface="Calibri" panose="020F0502020204030204" pitchFamily="34" charset="0"/>
                <a:cs typeface="Calibri" panose="020F0502020204030204" pitchFamily="34" charset="0"/>
                <a:sym typeface="EB Garamond"/>
              </a:rPr>
              <a:t>preprocessor</a:t>
            </a:r>
            <a:r>
              <a:rPr lang="en-US" sz="1800" dirty="0">
                <a:solidFill>
                  <a:schemeClr val="tx1"/>
                </a:solidFill>
                <a:latin typeface="Calibri" panose="020F0502020204030204" pitchFamily="34" charset="0"/>
                <a:cs typeface="Calibri" panose="020F0502020204030204" pitchFamily="34" charset="0"/>
                <a:sym typeface="EB Garamond"/>
              </a:rPr>
              <a:t> directive</a:t>
            </a:r>
          </a:p>
          <a:p>
            <a:pPr marL="1097280" lvl="4" indent="0">
              <a:lnSpc>
                <a:spcPct val="100000"/>
              </a:lnSpc>
              <a:spcBef>
                <a:spcPts val="0"/>
              </a:spcBef>
              <a:spcAft>
                <a:spcPts val="0"/>
              </a:spcAft>
              <a:buClrTx/>
              <a:buSzPct val="100000"/>
              <a:buNone/>
            </a:pPr>
            <a:r>
              <a:rPr lang="en-US" sz="1800" dirty="0">
                <a:solidFill>
                  <a:schemeClr val="tx1"/>
                </a:solidFill>
                <a:latin typeface="Calibri" panose="020F0502020204030204" pitchFamily="34" charset="0"/>
                <a:cs typeface="Calibri" panose="020F0502020204030204" pitchFamily="34" charset="0"/>
                <a:sym typeface="EB Garamond"/>
              </a:rPr>
              <a:t>filename = "C:/Users/Hemant.Sangwan/Downloads/OnlineRetail.csv"  #This is </a:t>
            </a:r>
            <a:r>
              <a:rPr lang="en-US" sz="1800" b="1" dirty="0">
                <a:solidFill>
                  <a:schemeClr val="tx1"/>
                </a:solidFill>
                <a:latin typeface="Calibri" panose="020F0502020204030204" pitchFamily="34" charset="0"/>
                <a:cs typeface="Calibri" panose="020F0502020204030204" pitchFamily="34" charset="0"/>
                <a:sym typeface="EB Garamond"/>
              </a:rPr>
              <a:t>main</a:t>
            </a:r>
            <a:r>
              <a:rPr lang="en-US" sz="1800" dirty="0">
                <a:solidFill>
                  <a:schemeClr val="tx1"/>
                </a:solidFill>
                <a:latin typeface="Calibri" panose="020F0502020204030204" pitchFamily="34" charset="0"/>
                <a:cs typeface="Calibri" panose="020F0502020204030204" pitchFamily="34" charset="0"/>
                <a:sym typeface="EB Garamond"/>
              </a:rPr>
              <a:t> </a:t>
            </a:r>
          </a:p>
          <a:p>
            <a:pPr marL="1097280" lvl="4" indent="0">
              <a:lnSpc>
                <a:spcPct val="100000"/>
              </a:lnSpc>
              <a:spcBef>
                <a:spcPts val="0"/>
              </a:spcBef>
              <a:spcAft>
                <a:spcPts val="0"/>
              </a:spcAft>
              <a:buClrTx/>
              <a:buSzPct val="100000"/>
              <a:buNone/>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4" indent="0">
              <a:lnSpc>
                <a:spcPct val="100000"/>
              </a:lnSpc>
              <a:spcBef>
                <a:spcPts val="0"/>
              </a:spcBef>
              <a:spcAft>
                <a:spcPts val="0"/>
              </a:spcAft>
              <a:buClrTx/>
              <a:buSzPct val="100000"/>
              <a:buNone/>
            </a:pPr>
            <a:r>
              <a:rPr lang="en-US" sz="1800" dirty="0">
                <a:solidFill>
                  <a:schemeClr val="tx1"/>
                </a:solidFill>
                <a:latin typeface="Calibri" panose="020F0502020204030204" pitchFamily="34" charset="0"/>
                <a:cs typeface="Calibri" panose="020F0502020204030204" pitchFamily="34" charset="0"/>
                <a:sym typeface="EB Garamond"/>
              </a:rPr>
              <a:t>sales = </a:t>
            </a:r>
            <a:r>
              <a:rPr lang="en-US" sz="1800" dirty="0" err="1">
                <a:solidFill>
                  <a:schemeClr val="tx1"/>
                </a:solidFill>
                <a:latin typeface="Calibri" panose="020F0502020204030204" pitchFamily="34" charset="0"/>
                <a:cs typeface="Calibri" panose="020F0502020204030204" pitchFamily="34" charset="0"/>
                <a:sym typeface="EB Garamond"/>
              </a:rPr>
              <a:t>read_csv</a:t>
            </a:r>
            <a:r>
              <a:rPr lang="en-US" sz="1800" dirty="0">
                <a:solidFill>
                  <a:schemeClr val="tx1"/>
                </a:solidFill>
                <a:latin typeface="Calibri" panose="020F0502020204030204" pitchFamily="34" charset="0"/>
                <a:cs typeface="Calibri" panose="020F0502020204030204" pitchFamily="34" charset="0"/>
                <a:sym typeface="EB Garamond"/>
              </a:rPr>
              <a:t>(filename, header=0, names=names, encoding = "ISO-8859-1")  # This is a statement</a:t>
            </a:r>
          </a:p>
          <a:p>
            <a:pPr marL="1097280" lvl="4" indent="0">
              <a:lnSpc>
                <a:spcPct val="100000"/>
              </a:lnSpc>
              <a:spcBef>
                <a:spcPts val="0"/>
              </a:spcBef>
              <a:spcAft>
                <a:spcPts val="0"/>
              </a:spcAft>
              <a:buClrTx/>
              <a:buSzPct val="100000"/>
              <a:buNone/>
            </a:pPr>
            <a:r>
              <a:rPr lang="en-US" sz="1800" dirty="0">
                <a:solidFill>
                  <a:schemeClr val="tx1"/>
                </a:solidFill>
                <a:latin typeface="Calibri" panose="020F0502020204030204" pitchFamily="34" charset="0"/>
                <a:cs typeface="Calibri" panose="020F0502020204030204" pitchFamily="34" charset="0"/>
                <a:sym typeface="EB Garamond"/>
              </a:rPr>
              <a:t>sales['</a:t>
            </a:r>
            <a:r>
              <a:rPr lang="en-US" sz="1800" dirty="0" err="1">
                <a:solidFill>
                  <a:schemeClr val="tx1"/>
                </a:solidFill>
                <a:latin typeface="Calibri" panose="020F0502020204030204" pitchFamily="34" charset="0"/>
                <a:cs typeface="Calibri" panose="020F0502020204030204" pitchFamily="34" charset="0"/>
                <a:sym typeface="EB Garamond"/>
              </a:rPr>
              <a:t>InvNo</a:t>
            </a:r>
            <a:r>
              <a:rPr lang="en-US" sz="1800" dirty="0">
                <a:solidFill>
                  <a:schemeClr val="tx1"/>
                </a:solidFill>
                <a:latin typeface="Calibri" panose="020F0502020204030204" pitchFamily="34" charset="0"/>
                <a:cs typeface="Calibri" panose="020F0502020204030204" pitchFamily="34" charset="0"/>
                <a:sym typeface="EB Garamond"/>
              </a:rPr>
              <a:t>'] = sales['</a:t>
            </a:r>
            <a:r>
              <a:rPr lang="en-US" sz="1800" dirty="0" err="1">
                <a:solidFill>
                  <a:schemeClr val="tx1"/>
                </a:solidFill>
                <a:latin typeface="Calibri" panose="020F0502020204030204" pitchFamily="34" charset="0"/>
                <a:cs typeface="Calibri" panose="020F0502020204030204" pitchFamily="34" charset="0"/>
                <a:sym typeface="EB Garamond"/>
              </a:rPr>
              <a:t>InvNo</a:t>
            </a:r>
            <a:r>
              <a:rPr lang="en-US" sz="1800" dirty="0">
                <a:solidFill>
                  <a:schemeClr val="tx1"/>
                </a:solidFill>
                <a:latin typeface="Calibri" panose="020F0502020204030204" pitchFamily="34" charset="0"/>
                <a:cs typeface="Calibri" panose="020F0502020204030204" pitchFamily="34" charset="0"/>
                <a:sym typeface="EB Garamond"/>
              </a:rPr>
              <a:t>'].</a:t>
            </a:r>
            <a:r>
              <a:rPr lang="en-US" sz="1800" dirty="0" err="1">
                <a:solidFill>
                  <a:schemeClr val="tx1"/>
                </a:solidFill>
                <a:latin typeface="Calibri" panose="020F0502020204030204" pitchFamily="34" charset="0"/>
                <a:cs typeface="Calibri" panose="020F0502020204030204" pitchFamily="34" charset="0"/>
                <a:sym typeface="EB Garamond"/>
              </a:rPr>
              <a:t>astype</a:t>
            </a:r>
            <a:r>
              <a:rPr lang="en-US" sz="1800" dirty="0">
                <a:solidFill>
                  <a:schemeClr val="tx1"/>
                </a:solidFill>
                <a:latin typeface="Calibri" panose="020F0502020204030204" pitchFamily="34" charset="0"/>
                <a:cs typeface="Calibri" panose="020F0502020204030204" pitchFamily="34" charset="0"/>
                <a:sym typeface="EB Garamond"/>
              </a:rPr>
              <a:t>(</a:t>
            </a:r>
            <a:r>
              <a:rPr lang="en-US" sz="1800" dirty="0" err="1">
                <a:solidFill>
                  <a:schemeClr val="tx1"/>
                </a:solidFill>
                <a:latin typeface="Calibri" panose="020F0502020204030204" pitchFamily="34" charset="0"/>
                <a:cs typeface="Calibri" panose="020F0502020204030204" pitchFamily="34" charset="0"/>
                <a:sym typeface="EB Garamond"/>
              </a:rPr>
              <a:t>int</a:t>
            </a:r>
            <a:r>
              <a:rPr lang="en-US" sz="1800" dirty="0">
                <a:solidFill>
                  <a:schemeClr val="tx1"/>
                </a:solidFill>
                <a:latin typeface="Calibri" panose="020F0502020204030204" pitchFamily="34" charset="0"/>
                <a:cs typeface="Calibri" panose="020F0502020204030204" pitchFamily="34" charset="0"/>
                <a:sym typeface="EB Garamond"/>
              </a:rPr>
              <a:t>)  		#This is a </a:t>
            </a:r>
            <a:r>
              <a:rPr lang="en-US" sz="1800" b="1" dirty="0">
                <a:solidFill>
                  <a:schemeClr val="tx1"/>
                </a:solidFill>
                <a:latin typeface="Calibri" panose="020F0502020204030204" pitchFamily="34" charset="0"/>
                <a:cs typeface="Calibri" panose="020F0502020204030204" pitchFamily="34" charset="0"/>
                <a:sym typeface="EB Garamond"/>
              </a:rPr>
              <a:t>statement</a:t>
            </a:r>
          </a:p>
          <a:p>
            <a:pPr marL="1097280" lvl="4" indent="0">
              <a:lnSpc>
                <a:spcPct val="100000"/>
              </a:lnSpc>
              <a:spcBef>
                <a:spcPts val="0"/>
              </a:spcBef>
              <a:spcAft>
                <a:spcPts val="0"/>
              </a:spcAft>
              <a:buClrTx/>
              <a:buSzPct val="100000"/>
              <a:buNone/>
            </a:pPr>
            <a:r>
              <a:rPr lang="en-US" sz="1800" dirty="0">
                <a:solidFill>
                  <a:schemeClr val="tx1"/>
                </a:solidFill>
                <a:latin typeface="Calibri" panose="020F0502020204030204" pitchFamily="34" charset="0"/>
                <a:cs typeface="Calibri" panose="020F0502020204030204" pitchFamily="34" charset="0"/>
                <a:sym typeface="EB Garamond"/>
              </a:rPr>
              <a:t>sales['</a:t>
            </a:r>
            <a:r>
              <a:rPr lang="en-US" sz="1800" dirty="0" err="1">
                <a:solidFill>
                  <a:schemeClr val="tx1"/>
                </a:solidFill>
                <a:latin typeface="Calibri" panose="020F0502020204030204" pitchFamily="34" charset="0"/>
                <a:cs typeface="Calibri" panose="020F0502020204030204" pitchFamily="34" charset="0"/>
                <a:sym typeface="EB Garamond"/>
              </a:rPr>
              <a:t>CusID</a:t>
            </a:r>
            <a:r>
              <a:rPr lang="en-US" sz="1800" dirty="0">
                <a:solidFill>
                  <a:schemeClr val="tx1"/>
                </a:solidFill>
                <a:latin typeface="Calibri" panose="020F0502020204030204" pitchFamily="34" charset="0"/>
                <a:cs typeface="Calibri" panose="020F0502020204030204" pitchFamily="34" charset="0"/>
                <a:sym typeface="EB Garamond"/>
              </a:rPr>
              <a:t>'] = sales['</a:t>
            </a:r>
            <a:r>
              <a:rPr lang="en-US" sz="1800" dirty="0" err="1">
                <a:solidFill>
                  <a:schemeClr val="tx1"/>
                </a:solidFill>
                <a:latin typeface="Calibri" panose="020F0502020204030204" pitchFamily="34" charset="0"/>
                <a:cs typeface="Calibri" panose="020F0502020204030204" pitchFamily="34" charset="0"/>
                <a:sym typeface="EB Garamond"/>
              </a:rPr>
              <a:t>CusID</a:t>
            </a:r>
            <a:r>
              <a:rPr lang="en-US" sz="1800" dirty="0">
                <a:solidFill>
                  <a:schemeClr val="tx1"/>
                </a:solidFill>
                <a:latin typeface="Calibri" panose="020F0502020204030204" pitchFamily="34" charset="0"/>
                <a:cs typeface="Calibri" panose="020F0502020204030204" pitchFamily="34" charset="0"/>
                <a:sym typeface="EB Garamond"/>
              </a:rPr>
              <a:t>'].</a:t>
            </a:r>
            <a:r>
              <a:rPr lang="en-US" sz="1800" dirty="0" err="1">
                <a:solidFill>
                  <a:schemeClr val="tx1"/>
                </a:solidFill>
                <a:latin typeface="Calibri" panose="020F0502020204030204" pitchFamily="34" charset="0"/>
                <a:cs typeface="Calibri" panose="020F0502020204030204" pitchFamily="34" charset="0"/>
                <a:sym typeface="EB Garamond"/>
              </a:rPr>
              <a:t>astype</a:t>
            </a:r>
            <a:r>
              <a:rPr lang="en-US" sz="1800" dirty="0">
                <a:solidFill>
                  <a:schemeClr val="tx1"/>
                </a:solidFill>
                <a:latin typeface="Calibri" panose="020F0502020204030204" pitchFamily="34" charset="0"/>
                <a:cs typeface="Calibri" panose="020F0502020204030204" pitchFamily="34" charset="0"/>
                <a:sym typeface="EB Garamond"/>
              </a:rPr>
              <a:t>(</a:t>
            </a:r>
            <a:r>
              <a:rPr lang="en-US" sz="1800" dirty="0" err="1">
                <a:solidFill>
                  <a:schemeClr val="tx1"/>
                </a:solidFill>
                <a:latin typeface="Calibri" panose="020F0502020204030204" pitchFamily="34" charset="0"/>
                <a:cs typeface="Calibri" panose="020F0502020204030204" pitchFamily="34" charset="0"/>
                <a:sym typeface="EB Garamond"/>
              </a:rPr>
              <a:t>int</a:t>
            </a:r>
            <a:r>
              <a:rPr lang="en-US" sz="1800" dirty="0">
                <a:solidFill>
                  <a:schemeClr val="tx1"/>
                </a:solidFill>
                <a:latin typeface="Calibri" panose="020F0502020204030204" pitchFamily="34" charset="0"/>
                <a:cs typeface="Calibri" panose="020F0502020204030204" pitchFamily="34" charset="0"/>
                <a:sym typeface="EB Garamond"/>
              </a:rPr>
              <a:t>)  		#This is a statement</a:t>
            </a:r>
          </a:p>
          <a:p>
            <a:pPr marL="1097280" lvl="4" indent="0">
              <a:lnSpc>
                <a:spcPct val="100000"/>
              </a:lnSpc>
              <a:spcBef>
                <a:spcPts val="0"/>
              </a:spcBef>
              <a:spcAft>
                <a:spcPts val="0"/>
              </a:spcAft>
              <a:buClrTx/>
              <a:buSzPct val="100000"/>
              <a:buNone/>
            </a:pPr>
            <a:r>
              <a:rPr lang="en-US" sz="1800" dirty="0" err="1">
                <a:solidFill>
                  <a:schemeClr val="tx1"/>
                </a:solidFill>
                <a:latin typeface="Calibri" panose="020F0502020204030204" pitchFamily="34" charset="0"/>
                <a:cs typeface="Calibri" panose="020F0502020204030204" pitchFamily="34" charset="0"/>
                <a:sym typeface="EB Garamond"/>
              </a:rPr>
              <a:t>prodsold</a:t>
            </a:r>
            <a:r>
              <a:rPr lang="en-US" sz="1800" dirty="0">
                <a:solidFill>
                  <a:schemeClr val="tx1"/>
                </a:solidFill>
                <a:latin typeface="Calibri" panose="020F0502020204030204" pitchFamily="34" charset="0"/>
                <a:cs typeface="Calibri" panose="020F0502020204030204" pitchFamily="34" charset="0"/>
                <a:sym typeface="EB Garamond"/>
              </a:rPr>
              <a:t>= sales[['SKU','</a:t>
            </a:r>
            <a:r>
              <a:rPr lang="en-US" sz="1800" dirty="0" err="1">
                <a:solidFill>
                  <a:schemeClr val="tx1"/>
                </a:solidFill>
                <a:latin typeface="Calibri" panose="020F0502020204030204" pitchFamily="34" charset="0"/>
                <a:cs typeface="Calibri" panose="020F0502020204030204" pitchFamily="34" charset="0"/>
                <a:sym typeface="EB Garamond"/>
              </a:rPr>
              <a:t>Descr</a:t>
            </a:r>
            <a:r>
              <a:rPr lang="en-US" sz="1800" dirty="0">
                <a:solidFill>
                  <a:schemeClr val="tx1"/>
                </a:solidFill>
                <a:latin typeface="Calibri" panose="020F0502020204030204" pitchFamily="34" charset="0"/>
                <a:cs typeface="Calibri" panose="020F0502020204030204" pitchFamily="34" charset="0"/>
                <a:sym typeface="EB Garamond"/>
              </a:rPr>
              <a:t>','</a:t>
            </a:r>
            <a:r>
              <a:rPr lang="en-US" sz="1800" dirty="0" err="1">
                <a:solidFill>
                  <a:schemeClr val="tx1"/>
                </a:solidFill>
                <a:latin typeface="Calibri" panose="020F0502020204030204" pitchFamily="34" charset="0"/>
                <a:cs typeface="Calibri" panose="020F0502020204030204" pitchFamily="34" charset="0"/>
                <a:sym typeface="EB Garamond"/>
              </a:rPr>
              <a:t>UnitP</a:t>
            </a:r>
            <a:r>
              <a:rPr lang="en-US" sz="1800" dirty="0">
                <a:solidFill>
                  <a:schemeClr val="tx1"/>
                </a:solidFill>
                <a:latin typeface="Calibri" panose="020F0502020204030204" pitchFamily="34" charset="0"/>
                <a:cs typeface="Calibri" panose="020F0502020204030204" pitchFamily="34" charset="0"/>
                <a:sym typeface="EB Garamond"/>
              </a:rPr>
              <a:t>','</a:t>
            </a:r>
            <a:r>
              <a:rPr lang="en-US" sz="1800" dirty="0" err="1">
                <a:solidFill>
                  <a:schemeClr val="tx1"/>
                </a:solidFill>
                <a:latin typeface="Calibri" panose="020F0502020204030204" pitchFamily="34" charset="0"/>
                <a:cs typeface="Calibri" panose="020F0502020204030204" pitchFamily="34" charset="0"/>
                <a:sym typeface="EB Garamond"/>
              </a:rPr>
              <a:t>Qty</a:t>
            </a:r>
            <a:r>
              <a:rPr lang="en-US" sz="1800" dirty="0">
                <a:solidFill>
                  <a:schemeClr val="tx1"/>
                </a:solidFill>
                <a:latin typeface="Calibri" panose="020F0502020204030204" pitchFamily="34" charset="0"/>
                <a:cs typeface="Calibri" panose="020F0502020204030204" pitchFamily="34" charset="0"/>
                <a:sym typeface="EB Garamond"/>
              </a:rPr>
              <a:t>']] 		#This is a statement</a:t>
            </a:r>
          </a:p>
          <a:p>
            <a:pPr marL="1097280" lvl="4" indent="0">
              <a:lnSpc>
                <a:spcPct val="100000"/>
              </a:lnSpc>
              <a:spcBef>
                <a:spcPts val="0"/>
              </a:spcBef>
              <a:spcAft>
                <a:spcPts val="0"/>
              </a:spcAft>
              <a:buClrTx/>
              <a:buSzPct val="100000"/>
              <a:buNone/>
            </a:pPr>
            <a:r>
              <a:rPr lang="en-US" sz="1800" dirty="0" err="1">
                <a:solidFill>
                  <a:schemeClr val="tx1"/>
                </a:solidFill>
                <a:latin typeface="Calibri" panose="020F0502020204030204" pitchFamily="34" charset="0"/>
                <a:cs typeface="Calibri" panose="020F0502020204030204" pitchFamily="34" charset="0"/>
                <a:sym typeface="EB Garamond"/>
              </a:rPr>
              <a:t>prodsold</a:t>
            </a:r>
            <a:r>
              <a:rPr lang="en-US" sz="1800" dirty="0">
                <a:solidFill>
                  <a:schemeClr val="tx1"/>
                </a:solidFill>
                <a:latin typeface="Calibri" panose="020F0502020204030204" pitchFamily="34" charset="0"/>
                <a:cs typeface="Calibri" panose="020F0502020204030204" pitchFamily="34" charset="0"/>
                <a:sym typeface="EB Garamond"/>
              </a:rPr>
              <a:t>= </a:t>
            </a:r>
            <a:r>
              <a:rPr lang="en-US" sz="1800" dirty="0" err="1">
                <a:solidFill>
                  <a:schemeClr val="tx1"/>
                </a:solidFill>
                <a:latin typeface="Calibri" panose="020F0502020204030204" pitchFamily="34" charset="0"/>
                <a:cs typeface="Calibri" panose="020F0502020204030204" pitchFamily="34" charset="0"/>
                <a:sym typeface="EB Garamond"/>
              </a:rPr>
              <a:t>prodsold.assign</a:t>
            </a:r>
            <a:r>
              <a:rPr lang="en-US" sz="1800" dirty="0">
                <a:solidFill>
                  <a:schemeClr val="tx1"/>
                </a:solidFill>
                <a:latin typeface="Calibri" panose="020F0502020204030204" pitchFamily="34" charset="0"/>
                <a:cs typeface="Calibri" panose="020F0502020204030204" pitchFamily="34" charset="0"/>
                <a:sym typeface="EB Garamond"/>
              </a:rPr>
              <a:t>(Rev = </a:t>
            </a:r>
            <a:r>
              <a:rPr lang="en-US" sz="1800" dirty="0" err="1">
                <a:solidFill>
                  <a:schemeClr val="tx1"/>
                </a:solidFill>
                <a:latin typeface="Calibri" panose="020F0502020204030204" pitchFamily="34" charset="0"/>
                <a:cs typeface="Calibri" panose="020F0502020204030204" pitchFamily="34" charset="0"/>
                <a:sym typeface="EB Garamond"/>
              </a:rPr>
              <a:t>prodsold.UnitP</a:t>
            </a:r>
            <a:r>
              <a:rPr lang="en-US" sz="1800" dirty="0">
                <a:solidFill>
                  <a:schemeClr val="tx1"/>
                </a:solidFill>
                <a:latin typeface="Calibri" panose="020F0502020204030204" pitchFamily="34" charset="0"/>
                <a:cs typeface="Calibri" panose="020F0502020204030204" pitchFamily="34" charset="0"/>
                <a:sym typeface="EB Garamond"/>
              </a:rPr>
              <a:t>*</a:t>
            </a:r>
            <a:r>
              <a:rPr lang="en-US" sz="1800" dirty="0" err="1">
                <a:solidFill>
                  <a:schemeClr val="tx1"/>
                </a:solidFill>
                <a:latin typeface="Calibri" panose="020F0502020204030204" pitchFamily="34" charset="0"/>
                <a:cs typeface="Calibri" panose="020F0502020204030204" pitchFamily="34" charset="0"/>
                <a:sym typeface="EB Garamond"/>
              </a:rPr>
              <a:t>prodsold.Qty</a:t>
            </a:r>
            <a:r>
              <a:rPr lang="en-US" sz="1800" dirty="0">
                <a:solidFill>
                  <a:schemeClr val="tx1"/>
                </a:solidFill>
                <a:latin typeface="Calibri" panose="020F0502020204030204" pitchFamily="34" charset="0"/>
                <a:cs typeface="Calibri" panose="020F0502020204030204" pitchFamily="34" charset="0"/>
                <a:sym typeface="EB Garamond"/>
              </a:rPr>
              <a:t>)  #This is a statement</a:t>
            </a:r>
          </a:p>
          <a:p>
            <a:pPr marL="1097280" lvl="4" indent="0">
              <a:lnSpc>
                <a:spcPct val="100000"/>
              </a:lnSpc>
              <a:spcBef>
                <a:spcPts val="0"/>
              </a:spcBef>
              <a:spcAft>
                <a:spcPts val="0"/>
              </a:spcAft>
              <a:buClrTx/>
              <a:buSzPct val="100000"/>
              <a:buNone/>
            </a:pPr>
            <a:endParaRPr lang="en-US" sz="1800" dirty="0">
              <a:solidFill>
                <a:schemeClr val="tx1"/>
              </a:solidFill>
              <a:latin typeface="Calibri" panose="020F0502020204030204" pitchFamily="34" charset="0"/>
              <a:cs typeface="Calibri" panose="020F0502020204030204" pitchFamily="34" charset="0"/>
              <a:sym typeface="EB Garamond"/>
            </a:endParaRPr>
          </a:p>
          <a:p>
            <a:pPr marL="1097280" lvl="4" indent="0">
              <a:lnSpc>
                <a:spcPct val="100000"/>
              </a:lnSpc>
              <a:spcBef>
                <a:spcPts val="0"/>
              </a:spcBef>
              <a:spcAft>
                <a:spcPts val="0"/>
              </a:spcAft>
              <a:buClrTx/>
              <a:buSzPct val="100000"/>
              <a:buNone/>
            </a:pPr>
            <a:r>
              <a:rPr lang="en-US" sz="1800" dirty="0">
                <a:solidFill>
                  <a:schemeClr val="tx1"/>
                </a:solidFill>
                <a:latin typeface="Calibri" panose="020F0502020204030204" pitchFamily="34" charset="0"/>
                <a:cs typeface="Calibri" panose="020F0502020204030204" pitchFamily="34" charset="0"/>
                <a:sym typeface="EB Garamond"/>
              </a:rPr>
              <a:t>print(sales)		#This is a </a:t>
            </a:r>
            <a:r>
              <a:rPr lang="en-US" sz="1800" b="1" dirty="0">
                <a:solidFill>
                  <a:schemeClr val="tx1"/>
                </a:solidFill>
                <a:latin typeface="Calibri" panose="020F0502020204030204" pitchFamily="34" charset="0"/>
                <a:cs typeface="Calibri" panose="020F0502020204030204" pitchFamily="34" charset="0"/>
                <a:sym typeface="EB Garamond"/>
              </a:rPr>
              <a:t>return</a:t>
            </a:r>
            <a:r>
              <a:rPr lang="en-US" sz="1800" dirty="0">
                <a:solidFill>
                  <a:schemeClr val="tx1"/>
                </a:solidFill>
                <a:latin typeface="Calibri" panose="020F0502020204030204" pitchFamily="34" charset="0"/>
                <a:cs typeface="Calibri" panose="020F0502020204030204" pitchFamily="34" charset="0"/>
                <a:sym typeface="EB Garamond"/>
              </a:rPr>
              <a:t> </a:t>
            </a:r>
          </a:p>
          <a:p>
            <a:pPr marL="1097280" lvl="4" indent="0">
              <a:lnSpc>
                <a:spcPct val="100000"/>
              </a:lnSpc>
              <a:spcBef>
                <a:spcPts val="0"/>
              </a:spcBef>
              <a:spcAft>
                <a:spcPts val="0"/>
              </a:spcAft>
              <a:buClrTx/>
              <a:buSzPct val="100000"/>
              <a:buNone/>
            </a:pPr>
            <a:r>
              <a:rPr lang="en-US" sz="1800" dirty="0">
                <a:solidFill>
                  <a:schemeClr val="tx1"/>
                </a:solidFill>
                <a:latin typeface="Calibri" panose="020F0502020204030204" pitchFamily="34" charset="0"/>
                <a:cs typeface="Calibri" panose="020F0502020204030204" pitchFamily="34" charset="0"/>
                <a:sym typeface="EB Garamond"/>
              </a:rPr>
              <a:t>print(</a:t>
            </a:r>
            <a:r>
              <a:rPr lang="en-US" sz="1800" dirty="0" err="1">
                <a:solidFill>
                  <a:schemeClr val="tx1"/>
                </a:solidFill>
                <a:latin typeface="Calibri" panose="020F0502020204030204" pitchFamily="34" charset="0"/>
                <a:cs typeface="Calibri" panose="020F0502020204030204" pitchFamily="34" charset="0"/>
                <a:sym typeface="EB Garamond"/>
              </a:rPr>
              <a:t>prodsold</a:t>
            </a:r>
            <a:r>
              <a:rPr lang="en-US" sz="1800" dirty="0">
                <a:solidFill>
                  <a:schemeClr val="tx1"/>
                </a:solidFill>
                <a:latin typeface="Calibri" panose="020F0502020204030204" pitchFamily="34" charset="0"/>
                <a:cs typeface="Calibri" panose="020F0502020204030204" pitchFamily="34" charset="0"/>
                <a:sym typeface="EB Garamond"/>
              </a:rPr>
              <a:t>) 		#This is a return</a:t>
            </a:r>
          </a:p>
        </p:txBody>
      </p:sp>
    </p:spTree>
    <p:extLst>
      <p:ext uri="{BB962C8B-B14F-4D97-AF65-F5344CB8AC3E}">
        <p14:creationId xmlns:p14="http://schemas.microsoft.com/office/powerpoint/2010/main" val="598052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sym typeface="EB Garamond"/>
              </a:rPr>
              <a:t>Problem solving </a:t>
            </a:r>
            <a:br>
              <a:rPr lang="en-US" sz="3200" spc="0" dirty="0">
                <a:solidFill>
                  <a:srgbClr val="0070C0"/>
                </a:solidFill>
                <a:latin typeface="Calibri" panose="020F0502020204030204" pitchFamily="34" charset="0"/>
                <a:cs typeface="Calibri" panose="020F0502020204030204" pitchFamily="34" charset="0"/>
                <a:sym typeface="EB Garamond"/>
              </a:rPr>
            </a:br>
            <a:br>
              <a:rPr lang="en-US" sz="3200" spc="0" dirty="0">
                <a:solidFill>
                  <a:srgbClr val="0070C0"/>
                </a:solidFill>
                <a:latin typeface="Calibri" panose="020F0502020204030204" pitchFamily="34" charset="0"/>
                <a:cs typeface="Calibri" panose="020F0502020204030204" pitchFamily="34" charset="0"/>
                <a:sym typeface="EB Garamond"/>
              </a:rPr>
            </a:br>
            <a:r>
              <a:rPr lang="en-US" sz="3200" spc="0" dirty="0">
                <a:solidFill>
                  <a:srgbClr val="0070C0"/>
                </a:solidFill>
                <a:latin typeface="Calibri" panose="020F0502020204030204" pitchFamily="34" charset="0"/>
                <a:cs typeface="Calibri" panose="020F0502020204030204" pitchFamily="34" charset="0"/>
                <a:sym typeface="EB Garamond"/>
              </a:rPr>
              <a:t>Environment types and Search Algorithms </a:t>
            </a:r>
            <a:br>
              <a:rPr lang="en-US" sz="3200" spc="0" dirty="0">
                <a:solidFill>
                  <a:srgbClr val="0070C0"/>
                </a:solidFill>
                <a:latin typeface="Calibri" panose="020F0502020204030204" pitchFamily="34" charset="0"/>
                <a:cs typeface="Calibri" panose="020F0502020204030204" pitchFamily="34" charset="0"/>
                <a:sym typeface="EB Garamond"/>
              </a:rPr>
            </a:br>
            <a:endParaRPr lang="en-US" sz="3200" spc="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364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sym typeface="EB Garamond"/>
              </a:rPr>
              <a:t>Environment types and Search Algorithms</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Environment types</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Problem solving strategies</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Goal-based agents</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Problem solving as search</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Discrete optimization</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Uninformed search</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Breadth-first search (</a:t>
            </a:r>
            <a:r>
              <a:rPr lang="en-US" sz="1800" dirty="0" err="1">
                <a:solidFill>
                  <a:schemeClr val="tx1"/>
                </a:solidFill>
                <a:latin typeface="Calibri" panose="020F0502020204030204" pitchFamily="34" charset="0"/>
                <a:cs typeface="Calibri" panose="020F0502020204030204" pitchFamily="34" charset="0"/>
                <a:sym typeface="EB Garamond"/>
              </a:rPr>
              <a:t>BFS</a:t>
            </a:r>
            <a:r>
              <a:rPr lang="en-US" sz="1800" dirty="0">
                <a:solidFill>
                  <a:schemeClr val="tx1"/>
                </a:solidFill>
                <a:latin typeface="Calibri" panose="020F0502020204030204" pitchFamily="34" charset="0"/>
                <a:cs typeface="Calibri" panose="020F0502020204030204" pitchFamily="34" charset="0"/>
                <a:sym typeface="EB Garamond"/>
              </a:rPr>
              <a:t>)</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Uniform-cost search</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Informed search</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Greedy search</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Beam search</a:t>
            </a:r>
          </a:p>
        </p:txBody>
      </p:sp>
      <p:sp>
        <p:nvSpPr>
          <p:cNvPr id="4" name="Rectangle 3"/>
          <p:cNvSpPr/>
          <p:nvPr/>
        </p:nvSpPr>
        <p:spPr>
          <a:xfrm>
            <a:off x="5945959" y="3244334"/>
            <a:ext cx="300082" cy="369332"/>
          </a:xfrm>
          <a:prstGeom prst="rect">
            <a:avLst/>
          </a:prstGeom>
        </p:spPr>
        <p:txBody>
          <a:bodyPr wrap="none">
            <a:spAutoFit/>
          </a:bodyPr>
          <a:lstStyle/>
          <a:p>
            <a:r>
              <a:rPr lang="en-US" dirty="0">
                <a:solidFill>
                  <a:srgbClr val="0070C0"/>
                </a:solidFill>
                <a:latin typeface="Calibri" panose="020F0502020204030204" pitchFamily="34" charset="0"/>
                <a:cs typeface="Calibri" panose="020F0502020204030204" pitchFamily="34" charset="0"/>
              </a:rPr>
              <a:t>–</a:t>
            </a:r>
            <a:endParaRPr lang="en-US" dirty="0"/>
          </a:p>
        </p:txBody>
      </p:sp>
    </p:spTree>
    <p:extLst>
      <p:ext uri="{BB962C8B-B14F-4D97-AF65-F5344CB8AC3E}">
        <p14:creationId xmlns:p14="http://schemas.microsoft.com/office/powerpoint/2010/main" val="3116916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Environment characteristics and types</a:t>
            </a: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defRPr/>
            </a:pPr>
            <a:r>
              <a:rPr lang="en-US" b="1" dirty="0">
                <a:solidFill>
                  <a:schemeClr val="tx1"/>
                </a:solidFill>
                <a:latin typeface="Calibri" panose="020F0502020204030204" pitchFamily="34" charset="0"/>
                <a:cs typeface="Calibri" panose="020F0502020204030204" pitchFamily="34" charset="0"/>
                <a:sym typeface="EB Garamond"/>
              </a:rPr>
              <a:t>Observability</a:t>
            </a:r>
            <a:r>
              <a:rPr lang="en-US" dirty="0">
                <a:solidFill>
                  <a:schemeClr val="tx1"/>
                </a:solidFill>
                <a:latin typeface="Calibri" panose="020F0502020204030204" pitchFamily="34" charset="0"/>
                <a:cs typeface="Calibri" panose="020F0502020204030204" pitchFamily="34" charset="0"/>
                <a:sym typeface="EB Garamond"/>
              </a:rPr>
              <a:t> (fully vs partially): How much of the environment’s state an agent’s sensors give it access to</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b="1" dirty="0">
                <a:solidFill>
                  <a:schemeClr val="tx1"/>
                </a:solidFill>
                <a:latin typeface="Calibri" panose="020F0502020204030204" pitchFamily="34" charset="0"/>
                <a:cs typeface="Calibri" panose="020F0502020204030204" pitchFamily="34" charset="0"/>
                <a:sym typeface="EB Garamond"/>
              </a:rPr>
              <a:t>Deterministic vs stochastic</a:t>
            </a:r>
            <a:r>
              <a:rPr lang="en-US" dirty="0">
                <a:solidFill>
                  <a:schemeClr val="tx1"/>
                </a:solidFill>
                <a:latin typeface="Calibri" panose="020F0502020204030204" pitchFamily="34" charset="0"/>
                <a:cs typeface="Calibri" panose="020F0502020204030204" pitchFamily="34" charset="0"/>
                <a:sym typeface="EB Garamond"/>
              </a:rPr>
              <a:t>: Probability of transition between states. Deterministic if </a:t>
            </a:r>
            <a:r>
              <a:rPr lang="en-US" dirty="0" err="1">
                <a:solidFill>
                  <a:schemeClr val="tx1"/>
                </a:solidFill>
                <a:latin typeface="Calibri" panose="020F0502020204030204" pitchFamily="34" charset="0"/>
                <a:cs typeface="Calibri" panose="020F0502020204030204" pitchFamily="34" charset="0"/>
                <a:sym typeface="EB Garamond"/>
              </a:rPr>
              <a:t>ptrans</a:t>
            </a:r>
            <a:r>
              <a:rPr lang="en-US" dirty="0">
                <a:solidFill>
                  <a:schemeClr val="tx1"/>
                </a:solidFill>
                <a:latin typeface="Calibri" panose="020F0502020204030204" pitchFamily="34" charset="0"/>
                <a:cs typeface="Calibri" panose="020F0502020204030204" pitchFamily="34" charset="0"/>
                <a:sym typeface="EB Garamond"/>
              </a:rPr>
              <a:t> = 1, stochastic otherwise</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b="1" dirty="0">
                <a:solidFill>
                  <a:schemeClr val="tx1"/>
                </a:solidFill>
                <a:latin typeface="Calibri" panose="020F0502020204030204" pitchFamily="34" charset="0"/>
                <a:cs typeface="Calibri" panose="020F0502020204030204" pitchFamily="34" charset="0"/>
                <a:sym typeface="EB Garamond"/>
              </a:rPr>
              <a:t>Episodic vs sequential:</a:t>
            </a:r>
            <a:r>
              <a:rPr lang="en-US" dirty="0">
                <a:solidFill>
                  <a:schemeClr val="tx1"/>
                </a:solidFill>
                <a:latin typeface="Calibri" panose="020F0502020204030204" pitchFamily="34" charset="0"/>
                <a:cs typeface="Calibri" panose="020F0502020204030204" pitchFamily="34" charset="0"/>
                <a:sym typeface="EB Garamond"/>
              </a:rPr>
              <a:t> Whether the choice of the action depends on past and/or future events (sequential), or just the current (episodic)</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b="1" dirty="0">
                <a:solidFill>
                  <a:schemeClr val="tx1"/>
                </a:solidFill>
                <a:latin typeface="Calibri" panose="020F0502020204030204" pitchFamily="34" charset="0"/>
                <a:cs typeface="Calibri" panose="020F0502020204030204" pitchFamily="34" charset="0"/>
                <a:sym typeface="EB Garamond"/>
              </a:rPr>
              <a:t>Single vs multi-agent:</a:t>
            </a:r>
            <a:r>
              <a:rPr lang="en-US" dirty="0">
                <a:solidFill>
                  <a:schemeClr val="tx1"/>
                </a:solidFill>
                <a:latin typeface="Calibri" panose="020F0502020204030204" pitchFamily="34" charset="0"/>
                <a:cs typeface="Calibri" panose="020F0502020204030204" pitchFamily="34" charset="0"/>
                <a:sym typeface="EB Garamond"/>
              </a:rPr>
              <a:t> Whether single or more agents operate in the environment simultaneously</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b="1" dirty="0">
                <a:solidFill>
                  <a:schemeClr val="tx1"/>
                </a:solidFill>
                <a:latin typeface="Calibri" panose="020F0502020204030204" pitchFamily="34" charset="0"/>
                <a:cs typeface="Calibri" panose="020F0502020204030204" pitchFamily="34" charset="0"/>
                <a:sym typeface="EB Garamond"/>
              </a:rPr>
              <a:t>Discrete vs continuous:</a:t>
            </a:r>
            <a:r>
              <a:rPr lang="en-US" dirty="0">
                <a:solidFill>
                  <a:schemeClr val="tx1"/>
                </a:solidFill>
                <a:latin typeface="Calibri" panose="020F0502020204030204" pitchFamily="34" charset="0"/>
                <a:cs typeface="Calibri" panose="020F0502020204030204" pitchFamily="34" charset="0"/>
                <a:sym typeface="EB Garamond"/>
              </a:rPr>
              <a:t> Are state transitions discrete (e.g., chess) or continuous (e.g., football)?</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b="1" dirty="0">
                <a:solidFill>
                  <a:schemeClr val="tx1"/>
                </a:solidFill>
                <a:latin typeface="Calibri" panose="020F0502020204030204" pitchFamily="34" charset="0"/>
                <a:cs typeface="Calibri" panose="020F0502020204030204" pitchFamily="34" charset="0"/>
                <a:sym typeface="EB Garamond"/>
              </a:rPr>
              <a:t>Static vs dynamic:</a:t>
            </a:r>
            <a:r>
              <a:rPr lang="en-US" dirty="0">
                <a:solidFill>
                  <a:schemeClr val="tx1"/>
                </a:solidFill>
                <a:latin typeface="Calibri" panose="020F0502020204030204" pitchFamily="34" charset="0"/>
                <a:cs typeface="Calibri" panose="020F0502020204030204" pitchFamily="34" charset="0"/>
                <a:sym typeface="EB Garamond"/>
              </a:rPr>
              <a:t> Does the environment change without the agent taking an action?</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b="1" dirty="0">
                <a:solidFill>
                  <a:schemeClr val="tx1"/>
                </a:solidFill>
                <a:latin typeface="Calibri" panose="020F0502020204030204" pitchFamily="34" charset="0"/>
                <a:cs typeface="Calibri" panose="020F0502020204030204" pitchFamily="34" charset="0"/>
                <a:sym typeface="EB Garamond"/>
              </a:rPr>
              <a:t>Known vs unknown:</a:t>
            </a:r>
            <a:r>
              <a:rPr lang="en-US" dirty="0">
                <a:solidFill>
                  <a:schemeClr val="tx1"/>
                </a:solidFill>
                <a:latin typeface="Calibri" panose="020F0502020204030204" pitchFamily="34" charset="0"/>
                <a:cs typeface="Calibri" panose="020F0502020204030204" pitchFamily="34" charset="0"/>
                <a:sym typeface="EB Garamond"/>
              </a:rPr>
              <a:t> Does the agent know the laws governing the environment?</a:t>
            </a:r>
          </a:p>
        </p:txBody>
      </p:sp>
    </p:spTree>
    <p:extLst>
      <p:ext uri="{BB962C8B-B14F-4D97-AF65-F5344CB8AC3E}">
        <p14:creationId xmlns:p14="http://schemas.microsoft.com/office/powerpoint/2010/main" val="25718968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Activity – Environment types</a:t>
            </a:r>
          </a:p>
        </p:txBody>
      </p:sp>
      <p:sp>
        <p:nvSpPr>
          <p:cNvPr id="3" name="Content Placeholder 2"/>
          <p:cNvSpPr>
            <a:spLocks noGrp="1"/>
          </p:cNvSpPr>
          <p:nvPr>
            <p:ph idx="1"/>
          </p:nvPr>
        </p:nvSpPr>
        <p:spPr>
          <a:xfrm>
            <a:off x="1266244" y="1739342"/>
            <a:ext cx="10058400" cy="350717"/>
          </a:xfrm>
        </p:spPr>
        <p:txBody>
          <a:bodyPr>
            <a:noAutofit/>
          </a:bodyPr>
          <a:lstStyle/>
          <a:p>
            <a:pPr marL="256032" indent="0">
              <a:lnSpc>
                <a:spcPct val="100000"/>
              </a:lnSpc>
              <a:spcBef>
                <a:spcPts val="0"/>
              </a:spcBef>
              <a:spcAft>
                <a:spcPts val="0"/>
              </a:spcAft>
              <a:buClrTx/>
              <a:buNone/>
            </a:pPr>
            <a:r>
              <a:rPr lang="en-US" sz="2400" dirty="0">
                <a:solidFill>
                  <a:schemeClr val="tx1"/>
                </a:solidFill>
                <a:latin typeface="Calibri" panose="020F0502020204030204" pitchFamily="34" charset="0"/>
                <a:cs typeface="Calibri" panose="020F0502020204030204" pitchFamily="34" charset="0"/>
                <a:sym typeface="EB Garamond"/>
              </a:rPr>
              <a:t>In which type of environment does a self-driving car operate?</a:t>
            </a:r>
          </a:p>
        </p:txBody>
      </p:sp>
      <p:graphicFrame>
        <p:nvGraphicFramePr>
          <p:cNvPr id="5" name="Table 4"/>
          <p:cNvGraphicFramePr>
            <a:graphicFrameLocks noGrp="1"/>
          </p:cNvGraphicFramePr>
          <p:nvPr>
            <p:extLst>
              <p:ext uri="{D42A27DB-BD31-4B8C-83A1-F6EECF244321}">
                <p14:modId xmlns:p14="http://schemas.microsoft.com/office/powerpoint/2010/main" val="2636977443"/>
              </p:ext>
            </p:extLst>
          </p:nvPr>
        </p:nvGraphicFramePr>
        <p:xfrm>
          <a:off x="1166953" y="2596955"/>
          <a:ext cx="9988727" cy="3224259"/>
        </p:xfrm>
        <a:graphic>
          <a:graphicData uri="http://schemas.openxmlformats.org/drawingml/2006/table">
            <a:tbl>
              <a:tblPr firstRow="1" bandRow="1">
                <a:tableStyleId>{073A0DAA-6AF3-43AB-8588-CEC1D06C72B9}</a:tableStyleId>
              </a:tblPr>
              <a:tblGrid>
                <a:gridCol w="1426961">
                  <a:extLst>
                    <a:ext uri="{9D8B030D-6E8A-4147-A177-3AD203B41FA5}">
                      <a16:colId xmlns:a16="http://schemas.microsoft.com/office/drawing/2014/main" val="1500481167"/>
                    </a:ext>
                  </a:extLst>
                </a:gridCol>
                <a:gridCol w="1426961">
                  <a:extLst>
                    <a:ext uri="{9D8B030D-6E8A-4147-A177-3AD203B41FA5}">
                      <a16:colId xmlns:a16="http://schemas.microsoft.com/office/drawing/2014/main" val="1237588562"/>
                    </a:ext>
                  </a:extLst>
                </a:gridCol>
                <a:gridCol w="1426961">
                  <a:extLst>
                    <a:ext uri="{9D8B030D-6E8A-4147-A177-3AD203B41FA5}">
                      <a16:colId xmlns:a16="http://schemas.microsoft.com/office/drawing/2014/main" val="1132132708"/>
                    </a:ext>
                  </a:extLst>
                </a:gridCol>
                <a:gridCol w="1426961">
                  <a:extLst>
                    <a:ext uri="{9D8B030D-6E8A-4147-A177-3AD203B41FA5}">
                      <a16:colId xmlns:a16="http://schemas.microsoft.com/office/drawing/2014/main" val="3724207558"/>
                    </a:ext>
                  </a:extLst>
                </a:gridCol>
                <a:gridCol w="1426961">
                  <a:extLst>
                    <a:ext uri="{9D8B030D-6E8A-4147-A177-3AD203B41FA5}">
                      <a16:colId xmlns:a16="http://schemas.microsoft.com/office/drawing/2014/main" val="3100562089"/>
                    </a:ext>
                  </a:extLst>
                </a:gridCol>
                <a:gridCol w="1426961">
                  <a:extLst>
                    <a:ext uri="{9D8B030D-6E8A-4147-A177-3AD203B41FA5}">
                      <a16:colId xmlns:a16="http://schemas.microsoft.com/office/drawing/2014/main" val="3006791390"/>
                    </a:ext>
                  </a:extLst>
                </a:gridCol>
                <a:gridCol w="1426961">
                  <a:extLst>
                    <a:ext uri="{9D8B030D-6E8A-4147-A177-3AD203B41FA5}">
                      <a16:colId xmlns:a16="http://schemas.microsoft.com/office/drawing/2014/main" val="1763980738"/>
                    </a:ext>
                  </a:extLst>
                </a:gridCol>
              </a:tblGrid>
              <a:tr h="775662">
                <a:tc>
                  <a:txBody>
                    <a:bodyPr/>
                    <a:lstStyle/>
                    <a:p>
                      <a:pPr algn="ctr"/>
                      <a:r>
                        <a:rPr lang="en-US" sz="1600" dirty="0">
                          <a:latin typeface="Calibri" panose="020F0502020204030204" pitchFamily="34" charset="0"/>
                          <a:cs typeface="Calibri" panose="020F0502020204030204" pitchFamily="34" charset="0"/>
                        </a:rPr>
                        <a:t>Environment</a:t>
                      </a:r>
                    </a:p>
                  </a:txBody>
                  <a:tcPr anchor="ctr"/>
                </a:tc>
                <a:tc>
                  <a:txBody>
                    <a:bodyPr/>
                    <a:lstStyle/>
                    <a:p>
                      <a:pPr algn="ctr"/>
                      <a:r>
                        <a:rPr lang="en-US" sz="1600" dirty="0">
                          <a:latin typeface="Calibri" panose="020F0502020204030204" pitchFamily="34" charset="0"/>
                          <a:cs typeface="Calibri" panose="020F0502020204030204" pitchFamily="34" charset="0"/>
                        </a:rPr>
                        <a:t>Observable</a:t>
                      </a:r>
                    </a:p>
                  </a:txBody>
                  <a:tcPr anchor="ctr"/>
                </a:tc>
                <a:tc>
                  <a:txBody>
                    <a:bodyPr/>
                    <a:lstStyle/>
                    <a:p>
                      <a:pPr algn="ctr"/>
                      <a:r>
                        <a:rPr lang="en-US" sz="1600" dirty="0">
                          <a:latin typeface="Calibri" panose="020F0502020204030204" pitchFamily="34" charset="0"/>
                          <a:cs typeface="Calibri" panose="020F0502020204030204" pitchFamily="34" charset="0"/>
                        </a:rPr>
                        <a:t>Agents</a:t>
                      </a:r>
                    </a:p>
                  </a:txBody>
                  <a:tcPr anchor="ctr"/>
                </a:tc>
                <a:tc>
                  <a:txBody>
                    <a:bodyPr/>
                    <a:lstStyle/>
                    <a:p>
                      <a:pPr algn="ctr"/>
                      <a:r>
                        <a:rPr lang="en-US" sz="1600" dirty="0">
                          <a:latin typeface="Calibri" panose="020F0502020204030204" pitchFamily="34" charset="0"/>
                          <a:cs typeface="Calibri" panose="020F0502020204030204" pitchFamily="34" charset="0"/>
                        </a:rPr>
                        <a:t>Deterministic</a:t>
                      </a:r>
                    </a:p>
                  </a:txBody>
                  <a:tcPr anchor="ctr"/>
                </a:tc>
                <a:tc>
                  <a:txBody>
                    <a:bodyPr/>
                    <a:lstStyle/>
                    <a:p>
                      <a:pPr algn="ctr"/>
                      <a:r>
                        <a:rPr lang="en-US" sz="1600" dirty="0">
                          <a:latin typeface="Calibri" panose="020F0502020204030204" pitchFamily="34" charset="0"/>
                          <a:cs typeface="Calibri" panose="020F0502020204030204" pitchFamily="34" charset="0"/>
                        </a:rPr>
                        <a:t>Episodic</a:t>
                      </a:r>
                    </a:p>
                  </a:txBody>
                  <a:tcPr anchor="ctr"/>
                </a:tc>
                <a:tc>
                  <a:txBody>
                    <a:bodyPr/>
                    <a:lstStyle/>
                    <a:p>
                      <a:pPr algn="ctr"/>
                      <a:r>
                        <a:rPr lang="en-US" sz="1600" dirty="0">
                          <a:latin typeface="Calibri" panose="020F0502020204030204" pitchFamily="34" charset="0"/>
                          <a:cs typeface="Calibri" panose="020F0502020204030204" pitchFamily="34" charset="0"/>
                        </a:rPr>
                        <a:t>Static</a:t>
                      </a:r>
                    </a:p>
                  </a:txBody>
                  <a:tcPr anchor="ctr"/>
                </a:tc>
                <a:tc>
                  <a:txBody>
                    <a:bodyPr/>
                    <a:lstStyle/>
                    <a:p>
                      <a:pPr algn="ctr"/>
                      <a:r>
                        <a:rPr lang="en-US" sz="1600" dirty="0">
                          <a:latin typeface="Calibri" panose="020F0502020204030204" pitchFamily="34" charset="0"/>
                          <a:cs typeface="Calibri" panose="020F0502020204030204" pitchFamily="34" charset="0"/>
                        </a:rPr>
                        <a:t>Discrete</a:t>
                      </a:r>
                    </a:p>
                  </a:txBody>
                  <a:tcPr anchor="ctr"/>
                </a:tc>
                <a:extLst>
                  <a:ext uri="{0D108BD9-81ED-4DB2-BD59-A6C34878D82A}">
                    <a16:rowId xmlns:a16="http://schemas.microsoft.com/office/drawing/2014/main" val="1321919882"/>
                  </a:ext>
                </a:extLst>
              </a:tr>
              <a:tr h="449391">
                <a:tc>
                  <a:txBody>
                    <a:bodyPr/>
                    <a:lstStyle/>
                    <a:p>
                      <a:pPr algn="l"/>
                      <a:r>
                        <a:rPr lang="en-US" dirty="0">
                          <a:latin typeface="Calibri" panose="020F0502020204030204" pitchFamily="34" charset="0"/>
                          <a:cs typeface="Calibri" panose="020F0502020204030204" pitchFamily="34" charset="0"/>
                        </a:rPr>
                        <a:t>8-puzzle</a:t>
                      </a:r>
                    </a:p>
                  </a:txBody>
                  <a:tcPr anchor="ctr"/>
                </a:tc>
                <a:tc>
                  <a:txBody>
                    <a:bodyPr/>
                    <a:lstStyle/>
                    <a:p>
                      <a:pPr algn="ctr"/>
                      <a:r>
                        <a:rPr lang="en-US" dirty="0">
                          <a:latin typeface="Calibri" panose="020F0502020204030204" pitchFamily="34" charset="0"/>
                          <a:cs typeface="Calibri" panose="020F0502020204030204" pitchFamily="34" charset="0"/>
                        </a:rPr>
                        <a:t>Fully</a:t>
                      </a:r>
                    </a:p>
                  </a:txBody>
                  <a:tcPr anchor="ctr"/>
                </a:tc>
                <a:tc>
                  <a:txBody>
                    <a:bodyPr/>
                    <a:lstStyle/>
                    <a:p>
                      <a:pPr algn="ctr"/>
                      <a:r>
                        <a:rPr lang="en-US" dirty="0">
                          <a:latin typeface="Calibri" panose="020F0502020204030204" pitchFamily="34" charset="0"/>
                          <a:cs typeface="Calibri" panose="020F0502020204030204" pitchFamily="34" charset="0"/>
                        </a:rPr>
                        <a:t>Single</a:t>
                      </a:r>
                    </a:p>
                  </a:txBody>
                  <a:tcPr anchor="ctr"/>
                </a:tc>
                <a:tc>
                  <a:txBody>
                    <a:bodyPr/>
                    <a:lstStyle/>
                    <a:p>
                      <a:pPr algn="ctr"/>
                      <a:r>
                        <a:rPr lang="en-US" dirty="0">
                          <a:latin typeface="Calibri" panose="020F0502020204030204" pitchFamily="34" charset="0"/>
                          <a:cs typeface="Calibri" panose="020F0502020204030204" pitchFamily="34" charset="0"/>
                        </a:rPr>
                        <a:t>Deterministic</a:t>
                      </a:r>
                    </a:p>
                  </a:txBody>
                  <a:tcPr anchor="ctr"/>
                </a:tc>
                <a:tc>
                  <a:txBody>
                    <a:bodyPr/>
                    <a:lstStyle/>
                    <a:p>
                      <a:pPr algn="ctr"/>
                      <a:r>
                        <a:rPr lang="en-US" dirty="0">
                          <a:latin typeface="Calibri" panose="020F0502020204030204" pitchFamily="34" charset="0"/>
                          <a:cs typeface="Calibri" panose="020F0502020204030204" pitchFamily="34" charset="0"/>
                        </a:rPr>
                        <a:t>Episodic</a:t>
                      </a:r>
                    </a:p>
                  </a:txBody>
                  <a:tcPr anchor="ctr"/>
                </a:tc>
                <a:tc>
                  <a:txBody>
                    <a:bodyPr/>
                    <a:lstStyle/>
                    <a:p>
                      <a:pPr algn="ctr"/>
                      <a:r>
                        <a:rPr lang="en-US" dirty="0">
                          <a:latin typeface="Calibri" panose="020F0502020204030204" pitchFamily="34" charset="0"/>
                          <a:cs typeface="Calibri" panose="020F0502020204030204" pitchFamily="34" charset="0"/>
                        </a:rPr>
                        <a:t>Static</a:t>
                      </a:r>
                    </a:p>
                  </a:txBody>
                  <a:tcPr anchor="ctr"/>
                </a:tc>
                <a:tc>
                  <a:txBody>
                    <a:bodyPr/>
                    <a:lstStyle/>
                    <a:p>
                      <a:pPr algn="ctr"/>
                      <a:r>
                        <a:rPr lang="en-US" dirty="0">
                          <a:latin typeface="Calibri" panose="020F0502020204030204" pitchFamily="34" charset="0"/>
                          <a:cs typeface="Calibri" panose="020F0502020204030204" pitchFamily="34" charset="0"/>
                        </a:rPr>
                        <a:t>Discrete</a:t>
                      </a:r>
                    </a:p>
                  </a:txBody>
                  <a:tcPr anchor="ctr"/>
                </a:tc>
                <a:extLst>
                  <a:ext uri="{0D108BD9-81ED-4DB2-BD59-A6C34878D82A}">
                    <a16:rowId xmlns:a16="http://schemas.microsoft.com/office/drawing/2014/main" val="211709147"/>
                  </a:ext>
                </a:extLst>
              </a:tr>
              <a:tr h="449391">
                <a:tc>
                  <a:txBody>
                    <a:bodyPr/>
                    <a:lstStyle/>
                    <a:p>
                      <a:pPr algn="l"/>
                      <a:r>
                        <a:rPr lang="en-US" dirty="0">
                          <a:latin typeface="Calibri" panose="020F0502020204030204" pitchFamily="34" charset="0"/>
                          <a:cs typeface="Calibri" panose="020F0502020204030204" pitchFamily="34" charset="0"/>
                        </a:rPr>
                        <a:t>Chess</a:t>
                      </a:r>
                    </a:p>
                  </a:txBody>
                  <a:tcPr anchor="ctr"/>
                </a:tc>
                <a:tc>
                  <a:txBody>
                    <a:bodyPr/>
                    <a:lstStyle/>
                    <a:p>
                      <a:pPr algn="ctr"/>
                      <a:r>
                        <a:rPr lang="en-US" dirty="0">
                          <a:latin typeface="Calibri" panose="020F0502020204030204" pitchFamily="34" charset="0"/>
                          <a:cs typeface="Calibri" panose="020F0502020204030204" pitchFamily="34" charset="0"/>
                        </a:rPr>
                        <a:t>Fully</a:t>
                      </a:r>
                    </a:p>
                  </a:txBody>
                  <a:tcPr anchor="ctr"/>
                </a:tc>
                <a:tc>
                  <a:txBody>
                    <a:bodyPr/>
                    <a:lstStyle/>
                    <a:p>
                      <a:pPr algn="ctr"/>
                      <a:r>
                        <a:rPr lang="en-US" dirty="0">
                          <a:latin typeface="Calibri" panose="020F0502020204030204" pitchFamily="34" charset="0"/>
                          <a:cs typeface="Calibri" panose="020F0502020204030204" pitchFamily="34" charset="0"/>
                        </a:rPr>
                        <a:t>Multi</a:t>
                      </a:r>
                    </a:p>
                  </a:txBody>
                  <a:tcPr anchor="ctr"/>
                </a:tc>
                <a:tc>
                  <a:txBody>
                    <a:bodyPr/>
                    <a:lstStyle/>
                    <a:p>
                      <a:pPr algn="ctr"/>
                      <a:r>
                        <a:rPr lang="en-US" dirty="0">
                          <a:latin typeface="Calibri" panose="020F0502020204030204" pitchFamily="34" charset="0"/>
                          <a:cs typeface="Calibri" panose="020F0502020204030204" pitchFamily="34" charset="0"/>
                        </a:rPr>
                        <a:t>Deterministic </a:t>
                      </a:r>
                    </a:p>
                  </a:txBody>
                  <a:tcPr anchor="ctr"/>
                </a:tc>
                <a:tc>
                  <a:txBody>
                    <a:bodyPr/>
                    <a:lstStyle/>
                    <a:p>
                      <a:pPr algn="ctr"/>
                      <a:r>
                        <a:rPr lang="en-US" dirty="0">
                          <a:latin typeface="Calibri" panose="020F0502020204030204" pitchFamily="34" charset="0"/>
                          <a:cs typeface="Calibri" panose="020F0502020204030204" pitchFamily="34" charset="0"/>
                        </a:rPr>
                        <a:t>Sequential</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Semi</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Discrete</a:t>
                      </a:r>
                    </a:p>
                  </a:txBody>
                  <a:tcPr anchor="ctr"/>
                </a:tc>
                <a:extLst>
                  <a:ext uri="{0D108BD9-81ED-4DB2-BD59-A6C34878D82A}">
                    <a16:rowId xmlns:a16="http://schemas.microsoft.com/office/drawing/2014/main" val="201481610"/>
                  </a:ext>
                </a:extLst>
              </a:tr>
              <a:tr h="443235">
                <a:tc>
                  <a:txBody>
                    <a:bodyPr/>
                    <a:lstStyle/>
                    <a:p>
                      <a:pPr algn="l"/>
                      <a:r>
                        <a:rPr lang="en-US" dirty="0">
                          <a:latin typeface="Calibri" panose="020F0502020204030204" pitchFamily="34" charset="0"/>
                          <a:cs typeface="Calibri" panose="020F0502020204030204" pitchFamily="34" charset="0"/>
                        </a:rPr>
                        <a:t>Poker</a:t>
                      </a:r>
                    </a:p>
                  </a:txBody>
                  <a:tcPr anchor="ctr"/>
                </a:tc>
                <a:tc>
                  <a:txBody>
                    <a:bodyPr/>
                    <a:lstStyle/>
                    <a:p>
                      <a:pPr algn="ctr"/>
                      <a:r>
                        <a:rPr lang="en-US" dirty="0">
                          <a:latin typeface="Calibri" panose="020F0502020204030204" pitchFamily="34" charset="0"/>
                          <a:cs typeface="Calibri" panose="020F0502020204030204" pitchFamily="34" charset="0"/>
                        </a:rPr>
                        <a:t>Partially</a:t>
                      </a:r>
                    </a:p>
                  </a:txBody>
                  <a:tcPr anchor="ctr"/>
                </a:tc>
                <a:tc>
                  <a:txBody>
                    <a:bodyPr/>
                    <a:lstStyle/>
                    <a:p>
                      <a:pPr algn="ctr"/>
                      <a:r>
                        <a:rPr lang="en-US" dirty="0">
                          <a:latin typeface="Calibri" panose="020F0502020204030204" pitchFamily="34" charset="0"/>
                          <a:cs typeface="Calibri" panose="020F0502020204030204" pitchFamily="34" charset="0"/>
                        </a:rPr>
                        <a:t>Multi</a:t>
                      </a:r>
                    </a:p>
                  </a:txBody>
                  <a:tcPr anchor="ctr"/>
                </a:tc>
                <a:tc>
                  <a:txBody>
                    <a:bodyPr/>
                    <a:lstStyle/>
                    <a:p>
                      <a:pPr algn="ctr"/>
                      <a:r>
                        <a:rPr lang="en-US" dirty="0">
                          <a:latin typeface="Calibri" panose="020F0502020204030204" pitchFamily="34" charset="0"/>
                          <a:cs typeface="Calibri" panose="020F0502020204030204" pitchFamily="34" charset="0"/>
                        </a:rPr>
                        <a:t>Stochastic</a:t>
                      </a:r>
                    </a:p>
                  </a:txBody>
                  <a:tcPr anchor="ctr"/>
                </a:tc>
                <a:tc>
                  <a:txBody>
                    <a:bodyPr/>
                    <a:lstStyle/>
                    <a:p>
                      <a:pPr algn="ctr"/>
                      <a:r>
                        <a:rPr lang="en-US" dirty="0">
                          <a:latin typeface="Calibri" panose="020F0502020204030204" pitchFamily="34" charset="0"/>
                          <a:cs typeface="Calibri" panose="020F0502020204030204" pitchFamily="34" charset="0"/>
                        </a:rPr>
                        <a:t>Sequential</a:t>
                      </a:r>
                    </a:p>
                  </a:txBody>
                  <a:tcPr anchor="ctr"/>
                </a:tc>
                <a:tc>
                  <a:txBody>
                    <a:bodyPr/>
                    <a:lstStyle/>
                    <a:p>
                      <a:pPr algn="ctr"/>
                      <a:r>
                        <a:rPr lang="en-US" dirty="0">
                          <a:latin typeface="Calibri" panose="020F0502020204030204" pitchFamily="34" charset="0"/>
                          <a:cs typeface="Calibri" panose="020F0502020204030204" pitchFamily="34" charset="0"/>
                        </a:rPr>
                        <a:t>Semi</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alibri" panose="020F0502020204030204" pitchFamily="34" charset="0"/>
                          <a:cs typeface="Calibri" panose="020F0502020204030204" pitchFamily="34" charset="0"/>
                        </a:rPr>
                        <a:t>Discrete</a:t>
                      </a:r>
                    </a:p>
                  </a:txBody>
                  <a:tcPr anchor="ctr"/>
                </a:tc>
                <a:extLst>
                  <a:ext uri="{0D108BD9-81ED-4DB2-BD59-A6C34878D82A}">
                    <a16:rowId xmlns:a16="http://schemas.microsoft.com/office/drawing/2014/main" val="4003454107"/>
                  </a:ext>
                </a:extLst>
              </a:tr>
              <a:tr h="449391">
                <a:tc>
                  <a:txBody>
                    <a:bodyPr/>
                    <a:lstStyle/>
                    <a:p>
                      <a:pPr algn="l"/>
                      <a:r>
                        <a:rPr lang="en-US" dirty="0">
                          <a:latin typeface="Calibri" panose="020F0502020204030204" pitchFamily="34" charset="0"/>
                          <a:cs typeface="Calibri" panose="020F0502020204030204" pitchFamily="34" charset="0"/>
                        </a:rPr>
                        <a:t>Roomba</a:t>
                      </a:r>
                    </a:p>
                  </a:txBody>
                  <a:tcPr anchor="ctr"/>
                </a:tc>
                <a:tc>
                  <a:txBody>
                    <a:bodyPr/>
                    <a:lstStyle/>
                    <a:p>
                      <a:pPr algn="ctr"/>
                      <a:r>
                        <a:rPr lang="en-US" dirty="0">
                          <a:latin typeface="Calibri" panose="020F0502020204030204" pitchFamily="34" charset="0"/>
                          <a:cs typeface="Calibri" panose="020F0502020204030204" pitchFamily="34" charset="0"/>
                        </a:rPr>
                        <a:t>Partially</a:t>
                      </a:r>
                    </a:p>
                  </a:txBody>
                  <a:tcPr anchor="ctr"/>
                </a:tc>
                <a:tc>
                  <a:txBody>
                    <a:bodyPr/>
                    <a:lstStyle/>
                    <a:p>
                      <a:pPr algn="ctr"/>
                      <a:r>
                        <a:rPr lang="en-US" dirty="0">
                          <a:latin typeface="Calibri" panose="020F0502020204030204" pitchFamily="34" charset="0"/>
                          <a:cs typeface="Calibri" panose="020F0502020204030204" pitchFamily="34" charset="0"/>
                        </a:rPr>
                        <a:t>Single</a:t>
                      </a:r>
                    </a:p>
                  </a:txBody>
                  <a:tcPr anchor="ctr"/>
                </a:tc>
                <a:tc>
                  <a:txBody>
                    <a:bodyPr/>
                    <a:lstStyle/>
                    <a:p>
                      <a:pPr algn="ctr"/>
                      <a:r>
                        <a:rPr lang="en-US" dirty="0">
                          <a:latin typeface="Calibri" panose="020F0502020204030204" pitchFamily="34" charset="0"/>
                          <a:cs typeface="Calibri" panose="020F0502020204030204" pitchFamily="34" charset="0"/>
                        </a:rPr>
                        <a:t>Stochastic</a:t>
                      </a:r>
                    </a:p>
                  </a:txBody>
                  <a:tcPr anchor="ctr"/>
                </a:tc>
                <a:tc>
                  <a:txBody>
                    <a:bodyPr/>
                    <a:lstStyle/>
                    <a:p>
                      <a:pPr algn="ctr"/>
                      <a:r>
                        <a:rPr lang="en-US" dirty="0">
                          <a:latin typeface="Calibri" panose="020F0502020204030204" pitchFamily="34" charset="0"/>
                          <a:cs typeface="Calibri" panose="020F0502020204030204" pitchFamily="34" charset="0"/>
                        </a:rPr>
                        <a:t>Sequential</a:t>
                      </a:r>
                    </a:p>
                  </a:txBody>
                  <a:tcPr anchor="ctr"/>
                </a:tc>
                <a:tc>
                  <a:txBody>
                    <a:bodyPr/>
                    <a:lstStyle/>
                    <a:p>
                      <a:pPr algn="ctr"/>
                      <a:r>
                        <a:rPr lang="en-US" dirty="0">
                          <a:latin typeface="Calibri" panose="020F0502020204030204" pitchFamily="34" charset="0"/>
                          <a:cs typeface="Calibri" panose="020F0502020204030204" pitchFamily="34" charset="0"/>
                        </a:rPr>
                        <a:t>Dynamic</a:t>
                      </a:r>
                    </a:p>
                  </a:txBody>
                  <a:tcPr anchor="ctr"/>
                </a:tc>
                <a:tc>
                  <a:txBody>
                    <a:bodyPr/>
                    <a:lstStyle/>
                    <a:p>
                      <a:pPr algn="ctr"/>
                      <a:r>
                        <a:rPr lang="en-US" dirty="0">
                          <a:latin typeface="Calibri" panose="020F0502020204030204" pitchFamily="34" charset="0"/>
                          <a:cs typeface="Calibri" panose="020F0502020204030204" pitchFamily="34" charset="0"/>
                        </a:rPr>
                        <a:t>Continuous </a:t>
                      </a:r>
                    </a:p>
                  </a:txBody>
                  <a:tcPr anchor="ctr"/>
                </a:tc>
                <a:extLst>
                  <a:ext uri="{0D108BD9-81ED-4DB2-BD59-A6C34878D82A}">
                    <a16:rowId xmlns:a16="http://schemas.microsoft.com/office/drawing/2014/main" val="3197540108"/>
                  </a:ext>
                </a:extLst>
              </a:tr>
              <a:tr h="657189">
                <a:tc>
                  <a:txBody>
                    <a:bodyPr/>
                    <a:lstStyle/>
                    <a:p>
                      <a:pPr algn="l"/>
                      <a:r>
                        <a:rPr lang="en-US" dirty="0">
                          <a:latin typeface="Calibri" panose="020F0502020204030204" pitchFamily="34" charset="0"/>
                          <a:cs typeface="Calibri" panose="020F0502020204030204" pitchFamily="34" charset="0"/>
                        </a:rPr>
                        <a:t>Self-driving car</a:t>
                      </a:r>
                    </a:p>
                  </a:txBody>
                  <a:tcPr anchor="ctr"/>
                </a:tc>
                <a:tc>
                  <a:txBody>
                    <a:bodyPr/>
                    <a:lstStyle/>
                    <a:p>
                      <a:pPr algn="ctr"/>
                      <a:r>
                        <a:rPr lang="en-US" dirty="0">
                          <a:latin typeface="Calibri" panose="020F0502020204030204" pitchFamily="34" charset="0"/>
                          <a:cs typeface="Calibri" panose="020F0502020204030204" pitchFamily="34" charset="0"/>
                        </a:rPr>
                        <a:t>A</a:t>
                      </a:r>
                    </a:p>
                  </a:txBody>
                  <a:tcPr anchor="ctr"/>
                </a:tc>
                <a:tc>
                  <a:txBody>
                    <a:bodyPr/>
                    <a:lstStyle/>
                    <a:p>
                      <a:pPr algn="ctr"/>
                      <a:r>
                        <a:rPr lang="en-US" dirty="0">
                          <a:latin typeface="Calibri" panose="020F0502020204030204" pitchFamily="34" charset="0"/>
                          <a:cs typeface="Calibri" panose="020F0502020204030204" pitchFamily="34" charset="0"/>
                        </a:rPr>
                        <a:t>B</a:t>
                      </a:r>
                    </a:p>
                  </a:txBody>
                  <a:tcPr anchor="ctr"/>
                </a:tc>
                <a:tc>
                  <a:txBody>
                    <a:bodyPr/>
                    <a:lstStyle/>
                    <a:p>
                      <a:pPr algn="ctr"/>
                      <a:r>
                        <a:rPr lang="en-US" dirty="0">
                          <a:latin typeface="Calibri" panose="020F0502020204030204" pitchFamily="34" charset="0"/>
                          <a:cs typeface="Calibri" panose="020F0502020204030204" pitchFamily="34" charset="0"/>
                        </a:rPr>
                        <a:t>C</a:t>
                      </a:r>
                    </a:p>
                  </a:txBody>
                  <a:tcPr anchor="ctr"/>
                </a:tc>
                <a:tc>
                  <a:txBody>
                    <a:bodyPr/>
                    <a:lstStyle/>
                    <a:p>
                      <a:pPr algn="ctr"/>
                      <a:r>
                        <a:rPr lang="en-US" dirty="0">
                          <a:latin typeface="Calibri" panose="020F0502020204030204" pitchFamily="34" charset="0"/>
                          <a:cs typeface="Calibri" panose="020F0502020204030204" pitchFamily="34" charset="0"/>
                        </a:rPr>
                        <a:t>D</a:t>
                      </a:r>
                    </a:p>
                  </a:txBody>
                  <a:tcPr anchor="ctr"/>
                </a:tc>
                <a:tc>
                  <a:txBody>
                    <a:bodyPr/>
                    <a:lstStyle/>
                    <a:p>
                      <a:pPr algn="ctr"/>
                      <a:r>
                        <a:rPr lang="en-US" dirty="0">
                          <a:latin typeface="Calibri" panose="020F0502020204030204" pitchFamily="34" charset="0"/>
                          <a:cs typeface="Calibri" panose="020F0502020204030204" pitchFamily="34" charset="0"/>
                        </a:rPr>
                        <a:t>E</a:t>
                      </a:r>
                    </a:p>
                  </a:txBody>
                  <a:tcPr anchor="ctr"/>
                </a:tc>
                <a:tc>
                  <a:txBody>
                    <a:bodyPr/>
                    <a:lstStyle/>
                    <a:p>
                      <a:pPr algn="ctr"/>
                      <a:r>
                        <a:rPr lang="en-US" dirty="0">
                          <a:latin typeface="Calibri" panose="020F0502020204030204" pitchFamily="34" charset="0"/>
                          <a:cs typeface="Calibri" panose="020F0502020204030204" pitchFamily="34" charset="0"/>
                        </a:rPr>
                        <a:t>F</a:t>
                      </a:r>
                    </a:p>
                  </a:txBody>
                  <a:tcPr anchor="ctr"/>
                </a:tc>
                <a:extLst>
                  <a:ext uri="{0D108BD9-81ED-4DB2-BD59-A6C34878D82A}">
                    <a16:rowId xmlns:a16="http://schemas.microsoft.com/office/drawing/2014/main" val="2334271630"/>
                  </a:ext>
                </a:extLst>
              </a:tr>
            </a:tbl>
          </a:graphicData>
        </a:graphic>
      </p:graphicFrame>
    </p:spTree>
    <p:extLst>
      <p:ext uri="{BB962C8B-B14F-4D97-AF65-F5344CB8AC3E}">
        <p14:creationId xmlns:p14="http://schemas.microsoft.com/office/powerpoint/2010/main" val="40428804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Problem solving strategies – Goal-based agents</a:t>
            </a:r>
          </a:p>
        </p:txBody>
      </p:sp>
      <p:sp>
        <p:nvSpPr>
          <p:cNvPr id="3" name="Content Placeholder 2"/>
          <p:cNvSpPr>
            <a:spLocks noGrp="1"/>
          </p:cNvSpPr>
          <p:nvPr>
            <p:ph idx="1"/>
          </p:nvPr>
        </p:nvSpPr>
        <p:spPr>
          <a:xfrm>
            <a:off x="1097280" y="1744136"/>
            <a:ext cx="6148251"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defRPr/>
            </a:pPr>
            <a:r>
              <a:rPr lang="en-US" sz="2000" dirty="0">
                <a:solidFill>
                  <a:schemeClr val="tx1"/>
                </a:solidFill>
                <a:latin typeface="Calibri" panose="020F0502020204030204" pitchFamily="34" charset="0"/>
                <a:cs typeface="Calibri" panose="020F0502020204030204" pitchFamily="34" charset="0"/>
                <a:sym typeface="EB Garamond"/>
              </a:rPr>
              <a:t>Work towards a </a:t>
            </a:r>
            <a:r>
              <a:rPr lang="en-US" sz="2000" b="1" dirty="0">
                <a:solidFill>
                  <a:schemeClr val="tx1"/>
                </a:solidFill>
                <a:latin typeface="Calibri" panose="020F0502020204030204" pitchFamily="34" charset="0"/>
                <a:cs typeface="Calibri" panose="020F0502020204030204" pitchFamily="34" charset="0"/>
                <a:sym typeface="EB Garamond"/>
              </a:rPr>
              <a:t>goal</a:t>
            </a:r>
            <a:endParaRPr lang="en-US" sz="20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20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2000" dirty="0">
                <a:solidFill>
                  <a:schemeClr val="tx1"/>
                </a:solidFill>
                <a:latin typeface="Calibri" panose="020F0502020204030204" pitchFamily="34" charset="0"/>
                <a:cs typeface="Calibri" panose="020F0502020204030204" pitchFamily="34" charset="0"/>
                <a:sym typeface="EB Garamond"/>
              </a:rPr>
              <a:t>Consider the impacts of </a:t>
            </a:r>
            <a:r>
              <a:rPr lang="en-US" sz="2000" b="1" dirty="0">
                <a:solidFill>
                  <a:schemeClr val="tx1"/>
                </a:solidFill>
                <a:latin typeface="Calibri" panose="020F0502020204030204" pitchFamily="34" charset="0"/>
                <a:cs typeface="Calibri" panose="020F0502020204030204" pitchFamily="34" charset="0"/>
                <a:sym typeface="EB Garamond"/>
              </a:rPr>
              <a:t>actions</a:t>
            </a:r>
            <a:r>
              <a:rPr lang="en-US" sz="2000" dirty="0">
                <a:solidFill>
                  <a:schemeClr val="tx1"/>
                </a:solidFill>
                <a:latin typeface="Calibri" panose="020F0502020204030204" pitchFamily="34" charset="0"/>
                <a:cs typeface="Calibri" panose="020F0502020204030204" pitchFamily="34" charset="0"/>
                <a:sym typeface="EB Garamond"/>
              </a:rPr>
              <a:t> on </a:t>
            </a:r>
            <a:r>
              <a:rPr lang="en-US" sz="2000" b="1" dirty="0">
                <a:solidFill>
                  <a:schemeClr val="tx1"/>
                </a:solidFill>
                <a:latin typeface="Calibri" panose="020F0502020204030204" pitchFamily="34" charset="0"/>
                <a:cs typeface="Calibri" panose="020F0502020204030204" pitchFamily="34" charset="0"/>
                <a:sym typeface="EB Garamond"/>
              </a:rPr>
              <a:t>future</a:t>
            </a:r>
            <a:r>
              <a:rPr lang="en-US" sz="2000" dirty="0">
                <a:solidFill>
                  <a:schemeClr val="tx1"/>
                </a:solidFill>
                <a:latin typeface="Calibri" panose="020F0502020204030204" pitchFamily="34" charset="0"/>
                <a:cs typeface="Calibri" panose="020F0502020204030204" pitchFamily="34" charset="0"/>
                <a:sym typeface="EB Garamond"/>
              </a:rPr>
              <a:t> states</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20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2000" dirty="0">
                <a:solidFill>
                  <a:schemeClr val="tx1"/>
                </a:solidFill>
                <a:latin typeface="Calibri" panose="020F0502020204030204" pitchFamily="34" charset="0"/>
                <a:cs typeface="Calibri" panose="020F0502020204030204" pitchFamily="34" charset="0"/>
                <a:sym typeface="EB Garamond"/>
              </a:rPr>
              <a:t>Task: to find sequences of actions that lead to the goal</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20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2000" dirty="0">
                <a:solidFill>
                  <a:schemeClr val="tx1"/>
                </a:solidFill>
                <a:latin typeface="Calibri" panose="020F0502020204030204" pitchFamily="34" charset="0"/>
                <a:cs typeface="Calibri" panose="020F0502020204030204" pitchFamily="34" charset="0"/>
                <a:sym typeface="EB Garamond"/>
              </a:rPr>
              <a:t>That is, </a:t>
            </a:r>
            <a:r>
              <a:rPr lang="en-US" sz="2000" b="1" dirty="0">
                <a:solidFill>
                  <a:schemeClr val="tx1"/>
                </a:solidFill>
                <a:latin typeface="Calibri" panose="020F0502020204030204" pitchFamily="34" charset="0"/>
                <a:cs typeface="Calibri" panose="020F0502020204030204" pitchFamily="34" charset="0"/>
                <a:sym typeface="EB Garamond"/>
              </a:rPr>
              <a:t>search</a:t>
            </a:r>
            <a:r>
              <a:rPr lang="en-US" sz="2000" dirty="0">
                <a:solidFill>
                  <a:schemeClr val="tx1"/>
                </a:solidFill>
                <a:latin typeface="Calibri" panose="020F0502020204030204" pitchFamily="34" charset="0"/>
                <a:cs typeface="Calibri" panose="020F0502020204030204" pitchFamily="34" charset="0"/>
                <a:sym typeface="EB Garamond"/>
              </a:rPr>
              <a:t> through possible </a:t>
            </a:r>
            <a:r>
              <a:rPr lang="en-US" sz="2000" b="1" dirty="0">
                <a:solidFill>
                  <a:schemeClr val="tx1"/>
                </a:solidFill>
                <a:latin typeface="Calibri" panose="020F0502020204030204" pitchFamily="34" charset="0"/>
                <a:cs typeface="Calibri" panose="020F0502020204030204" pitchFamily="34" charset="0"/>
                <a:sym typeface="EB Garamond"/>
              </a:rPr>
              <a:t>solutions</a:t>
            </a:r>
            <a:endParaRPr lang="en-US" sz="20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2000" dirty="0">
              <a:solidFill>
                <a:schemeClr val="tx1"/>
              </a:solidFill>
              <a:latin typeface="Calibri" panose="020F0502020204030204" pitchFamily="34" charset="0"/>
              <a:cs typeface="Calibri" panose="020F0502020204030204" pitchFamily="34" charset="0"/>
              <a:sym typeface="EB Garamond"/>
            </a:endParaRP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a:ext>
            </a:extLst>
          </a:blip>
          <a:srcRect l="-866" t="-1070" r="866" b="1070"/>
          <a:stretch/>
        </p:blipFill>
        <p:spPr>
          <a:xfrm>
            <a:off x="7438146" y="1849951"/>
            <a:ext cx="3717534" cy="3009432"/>
          </a:xfrm>
          <a:prstGeom prst="rect">
            <a:avLst/>
          </a:prstGeom>
        </p:spPr>
      </p:pic>
    </p:spTree>
    <p:extLst>
      <p:ext uri="{BB962C8B-B14F-4D97-AF65-F5344CB8AC3E}">
        <p14:creationId xmlns:p14="http://schemas.microsoft.com/office/powerpoint/2010/main" val="2587618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sym typeface="EB Garamond"/>
              </a:rPr>
              <a:t>Problem solving, Algorithms, and Flow charts</a:t>
            </a:r>
            <a:endParaRPr lang="en-US" sz="3200" spc="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0315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Problem solving strategies – By search</a:t>
            </a: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defRPr/>
            </a:pPr>
            <a:r>
              <a:rPr lang="en-US" sz="2400" dirty="0">
                <a:solidFill>
                  <a:schemeClr val="tx1"/>
                </a:solidFill>
                <a:latin typeface="Calibri" panose="020F0502020204030204" pitchFamily="34" charset="0"/>
                <a:cs typeface="Calibri" panose="020F0502020204030204" pitchFamily="34" charset="0"/>
                <a:sym typeface="EB Garamond"/>
              </a:rPr>
              <a:t>Define the problem</a:t>
            </a:r>
          </a:p>
          <a:p>
            <a:pPr marL="1280160" lvl="3" indent="-342900">
              <a:lnSpc>
                <a:spcPct val="100000"/>
              </a:lnSpc>
              <a:spcBef>
                <a:spcPts val="0"/>
              </a:spcBef>
              <a:spcAft>
                <a:spcPts val="0"/>
              </a:spcAft>
              <a:buClr>
                <a:srgbClr val="000000"/>
              </a:buClr>
              <a:buSzPct val="80000"/>
              <a:buFont typeface="EB Garamond"/>
              <a:buChar char="○"/>
              <a:defRPr/>
            </a:pPr>
            <a:r>
              <a:rPr lang="en-US" sz="2400" dirty="0">
                <a:solidFill>
                  <a:schemeClr val="tx1"/>
                </a:solidFill>
                <a:latin typeface="Calibri" panose="020F0502020204030204" pitchFamily="34" charset="0"/>
                <a:cs typeface="Calibri" panose="020F0502020204030204" pitchFamily="34" charset="0"/>
                <a:sym typeface="EB Garamond"/>
              </a:rPr>
              <a:t>Formulate a goal</a:t>
            </a:r>
          </a:p>
          <a:p>
            <a:pPr marL="1280160" lvl="3" indent="-342900">
              <a:lnSpc>
                <a:spcPct val="100000"/>
              </a:lnSpc>
              <a:spcBef>
                <a:spcPts val="0"/>
              </a:spcBef>
              <a:spcAft>
                <a:spcPts val="0"/>
              </a:spcAft>
              <a:buClr>
                <a:srgbClr val="000000"/>
              </a:buClr>
              <a:buSzPct val="80000"/>
              <a:buFont typeface="EB Garamond"/>
              <a:buChar char="○"/>
              <a:defRPr/>
            </a:pPr>
            <a:r>
              <a:rPr lang="en-US" sz="2400" dirty="0">
                <a:solidFill>
                  <a:schemeClr val="tx1"/>
                </a:solidFill>
                <a:latin typeface="Calibri" panose="020F0502020204030204" pitchFamily="34" charset="0"/>
                <a:cs typeface="Calibri" panose="020F0502020204030204" pitchFamily="34" charset="0"/>
                <a:sym typeface="EB Garamond"/>
              </a:rPr>
              <a:t>Formulate a problem</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2400" dirty="0">
                <a:solidFill>
                  <a:schemeClr val="tx1"/>
                </a:solidFill>
                <a:latin typeface="Calibri" panose="020F0502020204030204" pitchFamily="34" charset="0"/>
                <a:cs typeface="Calibri" panose="020F0502020204030204" pitchFamily="34" charset="0"/>
                <a:sym typeface="EB Garamond"/>
              </a:rPr>
              <a:t>Solve the problem</a:t>
            </a:r>
          </a:p>
          <a:p>
            <a:pPr marL="1280160" lvl="3" indent="-342900">
              <a:lnSpc>
                <a:spcPct val="100000"/>
              </a:lnSpc>
              <a:spcBef>
                <a:spcPts val="0"/>
              </a:spcBef>
              <a:spcAft>
                <a:spcPts val="0"/>
              </a:spcAft>
              <a:buClr>
                <a:srgbClr val="000000"/>
              </a:buClr>
              <a:buSzPct val="80000"/>
              <a:buFont typeface="EB Garamond"/>
              <a:buChar char="○"/>
              <a:defRPr/>
            </a:pPr>
            <a:r>
              <a:rPr lang="en-US" sz="2400" dirty="0">
                <a:solidFill>
                  <a:schemeClr val="tx1"/>
                </a:solidFill>
                <a:latin typeface="Calibri" panose="020F0502020204030204" pitchFamily="34" charset="0"/>
                <a:cs typeface="Calibri" panose="020F0502020204030204" pitchFamily="34" charset="0"/>
                <a:sym typeface="EB Garamond"/>
              </a:rPr>
              <a:t>Explore possibilities by searching an internal model of the problem (“mental” or “offline”)</a:t>
            </a:r>
          </a:p>
          <a:p>
            <a:pPr marL="1280160" lvl="3" indent="-342900">
              <a:lnSpc>
                <a:spcPct val="100000"/>
              </a:lnSpc>
              <a:spcBef>
                <a:spcPts val="0"/>
              </a:spcBef>
              <a:spcAft>
                <a:spcPts val="0"/>
              </a:spcAft>
              <a:buClr>
                <a:srgbClr val="000000"/>
              </a:buClr>
              <a:buSzPct val="80000"/>
              <a:buFont typeface="EB Garamond"/>
              <a:buChar char="○"/>
              <a:defRPr/>
            </a:pPr>
            <a:r>
              <a:rPr lang="en-US" sz="2400" dirty="0">
                <a:solidFill>
                  <a:schemeClr val="tx1"/>
                </a:solidFill>
                <a:latin typeface="Calibri" panose="020F0502020204030204" pitchFamily="34" charset="0"/>
                <a:cs typeface="Calibri" panose="020F0502020204030204" pitchFamily="34" charset="0"/>
                <a:sym typeface="EB Garamond"/>
              </a:rPr>
              <a:t>Execute found solution</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20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3803679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Define the problem, i.e., problem formulation</a:t>
            </a: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Initial state: State in which the agent starts</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States: All states that can be reached from the initial state, i.e., state space</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Actions: The actions that the agent can take, i.e., action space</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Transition model: What each action does (i.e., what is the result of taking an action in a state?)</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Goal test: Determines if a given state is a goal state</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Path cost: A function that assigns a cost to a path (sequence of actions) w.r.t. a performance measure</a:t>
            </a:r>
          </a:p>
        </p:txBody>
      </p:sp>
    </p:spTree>
    <p:extLst>
      <p:ext uri="{BB962C8B-B14F-4D97-AF65-F5344CB8AC3E}">
        <p14:creationId xmlns:p14="http://schemas.microsoft.com/office/powerpoint/2010/main" val="11849328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Problem solving strategies – Optimization</a:t>
            </a: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Types of optimization problems</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Small (vs big)</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Linear (vs non-linear)</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Deterministic (vs non-deterministic)</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Discrete (vs continuous)</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Fully (vs partially observable) </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Discrete optimization</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State: x, state space: X, path cost: f(x)</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Optimization max (f(x)) or min (f(x))</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Examples of optimization problems</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Find routes from York U to Finch station: Small, non-linear, discrete, deterministic, fully observable. Algorithms: classical search, e.g., UCS or BFS</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Neural network optimization: Big, non-linear, continuous, deterministic, partially observable. Algorithms: Backpropagation and gradient descent</a:t>
            </a:r>
          </a:p>
        </p:txBody>
      </p:sp>
    </p:spTree>
    <p:extLst>
      <p:ext uri="{BB962C8B-B14F-4D97-AF65-F5344CB8AC3E}">
        <p14:creationId xmlns:p14="http://schemas.microsoft.com/office/powerpoint/2010/main" val="17551665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Examples of Discrete Optimization</a:t>
            </a:r>
            <a:br>
              <a:rPr lang="en-US" sz="3200" spc="0" dirty="0">
                <a:solidFill>
                  <a:srgbClr val="0070C0"/>
                </a:solidFill>
                <a:latin typeface="Calibri" panose="020F0502020204030204" pitchFamily="34" charset="0"/>
                <a:cs typeface="Calibri" panose="020F0502020204030204" pitchFamily="34" charset="0"/>
              </a:rPr>
            </a:br>
            <a:r>
              <a:rPr lang="en-US" sz="2400" spc="0" dirty="0">
                <a:solidFill>
                  <a:srgbClr val="0070C0"/>
                </a:solidFill>
                <a:latin typeface="Calibri" panose="020F0502020204030204" pitchFamily="34" charset="0"/>
                <a:cs typeface="Calibri" panose="020F0502020204030204" pitchFamily="34" charset="0"/>
              </a:rPr>
              <a:t>Traveling salesperson problem</a:t>
            </a:r>
          </a:p>
        </p:txBody>
      </p:sp>
      <p:sp>
        <p:nvSpPr>
          <p:cNvPr id="3" name="Content Placeholder 2"/>
          <p:cNvSpPr>
            <a:spLocks noGrp="1"/>
          </p:cNvSpPr>
          <p:nvPr>
            <p:ph idx="1"/>
          </p:nvPr>
        </p:nvSpPr>
        <p:spPr>
          <a:xfrm>
            <a:off x="1097280" y="1744136"/>
            <a:ext cx="6679473"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defRPr/>
            </a:pPr>
            <a:r>
              <a:rPr lang="en-US" sz="1600" dirty="0">
                <a:solidFill>
                  <a:schemeClr val="tx1"/>
                </a:solidFill>
                <a:latin typeface="Calibri" panose="020F0502020204030204" pitchFamily="34" charset="0"/>
                <a:cs typeface="Calibri" panose="020F0502020204030204" pitchFamily="34" charset="0"/>
                <a:sym typeface="EB Garamond"/>
              </a:rPr>
              <a:t>Discrete optimization</a:t>
            </a:r>
          </a:p>
          <a:p>
            <a:pPr marL="1280160" lvl="3"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State: x, state space: X, path cost: f(x)</a:t>
            </a:r>
          </a:p>
          <a:p>
            <a:pPr marL="1280160" lvl="3"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Optimization max (f(x)) or min (f(x))</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1600" dirty="0">
                <a:solidFill>
                  <a:schemeClr val="tx1"/>
                </a:solidFill>
                <a:latin typeface="Calibri" panose="020F0502020204030204" pitchFamily="34" charset="0"/>
                <a:cs typeface="Calibri" panose="020F0502020204030204" pitchFamily="34" charset="0"/>
                <a:sym typeface="EB Garamond"/>
              </a:rPr>
              <a:t>Traveling salesperson problem</a:t>
            </a:r>
          </a:p>
          <a:p>
            <a:pPr marL="1280160" lvl="3" indent="-342900">
              <a:lnSpc>
                <a:spcPct val="100000"/>
              </a:lnSpc>
              <a:spcBef>
                <a:spcPts val="0"/>
              </a:spcBef>
              <a:spcAft>
                <a:spcPts val="0"/>
              </a:spcAft>
              <a:buClr>
                <a:srgbClr val="000000"/>
              </a:buClr>
              <a:buSzPct val="80000"/>
              <a:buFont typeface="EB Garamond"/>
              <a:buChar char="○"/>
              <a:defRPr/>
            </a:pPr>
            <a:r>
              <a:rPr lang="en-US" sz="1600" i="1" dirty="0">
                <a:solidFill>
                  <a:schemeClr val="tx1"/>
                </a:solidFill>
                <a:latin typeface="Calibri" panose="020F0502020204030204" pitchFamily="34" charset="0"/>
                <a:cs typeface="Calibri" panose="020F0502020204030204" pitchFamily="34" charset="0"/>
                <a:sym typeface="EB Garamond"/>
              </a:rPr>
              <a:t>“Given a list of cities and the distances between each pair of cities, what is the shortest possible route that visits each city and returns to the origin city?”</a:t>
            </a:r>
          </a:p>
          <a:p>
            <a:pPr marL="1463040" lvl="4" indent="-342900">
              <a:lnSpc>
                <a:spcPct val="100000"/>
              </a:lnSpc>
              <a:spcBef>
                <a:spcPts val="0"/>
              </a:spcBef>
              <a:spcAft>
                <a:spcPts val="0"/>
              </a:spcAft>
              <a:buClr>
                <a:srgbClr val="000000"/>
              </a:buClr>
              <a:buSzPct val="80000"/>
              <a:buFont typeface="Wingdings" panose="05000000000000000000" pitchFamily="2" charset="2"/>
              <a:buChar char="§"/>
              <a:defRPr/>
            </a:pPr>
            <a:endParaRPr lang="en-US" sz="1600" i="1" dirty="0">
              <a:solidFill>
                <a:schemeClr val="tx1"/>
              </a:solidFill>
              <a:latin typeface="Calibri" panose="020F0502020204030204" pitchFamily="34" charset="0"/>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Size of state space ≤ n! (n is the number of nodes/vertices)</a:t>
            </a:r>
          </a:p>
          <a:p>
            <a:pPr marL="1280160" lvl="3" indent="-342900">
              <a:lnSpc>
                <a:spcPct val="100000"/>
              </a:lnSpc>
              <a:spcBef>
                <a:spcPts val="0"/>
              </a:spcBef>
              <a:spcAft>
                <a:spcPts val="0"/>
              </a:spcAft>
              <a:buClr>
                <a:srgbClr val="000000"/>
              </a:buClr>
              <a:buSzPct val="80000"/>
              <a:buFont typeface="EB Garamond"/>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Path cost: total path length</a:t>
            </a:r>
          </a:p>
          <a:p>
            <a:pPr marL="1280160" lvl="3" indent="-342900">
              <a:lnSpc>
                <a:spcPct val="100000"/>
              </a:lnSpc>
              <a:spcBef>
                <a:spcPts val="0"/>
              </a:spcBef>
              <a:spcAft>
                <a:spcPts val="0"/>
              </a:spcAft>
              <a:buClr>
                <a:srgbClr val="000000"/>
              </a:buClr>
              <a:buSzPct val="80000"/>
              <a:buFont typeface="EB Garamond"/>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Applications in planning, logistics, manufacture of microchips, etc. </a:t>
            </a:r>
          </a:p>
        </p:txBody>
      </p:sp>
      <p:pic>
        <p:nvPicPr>
          <p:cNvPr id="4" name="Picture 3"/>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863840" y="2075036"/>
            <a:ext cx="3291840" cy="2984067"/>
          </a:xfrm>
          <a:prstGeom prst="rect">
            <a:avLst/>
          </a:prstGeom>
        </p:spPr>
      </p:pic>
    </p:spTree>
    <p:extLst>
      <p:ext uri="{BB962C8B-B14F-4D97-AF65-F5344CB8AC3E}">
        <p14:creationId xmlns:p14="http://schemas.microsoft.com/office/powerpoint/2010/main" val="9319053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Examples of Discrete Optimization</a:t>
            </a:r>
            <a:br>
              <a:rPr lang="en-US" sz="3200" spc="0" dirty="0">
                <a:solidFill>
                  <a:srgbClr val="0070C0"/>
                </a:solidFill>
                <a:latin typeface="Calibri" panose="020F0502020204030204" pitchFamily="34" charset="0"/>
                <a:cs typeface="Calibri" panose="020F0502020204030204" pitchFamily="34" charset="0"/>
              </a:rPr>
            </a:br>
            <a:r>
              <a:rPr lang="en-US" sz="2400" spc="0" dirty="0">
                <a:solidFill>
                  <a:srgbClr val="0070C0"/>
                </a:solidFill>
                <a:latin typeface="Calibri" panose="020F0502020204030204" pitchFamily="34" charset="0"/>
                <a:cs typeface="Calibri" panose="020F0502020204030204" pitchFamily="34" charset="0"/>
              </a:rPr>
              <a:t>Knapsack problem</a:t>
            </a:r>
            <a:endParaRPr lang="en-US" sz="18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44136"/>
            <a:ext cx="6679473"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defRPr/>
            </a:pPr>
            <a:r>
              <a:rPr lang="en-US" sz="1600" dirty="0">
                <a:solidFill>
                  <a:schemeClr val="tx1"/>
                </a:solidFill>
                <a:latin typeface="Calibri" panose="020F0502020204030204" pitchFamily="34" charset="0"/>
                <a:cs typeface="Calibri" panose="020F0502020204030204" pitchFamily="34" charset="0"/>
                <a:sym typeface="EB Garamond"/>
              </a:rPr>
              <a:t>Knapsack problem</a:t>
            </a:r>
          </a:p>
          <a:p>
            <a:pPr marL="1280160" lvl="3" indent="-342900">
              <a:lnSpc>
                <a:spcPct val="100000"/>
              </a:lnSpc>
              <a:spcBef>
                <a:spcPts val="0"/>
              </a:spcBef>
              <a:spcAft>
                <a:spcPts val="0"/>
              </a:spcAft>
              <a:buClr>
                <a:srgbClr val="000000"/>
              </a:buClr>
              <a:buSzPct val="80000"/>
              <a:buFont typeface="EB Garamond"/>
              <a:buChar char="○"/>
              <a:defRPr/>
            </a:pPr>
            <a:r>
              <a:rPr lang="en-US" sz="1600" i="1" dirty="0">
                <a:solidFill>
                  <a:schemeClr val="tx1"/>
                </a:solidFill>
                <a:latin typeface="Calibri" panose="020F0502020204030204" pitchFamily="34" charset="0"/>
                <a:cs typeface="Calibri" panose="020F0502020204030204" pitchFamily="34" charset="0"/>
                <a:sym typeface="EB Garamond"/>
              </a:rPr>
              <a:t>“Given a set of items, each with a weight and a value, select items so that the total weight is less than or equal to a given limit and the total value is as large as possible, i.e., keep the weight below a limit and the maximize value</a:t>
            </a:r>
          </a:p>
          <a:p>
            <a:pPr marL="1463040" lvl="4" indent="-342900">
              <a:lnSpc>
                <a:spcPct val="100000"/>
              </a:lnSpc>
              <a:spcBef>
                <a:spcPts val="0"/>
              </a:spcBef>
              <a:spcAft>
                <a:spcPts val="0"/>
              </a:spcAft>
              <a:buClr>
                <a:srgbClr val="000000"/>
              </a:buClr>
              <a:buSzPct val="80000"/>
              <a:buFont typeface="Wingdings" panose="05000000000000000000" pitchFamily="2" charset="2"/>
              <a:buChar char="§"/>
              <a:defRPr/>
            </a:pPr>
            <a:endParaRPr lang="en-US" sz="1600" i="1" dirty="0">
              <a:solidFill>
                <a:schemeClr val="tx1"/>
              </a:solidFill>
              <a:latin typeface="Calibri" panose="020F0502020204030204" pitchFamily="34" charset="0"/>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Applications in selection of investments/portfolios, finding least wasteful ways to extract raw materials </a:t>
            </a:r>
          </a:p>
        </p:txBody>
      </p:sp>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610599" y="1811312"/>
            <a:ext cx="2545081" cy="2205737"/>
          </a:xfrm>
          <a:prstGeom prst="rect">
            <a:avLst/>
          </a:prstGeom>
        </p:spPr>
      </p:pic>
      <p:sp>
        <p:nvSpPr>
          <p:cNvPr id="6" name="Rectangle 5"/>
          <p:cNvSpPr/>
          <p:nvPr/>
        </p:nvSpPr>
        <p:spPr>
          <a:xfrm>
            <a:off x="1097280" y="5491984"/>
            <a:ext cx="10058400" cy="276999"/>
          </a:xfrm>
          <a:prstGeom prst="rect">
            <a:avLst/>
          </a:prstGeom>
        </p:spPr>
        <p:txBody>
          <a:bodyPr wrap="square">
            <a:spAutoFit/>
          </a:bodyPr>
          <a:lstStyle/>
          <a:p>
            <a:r>
              <a:rPr lang="en-US" sz="1200" dirty="0">
                <a:latin typeface="Calibri" panose="020F0502020204030204" pitchFamily="34" charset="0"/>
                <a:cs typeface="Calibri" panose="020F0502020204030204" pitchFamily="34" charset="0"/>
              </a:rPr>
              <a:t>Image source: Wikipedia</a:t>
            </a:r>
          </a:p>
        </p:txBody>
      </p:sp>
    </p:spTree>
    <p:extLst>
      <p:ext uri="{BB962C8B-B14F-4D97-AF65-F5344CB8AC3E}">
        <p14:creationId xmlns:p14="http://schemas.microsoft.com/office/powerpoint/2010/main" val="3811129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Examples of Discrete Optimization</a:t>
            </a:r>
            <a:br>
              <a:rPr lang="en-US" sz="3200" spc="0" dirty="0">
                <a:solidFill>
                  <a:srgbClr val="0070C0"/>
                </a:solidFill>
                <a:latin typeface="Calibri" panose="020F0502020204030204" pitchFamily="34" charset="0"/>
                <a:cs typeface="Calibri" panose="020F0502020204030204" pitchFamily="34" charset="0"/>
              </a:rPr>
            </a:br>
            <a:r>
              <a:rPr lang="en-US" sz="2400" spc="0" dirty="0">
                <a:solidFill>
                  <a:srgbClr val="0070C0"/>
                </a:solidFill>
                <a:latin typeface="Calibri" panose="020F0502020204030204" pitchFamily="34" charset="0"/>
                <a:cs typeface="Calibri" panose="020F0502020204030204" pitchFamily="34" charset="0"/>
              </a:rPr>
              <a:t>Route finding</a:t>
            </a:r>
            <a:endParaRPr lang="en-US" sz="1400" spc="0" dirty="0">
              <a:solidFill>
                <a:srgbClr val="0070C0"/>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435635" y="2001418"/>
            <a:ext cx="4720045" cy="2401015"/>
          </a:xfrm>
          <a:prstGeom prst="rect">
            <a:avLst/>
          </a:prstGeom>
        </p:spPr>
      </p:pic>
      <p:sp>
        <p:nvSpPr>
          <p:cNvPr id="7" name="Rectangle 6"/>
          <p:cNvSpPr/>
          <p:nvPr/>
        </p:nvSpPr>
        <p:spPr>
          <a:xfrm>
            <a:off x="1097280" y="2001418"/>
            <a:ext cx="5259977" cy="3385542"/>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States.  In City/village where City ∈ {Guelph, Orangeville, Toronto, ...}</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Initial state: In(St. Marys)</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Actions. Go to a neighboring City. E.g. Go(Stratford)</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Transition model.  E.g. In(St. Marys), Go(Stratford) → In(Stratford)</a:t>
            </a:r>
          </a:p>
          <a:p>
            <a:pPr marL="1280160" lvl="3" indent="-342900">
              <a:buClr>
                <a:srgbClr val="000000"/>
              </a:buClr>
              <a:buSzPct val="80000"/>
              <a:buFont typeface="EB Garamond"/>
              <a:buChar char="○"/>
              <a:defRPr/>
            </a:pPr>
            <a:r>
              <a:rPr lang="en-US" sz="1600" dirty="0">
                <a:latin typeface="Calibri" panose="020F0502020204030204" pitchFamily="34" charset="0"/>
                <a:cs typeface="Calibri" panose="020F0502020204030204" pitchFamily="34" charset="0"/>
              </a:rPr>
              <a:t>What is the transition probability (</a:t>
            </a:r>
            <a:r>
              <a:rPr lang="en-US" sz="1600" dirty="0" err="1">
                <a:latin typeface="Calibri" panose="020F0502020204030204" pitchFamily="34" charset="0"/>
                <a:cs typeface="Calibri" panose="020F0502020204030204" pitchFamily="34" charset="0"/>
              </a:rPr>
              <a:t>ptrans</a:t>
            </a:r>
            <a:r>
              <a:rPr lang="en-US" sz="1600" dirty="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Goal test. In(Toronto) </a:t>
            </a:r>
          </a:p>
        </p:txBody>
      </p:sp>
    </p:spTree>
    <p:extLst>
      <p:ext uri="{BB962C8B-B14F-4D97-AF65-F5344CB8AC3E}">
        <p14:creationId xmlns:p14="http://schemas.microsoft.com/office/powerpoint/2010/main" val="3351298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Real world examples of Optimization</a:t>
            </a:r>
            <a:endParaRPr lang="en-US" sz="1200" spc="0" dirty="0">
              <a:solidFill>
                <a:srgbClr val="0070C0"/>
              </a:solidFill>
              <a:latin typeface="Calibri" panose="020F0502020204030204" pitchFamily="34" charset="0"/>
              <a:cs typeface="Calibri" panose="020F0502020204030204" pitchFamily="34" charset="0"/>
            </a:endParaRPr>
          </a:p>
        </p:txBody>
      </p:sp>
      <p:sp>
        <p:nvSpPr>
          <p:cNvPr id="7" name="Rectangle 6"/>
          <p:cNvSpPr/>
          <p:nvPr/>
        </p:nvSpPr>
        <p:spPr>
          <a:xfrm>
            <a:off x="1097280" y="1748862"/>
            <a:ext cx="8421190" cy="3693319"/>
          </a:xfrm>
          <a:prstGeom prst="rect">
            <a:avLst/>
          </a:prstGeom>
        </p:spPr>
        <p:txBody>
          <a:bodyPr wrap="square">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Very Large-Scale Integration (VLSI) layout: Position millions of components and connections on a chip while minimizing area and shorten delays</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Robot navigation: A special case of route finding where the robot navigates in 2D, or 3D space. State space and/or action space can be infinite. Although not necessarily discrete</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Automatic assembly sequencing: Find an order in which to assemble parts of an object.</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Protein design: Find an amino-acid sequence that will fold into a protein that will have some biological effect (e.g., cure a disease)</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2"/>
          <a:stretch>
            <a:fillRect/>
          </a:stretch>
        </p:blipFill>
        <p:spPr>
          <a:xfrm>
            <a:off x="9641844" y="1870788"/>
            <a:ext cx="1513836" cy="1445025"/>
          </a:xfrm>
          <a:prstGeom prst="rect">
            <a:avLst/>
          </a:prstGeom>
        </p:spPr>
      </p:pic>
      <p:sp>
        <p:nvSpPr>
          <p:cNvPr id="4" name="Rectangle 3"/>
          <p:cNvSpPr/>
          <p:nvPr/>
        </p:nvSpPr>
        <p:spPr>
          <a:xfrm>
            <a:off x="1097280" y="5491984"/>
            <a:ext cx="10058400" cy="276999"/>
          </a:xfrm>
          <a:prstGeom prst="rect">
            <a:avLst/>
          </a:prstGeom>
        </p:spPr>
        <p:txBody>
          <a:bodyPr wrap="square">
            <a:spAutoFit/>
          </a:bodyPr>
          <a:lstStyle/>
          <a:p>
            <a:r>
              <a:rPr lang="en-US" sz="1200" dirty="0">
                <a:latin typeface="Calibri" panose="020F0502020204030204" pitchFamily="34" charset="0"/>
                <a:cs typeface="Calibri" panose="020F0502020204030204" pitchFamily="34" charset="0"/>
              </a:rPr>
              <a:t>Image source: Wikipedia</a:t>
            </a:r>
          </a:p>
        </p:txBody>
      </p:sp>
    </p:spTree>
    <p:extLst>
      <p:ext uri="{BB962C8B-B14F-4D97-AF65-F5344CB8AC3E}">
        <p14:creationId xmlns:p14="http://schemas.microsoft.com/office/powerpoint/2010/main" val="3949975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sym typeface="EB Garamond"/>
              </a:rPr>
              <a:t>Search algorithms </a:t>
            </a:r>
            <a:endParaRPr lang="en-US" sz="3200" spc="0" dirty="0">
              <a:solidFill>
                <a:srgbClr val="0070C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321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Structure – State space vs search space</a:t>
            </a: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State space: A physical configuration (in the “external world”)</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Search space: An abstract configuration represented by a search tree or graph of possible solutions (in the “internal world”).</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Search tree. A model of the sequences of actions</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Root: initial state</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Branches: actions</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Nodes: results from actions. A node has parent, children, depth, path cost, and an associated state in state space</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Expand: A function that given a node, creates all child nodes</a:t>
            </a:r>
          </a:p>
        </p:txBody>
      </p:sp>
    </p:spTree>
    <p:extLst>
      <p:ext uri="{BB962C8B-B14F-4D97-AF65-F5344CB8AC3E}">
        <p14:creationId xmlns:p14="http://schemas.microsoft.com/office/powerpoint/2010/main" val="17044379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Structure – Search space regions</a:t>
            </a:r>
          </a:p>
        </p:txBody>
      </p:sp>
      <p:sp>
        <p:nvSpPr>
          <p:cNvPr id="3" name="Content Placeholder 2"/>
          <p:cNvSpPr>
            <a:spLocks noGrp="1"/>
          </p:cNvSpPr>
          <p:nvPr>
            <p:ph idx="1"/>
          </p:nvPr>
        </p:nvSpPr>
        <p:spPr>
          <a:xfrm>
            <a:off x="1097280" y="1744136"/>
            <a:ext cx="6008914"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defRPr/>
            </a:pPr>
            <a:r>
              <a:rPr lang="en-US" sz="2400" dirty="0">
                <a:solidFill>
                  <a:schemeClr val="tx1"/>
                </a:solidFill>
                <a:latin typeface="Calibri" panose="020F0502020204030204" pitchFamily="34" charset="0"/>
                <a:cs typeface="Calibri" panose="020F0502020204030204" pitchFamily="34" charset="0"/>
                <a:sym typeface="EB Garamond"/>
              </a:rPr>
              <a:t>Explored  – the nodes that have been visited</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2400" dirty="0">
                <a:solidFill>
                  <a:schemeClr val="tx1"/>
                </a:solidFill>
                <a:latin typeface="Calibri" panose="020F0502020204030204" pitchFamily="34" charset="0"/>
                <a:cs typeface="Calibri" panose="020F0502020204030204" pitchFamily="34" charset="0"/>
                <a:sym typeface="EB Garamond"/>
              </a:rPr>
              <a:t>Frontier – the nodes currently in memory, i.e., the fringe</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2400" dirty="0">
                <a:solidFill>
                  <a:schemeClr val="tx1"/>
                </a:solidFill>
                <a:latin typeface="Calibri" panose="020F0502020204030204" pitchFamily="34" charset="0"/>
                <a:cs typeface="Calibri" panose="020F0502020204030204" pitchFamily="34" charset="0"/>
                <a:sym typeface="EB Garamond"/>
              </a:rPr>
              <a:t>Unexplored – not visited and not in memory</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p:txBody>
      </p:sp>
      <p:sp>
        <p:nvSpPr>
          <p:cNvPr id="6" name="Oval 5"/>
          <p:cNvSpPr/>
          <p:nvPr/>
        </p:nvSpPr>
        <p:spPr>
          <a:xfrm>
            <a:off x="2895601" y="2184004"/>
            <a:ext cx="348343" cy="367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920344" y="3270183"/>
            <a:ext cx="348343" cy="36741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139443" y="4406652"/>
            <a:ext cx="348343" cy="36741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p:nvGrpSpPr>
        <p:grpSpPr>
          <a:xfrm>
            <a:off x="7106194" y="1867487"/>
            <a:ext cx="4237536" cy="2059534"/>
            <a:chOff x="7106194" y="1867487"/>
            <a:chExt cx="4237536" cy="2059534"/>
          </a:xfrm>
        </p:grpSpPr>
        <p:pic>
          <p:nvPicPr>
            <p:cNvPr id="4" name="Picture 3"/>
            <p:cNvPicPr>
              <a:picLocks noChangeAspect="1"/>
            </p:cNvPicPr>
            <p:nvPr/>
          </p:nvPicPr>
          <p:blipFill>
            <a:blip r:embed="rId2"/>
            <a:stretch>
              <a:fillRect/>
            </a:stretch>
          </p:blipFill>
          <p:spPr>
            <a:xfrm>
              <a:off x="7106194" y="1867487"/>
              <a:ext cx="4237536" cy="2059534"/>
            </a:xfrm>
            <a:prstGeom prst="rect">
              <a:avLst/>
            </a:prstGeom>
          </p:spPr>
        </p:pic>
        <p:sp>
          <p:nvSpPr>
            <p:cNvPr id="5" name="Oval 4"/>
            <p:cNvSpPr/>
            <p:nvPr/>
          </p:nvSpPr>
          <p:spPr>
            <a:xfrm>
              <a:off x="10502538" y="2551417"/>
              <a:ext cx="348343" cy="367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0154195" y="3299378"/>
              <a:ext cx="348343" cy="33821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7659190" y="2551417"/>
              <a:ext cx="348343" cy="367413"/>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080864" y="1874042"/>
              <a:ext cx="348343" cy="3674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8723814" y="3284780"/>
              <a:ext cx="348343" cy="367413"/>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66859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Problem Solving</a:t>
            </a: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Problem: A set of </a:t>
            </a:r>
            <a:r>
              <a:rPr lang="en-US" sz="2400" b="1" dirty="0">
                <a:solidFill>
                  <a:schemeClr val="tx1"/>
                </a:solidFill>
                <a:latin typeface="Calibri" panose="020F0502020204030204" pitchFamily="34" charset="0"/>
                <a:cs typeface="Calibri" panose="020F0502020204030204" pitchFamily="34" charset="0"/>
                <a:sym typeface="EB Garamond"/>
              </a:rPr>
              <a:t>barriers</a:t>
            </a:r>
            <a:r>
              <a:rPr lang="en-US" sz="2400" dirty="0">
                <a:solidFill>
                  <a:schemeClr val="tx1"/>
                </a:solidFill>
                <a:latin typeface="Calibri" panose="020F0502020204030204" pitchFamily="34" charset="0"/>
                <a:cs typeface="Calibri" panose="020F0502020204030204" pitchFamily="34" charset="0"/>
                <a:sym typeface="EB Garamond"/>
              </a:rPr>
              <a:t> to achieve an objective</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Purchasing an item online, calling your friends on WhatsApp</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Fixing your python code for linear regression </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Building an AI based customer service interface</a:t>
            </a:r>
          </a:p>
          <a:p>
            <a:pPr marL="914400" lvl="1" indent="-365760">
              <a:lnSpc>
                <a:spcPct val="100000"/>
              </a:lnSpc>
              <a:spcBef>
                <a:spcPts val="0"/>
              </a:spcBef>
              <a:spcAft>
                <a:spcPts val="0"/>
              </a:spcAft>
              <a:buClrTx/>
              <a:buSzPct val="100000"/>
              <a:buFont typeface="Arial" panose="020B0604020202020204" pitchFamily="34" charset="0"/>
              <a:buChar char="•"/>
            </a:pPr>
            <a:endParaRPr lang="en-US" sz="20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Problem solving: A </a:t>
            </a:r>
            <a:r>
              <a:rPr lang="en-US" sz="2400" b="1" dirty="0">
                <a:solidFill>
                  <a:schemeClr val="tx1"/>
                </a:solidFill>
                <a:latin typeface="Calibri" panose="020F0502020204030204" pitchFamily="34" charset="0"/>
                <a:cs typeface="Calibri" panose="020F0502020204030204" pitchFamily="34" charset="0"/>
                <a:sym typeface="EB Garamond"/>
              </a:rPr>
              <a:t>process</a:t>
            </a:r>
            <a:r>
              <a:rPr lang="en-US" sz="2400" dirty="0">
                <a:solidFill>
                  <a:schemeClr val="tx1"/>
                </a:solidFill>
                <a:latin typeface="Calibri" panose="020F0502020204030204" pitchFamily="34" charset="0"/>
                <a:cs typeface="Calibri" panose="020F0502020204030204" pitchFamily="34" charset="0"/>
                <a:sym typeface="EB Garamond"/>
              </a:rPr>
              <a:t> to remove or overcome those barriers by performing a sequence of activities </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It is possible the sequence being just ONE step in some scenarios</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Not all problems can be solved – solutions do not exist; solutions exist but cannot be found </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Lack of clarity on steps involved</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Lack of clarity on inputs needed and end goal </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Steps are known but cannot be executed</a:t>
            </a:r>
            <a:endParaRPr lang="en-US" sz="2000" dirty="0">
              <a:solidFill>
                <a:schemeClr val="tx1"/>
              </a:solidFill>
              <a:latin typeface="Calibri" panose="020F0502020204030204" pitchFamily="34" charset="0"/>
              <a:cs typeface="Calibri" panose="020F0502020204030204" pitchFamily="34" charset="0"/>
              <a:sym typeface="EB Garamond"/>
            </a:endParaRPr>
          </a:p>
          <a:p>
            <a:pPr marL="548640" lvl="1" indent="0" algn="ctr">
              <a:lnSpc>
                <a:spcPct val="100000"/>
              </a:lnSpc>
              <a:spcBef>
                <a:spcPts val="0"/>
              </a:spcBef>
              <a:spcAft>
                <a:spcPts val="0"/>
              </a:spcAft>
              <a:buClrTx/>
              <a:buSzPct val="100000"/>
              <a:buNone/>
            </a:pPr>
            <a:endParaRPr lang="en-US" sz="2400" b="1" dirty="0">
              <a:solidFill>
                <a:schemeClr val="tx1"/>
              </a:solidFill>
              <a:latin typeface="Calibri" panose="020F0502020204030204" pitchFamily="34" charset="0"/>
              <a:cs typeface="Calibri" panose="020F0502020204030204" pitchFamily="34" charset="0"/>
              <a:sym typeface="EB Garamond"/>
            </a:endParaRPr>
          </a:p>
          <a:p>
            <a:pPr marL="548640" lvl="1" indent="0" algn="ctr">
              <a:lnSpc>
                <a:spcPct val="100000"/>
              </a:lnSpc>
              <a:spcBef>
                <a:spcPts val="0"/>
              </a:spcBef>
              <a:spcAft>
                <a:spcPts val="0"/>
              </a:spcAft>
              <a:buClrTx/>
              <a:buSzPct val="100000"/>
              <a:buNone/>
            </a:pPr>
            <a:r>
              <a:rPr lang="en-US" b="1" dirty="0">
                <a:solidFill>
                  <a:schemeClr val="tx1"/>
                </a:solidFill>
                <a:latin typeface="Calibri" panose="020F0502020204030204" pitchFamily="34" charset="0"/>
                <a:cs typeface="Calibri" panose="020F0502020204030204" pitchFamily="34" charset="0"/>
                <a:sym typeface="EB Garamond"/>
              </a:rPr>
              <a:t>If you can solve a problem → the sequence of steps exist and executable </a:t>
            </a:r>
            <a:r>
              <a:rPr lang="en-US" b="1" dirty="0">
                <a:solidFill>
                  <a:schemeClr val="tx1"/>
                </a:solidFill>
                <a:latin typeface="Calibri" panose="020F0502020204030204" pitchFamily="34" charset="0"/>
                <a:cs typeface="Calibri" panose="020F0502020204030204" pitchFamily="34" charset="0"/>
                <a:sym typeface="Wingdings" panose="05000000000000000000" pitchFamily="2" charset="2"/>
              </a:rPr>
              <a:t> </a:t>
            </a:r>
            <a:r>
              <a:rPr lang="en-US" b="1" dirty="0">
                <a:solidFill>
                  <a:schemeClr val="tx1"/>
                </a:solidFill>
                <a:latin typeface="Calibri" panose="020F0502020204030204" pitchFamily="34" charset="0"/>
                <a:cs typeface="Calibri" panose="020F0502020204030204" pitchFamily="34" charset="0"/>
                <a:sym typeface="EB Garamond"/>
              </a:rPr>
              <a:t>You can write an algorithm for it!</a:t>
            </a:r>
          </a:p>
        </p:txBody>
      </p:sp>
    </p:spTree>
    <p:extLst>
      <p:ext uri="{BB962C8B-B14F-4D97-AF65-F5344CB8AC3E}">
        <p14:creationId xmlns:p14="http://schemas.microsoft.com/office/powerpoint/2010/main" val="27246052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Search strategies – types and evaluation  </a:t>
            </a: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Strategy: a plan of actions under given scenario</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A strategy is defined by the order of node expansion</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Types of search strategies – informed and uninformed </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Strategies are evaluated on the following four properties</a:t>
            </a:r>
          </a:p>
          <a:p>
            <a:pPr marL="1280160" lvl="3"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Completeness: Does the strategy always find a solution if one exists?</a:t>
            </a:r>
          </a:p>
          <a:p>
            <a:pPr marL="1280160" lvl="3" indent="-342900">
              <a:lnSpc>
                <a:spcPct val="100000"/>
              </a:lnSpc>
              <a:spcBef>
                <a:spcPts val="0"/>
              </a:spcBef>
              <a:spcAft>
                <a:spcPts val="0"/>
              </a:spcAft>
              <a:buClr>
                <a:srgbClr val="000000"/>
              </a:buClr>
              <a:buSzPct val="80000"/>
              <a:buFont typeface="EB Garamond"/>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Time complexity: Maximum number of nodes expanded</a:t>
            </a:r>
          </a:p>
          <a:p>
            <a:pPr marL="1463040" lvl="4">
              <a:lnSpc>
                <a:spcPct val="100000"/>
              </a:lnSpc>
              <a:spcBef>
                <a:spcPts val="0"/>
              </a:spcBef>
              <a:spcAft>
                <a:spcPts val="0"/>
              </a:spcAft>
              <a:buClr>
                <a:srgbClr val="000000"/>
              </a:buClr>
              <a:buSzPct val="80000"/>
              <a:buFont typeface="Wingdings" panose="05000000000000000000" pitchFamily="2" charset="2"/>
              <a:buChar char="§"/>
              <a:defRPr/>
            </a:pPr>
            <a:r>
              <a:rPr lang="en-US" sz="1600" dirty="0">
                <a:solidFill>
                  <a:schemeClr val="tx1"/>
                </a:solidFill>
                <a:latin typeface="Calibri" panose="020F0502020204030204" pitchFamily="34" charset="0"/>
                <a:cs typeface="Calibri" panose="020F0502020204030204" pitchFamily="34" charset="0"/>
                <a:sym typeface="EB Garamond"/>
              </a:rPr>
              <a:t>Number of steps an algorithm has to take to reach a solution</a:t>
            </a:r>
          </a:p>
          <a:p>
            <a:pPr marL="1280160" lvl="3" indent="-342900">
              <a:lnSpc>
                <a:spcPct val="100000"/>
              </a:lnSpc>
              <a:spcBef>
                <a:spcPts val="0"/>
              </a:spcBef>
              <a:spcAft>
                <a:spcPts val="0"/>
              </a:spcAft>
              <a:buClr>
                <a:srgbClr val="000000"/>
              </a:buClr>
              <a:buSzPct val="80000"/>
              <a:buFont typeface="EB Garamond"/>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Space complexity: Maximum number of nodes in memory</a:t>
            </a:r>
          </a:p>
          <a:p>
            <a:pPr marL="1463040" lvl="4">
              <a:lnSpc>
                <a:spcPct val="100000"/>
              </a:lnSpc>
              <a:spcBef>
                <a:spcPts val="0"/>
              </a:spcBef>
              <a:spcAft>
                <a:spcPts val="0"/>
              </a:spcAft>
              <a:buClr>
                <a:srgbClr val="000000"/>
              </a:buClr>
              <a:buSzPct val="80000"/>
              <a:buFont typeface="Wingdings" panose="05000000000000000000" pitchFamily="2" charset="2"/>
              <a:buChar char="§"/>
              <a:defRPr/>
            </a:pPr>
            <a:r>
              <a:rPr lang="en-US" sz="1600" dirty="0">
                <a:solidFill>
                  <a:schemeClr val="tx1"/>
                </a:solidFill>
                <a:latin typeface="Calibri" panose="020F0502020204030204" pitchFamily="34" charset="0"/>
                <a:cs typeface="Calibri" panose="020F0502020204030204" pitchFamily="34" charset="0"/>
                <a:sym typeface="EB Garamond"/>
              </a:rPr>
              <a:t>Number of “memory units” an algorithm has to occupy to reach a solution</a:t>
            </a:r>
          </a:p>
          <a:p>
            <a:pPr marL="1280160" lvl="3" indent="-342900">
              <a:lnSpc>
                <a:spcPct val="100000"/>
              </a:lnSpc>
              <a:spcBef>
                <a:spcPts val="0"/>
              </a:spcBef>
              <a:spcAft>
                <a:spcPts val="0"/>
              </a:spcAft>
              <a:buClr>
                <a:srgbClr val="000000"/>
              </a:buClr>
              <a:buSzPct val="80000"/>
              <a:buFont typeface="EB Garamond"/>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Optimality: Does the strategy always find the best solution?</a:t>
            </a:r>
          </a:p>
          <a:p>
            <a:pPr marL="937260" lvl="3" indent="0">
              <a:lnSpc>
                <a:spcPct val="100000"/>
              </a:lnSpc>
              <a:spcBef>
                <a:spcPts val="0"/>
              </a:spcBef>
              <a:spcAft>
                <a:spcPts val="0"/>
              </a:spcAft>
              <a:buClr>
                <a:srgbClr val="000000"/>
              </a:buClr>
              <a:buSzPct val="80000"/>
              <a:buNone/>
              <a:defRPr/>
            </a:pPr>
            <a:endParaRPr lang="en-US" sz="16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42534613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Search strategies and complexity </a:t>
            </a: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Complexity, O, is a function of the input, n (worst or average case)</a:t>
            </a:r>
          </a:p>
          <a:p>
            <a:pPr marL="1280160" lvl="3" indent="-342900">
              <a:lnSpc>
                <a:spcPct val="100000"/>
              </a:lnSpc>
              <a:spcBef>
                <a:spcPts val="0"/>
              </a:spcBef>
              <a:spcAft>
                <a:spcPts val="0"/>
              </a:spcAft>
              <a:buClr>
                <a:srgbClr val="000000"/>
              </a:buClr>
              <a:buSzPct val="80000"/>
              <a:buFont typeface="EB Garamond"/>
              <a:buChar char="○"/>
              <a:defRPr/>
            </a:pPr>
            <a:r>
              <a:rPr lang="pt-BR" sz="1600" dirty="0">
                <a:solidFill>
                  <a:schemeClr val="tx1"/>
                </a:solidFill>
                <a:latin typeface="Calibri" panose="020F0502020204030204" pitchFamily="34" charset="0"/>
                <a:cs typeface="Calibri" panose="020F0502020204030204" pitchFamily="34" charset="0"/>
                <a:sym typeface="EB Garamond"/>
              </a:rPr>
              <a:t>O(1) – constant</a:t>
            </a:r>
          </a:p>
          <a:p>
            <a:pPr marL="1280160" lvl="3" indent="-342900">
              <a:lnSpc>
                <a:spcPct val="100000"/>
              </a:lnSpc>
              <a:spcBef>
                <a:spcPts val="0"/>
              </a:spcBef>
              <a:spcAft>
                <a:spcPts val="0"/>
              </a:spcAft>
              <a:buClr>
                <a:srgbClr val="000000"/>
              </a:buClr>
              <a:buSzPct val="80000"/>
              <a:buFont typeface="EB Garamond"/>
              <a:buChar char="○"/>
              <a:defRPr/>
            </a:pPr>
            <a:r>
              <a:rPr lang="pt-BR" sz="1600" dirty="0">
                <a:solidFill>
                  <a:schemeClr val="tx1"/>
                </a:solidFill>
                <a:latin typeface="Calibri" panose="020F0502020204030204" pitchFamily="34" charset="0"/>
                <a:cs typeface="Calibri" panose="020F0502020204030204" pitchFamily="34" charset="0"/>
                <a:sym typeface="EB Garamond"/>
              </a:rPr>
              <a:t>O(logn) – logarithmic</a:t>
            </a:r>
          </a:p>
          <a:p>
            <a:pPr marL="1280160" lvl="3" indent="-342900">
              <a:lnSpc>
                <a:spcPct val="100000"/>
              </a:lnSpc>
              <a:spcBef>
                <a:spcPts val="0"/>
              </a:spcBef>
              <a:spcAft>
                <a:spcPts val="0"/>
              </a:spcAft>
              <a:buClr>
                <a:srgbClr val="000000"/>
              </a:buClr>
              <a:buSzPct val="80000"/>
              <a:buFont typeface="EB Garamond"/>
              <a:buChar char="○"/>
              <a:defRPr/>
            </a:pPr>
            <a:r>
              <a:rPr lang="pt-BR" sz="1600" dirty="0">
                <a:solidFill>
                  <a:schemeClr val="tx1"/>
                </a:solidFill>
                <a:latin typeface="Calibri" panose="020F0502020204030204" pitchFamily="34" charset="0"/>
                <a:cs typeface="Calibri" panose="020F0502020204030204" pitchFamily="34" charset="0"/>
                <a:sym typeface="EB Garamond"/>
              </a:rPr>
              <a:t>O(n) – linear</a:t>
            </a:r>
          </a:p>
          <a:p>
            <a:pPr marL="1280160" lvl="3" indent="-342900">
              <a:lnSpc>
                <a:spcPct val="100000"/>
              </a:lnSpc>
              <a:spcBef>
                <a:spcPts val="0"/>
              </a:spcBef>
              <a:spcAft>
                <a:spcPts val="0"/>
              </a:spcAft>
              <a:buClr>
                <a:srgbClr val="000000"/>
              </a:buClr>
              <a:buSzPct val="80000"/>
              <a:buFont typeface="EB Garamond"/>
              <a:buChar char="○"/>
              <a:defRPr/>
            </a:pPr>
            <a:r>
              <a:rPr lang="pt-BR" sz="1600" dirty="0">
                <a:solidFill>
                  <a:schemeClr val="tx1"/>
                </a:solidFill>
                <a:latin typeface="Calibri" panose="020F0502020204030204" pitchFamily="34" charset="0"/>
                <a:cs typeface="Calibri" panose="020F0502020204030204" pitchFamily="34" charset="0"/>
                <a:sym typeface="EB Garamond"/>
              </a:rPr>
              <a:t>O(n</a:t>
            </a:r>
            <a:r>
              <a:rPr lang="pt-BR" sz="1600" baseline="30000" dirty="0">
                <a:solidFill>
                  <a:schemeClr val="tx1"/>
                </a:solidFill>
                <a:latin typeface="Calibri" panose="020F0502020204030204" pitchFamily="34" charset="0"/>
                <a:cs typeface="Calibri" panose="020F0502020204030204" pitchFamily="34" charset="0"/>
                <a:sym typeface="EB Garamond"/>
              </a:rPr>
              <a:t>c</a:t>
            </a:r>
            <a:r>
              <a:rPr lang="pt-BR" sz="1600" dirty="0">
                <a:solidFill>
                  <a:schemeClr val="tx1"/>
                </a:solidFill>
                <a:latin typeface="Calibri" panose="020F0502020204030204" pitchFamily="34" charset="0"/>
                <a:cs typeface="Calibri" panose="020F0502020204030204" pitchFamily="34" charset="0"/>
                <a:sym typeface="EB Garamond"/>
              </a:rPr>
              <a:t>) – polynomial</a:t>
            </a:r>
          </a:p>
          <a:p>
            <a:pPr marL="1280160" lvl="3" indent="-342900">
              <a:lnSpc>
                <a:spcPct val="100000"/>
              </a:lnSpc>
              <a:spcBef>
                <a:spcPts val="0"/>
              </a:spcBef>
              <a:spcAft>
                <a:spcPts val="0"/>
              </a:spcAft>
              <a:buClr>
                <a:srgbClr val="000000"/>
              </a:buClr>
              <a:buSzPct val="80000"/>
              <a:buFont typeface="EB Garamond"/>
              <a:buChar char="○"/>
              <a:defRPr/>
            </a:pPr>
            <a:r>
              <a:rPr lang="pt-BR" sz="1600" dirty="0">
                <a:solidFill>
                  <a:schemeClr val="tx1"/>
                </a:solidFill>
                <a:latin typeface="Calibri" panose="020F0502020204030204" pitchFamily="34" charset="0"/>
                <a:cs typeface="Calibri" panose="020F0502020204030204" pitchFamily="34" charset="0"/>
                <a:sym typeface="EB Garamond"/>
              </a:rPr>
              <a:t>O(c</a:t>
            </a:r>
            <a:r>
              <a:rPr lang="pt-BR" sz="1600" baseline="30000" dirty="0">
                <a:solidFill>
                  <a:schemeClr val="tx1"/>
                </a:solidFill>
                <a:latin typeface="Calibri" panose="020F0502020204030204" pitchFamily="34" charset="0"/>
                <a:cs typeface="Calibri" panose="020F0502020204030204" pitchFamily="34" charset="0"/>
                <a:sym typeface="EB Garamond"/>
              </a:rPr>
              <a:t>n</a:t>
            </a:r>
            <a:r>
              <a:rPr lang="pt-BR" sz="1600" dirty="0">
                <a:solidFill>
                  <a:schemeClr val="tx1"/>
                </a:solidFill>
                <a:latin typeface="Calibri" panose="020F0502020204030204" pitchFamily="34" charset="0"/>
                <a:cs typeface="Calibri" panose="020F0502020204030204" pitchFamily="34" charset="0"/>
                <a:sym typeface="EB Garamond"/>
              </a:rPr>
              <a:t>) – exponential</a:t>
            </a:r>
          </a:p>
          <a:p>
            <a:pPr marL="1280160" lvl="3" indent="-342900">
              <a:lnSpc>
                <a:spcPct val="100000"/>
              </a:lnSpc>
              <a:spcBef>
                <a:spcPts val="0"/>
              </a:spcBef>
              <a:spcAft>
                <a:spcPts val="0"/>
              </a:spcAft>
              <a:buClr>
                <a:srgbClr val="000000"/>
              </a:buClr>
              <a:buSzPct val="80000"/>
              <a:buFont typeface="EB Garamond"/>
              <a:buChar char="○"/>
              <a:defRPr/>
            </a:pPr>
            <a:r>
              <a:rPr lang="pt-BR" sz="1600" dirty="0">
                <a:solidFill>
                  <a:schemeClr val="tx1"/>
                </a:solidFill>
                <a:latin typeface="Calibri" panose="020F0502020204030204" pitchFamily="34" charset="0"/>
                <a:cs typeface="Calibri" panose="020F0502020204030204" pitchFamily="34" charset="0"/>
                <a:sym typeface="EB Garamond"/>
              </a:rPr>
              <a:t>O(n!) – factorial</a:t>
            </a:r>
          </a:p>
          <a:p>
            <a:pPr marL="1280160" lvl="3" indent="-342900">
              <a:lnSpc>
                <a:spcPct val="100000"/>
              </a:lnSpc>
              <a:spcBef>
                <a:spcPts val="0"/>
              </a:spcBef>
              <a:spcAft>
                <a:spcPts val="0"/>
              </a:spcAft>
              <a:buClr>
                <a:srgbClr val="000000"/>
              </a:buClr>
              <a:buSzPct val="80000"/>
              <a:buFont typeface="EB Garamond"/>
              <a:buChar char="○"/>
              <a:defRPr/>
            </a:pPr>
            <a:endParaRPr lang="pt-BR" sz="16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Time and space complexity depends on</a:t>
            </a:r>
          </a:p>
          <a:p>
            <a:pPr marL="1280160" lvl="3"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b: maximum branching factor (i.e., actions per state)</a:t>
            </a:r>
          </a:p>
          <a:p>
            <a:pPr marL="1280160" lvl="3"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d: depth of the solution</a:t>
            </a:r>
          </a:p>
          <a:p>
            <a:pPr marL="1280160" lvl="3"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m: maximum depth of the state space</a:t>
            </a:r>
          </a:p>
        </p:txBody>
      </p:sp>
    </p:spTree>
    <p:extLst>
      <p:ext uri="{BB962C8B-B14F-4D97-AF65-F5344CB8AC3E}">
        <p14:creationId xmlns:p14="http://schemas.microsoft.com/office/powerpoint/2010/main" val="1237489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Search strategies – uninformed and informed </a:t>
            </a: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Uninformed: no domain knowledge is used </a:t>
            </a:r>
          </a:p>
          <a:p>
            <a:pPr marL="1280160" lvl="3" indent="-342900">
              <a:lnSpc>
                <a:spcPct val="100000"/>
              </a:lnSpc>
              <a:spcBef>
                <a:spcPts val="0"/>
              </a:spcBef>
              <a:spcAft>
                <a:spcPts val="0"/>
              </a:spcAft>
              <a:buClr>
                <a:srgbClr val="000000"/>
              </a:buClr>
              <a:buSzPct val="80000"/>
              <a:buFont typeface="EB Garamond"/>
              <a:buChar char="○"/>
              <a:defRPr/>
            </a:pPr>
            <a:r>
              <a:rPr lang="pt-BR" sz="1600" dirty="0">
                <a:solidFill>
                  <a:schemeClr val="tx1"/>
                </a:solidFill>
                <a:latin typeface="Calibri" panose="020F0502020204030204" pitchFamily="34" charset="0"/>
                <a:cs typeface="Calibri" panose="020F0502020204030204" pitchFamily="34" charset="0"/>
                <a:sym typeface="EB Garamond"/>
              </a:rPr>
              <a:t>Breadth-first search (</a:t>
            </a:r>
            <a:r>
              <a:rPr lang="pt-BR" sz="1600" b="1" dirty="0">
                <a:solidFill>
                  <a:schemeClr val="tx1"/>
                </a:solidFill>
                <a:latin typeface="Calibri" panose="020F0502020204030204" pitchFamily="34" charset="0"/>
                <a:cs typeface="Calibri" panose="020F0502020204030204" pitchFamily="34" charset="0"/>
                <a:sym typeface="EB Garamond"/>
              </a:rPr>
              <a:t>BFS</a:t>
            </a:r>
            <a:r>
              <a:rPr lang="pt-BR" sz="1600" dirty="0">
                <a:solidFill>
                  <a:schemeClr val="tx1"/>
                </a:solidFill>
                <a:latin typeface="Calibri" panose="020F0502020204030204" pitchFamily="34" charset="0"/>
                <a:cs typeface="Calibri" panose="020F0502020204030204" pitchFamily="34" charset="0"/>
                <a:sym typeface="EB Garamond"/>
              </a:rPr>
              <a:t>): expand shallowest node</a:t>
            </a:r>
          </a:p>
          <a:p>
            <a:pPr marL="1280160" lvl="3" indent="-342900">
              <a:lnSpc>
                <a:spcPct val="100000"/>
              </a:lnSpc>
              <a:spcBef>
                <a:spcPts val="0"/>
              </a:spcBef>
              <a:spcAft>
                <a:spcPts val="0"/>
              </a:spcAft>
              <a:buClr>
                <a:srgbClr val="000000"/>
              </a:buClr>
              <a:buSzPct val="80000"/>
              <a:buFont typeface="EB Garamond"/>
              <a:buChar char="○"/>
              <a:defRPr/>
            </a:pPr>
            <a:r>
              <a:rPr lang="pt-BR" sz="1600" dirty="0">
                <a:solidFill>
                  <a:schemeClr val="tx1"/>
                </a:solidFill>
                <a:latin typeface="Calibri" panose="020F0502020204030204" pitchFamily="34" charset="0"/>
                <a:cs typeface="Calibri" panose="020F0502020204030204" pitchFamily="34" charset="0"/>
                <a:sym typeface="EB Garamond"/>
              </a:rPr>
              <a:t>Depth-first search (DFS): expand deepest node</a:t>
            </a:r>
          </a:p>
          <a:p>
            <a:pPr marL="1280160" lvl="3" indent="-342900">
              <a:lnSpc>
                <a:spcPct val="100000"/>
              </a:lnSpc>
              <a:spcBef>
                <a:spcPts val="0"/>
              </a:spcBef>
              <a:spcAft>
                <a:spcPts val="0"/>
              </a:spcAft>
              <a:buClr>
                <a:srgbClr val="000000"/>
              </a:buClr>
              <a:buSzPct val="80000"/>
              <a:buFont typeface="EB Garamond"/>
              <a:buChar char="○"/>
              <a:defRPr/>
            </a:pPr>
            <a:r>
              <a:rPr lang="pt-BR" sz="1600" dirty="0">
                <a:solidFill>
                  <a:schemeClr val="tx1"/>
                </a:solidFill>
                <a:latin typeface="Calibri" panose="020F0502020204030204" pitchFamily="34" charset="0"/>
                <a:cs typeface="Calibri" panose="020F0502020204030204" pitchFamily="34" charset="0"/>
                <a:sym typeface="EB Garamond"/>
              </a:rPr>
              <a:t>Depth-limited search (DLS): DFS with depth limit</a:t>
            </a:r>
          </a:p>
          <a:p>
            <a:pPr marL="1280160" lvl="3" indent="-342900">
              <a:lnSpc>
                <a:spcPct val="100000"/>
              </a:lnSpc>
              <a:spcBef>
                <a:spcPts val="0"/>
              </a:spcBef>
              <a:spcAft>
                <a:spcPts val="0"/>
              </a:spcAft>
              <a:buClr>
                <a:srgbClr val="000000"/>
              </a:buClr>
              <a:buSzPct val="80000"/>
              <a:buFont typeface="EB Garamond"/>
              <a:buChar char="○"/>
              <a:defRPr/>
            </a:pPr>
            <a:r>
              <a:rPr lang="pt-BR" sz="1600" dirty="0">
                <a:solidFill>
                  <a:schemeClr val="tx1"/>
                </a:solidFill>
                <a:latin typeface="Calibri" panose="020F0502020204030204" pitchFamily="34" charset="0"/>
                <a:cs typeface="Calibri" panose="020F0502020204030204" pitchFamily="34" charset="0"/>
                <a:sym typeface="EB Garamond"/>
              </a:rPr>
              <a:t>Iterative-deepening (IDS): DLS with increasing limit</a:t>
            </a:r>
          </a:p>
          <a:p>
            <a:pPr marL="1280160" lvl="3" indent="-342900">
              <a:lnSpc>
                <a:spcPct val="100000"/>
              </a:lnSpc>
              <a:spcBef>
                <a:spcPts val="0"/>
              </a:spcBef>
              <a:spcAft>
                <a:spcPts val="0"/>
              </a:spcAft>
              <a:buClr>
                <a:srgbClr val="000000"/>
              </a:buClr>
              <a:buSzPct val="80000"/>
              <a:buFont typeface="EB Garamond"/>
              <a:buChar char="○"/>
              <a:defRPr/>
            </a:pPr>
            <a:r>
              <a:rPr lang="pt-BR" sz="1600" dirty="0">
                <a:solidFill>
                  <a:schemeClr val="tx1"/>
                </a:solidFill>
                <a:latin typeface="Calibri" panose="020F0502020204030204" pitchFamily="34" charset="0"/>
                <a:cs typeface="Calibri" panose="020F0502020204030204" pitchFamily="34" charset="0"/>
                <a:sym typeface="EB Garamond"/>
              </a:rPr>
              <a:t>Uniform-cost search (</a:t>
            </a:r>
            <a:r>
              <a:rPr lang="pt-BR" sz="1600" b="1" dirty="0">
                <a:solidFill>
                  <a:schemeClr val="tx1"/>
                </a:solidFill>
                <a:latin typeface="Calibri" panose="020F0502020204030204" pitchFamily="34" charset="0"/>
                <a:cs typeface="Calibri" panose="020F0502020204030204" pitchFamily="34" charset="0"/>
                <a:sym typeface="EB Garamond"/>
              </a:rPr>
              <a:t>UCS</a:t>
            </a:r>
            <a:r>
              <a:rPr lang="pt-BR" sz="1600" dirty="0">
                <a:solidFill>
                  <a:schemeClr val="tx1"/>
                </a:solidFill>
                <a:latin typeface="Calibri" panose="020F0502020204030204" pitchFamily="34" charset="0"/>
                <a:cs typeface="Calibri" panose="020F0502020204030204" pitchFamily="34" charset="0"/>
                <a:sym typeface="EB Garamond"/>
              </a:rPr>
              <a:t>): expand least cost node</a:t>
            </a:r>
          </a:p>
          <a:p>
            <a:pPr marL="1280160" lvl="3" indent="-342900">
              <a:lnSpc>
                <a:spcPct val="100000"/>
              </a:lnSpc>
              <a:spcBef>
                <a:spcPts val="0"/>
              </a:spcBef>
              <a:spcAft>
                <a:spcPts val="0"/>
              </a:spcAft>
              <a:buClr>
                <a:srgbClr val="000000"/>
              </a:buClr>
              <a:buSzPct val="80000"/>
              <a:buFont typeface="EB Garamond"/>
              <a:buChar char="○"/>
              <a:defRPr/>
            </a:pPr>
            <a:endParaRPr lang="pt-BR" sz="16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Informed: domain knowledge is used. Use a heuristic that estimates how close a state is to the goal</a:t>
            </a:r>
            <a:endParaRPr lang="en-US" sz="1600" dirty="0">
              <a:solidFill>
                <a:schemeClr val="tx1"/>
              </a:solidFill>
              <a:latin typeface="Calibri" panose="020F0502020204030204" pitchFamily="34" charset="0"/>
              <a:cs typeface="Calibri" panose="020F0502020204030204" pitchFamily="34" charset="0"/>
              <a:sym typeface="EB Garamond"/>
            </a:endParaRPr>
          </a:p>
          <a:p>
            <a:pPr marL="1280160" lvl="3"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Greedy search</a:t>
            </a:r>
          </a:p>
          <a:p>
            <a:pPr marL="1280160" lvl="3"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Beam search </a:t>
            </a:r>
          </a:p>
        </p:txBody>
      </p:sp>
    </p:spTree>
    <p:extLst>
      <p:ext uri="{BB962C8B-B14F-4D97-AF65-F5344CB8AC3E}">
        <p14:creationId xmlns:p14="http://schemas.microsoft.com/office/powerpoint/2010/main" val="10257297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Uninformed search strategies – </a:t>
            </a:r>
            <a:r>
              <a:rPr lang="en-US" sz="3200" spc="0" dirty="0" err="1">
                <a:solidFill>
                  <a:srgbClr val="0070C0"/>
                </a:solidFill>
                <a:latin typeface="Calibri" panose="020F0502020204030204" pitchFamily="34" charset="0"/>
                <a:cs typeface="Calibri" panose="020F0502020204030204" pitchFamily="34" charset="0"/>
              </a:rPr>
              <a:t>BFS</a:t>
            </a:r>
            <a:r>
              <a:rPr lang="en-US" sz="3200" spc="0" dirty="0">
                <a:solidFill>
                  <a:srgbClr val="0070C0"/>
                </a:solidFill>
                <a:latin typeface="Calibri" panose="020F0502020204030204" pitchFamily="34" charset="0"/>
                <a:cs typeface="Calibri" panose="020F0502020204030204" pitchFamily="34" charset="0"/>
              </a:rPr>
              <a:t> </a:t>
            </a:r>
          </a:p>
        </p:txBody>
      </p:sp>
      <p:sp>
        <p:nvSpPr>
          <p:cNvPr id="3" name="Content Placeholder 2"/>
          <p:cNvSpPr>
            <a:spLocks noGrp="1"/>
          </p:cNvSpPr>
          <p:nvPr>
            <p:ph idx="1"/>
          </p:nvPr>
        </p:nvSpPr>
        <p:spPr>
          <a:xfrm>
            <a:off x="1097280" y="1744137"/>
            <a:ext cx="10058400" cy="47655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Breadth-First (</a:t>
            </a:r>
            <a:r>
              <a:rPr lang="en-US" dirty="0" err="1">
                <a:solidFill>
                  <a:schemeClr val="tx1"/>
                </a:solidFill>
                <a:latin typeface="Calibri" panose="020F0502020204030204" pitchFamily="34" charset="0"/>
                <a:cs typeface="Calibri" panose="020F0502020204030204" pitchFamily="34" charset="0"/>
                <a:sym typeface="EB Garamond"/>
              </a:rPr>
              <a:t>BFS</a:t>
            </a:r>
            <a:r>
              <a:rPr lang="en-US" dirty="0">
                <a:solidFill>
                  <a:schemeClr val="tx1"/>
                </a:solidFill>
                <a:latin typeface="Calibri" panose="020F0502020204030204" pitchFamily="34" charset="0"/>
                <a:cs typeface="Calibri" panose="020F0502020204030204" pitchFamily="34" charset="0"/>
                <a:sym typeface="EB Garamond"/>
              </a:rPr>
              <a:t>): Expand shallowest node first, i.e., node </a:t>
            </a:r>
            <a:r>
              <a:rPr lang="en-US" b="1" dirty="0">
                <a:solidFill>
                  <a:schemeClr val="tx1"/>
                </a:solidFill>
                <a:latin typeface="Calibri" panose="020F0502020204030204" pitchFamily="34" charset="0"/>
                <a:cs typeface="Calibri" panose="020F0502020204030204" pitchFamily="34" charset="0"/>
                <a:sym typeface="EB Garamond"/>
              </a:rPr>
              <a:t>at the same level </a:t>
            </a:r>
            <a:r>
              <a:rPr lang="en-US" dirty="0">
                <a:solidFill>
                  <a:schemeClr val="tx1"/>
                </a:solidFill>
                <a:latin typeface="Calibri" panose="020F0502020204030204" pitchFamily="34" charset="0"/>
                <a:cs typeface="Calibri" panose="020F0502020204030204" pitchFamily="34" charset="0"/>
                <a:sym typeface="EB Garamond"/>
              </a:rPr>
              <a:t>are reached first</a:t>
            </a:r>
            <a:endParaRPr lang="en-US" sz="1600" dirty="0">
              <a:solidFill>
                <a:schemeClr val="tx1"/>
              </a:solidFill>
              <a:latin typeface="Calibri" panose="020F0502020204030204" pitchFamily="34" charset="0"/>
              <a:cs typeface="Calibri" panose="020F0502020204030204" pitchFamily="34" charset="0"/>
              <a:sym typeface="EB Garamond"/>
            </a:endParaRPr>
          </a:p>
        </p:txBody>
      </p:sp>
      <p:pic>
        <p:nvPicPr>
          <p:cNvPr id="4" name="Picture 3"/>
          <p:cNvPicPr>
            <a:picLocks noChangeAspect="1"/>
          </p:cNvPicPr>
          <p:nvPr/>
        </p:nvPicPr>
        <p:blipFill rotWithShape="1">
          <a:blip r:embed="rId2"/>
          <a:srcRect l="31405" t="42988" r="21080" b="14671"/>
          <a:stretch/>
        </p:blipFill>
        <p:spPr>
          <a:xfrm>
            <a:off x="2464526" y="2418134"/>
            <a:ext cx="6964813" cy="3329523"/>
          </a:xfrm>
          <a:prstGeom prst="rect">
            <a:avLst/>
          </a:prstGeom>
        </p:spPr>
      </p:pic>
    </p:spTree>
    <p:extLst>
      <p:ext uri="{BB962C8B-B14F-4D97-AF65-F5344CB8AC3E}">
        <p14:creationId xmlns:p14="http://schemas.microsoft.com/office/powerpoint/2010/main" val="36505195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Breadth-First (</a:t>
            </a:r>
            <a:r>
              <a:rPr lang="en-US" sz="3200" spc="0" dirty="0" err="1">
                <a:solidFill>
                  <a:srgbClr val="0070C0"/>
                </a:solidFill>
                <a:latin typeface="Calibri" panose="020F0502020204030204" pitchFamily="34" charset="0"/>
                <a:cs typeface="Calibri" panose="020F0502020204030204" pitchFamily="34" charset="0"/>
              </a:rPr>
              <a:t>BFS</a:t>
            </a:r>
            <a:r>
              <a:rPr lang="en-US" sz="3200" spc="0" dirty="0">
                <a:solidFill>
                  <a:srgbClr val="0070C0"/>
                </a:solidFill>
                <a:latin typeface="Calibri" panose="020F0502020204030204" pitchFamily="34" charset="0"/>
                <a:cs typeface="Calibri" panose="020F0502020204030204" pitchFamily="34" charset="0"/>
              </a:rPr>
              <a:t>): Characteristics</a:t>
            </a:r>
          </a:p>
        </p:txBody>
      </p:sp>
      <p:sp>
        <p:nvSpPr>
          <p:cNvPr id="3" name="Content Placeholder 2"/>
          <p:cNvSpPr>
            <a:spLocks noGrp="1"/>
          </p:cNvSpPr>
          <p:nvPr>
            <p:ph idx="1"/>
          </p:nvPr>
        </p:nvSpPr>
        <p:spPr>
          <a:xfrm>
            <a:off x="1097280" y="1744136"/>
            <a:ext cx="6191794" cy="2462104"/>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Complete: Yes (if b is finite)</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Time: 1 + b + b</a:t>
            </a:r>
            <a:r>
              <a:rPr lang="en-US" baseline="30000" dirty="0">
                <a:solidFill>
                  <a:schemeClr val="tx1"/>
                </a:solidFill>
                <a:latin typeface="Calibri" panose="020F0502020204030204" pitchFamily="34" charset="0"/>
                <a:cs typeface="Calibri" panose="020F0502020204030204" pitchFamily="34" charset="0"/>
                <a:sym typeface="EB Garamond"/>
              </a:rPr>
              <a:t>2</a:t>
            </a:r>
            <a:r>
              <a:rPr lang="en-US" dirty="0">
                <a:solidFill>
                  <a:schemeClr val="tx1"/>
                </a:solidFill>
                <a:latin typeface="Calibri" panose="020F0502020204030204" pitchFamily="34" charset="0"/>
                <a:cs typeface="Calibri" panose="020F0502020204030204" pitchFamily="34" charset="0"/>
                <a:sym typeface="EB Garamond"/>
              </a:rPr>
              <a:t> + ... + </a:t>
            </a:r>
            <a:r>
              <a:rPr lang="en-US" dirty="0" err="1">
                <a:solidFill>
                  <a:schemeClr val="tx1"/>
                </a:solidFill>
                <a:latin typeface="Calibri" panose="020F0502020204030204" pitchFamily="34" charset="0"/>
                <a:cs typeface="Calibri" panose="020F0502020204030204" pitchFamily="34" charset="0"/>
                <a:sym typeface="EB Garamond"/>
              </a:rPr>
              <a:t>b</a:t>
            </a:r>
            <a:r>
              <a:rPr lang="en-US" baseline="30000" dirty="0" err="1">
                <a:solidFill>
                  <a:schemeClr val="tx1"/>
                </a:solidFill>
                <a:latin typeface="Calibri" panose="020F0502020204030204" pitchFamily="34" charset="0"/>
                <a:cs typeface="Calibri" panose="020F0502020204030204" pitchFamily="34" charset="0"/>
                <a:sym typeface="EB Garamond"/>
              </a:rPr>
              <a:t>d</a:t>
            </a:r>
            <a:r>
              <a:rPr lang="en-US" dirty="0">
                <a:solidFill>
                  <a:schemeClr val="tx1"/>
                </a:solidFill>
                <a:latin typeface="Calibri" panose="020F0502020204030204" pitchFamily="34" charset="0"/>
                <a:cs typeface="Calibri" panose="020F0502020204030204" pitchFamily="34" charset="0"/>
                <a:sym typeface="EB Garamond"/>
              </a:rPr>
              <a:t> = O(</a:t>
            </a:r>
            <a:r>
              <a:rPr lang="en-US" dirty="0" err="1">
                <a:solidFill>
                  <a:schemeClr val="tx1"/>
                </a:solidFill>
                <a:latin typeface="Calibri" panose="020F0502020204030204" pitchFamily="34" charset="0"/>
                <a:cs typeface="Calibri" panose="020F0502020204030204" pitchFamily="34" charset="0"/>
                <a:sym typeface="EB Garamond"/>
              </a:rPr>
              <a:t>b</a:t>
            </a:r>
            <a:r>
              <a:rPr lang="en-US" baseline="30000" dirty="0" err="1">
                <a:solidFill>
                  <a:schemeClr val="tx1"/>
                </a:solidFill>
                <a:latin typeface="Calibri" panose="020F0502020204030204" pitchFamily="34" charset="0"/>
                <a:cs typeface="Calibri" panose="020F0502020204030204" pitchFamily="34" charset="0"/>
                <a:sym typeface="EB Garamond"/>
              </a:rPr>
              <a:t>d</a:t>
            </a:r>
            <a:r>
              <a:rPr lang="en-US" dirty="0">
                <a:solidFill>
                  <a:schemeClr val="tx1"/>
                </a:solidFill>
                <a:latin typeface="Calibri" panose="020F0502020204030204" pitchFamily="34" charset="0"/>
                <a:cs typeface="Calibri" panose="020F0502020204030204" pitchFamily="34" charset="0"/>
                <a:sym typeface="EB Garamond"/>
              </a:rPr>
              <a:t>)</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Space: O(</a:t>
            </a:r>
            <a:r>
              <a:rPr lang="en-US" dirty="0" err="1">
                <a:solidFill>
                  <a:schemeClr val="tx1"/>
                </a:solidFill>
                <a:latin typeface="Calibri" panose="020F0502020204030204" pitchFamily="34" charset="0"/>
                <a:cs typeface="Calibri" panose="020F0502020204030204" pitchFamily="34" charset="0"/>
                <a:sym typeface="EB Garamond"/>
              </a:rPr>
              <a:t>b</a:t>
            </a:r>
            <a:r>
              <a:rPr lang="en-US" baseline="30000" dirty="0" err="1">
                <a:solidFill>
                  <a:schemeClr val="tx1"/>
                </a:solidFill>
                <a:latin typeface="Calibri" panose="020F0502020204030204" pitchFamily="34" charset="0"/>
                <a:cs typeface="Calibri" panose="020F0502020204030204" pitchFamily="34" charset="0"/>
                <a:sym typeface="EB Garamond"/>
              </a:rPr>
              <a:t>d</a:t>
            </a:r>
            <a:r>
              <a:rPr lang="en-US" dirty="0">
                <a:solidFill>
                  <a:schemeClr val="tx1"/>
                </a:solidFill>
                <a:latin typeface="Calibri" panose="020F0502020204030204" pitchFamily="34" charset="0"/>
                <a:cs typeface="Calibri" panose="020F0502020204030204" pitchFamily="34" charset="0"/>
                <a:sym typeface="EB Garamond"/>
              </a:rPr>
              <a:t>)</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Optimal: Yes (if cost = 1 per step)</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Exponential in space and time</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dirty="0">
              <a:solidFill>
                <a:schemeClr val="tx1"/>
              </a:solidFill>
              <a:latin typeface="Calibri" panose="020F0502020204030204" pitchFamily="34" charset="0"/>
              <a:cs typeface="Calibri" panose="020F0502020204030204" pitchFamily="34" charset="0"/>
              <a:sym typeface="EB Garamond"/>
            </a:endParaRPr>
          </a:p>
        </p:txBody>
      </p:sp>
      <p:pic>
        <p:nvPicPr>
          <p:cNvPr id="5" name="Picture 4"/>
          <p:cNvPicPr>
            <a:picLocks noChangeAspect="1"/>
          </p:cNvPicPr>
          <p:nvPr/>
        </p:nvPicPr>
        <p:blipFill rotWithShape="1">
          <a:blip r:embed="rId2"/>
          <a:srcRect l="54740" t="61654" r="20501" b="20804"/>
          <a:stretch/>
        </p:blipFill>
        <p:spPr>
          <a:xfrm>
            <a:off x="7569098" y="2534585"/>
            <a:ext cx="3734628" cy="1419497"/>
          </a:xfrm>
          <a:prstGeom prst="rect">
            <a:avLst/>
          </a:prstGeom>
        </p:spPr>
      </p:pic>
      <p:sp>
        <p:nvSpPr>
          <p:cNvPr id="6" name="Rectangle 5"/>
          <p:cNvSpPr/>
          <p:nvPr/>
        </p:nvSpPr>
        <p:spPr>
          <a:xfrm>
            <a:off x="8214960" y="1951306"/>
            <a:ext cx="2255105" cy="369332"/>
          </a:xfrm>
          <a:prstGeom prst="rect">
            <a:avLst/>
          </a:prstGeom>
        </p:spPr>
        <p:txBody>
          <a:bodyPr wrap="none">
            <a:spAutoFit/>
          </a:bodyPr>
          <a:lstStyle/>
          <a:p>
            <a:pPr marL="548640" lvl="1">
              <a:lnSpc>
                <a:spcPct val="100000"/>
              </a:lnSpc>
              <a:spcBef>
                <a:spcPts val="0"/>
              </a:spcBef>
              <a:spcAft>
                <a:spcPts val="0"/>
              </a:spcAft>
              <a:buClrTx/>
              <a:buSzPct val="100000"/>
              <a:defRPr/>
            </a:pPr>
            <a:r>
              <a:rPr lang="en-US" dirty="0">
                <a:latin typeface="Calibri" panose="020F0502020204030204" pitchFamily="34" charset="0"/>
                <a:cs typeface="Calibri" panose="020F0502020204030204" pitchFamily="34" charset="0"/>
                <a:sym typeface="EB Garamond"/>
              </a:rPr>
              <a:t>b=2, d=4, </a:t>
            </a:r>
            <a:r>
              <a:rPr lang="en-US" dirty="0" err="1">
                <a:latin typeface="Calibri" panose="020F0502020204030204" pitchFamily="34" charset="0"/>
                <a:cs typeface="Calibri" panose="020F0502020204030204" pitchFamily="34" charset="0"/>
                <a:sym typeface="EB Garamond"/>
              </a:rPr>
              <a:t>b</a:t>
            </a:r>
            <a:r>
              <a:rPr lang="en-US" baseline="30000" dirty="0" err="1">
                <a:latin typeface="Calibri" panose="020F0502020204030204" pitchFamily="34" charset="0"/>
                <a:cs typeface="Calibri" panose="020F0502020204030204" pitchFamily="34" charset="0"/>
                <a:sym typeface="EB Garamond"/>
              </a:rPr>
              <a:t>d</a:t>
            </a:r>
            <a:r>
              <a:rPr lang="en-US" baseline="30000" dirty="0">
                <a:latin typeface="Calibri" panose="020F0502020204030204" pitchFamily="34" charset="0"/>
                <a:cs typeface="Calibri" panose="020F0502020204030204" pitchFamily="34" charset="0"/>
                <a:sym typeface="EB Garamond"/>
              </a:rPr>
              <a:t> </a:t>
            </a:r>
            <a:r>
              <a:rPr lang="en-US" dirty="0">
                <a:latin typeface="Calibri" panose="020F0502020204030204" pitchFamily="34" charset="0"/>
                <a:cs typeface="Calibri" panose="020F0502020204030204" pitchFamily="34" charset="0"/>
                <a:sym typeface="EB Garamond"/>
              </a:rPr>
              <a:t>=16</a:t>
            </a:r>
          </a:p>
        </p:txBody>
      </p:sp>
    </p:spTree>
    <p:extLst>
      <p:ext uri="{BB962C8B-B14F-4D97-AF65-F5344CB8AC3E}">
        <p14:creationId xmlns:p14="http://schemas.microsoft.com/office/powerpoint/2010/main" val="35973036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Breadth-First (BFS): Algorithm</a:t>
            </a:r>
          </a:p>
        </p:txBody>
      </p:sp>
      <p:sp>
        <p:nvSpPr>
          <p:cNvPr id="3" name="Content Placeholder 2"/>
          <p:cNvSpPr>
            <a:spLocks noGrp="1"/>
          </p:cNvSpPr>
          <p:nvPr>
            <p:ph idx="1"/>
          </p:nvPr>
        </p:nvSpPr>
        <p:spPr>
          <a:xfrm>
            <a:off x="1097281" y="1744136"/>
            <a:ext cx="6922770" cy="4180414"/>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defRPr/>
            </a:pPr>
            <a:r>
              <a:rPr lang="en-US" sz="1600" dirty="0">
                <a:solidFill>
                  <a:schemeClr val="tx1"/>
                </a:solidFill>
                <a:latin typeface="Calibri" panose="020F0502020204030204" pitchFamily="34" charset="0"/>
                <a:cs typeface="Calibri" panose="020F0502020204030204" pitchFamily="34" charset="0"/>
                <a:sym typeface="EB Garamond"/>
              </a:rPr>
              <a:t>Step 1: Consider the graph you want to navigate</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1600" dirty="0">
                <a:solidFill>
                  <a:schemeClr val="tx1"/>
                </a:solidFill>
                <a:latin typeface="Calibri" panose="020F0502020204030204" pitchFamily="34" charset="0"/>
                <a:cs typeface="Calibri" panose="020F0502020204030204" pitchFamily="34" charset="0"/>
                <a:sym typeface="EB Garamond"/>
              </a:rPr>
              <a:t>Step 2: Select any vertex in your graph (say v1), from which you want to traverse the graph</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1600" dirty="0">
                <a:solidFill>
                  <a:schemeClr val="tx1"/>
                </a:solidFill>
                <a:latin typeface="Calibri" panose="020F0502020204030204" pitchFamily="34" charset="0"/>
                <a:cs typeface="Calibri" panose="020F0502020204030204" pitchFamily="34" charset="0"/>
                <a:sym typeface="EB Garamond"/>
              </a:rPr>
              <a:t>Step 3: Utilize the following two data structures for traversing the graph </a:t>
            </a:r>
          </a:p>
          <a:p>
            <a:pPr marL="1280160" lvl="3"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Visited array (size of the graph)</a:t>
            </a:r>
          </a:p>
          <a:p>
            <a:pPr marL="1280160" lvl="3"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Queue data structure</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1600" dirty="0">
                <a:solidFill>
                  <a:schemeClr val="tx1"/>
                </a:solidFill>
                <a:latin typeface="Calibri" panose="020F0502020204030204" pitchFamily="34" charset="0"/>
                <a:cs typeface="Calibri" panose="020F0502020204030204" pitchFamily="34" charset="0"/>
                <a:sym typeface="EB Garamond"/>
              </a:rPr>
              <a:t>Step 4: Add the starting vertex to the visited array, and afterward, you add v1’s adjacent vertices to the queue data structure</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1600" dirty="0">
                <a:solidFill>
                  <a:schemeClr val="tx1"/>
                </a:solidFill>
                <a:latin typeface="Calibri" panose="020F0502020204030204" pitchFamily="34" charset="0"/>
                <a:cs typeface="Calibri" panose="020F0502020204030204" pitchFamily="34" charset="0"/>
                <a:sym typeface="EB Garamond"/>
              </a:rPr>
              <a:t>Step 5: Now using the FIFO concept, remove the first element from the queue, put it into the visited array, and then add the adjacent vertices of the removed element to the queue</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1600" dirty="0">
                <a:solidFill>
                  <a:schemeClr val="tx1"/>
                </a:solidFill>
                <a:latin typeface="Calibri" panose="020F0502020204030204" pitchFamily="34" charset="0"/>
                <a:cs typeface="Calibri" panose="020F0502020204030204" pitchFamily="34" charset="0"/>
                <a:sym typeface="EB Garamond"/>
              </a:rPr>
              <a:t>Step 6: Repeat step 5 until the queue is not empty and no vertex is left to be visited.</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p:txBody>
      </p:sp>
      <p:sp>
        <p:nvSpPr>
          <p:cNvPr id="7" name="TextBox 6">
            <a:extLst>
              <a:ext uri="{FF2B5EF4-FFF2-40B4-BE49-F238E27FC236}">
                <a16:creationId xmlns:a16="http://schemas.microsoft.com/office/drawing/2014/main" id="{48371C50-E98E-B400-FB0C-42CE885A4B9F}"/>
              </a:ext>
            </a:extLst>
          </p:cNvPr>
          <p:cNvSpPr txBox="1"/>
          <p:nvPr/>
        </p:nvSpPr>
        <p:spPr>
          <a:xfrm>
            <a:off x="8556764" y="4003789"/>
            <a:ext cx="3231045" cy="830997"/>
          </a:xfrm>
          <a:prstGeom prst="rect">
            <a:avLst/>
          </a:prstGeom>
          <a:noFill/>
        </p:spPr>
        <p:txBody>
          <a:bodyPr wrap="square">
            <a:spAutoFit/>
          </a:bodyPr>
          <a:lstStyle/>
          <a:p>
            <a:r>
              <a:rPr lang="en-US" sz="1200" dirty="0">
                <a:latin typeface="Calibri" panose="020F0502020204030204" pitchFamily="34" charset="0"/>
                <a:cs typeface="Calibri" panose="020F0502020204030204" pitchFamily="34" charset="0"/>
              </a:rPr>
              <a:t>Source: Breadth First Search or BFS for a Graph. Retrieved from  </a:t>
            </a:r>
            <a:r>
              <a:rPr lang="en-US" sz="1200" dirty="0">
                <a:latin typeface="Calibri" panose="020F0502020204030204" pitchFamily="34" charset="0"/>
                <a:cs typeface="Calibri" panose="020F0502020204030204" pitchFamily="34" charset="0"/>
                <a:hlinkClick r:id="rId2"/>
              </a:rPr>
              <a:t>https://www.geeksforgeeks.org/breadth-first-search-or-bfs-for-a-graph/</a:t>
            </a:r>
            <a:r>
              <a:rPr lang="en-US" sz="1200" dirty="0">
                <a:latin typeface="Calibri" panose="020F0502020204030204" pitchFamily="34" charset="0"/>
                <a:cs typeface="Calibri" panose="020F0502020204030204" pitchFamily="34" charset="0"/>
              </a:rPr>
              <a:t> </a:t>
            </a:r>
          </a:p>
        </p:txBody>
      </p:sp>
      <p:pic>
        <p:nvPicPr>
          <p:cNvPr id="8" name="Picture 7">
            <a:extLst>
              <a:ext uri="{FF2B5EF4-FFF2-40B4-BE49-F238E27FC236}">
                <a16:creationId xmlns:a16="http://schemas.microsoft.com/office/drawing/2014/main" id="{1C622934-68D0-8F2A-BA0B-B8F32C1BE3E6}"/>
              </a:ext>
            </a:extLst>
          </p:cNvPr>
          <p:cNvPicPr>
            <a:picLocks noChangeAspect="1"/>
          </p:cNvPicPr>
          <p:nvPr/>
        </p:nvPicPr>
        <p:blipFill>
          <a:blip r:embed="rId3"/>
          <a:stretch>
            <a:fillRect/>
          </a:stretch>
        </p:blipFill>
        <p:spPr>
          <a:xfrm>
            <a:off x="8065770" y="2209800"/>
            <a:ext cx="3937037" cy="1450757"/>
          </a:xfrm>
          <a:prstGeom prst="rect">
            <a:avLst/>
          </a:prstGeom>
        </p:spPr>
      </p:pic>
    </p:spTree>
    <p:extLst>
      <p:ext uri="{BB962C8B-B14F-4D97-AF65-F5344CB8AC3E}">
        <p14:creationId xmlns:p14="http://schemas.microsoft.com/office/powerpoint/2010/main" val="40700094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Depth-First (DFS): Algorithm</a:t>
            </a:r>
          </a:p>
        </p:txBody>
      </p:sp>
      <p:sp>
        <p:nvSpPr>
          <p:cNvPr id="3" name="Content Placeholder 2"/>
          <p:cNvSpPr>
            <a:spLocks noGrp="1"/>
          </p:cNvSpPr>
          <p:nvPr>
            <p:ph idx="1"/>
          </p:nvPr>
        </p:nvSpPr>
        <p:spPr>
          <a:xfrm>
            <a:off x="1097281" y="1744136"/>
            <a:ext cx="6922770" cy="4180414"/>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defRPr/>
            </a:pPr>
            <a:r>
              <a:rPr lang="en-US" sz="1600" dirty="0">
                <a:solidFill>
                  <a:schemeClr val="tx1"/>
                </a:solidFill>
                <a:latin typeface="Calibri" panose="020F0502020204030204" pitchFamily="34" charset="0"/>
                <a:cs typeface="Calibri" panose="020F0502020204030204" pitchFamily="34" charset="0"/>
                <a:sym typeface="EB Garamond"/>
              </a:rPr>
              <a:t>Step 1: Create a set or array to keep track of visited nodes</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1600" dirty="0">
                <a:solidFill>
                  <a:schemeClr val="tx1"/>
                </a:solidFill>
                <a:latin typeface="Calibri" panose="020F0502020204030204" pitchFamily="34" charset="0"/>
                <a:cs typeface="Calibri" panose="020F0502020204030204" pitchFamily="34" charset="0"/>
                <a:sym typeface="EB Garamond"/>
              </a:rPr>
              <a:t>Step 2: Choose a starting node</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1600" dirty="0">
                <a:solidFill>
                  <a:schemeClr val="tx1"/>
                </a:solidFill>
                <a:latin typeface="Calibri" panose="020F0502020204030204" pitchFamily="34" charset="0"/>
                <a:cs typeface="Calibri" panose="020F0502020204030204" pitchFamily="34" charset="0"/>
                <a:sym typeface="EB Garamond"/>
              </a:rPr>
              <a:t>Step 3: Create an empty stack and push the starting node onto the stack</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1600" dirty="0">
                <a:solidFill>
                  <a:schemeClr val="tx1"/>
                </a:solidFill>
                <a:latin typeface="Calibri" panose="020F0502020204030204" pitchFamily="34" charset="0"/>
                <a:cs typeface="Calibri" panose="020F0502020204030204" pitchFamily="34" charset="0"/>
                <a:sym typeface="EB Garamond"/>
              </a:rPr>
              <a:t>Step 4: Mark the starting node as visited</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1600" dirty="0">
                <a:solidFill>
                  <a:schemeClr val="tx1"/>
                </a:solidFill>
                <a:latin typeface="Calibri" panose="020F0502020204030204" pitchFamily="34" charset="0"/>
                <a:cs typeface="Calibri" panose="020F0502020204030204" pitchFamily="34" charset="0"/>
                <a:sym typeface="EB Garamond"/>
              </a:rPr>
              <a:t>Step 5: While the stack is not empty, do the following</a:t>
            </a:r>
          </a:p>
          <a:p>
            <a:pPr marL="1280160" lvl="3"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Pop a node from the stack</a:t>
            </a:r>
          </a:p>
          <a:p>
            <a:pPr marL="1280160" lvl="3"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Process or perform any necessary operations on the popped node</a:t>
            </a:r>
          </a:p>
          <a:p>
            <a:pPr marL="1280160" lvl="3"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Get all the adjacent neighbors of the popped node</a:t>
            </a:r>
          </a:p>
          <a:p>
            <a:pPr marL="1280160" lvl="3" indent="-342900">
              <a:lnSpc>
                <a:spcPct val="100000"/>
              </a:lnSpc>
              <a:spcBef>
                <a:spcPts val="0"/>
              </a:spcBef>
              <a:spcAft>
                <a:spcPts val="0"/>
              </a:spcAft>
              <a:buClr>
                <a:srgbClr val="000000"/>
              </a:buClr>
              <a:buSzPct val="80000"/>
              <a:buFont typeface="EB Garamond"/>
              <a:buChar char="○"/>
              <a:defRPr/>
            </a:pPr>
            <a:r>
              <a:rPr lang="en-US" sz="1600" dirty="0">
                <a:solidFill>
                  <a:schemeClr val="tx1"/>
                </a:solidFill>
                <a:latin typeface="Calibri" panose="020F0502020204030204" pitchFamily="34" charset="0"/>
                <a:cs typeface="Calibri" panose="020F0502020204030204" pitchFamily="34" charset="0"/>
                <a:sym typeface="EB Garamond"/>
              </a:rPr>
              <a:t>For each adjacent neighbor, if it has not been visited, do the following</a:t>
            </a:r>
          </a:p>
          <a:p>
            <a:pPr marL="1463040" lvl="4" indent="-342900">
              <a:lnSpc>
                <a:spcPct val="100000"/>
              </a:lnSpc>
              <a:spcBef>
                <a:spcPts val="0"/>
              </a:spcBef>
              <a:spcAft>
                <a:spcPts val="0"/>
              </a:spcAft>
              <a:buClr>
                <a:srgbClr val="000000"/>
              </a:buClr>
              <a:buSzPct val="80000"/>
              <a:buFont typeface="Wingdings" panose="05000000000000000000" pitchFamily="2" charset="2"/>
              <a:buChar char="§"/>
              <a:defRPr/>
            </a:pPr>
            <a:r>
              <a:rPr lang="en-US" sz="1600" dirty="0">
                <a:solidFill>
                  <a:schemeClr val="tx1"/>
                </a:solidFill>
                <a:latin typeface="Calibri" panose="020F0502020204030204" pitchFamily="34" charset="0"/>
                <a:cs typeface="Calibri" panose="020F0502020204030204" pitchFamily="34" charset="0"/>
                <a:sym typeface="EB Garamond"/>
              </a:rPr>
              <a:t>Mark the neighbor as visited</a:t>
            </a:r>
          </a:p>
          <a:p>
            <a:pPr marL="1463040" lvl="4" indent="-342900">
              <a:lnSpc>
                <a:spcPct val="100000"/>
              </a:lnSpc>
              <a:spcBef>
                <a:spcPts val="0"/>
              </a:spcBef>
              <a:spcAft>
                <a:spcPts val="0"/>
              </a:spcAft>
              <a:buClr>
                <a:srgbClr val="000000"/>
              </a:buClr>
              <a:buSzPct val="80000"/>
              <a:buFont typeface="Wingdings" panose="05000000000000000000" pitchFamily="2" charset="2"/>
              <a:buChar char="§"/>
              <a:defRPr/>
            </a:pPr>
            <a:r>
              <a:rPr lang="en-US" sz="1600" dirty="0">
                <a:solidFill>
                  <a:schemeClr val="tx1"/>
                </a:solidFill>
                <a:latin typeface="Calibri" panose="020F0502020204030204" pitchFamily="34" charset="0"/>
                <a:cs typeface="Calibri" panose="020F0502020204030204" pitchFamily="34" charset="0"/>
                <a:sym typeface="EB Garamond"/>
              </a:rPr>
              <a:t>Push the neighbor onto the stack</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1600" dirty="0">
                <a:solidFill>
                  <a:schemeClr val="tx1"/>
                </a:solidFill>
                <a:latin typeface="Calibri" panose="020F0502020204030204" pitchFamily="34" charset="0"/>
                <a:cs typeface="Calibri" panose="020F0502020204030204" pitchFamily="34" charset="0"/>
                <a:sym typeface="EB Garamond"/>
              </a:rPr>
              <a:t>Step 6: Repeat step 5 until the stack is empty</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p:txBody>
      </p:sp>
      <p:sp>
        <p:nvSpPr>
          <p:cNvPr id="7" name="TextBox 6">
            <a:extLst>
              <a:ext uri="{FF2B5EF4-FFF2-40B4-BE49-F238E27FC236}">
                <a16:creationId xmlns:a16="http://schemas.microsoft.com/office/drawing/2014/main" id="{48371C50-E98E-B400-FB0C-42CE885A4B9F}"/>
              </a:ext>
            </a:extLst>
          </p:cNvPr>
          <p:cNvSpPr txBox="1"/>
          <p:nvPr/>
        </p:nvSpPr>
        <p:spPr>
          <a:xfrm>
            <a:off x="8556764" y="4003789"/>
            <a:ext cx="3231045" cy="830997"/>
          </a:xfrm>
          <a:prstGeom prst="rect">
            <a:avLst/>
          </a:prstGeom>
          <a:noFill/>
        </p:spPr>
        <p:txBody>
          <a:bodyPr wrap="square">
            <a:spAutoFit/>
          </a:bodyPr>
          <a:lstStyle/>
          <a:p>
            <a:r>
              <a:rPr lang="en-US" sz="1200" dirty="0">
                <a:latin typeface="Calibri" panose="020F0502020204030204" pitchFamily="34" charset="0"/>
                <a:cs typeface="Calibri" panose="020F0502020204030204" pitchFamily="34" charset="0"/>
              </a:rPr>
              <a:t>Source: Depth First Search or DFS for a Graph. Retrieved from  </a:t>
            </a:r>
            <a:r>
              <a:rPr lang="en-US" sz="1200" dirty="0">
                <a:latin typeface="Calibri" panose="020F0502020204030204" pitchFamily="34" charset="0"/>
                <a:cs typeface="Calibri" panose="020F0502020204030204" pitchFamily="34" charset="0"/>
                <a:hlinkClick r:id="rId2"/>
              </a:rPr>
              <a:t>https://www.geeksforgeeks.org/depth-first-search-or-dfs-for-a-graph/</a:t>
            </a:r>
            <a:r>
              <a:rPr lang="en-US" sz="1200" dirty="0">
                <a:latin typeface="Calibri" panose="020F0502020204030204" pitchFamily="34" charset="0"/>
                <a:cs typeface="Calibri" panose="020F0502020204030204" pitchFamily="34" charset="0"/>
              </a:rPr>
              <a:t> </a:t>
            </a:r>
          </a:p>
        </p:txBody>
      </p:sp>
      <p:pic>
        <p:nvPicPr>
          <p:cNvPr id="4" name="Picture 3">
            <a:extLst>
              <a:ext uri="{FF2B5EF4-FFF2-40B4-BE49-F238E27FC236}">
                <a16:creationId xmlns:a16="http://schemas.microsoft.com/office/drawing/2014/main" id="{74D1B7DD-CC46-5BCE-0F32-6A5060E9D3B5}"/>
              </a:ext>
            </a:extLst>
          </p:cNvPr>
          <p:cNvPicPr>
            <a:picLocks noChangeAspect="1"/>
          </p:cNvPicPr>
          <p:nvPr/>
        </p:nvPicPr>
        <p:blipFill>
          <a:blip r:embed="rId3"/>
          <a:stretch>
            <a:fillRect/>
          </a:stretch>
        </p:blipFill>
        <p:spPr>
          <a:xfrm>
            <a:off x="8234984" y="2057930"/>
            <a:ext cx="3552825" cy="1776413"/>
          </a:xfrm>
          <a:prstGeom prst="rect">
            <a:avLst/>
          </a:prstGeom>
        </p:spPr>
      </p:pic>
    </p:spTree>
    <p:extLst>
      <p:ext uri="{BB962C8B-B14F-4D97-AF65-F5344CB8AC3E}">
        <p14:creationId xmlns:p14="http://schemas.microsoft.com/office/powerpoint/2010/main" val="26703459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Activity – Applications of BFS, DFS, Uniform, and Greedy Searches</a:t>
            </a:r>
          </a:p>
        </p:txBody>
      </p:sp>
      <p:sp>
        <p:nvSpPr>
          <p:cNvPr id="3" name="Content Placeholder 2"/>
          <p:cNvSpPr>
            <a:spLocks noGrp="1"/>
          </p:cNvSpPr>
          <p:nvPr>
            <p:ph idx="1"/>
          </p:nvPr>
        </p:nvSpPr>
        <p:spPr>
          <a:xfrm>
            <a:off x="1097279" y="1744137"/>
            <a:ext cx="10128069" cy="4266138"/>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33296823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 sz="3200" spc="0" dirty="0">
                <a:solidFill>
                  <a:srgbClr val="0070C0"/>
                </a:solidFill>
                <a:latin typeface="Calibri" panose="020F0502020204030204" pitchFamily="34" charset="0"/>
                <a:cs typeface="Calibri" panose="020F0502020204030204" pitchFamily="34" charset="0"/>
                <a:sym typeface="EB Garamond"/>
              </a:rPr>
              <a:t>Recommended Readings </a:t>
            </a:r>
            <a:endParaRPr lang="en-US" sz="3200" spc="0" dirty="0">
              <a:solidFill>
                <a:srgbClr val="0070C0"/>
              </a:solidFill>
              <a:latin typeface="Calibri" panose="020F0502020204030204" pitchFamily="34" charset="0"/>
              <a:cs typeface="Calibri" panose="020F0502020204030204" pitchFamily="34" charset="0"/>
            </a:endParaRPr>
          </a:p>
        </p:txBody>
      </p:sp>
      <p:sp>
        <p:nvSpPr>
          <p:cNvPr id="3" name="Content Placeholder 2"/>
          <p:cNvSpPr>
            <a:spLocks noGrp="1"/>
          </p:cNvSpPr>
          <p:nvPr>
            <p:ph idx="1"/>
          </p:nvPr>
        </p:nvSpPr>
        <p:spPr>
          <a:xfrm>
            <a:off x="1097280" y="1753372"/>
            <a:ext cx="10058400" cy="4023360"/>
          </a:xfrm>
        </p:spPr>
        <p:txBody>
          <a:bodyPr>
            <a:noAutofit/>
          </a:bodyPr>
          <a:lstStyle/>
          <a:p>
            <a:pPr marL="400050" indent="-285750">
              <a:lnSpc>
                <a:spcPct val="100000"/>
              </a:lnSpc>
              <a:spcBef>
                <a:spcPts val="0"/>
              </a:spcBef>
              <a:spcAft>
                <a:spcPts val="0"/>
              </a:spcAft>
              <a:buClr>
                <a:srgbClr val="000000"/>
              </a:buClr>
              <a:buSzPts val="1800"/>
              <a:buFont typeface="Arial" panose="020B0604020202020204" pitchFamily="34" charset="0"/>
              <a:buChar char="•"/>
            </a:pPr>
            <a:r>
              <a:rPr lang="en-US" sz="1600" dirty="0">
                <a:solidFill>
                  <a:schemeClr val="tx1"/>
                </a:solidFill>
                <a:latin typeface="Calibri" panose="020F0502020204030204" pitchFamily="34" charset="0"/>
                <a:ea typeface="EB Garamond"/>
                <a:cs typeface="Calibri" panose="020F0502020204030204" pitchFamily="34" charset="0"/>
                <a:sym typeface="EB Garamond"/>
              </a:rPr>
              <a:t>Problem-Solving With Algorithms (Amy Pirzada, 2021). Retrieved from </a:t>
            </a:r>
            <a:r>
              <a:rPr lang="en-US" sz="1600" dirty="0">
                <a:solidFill>
                  <a:schemeClr val="tx1"/>
                </a:solidFill>
                <a:latin typeface="Calibri" panose="020F0502020204030204" pitchFamily="34" charset="0"/>
                <a:ea typeface="EB Garamond"/>
                <a:cs typeface="Calibri" panose="020F0502020204030204" pitchFamily="34" charset="0"/>
                <a:sym typeface="EB Garamond"/>
                <a:hlinkClick r:id="rId2"/>
              </a:rPr>
              <a:t>https://www.mycodingplace.com/post/problem-solving-with-algorithmm</a:t>
            </a: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a:p>
            <a:pPr marL="40005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a:p>
            <a:pPr marL="40005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a:p>
            <a:pPr marL="400050" indent="-285750">
              <a:lnSpc>
                <a:spcPct val="100000"/>
              </a:lnSpc>
              <a:spcBef>
                <a:spcPts val="0"/>
              </a:spcBef>
              <a:spcAft>
                <a:spcPts val="0"/>
              </a:spcAft>
              <a:buClr>
                <a:srgbClr val="000000"/>
              </a:buClr>
              <a:buSzPts val="1800"/>
              <a:buFont typeface="Arial" panose="020B0604020202020204" pitchFamily="34" charset="0"/>
              <a:buChar char="•"/>
            </a:pPr>
            <a:r>
              <a:rPr lang="en-US" sz="1600" dirty="0">
                <a:solidFill>
                  <a:schemeClr val="tx1"/>
                </a:solidFill>
                <a:latin typeface="Calibri" panose="020F0502020204030204" pitchFamily="34" charset="0"/>
                <a:ea typeface="EB Garamond"/>
                <a:cs typeface="Calibri" panose="020F0502020204030204" pitchFamily="34" charset="0"/>
                <a:sym typeface="EB Garamond"/>
              </a:rPr>
              <a:t>Algorithmic Thinking. Retrieved from </a:t>
            </a:r>
            <a:r>
              <a:rPr lang="en-US" sz="1600" dirty="0">
                <a:solidFill>
                  <a:schemeClr val="tx1"/>
                </a:solidFill>
                <a:latin typeface="Calibri" panose="020F0502020204030204" pitchFamily="34" charset="0"/>
                <a:ea typeface="EB Garamond"/>
                <a:cs typeface="Calibri" panose="020F0502020204030204" pitchFamily="34" charset="0"/>
                <a:sym typeface="EB Garamond"/>
                <a:hlinkClick r:id="rId3"/>
              </a:rPr>
              <a:t>https://teachinglondoncomputing.org/resources/developing-computational-thinking/algorithmic-thinking/</a:t>
            </a: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a:p>
            <a:pPr marL="40005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a:p>
            <a:pPr marL="40005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r>
              <a:rPr lang="en-US" sz="1600" dirty="0">
                <a:solidFill>
                  <a:schemeClr val="tx1"/>
                </a:solidFill>
                <a:latin typeface="Calibri" panose="020F0502020204030204" pitchFamily="34" charset="0"/>
                <a:ea typeface="EB Garamond"/>
                <a:cs typeface="Calibri" panose="020F0502020204030204" pitchFamily="34" charset="0"/>
                <a:sym typeface="EB Garamond"/>
              </a:rPr>
              <a:t>How to Develop Algorithmic Thinking in Data Structures and Algorithms? Retrieved from </a:t>
            </a:r>
            <a:r>
              <a:rPr lang="en-US" sz="1600" dirty="0">
                <a:solidFill>
                  <a:schemeClr val="tx1"/>
                </a:solidFill>
                <a:latin typeface="Calibri" panose="020F0502020204030204" pitchFamily="34" charset="0"/>
                <a:ea typeface="EB Garamond"/>
                <a:cs typeface="Calibri" panose="020F0502020204030204" pitchFamily="34" charset="0"/>
                <a:sym typeface="EB Garamond"/>
                <a:hlinkClick r:id="rId4"/>
              </a:rPr>
              <a:t>https://www.enjoyalgorithms.com/blog/how-to-develop-algorithmic-thinking-in-data-structure-and-algorithms</a:t>
            </a:r>
            <a:r>
              <a:rPr lang="en-US" sz="1600" dirty="0">
                <a:solidFill>
                  <a:schemeClr val="tx1"/>
                </a:solidFill>
                <a:latin typeface="Calibri" panose="020F0502020204030204" pitchFamily="34" charset="0"/>
                <a:ea typeface="EB Garamond"/>
                <a:cs typeface="Calibri" panose="020F0502020204030204" pitchFamily="34" charset="0"/>
                <a:sym typeface="EB Garamond"/>
              </a:rPr>
              <a:t>  </a:t>
            </a: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a:p>
            <a:pPr marL="400050" lvl="0" indent="-285750">
              <a:lnSpc>
                <a:spcPct val="100000"/>
              </a:lnSpc>
              <a:spcBef>
                <a:spcPts val="0"/>
              </a:spcBef>
              <a:spcAft>
                <a:spcPts val="0"/>
              </a:spcAft>
              <a:buClr>
                <a:srgbClr val="000000"/>
              </a:buClr>
              <a:buSzPts val="1800"/>
              <a:buFont typeface="Arial" panose="020B0604020202020204" pitchFamily="34" charset="0"/>
              <a:buChar char="•"/>
            </a:pPr>
            <a:endParaRPr lang="en-US" sz="1600" dirty="0">
              <a:solidFill>
                <a:schemeClr val="tx1"/>
              </a:solidFill>
              <a:latin typeface="Calibri" panose="020F0502020204030204" pitchFamily="34" charset="0"/>
              <a:ea typeface="EB Garamond"/>
              <a:cs typeface="Calibri" panose="020F0502020204030204" pitchFamily="34" charset="0"/>
              <a:sym typeface="EB Garamond"/>
            </a:endParaRPr>
          </a:p>
        </p:txBody>
      </p:sp>
    </p:spTree>
    <p:extLst>
      <p:ext uri="{BB962C8B-B14F-4D97-AF65-F5344CB8AC3E}">
        <p14:creationId xmlns:p14="http://schemas.microsoft.com/office/powerpoint/2010/main" val="11569235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86660"/>
            <a:ext cx="10058400" cy="3566160"/>
          </a:xfrm>
        </p:spPr>
        <p:txBody>
          <a:bodyPr anchor="ctr">
            <a:normAutofit/>
          </a:bodyPr>
          <a:lstStyle/>
          <a:p>
            <a:pPr algn="ctr"/>
            <a:r>
              <a:rPr lang="en-US" sz="3200" spc="0" dirty="0">
                <a:solidFill>
                  <a:srgbClr val="0070C0"/>
                </a:solidFill>
                <a:latin typeface="Calibri" panose="020F0502020204030204" pitchFamily="34" charset="0"/>
                <a:cs typeface="Calibri" panose="020F0502020204030204" pitchFamily="34" charset="0"/>
              </a:rPr>
              <a:t>Appendix</a:t>
            </a:r>
          </a:p>
        </p:txBody>
      </p:sp>
    </p:spTree>
    <p:extLst>
      <p:ext uri="{BB962C8B-B14F-4D97-AF65-F5344CB8AC3E}">
        <p14:creationId xmlns:p14="http://schemas.microsoft.com/office/powerpoint/2010/main" val="1867896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Algorithm</a:t>
            </a: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A </a:t>
            </a:r>
            <a:r>
              <a:rPr lang="en-US" sz="2400" b="1" dirty="0">
                <a:solidFill>
                  <a:schemeClr val="tx1"/>
                </a:solidFill>
                <a:latin typeface="Calibri" panose="020F0502020204030204" pitchFamily="34" charset="0"/>
                <a:cs typeface="Calibri" panose="020F0502020204030204" pitchFamily="34" charset="0"/>
                <a:sym typeface="EB Garamond"/>
              </a:rPr>
              <a:t>sequence</a:t>
            </a:r>
            <a:r>
              <a:rPr lang="en-US" sz="2400" dirty="0">
                <a:solidFill>
                  <a:schemeClr val="tx1"/>
                </a:solidFill>
                <a:latin typeface="Calibri" panose="020F0502020204030204" pitchFamily="34" charset="0"/>
                <a:cs typeface="Calibri" panose="020F0502020204030204" pitchFamily="34" charset="0"/>
                <a:sym typeface="EB Garamond"/>
              </a:rPr>
              <a:t> of activities to be processed for getting desired output from given inputs</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Activities and their sequence must be </a:t>
            </a:r>
            <a:r>
              <a:rPr lang="en-US" sz="1800" b="1" dirty="0">
                <a:solidFill>
                  <a:schemeClr val="tx1"/>
                </a:solidFill>
                <a:latin typeface="Calibri" panose="020F0502020204030204" pitchFamily="34" charset="0"/>
                <a:cs typeface="Calibri" panose="020F0502020204030204" pitchFamily="34" charset="0"/>
                <a:sym typeface="EB Garamond"/>
              </a:rPr>
              <a:t>clearly</a:t>
            </a:r>
            <a:r>
              <a:rPr lang="en-US" sz="1800" dirty="0">
                <a:solidFill>
                  <a:schemeClr val="tx1"/>
                </a:solidFill>
                <a:latin typeface="Calibri" panose="020F0502020204030204" pitchFamily="34" charset="0"/>
                <a:cs typeface="Calibri" panose="020F0502020204030204" pitchFamily="34" charset="0"/>
                <a:sym typeface="EB Garamond"/>
              </a:rPr>
              <a:t> and </a:t>
            </a:r>
            <a:r>
              <a:rPr lang="en-US" sz="1800" b="1" dirty="0">
                <a:solidFill>
                  <a:schemeClr val="tx1"/>
                </a:solidFill>
                <a:latin typeface="Calibri" panose="020F0502020204030204" pitchFamily="34" charset="0"/>
                <a:cs typeface="Calibri" panose="020F0502020204030204" pitchFamily="34" charset="0"/>
                <a:sym typeface="EB Garamond"/>
              </a:rPr>
              <a:t>unambiguously</a:t>
            </a:r>
            <a:r>
              <a:rPr lang="en-US" sz="1800" dirty="0">
                <a:solidFill>
                  <a:schemeClr val="tx1"/>
                </a:solidFill>
                <a:latin typeface="Calibri" panose="020F0502020204030204" pitchFamily="34" charset="0"/>
                <a:cs typeface="Calibri" panose="020F0502020204030204" pitchFamily="34" charset="0"/>
                <a:sym typeface="EB Garamond"/>
              </a:rPr>
              <a:t> defined</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Activities and their sequence must be completed in a </a:t>
            </a:r>
            <a:r>
              <a:rPr lang="en-US" sz="1800" b="1" dirty="0">
                <a:solidFill>
                  <a:schemeClr val="tx1"/>
                </a:solidFill>
                <a:latin typeface="Calibri" panose="020F0502020204030204" pitchFamily="34" charset="0"/>
                <a:cs typeface="Calibri" panose="020F0502020204030204" pitchFamily="34" charset="0"/>
                <a:sym typeface="EB Garamond"/>
              </a:rPr>
              <a:t>finite time</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The final goal is to reach to the desired outcomes</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548640" lvl="1" indent="0" algn="ctr">
              <a:lnSpc>
                <a:spcPct val="100000"/>
              </a:lnSpc>
              <a:spcBef>
                <a:spcPts val="0"/>
              </a:spcBef>
              <a:spcAft>
                <a:spcPts val="0"/>
              </a:spcAft>
              <a:buClrTx/>
              <a:buSzPct val="100000"/>
              <a:buNone/>
            </a:pPr>
            <a:r>
              <a:rPr lang="en-US" sz="2400" dirty="0">
                <a:solidFill>
                  <a:schemeClr val="tx1"/>
                </a:solidFill>
                <a:latin typeface="Calibri" panose="020F0502020204030204" pitchFamily="34" charset="0"/>
                <a:cs typeface="Calibri" panose="020F0502020204030204" pitchFamily="34" charset="0"/>
                <a:sym typeface="EB Garamond"/>
              </a:rPr>
              <a:t>Before writing an algorithm → You need to </a:t>
            </a:r>
            <a:r>
              <a:rPr lang="en-US" sz="2400" b="1" dirty="0">
                <a:solidFill>
                  <a:schemeClr val="tx1"/>
                </a:solidFill>
                <a:latin typeface="Calibri" panose="020F0502020204030204" pitchFamily="34" charset="0"/>
                <a:cs typeface="Calibri" panose="020F0502020204030204" pitchFamily="34" charset="0"/>
                <a:sym typeface="EB Garamond"/>
              </a:rPr>
              <a:t>identify inputs </a:t>
            </a:r>
            <a:r>
              <a:rPr lang="en-US" sz="2400" dirty="0">
                <a:solidFill>
                  <a:schemeClr val="tx1"/>
                </a:solidFill>
                <a:latin typeface="Calibri" panose="020F0502020204030204" pitchFamily="34" charset="0"/>
                <a:cs typeface="Calibri" panose="020F0502020204030204" pitchFamily="34" charset="0"/>
                <a:sym typeface="EB Garamond"/>
              </a:rPr>
              <a:t>available to you and the </a:t>
            </a:r>
            <a:r>
              <a:rPr lang="en-US" sz="2400" b="1" dirty="0">
                <a:solidFill>
                  <a:schemeClr val="tx1"/>
                </a:solidFill>
                <a:latin typeface="Calibri" panose="020F0502020204030204" pitchFamily="34" charset="0"/>
                <a:cs typeface="Calibri" panose="020F0502020204030204" pitchFamily="34" charset="0"/>
                <a:sym typeface="EB Garamond"/>
              </a:rPr>
              <a:t>desired outcome </a:t>
            </a:r>
            <a:r>
              <a:rPr lang="en-US" sz="2400" dirty="0">
                <a:solidFill>
                  <a:schemeClr val="tx1"/>
                </a:solidFill>
                <a:latin typeface="Calibri" panose="020F0502020204030204" pitchFamily="34" charset="0"/>
                <a:cs typeface="Calibri" panose="020F0502020204030204" pitchFamily="34" charset="0"/>
                <a:sym typeface="EB Garamond"/>
              </a:rPr>
              <a:t>you want to achieve </a:t>
            </a:r>
          </a:p>
        </p:txBody>
      </p:sp>
    </p:spTree>
    <p:extLst>
      <p:ext uri="{BB962C8B-B14F-4D97-AF65-F5344CB8AC3E}">
        <p14:creationId xmlns:p14="http://schemas.microsoft.com/office/powerpoint/2010/main" val="1303463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 (simple) Search tree in Python</a:t>
            </a: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defRPr/>
            </a:pPr>
            <a:r>
              <a:rPr lang="en-US" sz="1600" dirty="0">
                <a:solidFill>
                  <a:schemeClr val="tx1"/>
                </a:solidFill>
                <a:latin typeface="Calibri" panose="020F0502020204030204" pitchFamily="34" charset="0"/>
                <a:cs typeface="Calibri" panose="020F0502020204030204" pitchFamily="34" charset="0"/>
                <a:sym typeface="EB Garamond"/>
              </a:rPr>
              <a:t>Function to create a node</a:t>
            </a:r>
          </a:p>
          <a:p>
            <a:pPr marL="914400" lvl="1" indent="-365760">
              <a:lnSpc>
                <a:spcPct val="100000"/>
              </a:lnSpc>
              <a:spcBef>
                <a:spcPts val="0"/>
              </a:spcBef>
              <a:spcAft>
                <a:spcPts val="0"/>
              </a:spcAft>
              <a:buClrTx/>
              <a:buSzPct val="100000"/>
              <a:buFont typeface="Arial" panose="020B0604020202020204" pitchFamily="34" charset="0"/>
              <a:buChar char="•"/>
              <a:defRPr/>
            </a:pPr>
            <a:r>
              <a:rPr lang="en-US" sz="1600" dirty="0">
                <a:solidFill>
                  <a:schemeClr val="tx1"/>
                </a:solidFill>
                <a:latin typeface="Calibri" panose="020F0502020204030204" pitchFamily="34" charset="0"/>
                <a:cs typeface="Calibri" panose="020F0502020204030204" pitchFamily="34" charset="0"/>
                <a:sym typeface="EB Garamond"/>
              </a:rPr>
              <a:t>Another function to add a child node</a:t>
            </a:r>
          </a:p>
          <a:p>
            <a:pPr marL="914400" lvl="1" indent="-365760">
              <a:lnSpc>
                <a:spcPct val="100000"/>
              </a:lnSpc>
              <a:spcBef>
                <a:spcPts val="0"/>
              </a:spcBef>
              <a:spcAft>
                <a:spcPts val="0"/>
              </a:spcAft>
              <a:buClrTx/>
              <a:buSzPct val="100000"/>
              <a:buFont typeface="Arial" panose="020B0604020202020204" pitchFamily="34" charset="0"/>
              <a:buChar char="•"/>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 Simple node</a:t>
            </a: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def </a:t>
            </a:r>
            <a:r>
              <a:rPr lang="en-US" sz="1600" dirty="0" err="1">
                <a:solidFill>
                  <a:schemeClr val="tx1"/>
                </a:solidFill>
                <a:latin typeface="Calibri" panose="020F0502020204030204" pitchFamily="34" charset="0"/>
                <a:cs typeface="Calibri" panose="020F0502020204030204" pitchFamily="34" charset="0"/>
                <a:sym typeface="EB Garamond"/>
              </a:rPr>
              <a:t>get_node</a:t>
            </a:r>
            <a:r>
              <a:rPr lang="en-US" sz="1600" dirty="0">
                <a:solidFill>
                  <a:schemeClr val="tx1"/>
                </a:solidFill>
                <a:latin typeface="Calibri" panose="020F0502020204030204" pitchFamily="34" charset="0"/>
                <a:cs typeface="Calibri" panose="020F0502020204030204" pitchFamily="34" charset="0"/>
                <a:sym typeface="EB Garamond"/>
              </a:rPr>
              <a:t>(name):</a:t>
            </a: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	node = {}</a:t>
            </a: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	node['name'] = name</a:t>
            </a: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	node['children'] = []</a:t>
            </a:r>
          </a:p>
          <a:p>
            <a:pPr marL="548640" lvl="1" indent="0">
              <a:lnSpc>
                <a:spcPct val="100000"/>
              </a:lnSpc>
              <a:spcBef>
                <a:spcPts val="0"/>
              </a:spcBef>
              <a:spcAft>
                <a:spcPts val="0"/>
              </a:spcAft>
              <a:buClrTx/>
              <a:buSzPct val="100000"/>
              <a:buNone/>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return node</a:t>
            </a:r>
          </a:p>
          <a:p>
            <a:pPr marL="548640" lvl="1" indent="0">
              <a:lnSpc>
                <a:spcPct val="100000"/>
              </a:lnSpc>
              <a:spcBef>
                <a:spcPts val="0"/>
              </a:spcBef>
              <a:spcAft>
                <a:spcPts val="0"/>
              </a:spcAft>
              <a:buClrTx/>
              <a:buSzPct val="100000"/>
              <a:buNone/>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def </a:t>
            </a:r>
            <a:r>
              <a:rPr lang="en-US" sz="1600" dirty="0" err="1">
                <a:solidFill>
                  <a:schemeClr val="tx1"/>
                </a:solidFill>
                <a:latin typeface="Calibri" panose="020F0502020204030204" pitchFamily="34" charset="0"/>
                <a:cs typeface="Calibri" panose="020F0502020204030204" pitchFamily="34" charset="0"/>
                <a:sym typeface="EB Garamond"/>
              </a:rPr>
              <a:t>add_child</a:t>
            </a:r>
            <a:r>
              <a:rPr lang="en-US" sz="1600" dirty="0">
                <a:solidFill>
                  <a:schemeClr val="tx1"/>
                </a:solidFill>
                <a:latin typeface="Calibri" panose="020F0502020204030204" pitchFamily="34" charset="0"/>
                <a:cs typeface="Calibri" panose="020F0502020204030204" pitchFamily="34" charset="0"/>
                <a:sym typeface="EB Garamond"/>
              </a:rPr>
              <a:t>(node, name):</a:t>
            </a: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	node['children'].append(</a:t>
            </a:r>
            <a:r>
              <a:rPr lang="en-US" sz="1600" dirty="0" err="1">
                <a:solidFill>
                  <a:schemeClr val="tx1"/>
                </a:solidFill>
                <a:latin typeface="Calibri" panose="020F0502020204030204" pitchFamily="34" charset="0"/>
                <a:cs typeface="Calibri" panose="020F0502020204030204" pitchFamily="34" charset="0"/>
                <a:sym typeface="EB Garamond"/>
              </a:rPr>
              <a:t>get_node</a:t>
            </a:r>
            <a:r>
              <a:rPr lang="en-US" sz="1600" dirty="0">
                <a:solidFill>
                  <a:schemeClr val="tx1"/>
                </a:solidFill>
                <a:latin typeface="Calibri" panose="020F0502020204030204" pitchFamily="34" charset="0"/>
                <a:cs typeface="Calibri" panose="020F0502020204030204" pitchFamily="34" charset="0"/>
                <a:sym typeface="EB Garamond"/>
              </a:rPr>
              <a:t>(name))</a:t>
            </a:r>
          </a:p>
          <a:p>
            <a:pPr marL="548640" lvl="1" indent="0">
              <a:lnSpc>
                <a:spcPct val="100000"/>
              </a:lnSpc>
              <a:spcBef>
                <a:spcPts val="0"/>
              </a:spcBef>
              <a:spcAft>
                <a:spcPts val="0"/>
              </a:spcAft>
              <a:buClrTx/>
              <a:buSzPct val="100000"/>
              <a:buNone/>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548640" lvl="1" indent="0">
              <a:lnSpc>
                <a:spcPct val="100000"/>
              </a:lnSpc>
              <a:spcBef>
                <a:spcPts val="0"/>
              </a:spcBef>
              <a:spcAft>
                <a:spcPts val="0"/>
              </a:spcAft>
              <a:buClrTx/>
              <a:buSzPct val="100000"/>
              <a:buNone/>
              <a:defRPr/>
            </a:pPr>
            <a:endParaRPr lang="en-US" sz="1600" dirty="0">
              <a:solidFill>
                <a:schemeClr val="tx1"/>
              </a:solidFill>
              <a:latin typeface="Calibri" panose="020F0502020204030204" pitchFamily="34" charset="0"/>
              <a:cs typeface="Calibri" panose="020F0502020204030204" pitchFamily="34" charset="0"/>
              <a:sym typeface="EB Garamond"/>
            </a:endParaRPr>
          </a:p>
        </p:txBody>
      </p:sp>
    </p:spTree>
    <p:extLst>
      <p:ext uri="{BB962C8B-B14F-4D97-AF65-F5344CB8AC3E}">
        <p14:creationId xmlns:p14="http://schemas.microsoft.com/office/powerpoint/2010/main" val="1646413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 (simple) Search tree in Python (cont’d)</a:t>
            </a:r>
          </a:p>
        </p:txBody>
      </p:sp>
      <p:sp>
        <p:nvSpPr>
          <p:cNvPr id="3" name="Content Placeholder 2"/>
          <p:cNvSpPr>
            <a:spLocks noGrp="1"/>
          </p:cNvSpPr>
          <p:nvPr>
            <p:ph idx="1"/>
          </p:nvPr>
        </p:nvSpPr>
        <p:spPr>
          <a:xfrm>
            <a:off x="1097280" y="1744136"/>
            <a:ext cx="10058400" cy="4545827"/>
          </a:xfrm>
        </p:spPr>
        <p:txBody>
          <a:bodyPr>
            <a:noAutofit/>
          </a:bodyPr>
          <a:lstStyle/>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 begin with the root node</a:t>
            </a: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tree = </a:t>
            </a:r>
            <a:r>
              <a:rPr lang="en-US" sz="1600" dirty="0" err="1">
                <a:solidFill>
                  <a:schemeClr val="tx1"/>
                </a:solidFill>
                <a:latin typeface="Calibri" panose="020F0502020204030204" pitchFamily="34" charset="0"/>
                <a:cs typeface="Calibri" panose="020F0502020204030204" pitchFamily="34" charset="0"/>
                <a:sym typeface="EB Garamond"/>
              </a:rPr>
              <a:t>get_node</a:t>
            </a:r>
            <a:r>
              <a:rPr lang="en-US" sz="1600" dirty="0">
                <a:solidFill>
                  <a:schemeClr val="tx1"/>
                </a:solidFill>
                <a:latin typeface="Calibri" panose="020F0502020204030204" pitchFamily="34" charset="0"/>
                <a:cs typeface="Calibri" panose="020F0502020204030204" pitchFamily="34" charset="0"/>
                <a:sym typeface="EB Garamond"/>
              </a:rPr>
              <a:t>('root')</a:t>
            </a: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print('Initialized the tree with root node', tree['name'])</a:t>
            </a:r>
          </a:p>
          <a:p>
            <a:pPr marL="548640" lvl="1" indent="0">
              <a:lnSpc>
                <a:spcPct val="100000"/>
              </a:lnSpc>
              <a:spcBef>
                <a:spcPts val="0"/>
              </a:spcBef>
              <a:spcAft>
                <a:spcPts val="0"/>
              </a:spcAft>
              <a:buClrTx/>
              <a:buSzPct val="100000"/>
              <a:buNone/>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 add a child node</a:t>
            </a:r>
          </a:p>
          <a:p>
            <a:pPr marL="548640" lvl="1" indent="0">
              <a:lnSpc>
                <a:spcPct val="100000"/>
              </a:lnSpc>
              <a:spcBef>
                <a:spcPts val="0"/>
              </a:spcBef>
              <a:spcAft>
                <a:spcPts val="0"/>
              </a:spcAft>
              <a:buClrTx/>
              <a:buSzPct val="100000"/>
              <a:buNone/>
              <a:defRPr/>
            </a:pPr>
            <a:r>
              <a:rPr lang="en-US" sz="1600" dirty="0" err="1">
                <a:solidFill>
                  <a:schemeClr val="tx1"/>
                </a:solidFill>
                <a:latin typeface="Calibri" panose="020F0502020204030204" pitchFamily="34" charset="0"/>
                <a:cs typeface="Calibri" panose="020F0502020204030204" pitchFamily="34" charset="0"/>
                <a:sym typeface="EB Garamond"/>
              </a:rPr>
              <a:t>add_child</a:t>
            </a:r>
            <a:r>
              <a:rPr lang="en-US" sz="1600" dirty="0">
                <a:solidFill>
                  <a:schemeClr val="tx1"/>
                </a:solidFill>
                <a:latin typeface="Calibri" panose="020F0502020204030204" pitchFamily="34" charset="0"/>
                <a:cs typeface="Calibri" panose="020F0502020204030204" pitchFamily="34" charset="0"/>
                <a:sym typeface="EB Garamond"/>
              </a:rPr>
              <a:t>(tree, '</a:t>
            </a:r>
            <a:r>
              <a:rPr lang="en-US" sz="1600" dirty="0" err="1">
                <a:solidFill>
                  <a:schemeClr val="tx1"/>
                </a:solidFill>
                <a:latin typeface="Calibri" panose="020F0502020204030204" pitchFamily="34" charset="0"/>
                <a:cs typeface="Calibri" panose="020F0502020204030204" pitchFamily="34" charset="0"/>
                <a:sym typeface="EB Garamond"/>
              </a:rPr>
              <a:t>child1_d1</a:t>
            </a:r>
            <a:r>
              <a:rPr lang="en-US" sz="1600" dirty="0">
                <a:solidFill>
                  <a:schemeClr val="tx1"/>
                </a:solidFill>
                <a:latin typeface="Calibri" panose="020F0502020204030204" pitchFamily="34" charset="0"/>
                <a:cs typeface="Calibri" panose="020F0502020204030204" pitchFamily="34" charset="0"/>
                <a:sym typeface="EB Garamond"/>
              </a:rPr>
              <a:t>')  # child 1, depth 1</a:t>
            </a: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print('Added the child', '</a:t>
            </a:r>
            <a:r>
              <a:rPr lang="en-US" sz="1600" dirty="0" err="1">
                <a:solidFill>
                  <a:schemeClr val="tx1"/>
                </a:solidFill>
                <a:latin typeface="Calibri" panose="020F0502020204030204" pitchFamily="34" charset="0"/>
                <a:cs typeface="Calibri" panose="020F0502020204030204" pitchFamily="34" charset="0"/>
                <a:sym typeface="EB Garamond"/>
              </a:rPr>
              <a:t>child1_d1</a:t>
            </a:r>
            <a:r>
              <a:rPr lang="en-US" sz="1600" dirty="0">
                <a:solidFill>
                  <a:schemeClr val="tx1"/>
                </a:solidFill>
                <a:latin typeface="Calibri" panose="020F0502020204030204" pitchFamily="34" charset="0"/>
                <a:cs typeface="Calibri" panose="020F0502020204030204" pitchFamily="34" charset="0"/>
                <a:sym typeface="EB Garamond"/>
              </a:rPr>
              <a:t>', 'to', tree['name'])</a:t>
            </a:r>
          </a:p>
          <a:p>
            <a:pPr marL="548640" lvl="1" indent="0">
              <a:lnSpc>
                <a:spcPct val="100000"/>
              </a:lnSpc>
              <a:spcBef>
                <a:spcPts val="0"/>
              </a:spcBef>
              <a:spcAft>
                <a:spcPts val="0"/>
              </a:spcAft>
              <a:buClrTx/>
              <a:buSzPct val="100000"/>
              <a:buNone/>
              <a:defRPr/>
            </a:pPr>
            <a:endParaRPr lang="en-US" sz="1600" dirty="0">
              <a:solidFill>
                <a:schemeClr val="tx1"/>
              </a:solidFill>
              <a:latin typeface="Calibri" panose="020F0502020204030204" pitchFamily="34" charset="0"/>
              <a:cs typeface="Calibri" panose="020F0502020204030204" pitchFamily="34" charset="0"/>
              <a:sym typeface="EB Garamond"/>
            </a:endParaRP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 and continue adding children to the tree</a:t>
            </a:r>
          </a:p>
          <a:p>
            <a:pPr marL="548640" lvl="1" indent="0">
              <a:lnSpc>
                <a:spcPct val="100000"/>
              </a:lnSpc>
              <a:spcBef>
                <a:spcPts val="0"/>
              </a:spcBef>
              <a:spcAft>
                <a:spcPts val="0"/>
              </a:spcAft>
              <a:buClrTx/>
              <a:buSzPct val="100000"/>
              <a:buNone/>
              <a:defRPr/>
            </a:pPr>
            <a:r>
              <a:rPr lang="en-US" sz="1600" dirty="0" err="1">
                <a:solidFill>
                  <a:schemeClr val="tx1"/>
                </a:solidFill>
                <a:latin typeface="Calibri" panose="020F0502020204030204" pitchFamily="34" charset="0"/>
                <a:cs typeface="Calibri" panose="020F0502020204030204" pitchFamily="34" charset="0"/>
                <a:sym typeface="EB Garamond"/>
              </a:rPr>
              <a:t>add_child</a:t>
            </a:r>
            <a:r>
              <a:rPr lang="en-US" sz="1600" dirty="0">
                <a:solidFill>
                  <a:schemeClr val="tx1"/>
                </a:solidFill>
                <a:latin typeface="Calibri" panose="020F0502020204030204" pitchFamily="34" charset="0"/>
                <a:cs typeface="Calibri" panose="020F0502020204030204" pitchFamily="34" charset="0"/>
                <a:sym typeface="EB Garamond"/>
              </a:rPr>
              <a:t>(tree, '</a:t>
            </a:r>
            <a:r>
              <a:rPr lang="en-US" sz="1600" dirty="0" err="1">
                <a:solidFill>
                  <a:schemeClr val="tx1"/>
                </a:solidFill>
                <a:latin typeface="Calibri" panose="020F0502020204030204" pitchFamily="34" charset="0"/>
                <a:cs typeface="Calibri" panose="020F0502020204030204" pitchFamily="34" charset="0"/>
                <a:sym typeface="EB Garamond"/>
              </a:rPr>
              <a:t>child2_d1</a:t>
            </a:r>
            <a:r>
              <a:rPr lang="en-US" sz="1600" dirty="0">
                <a:solidFill>
                  <a:schemeClr val="tx1"/>
                </a:solidFill>
                <a:latin typeface="Calibri" panose="020F0502020204030204" pitchFamily="34" charset="0"/>
                <a:cs typeface="Calibri" panose="020F0502020204030204" pitchFamily="34" charset="0"/>
                <a:sym typeface="EB Garamond"/>
              </a:rPr>
              <a:t>')  # child 2, depth 1</a:t>
            </a: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print('Added the child', '</a:t>
            </a:r>
            <a:r>
              <a:rPr lang="en-US" sz="1600" dirty="0" err="1">
                <a:solidFill>
                  <a:schemeClr val="tx1"/>
                </a:solidFill>
                <a:latin typeface="Calibri" panose="020F0502020204030204" pitchFamily="34" charset="0"/>
                <a:cs typeface="Calibri" panose="020F0502020204030204" pitchFamily="34" charset="0"/>
                <a:sym typeface="EB Garamond"/>
              </a:rPr>
              <a:t>child2_d1</a:t>
            </a:r>
            <a:r>
              <a:rPr lang="en-US" sz="1600" dirty="0">
                <a:solidFill>
                  <a:schemeClr val="tx1"/>
                </a:solidFill>
                <a:latin typeface="Calibri" panose="020F0502020204030204" pitchFamily="34" charset="0"/>
                <a:cs typeface="Calibri" panose="020F0502020204030204" pitchFamily="34" charset="0"/>
                <a:sym typeface="EB Garamond"/>
              </a:rPr>
              <a:t>', 'to', tree['name'])</a:t>
            </a:r>
          </a:p>
          <a:p>
            <a:pPr marL="548640" lvl="1" indent="0">
              <a:lnSpc>
                <a:spcPct val="100000"/>
              </a:lnSpc>
              <a:spcBef>
                <a:spcPts val="0"/>
              </a:spcBef>
              <a:spcAft>
                <a:spcPts val="0"/>
              </a:spcAft>
              <a:buClrTx/>
              <a:buSzPct val="100000"/>
              <a:buNone/>
              <a:defRPr/>
            </a:pPr>
            <a:r>
              <a:rPr lang="en-US" sz="1600" dirty="0" err="1">
                <a:solidFill>
                  <a:schemeClr val="tx1"/>
                </a:solidFill>
                <a:latin typeface="Calibri" panose="020F0502020204030204" pitchFamily="34" charset="0"/>
                <a:cs typeface="Calibri" panose="020F0502020204030204" pitchFamily="34" charset="0"/>
                <a:sym typeface="EB Garamond"/>
              </a:rPr>
              <a:t>add_child</a:t>
            </a:r>
            <a:r>
              <a:rPr lang="en-US" sz="1600" dirty="0">
                <a:solidFill>
                  <a:schemeClr val="tx1"/>
                </a:solidFill>
                <a:latin typeface="Calibri" panose="020F0502020204030204" pitchFamily="34" charset="0"/>
                <a:cs typeface="Calibri" panose="020F0502020204030204" pitchFamily="34" charset="0"/>
                <a:sym typeface="EB Garamond"/>
              </a:rPr>
              <a:t>(tree['children'][0], '</a:t>
            </a:r>
            <a:r>
              <a:rPr lang="en-US" sz="1600" dirty="0" err="1">
                <a:solidFill>
                  <a:schemeClr val="tx1"/>
                </a:solidFill>
                <a:latin typeface="Calibri" panose="020F0502020204030204" pitchFamily="34" charset="0"/>
                <a:cs typeface="Calibri" panose="020F0502020204030204" pitchFamily="34" charset="0"/>
                <a:sym typeface="EB Garamond"/>
              </a:rPr>
              <a:t>child1_d2</a:t>
            </a:r>
            <a:r>
              <a:rPr lang="en-US" sz="1600" dirty="0">
                <a:solidFill>
                  <a:schemeClr val="tx1"/>
                </a:solidFill>
                <a:latin typeface="Calibri" panose="020F0502020204030204" pitchFamily="34" charset="0"/>
                <a:cs typeface="Calibri" panose="020F0502020204030204" pitchFamily="34" charset="0"/>
                <a:sym typeface="EB Garamond"/>
              </a:rPr>
              <a:t>')  # child 1, depth 2</a:t>
            </a: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print('Added the child', '</a:t>
            </a:r>
            <a:r>
              <a:rPr lang="en-US" sz="1600" dirty="0" err="1">
                <a:solidFill>
                  <a:schemeClr val="tx1"/>
                </a:solidFill>
                <a:latin typeface="Calibri" panose="020F0502020204030204" pitchFamily="34" charset="0"/>
                <a:cs typeface="Calibri" panose="020F0502020204030204" pitchFamily="34" charset="0"/>
                <a:sym typeface="EB Garamond"/>
              </a:rPr>
              <a:t>child1_d2</a:t>
            </a:r>
            <a:r>
              <a:rPr lang="en-US" sz="1600" dirty="0">
                <a:solidFill>
                  <a:schemeClr val="tx1"/>
                </a:solidFill>
                <a:latin typeface="Calibri" panose="020F0502020204030204" pitchFamily="34" charset="0"/>
                <a:cs typeface="Calibri" panose="020F0502020204030204" pitchFamily="34" charset="0"/>
                <a:sym typeface="EB Garamond"/>
              </a:rPr>
              <a:t>', 'to',</a:t>
            </a: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	tree['children'][0]['name'])</a:t>
            </a:r>
          </a:p>
          <a:p>
            <a:pPr marL="548640" lvl="1" indent="0">
              <a:lnSpc>
                <a:spcPct val="100000"/>
              </a:lnSpc>
              <a:spcBef>
                <a:spcPts val="0"/>
              </a:spcBef>
              <a:spcAft>
                <a:spcPts val="0"/>
              </a:spcAft>
              <a:buClrTx/>
              <a:buSzPct val="100000"/>
              <a:buNone/>
              <a:defRPr/>
            </a:pPr>
            <a:r>
              <a:rPr lang="en-US" sz="1600" dirty="0" err="1">
                <a:solidFill>
                  <a:schemeClr val="tx1"/>
                </a:solidFill>
                <a:latin typeface="Calibri" panose="020F0502020204030204" pitchFamily="34" charset="0"/>
                <a:cs typeface="Calibri" panose="020F0502020204030204" pitchFamily="34" charset="0"/>
                <a:sym typeface="EB Garamond"/>
              </a:rPr>
              <a:t>add_child</a:t>
            </a:r>
            <a:r>
              <a:rPr lang="en-US" sz="1600" dirty="0">
                <a:solidFill>
                  <a:schemeClr val="tx1"/>
                </a:solidFill>
                <a:latin typeface="Calibri" panose="020F0502020204030204" pitchFamily="34" charset="0"/>
                <a:cs typeface="Calibri" panose="020F0502020204030204" pitchFamily="34" charset="0"/>
                <a:sym typeface="EB Garamond"/>
              </a:rPr>
              <a:t>(tree['children'][1], '</a:t>
            </a:r>
            <a:r>
              <a:rPr lang="en-US" sz="1600" dirty="0" err="1">
                <a:solidFill>
                  <a:schemeClr val="tx1"/>
                </a:solidFill>
                <a:latin typeface="Calibri" panose="020F0502020204030204" pitchFamily="34" charset="0"/>
                <a:cs typeface="Calibri" panose="020F0502020204030204" pitchFamily="34" charset="0"/>
                <a:sym typeface="EB Garamond"/>
              </a:rPr>
              <a:t>child2_d2</a:t>
            </a:r>
            <a:r>
              <a:rPr lang="en-US" sz="1600" dirty="0">
                <a:solidFill>
                  <a:schemeClr val="tx1"/>
                </a:solidFill>
                <a:latin typeface="Calibri" panose="020F0502020204030204" pitchFamily="34" charset="0"/>
                <a:cs typeface="Calibri" panose="020F0502020204030204" pitchFamily="34" charset="0"/>
                <a:sym typeface="EB Garamond"/>
              </a:rPr>
              <a:t>')  # child 2, depth 2</a:t>
            </a: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print('Added the child', '</a:t>
            </a:r>
            <a:r>
              <a:rPr lang="en-US" sz="1600" dirty="0" err="1">
                <a:solidFill>
                  <a:schemeClr val="tx1"/>
                </a:solidFill>
                <a:latin typeface="Calibri" panose="020F0502020204030204" pitchFamily="34" charset="0"/>
                <a:cs typeface="Calibri" panose="020F0502020204030204" pitchFamily="34" charset="0"/>
                <a:sym typeface="EB Garamond"/>
              </a:rPr>
              <a:t>child2_d2</a:t>
            </a:r>
            <a:r>
              <a:rPr lang="en-US" sz="1600" dirty="0">
                <a:solidFill>
                  <a:schemeClr val="tx1"/>
                </a:solidFill>
                <a:latin typeface="Calibri" panose="020F0502020204030204" pitchFamily="34" charset="0"/>
                <a:cs typeface="Calibri" panose="020F0502020204030204" pitchFamily="34" charset="0"/>
                <a:sym typeface="EB Garamond"/>
              </a:rPr>
              <a:t>', 'to',</a:t>
            </a: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	tree['children'][1]['name'])</a:t>
            </a:r>
          </a:p>
        </p:txBody>
      </p:sp>
    </p:spTree>
    <p:extLst>
      <p:ext uri="{BB962C8B-B14F-4D97-AF65-F5344CB8AC3E}">
        <p14:creationId xmlns:p14="http://schemas.microsoft.com/office/powerpoint/2010/main" val="3871039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 (simple) Search tree in Python (cont’d)</a:t>
            </a:r>
          </a:p>
        </p:txBody>
      </p:sp>
      <p:sp>
        <p:nvSpPr>
          <p:cNvPr id="3" name="Content Placeholder 2"/>
          <p:cNvSpPr>
            <a:spLocks noGrp="1"/>
          </p:cNvSpPr>
          <p:nvPr>
            <p:ph idx="1"/>
          </p:nvPr>
        </p:nvSpPr>
        <p:spPr>
          <a:xfrm>
            <a:off x="1097280" y="1744136"/>
            <a:ext cx="10058400" cy="4545827"/>
          </a:xfrm>
        </p:spPr>
        <p:txBody>
          <a:bodyPr>
            <a:noAutofit/>
          </a:bodyPr>
          <a:lstStyle/>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 print the tree</a:t>
            </a: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print('\t', tree['name'])</a:t>
            </a: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print('   \t/   \\')</a:t>
            </a: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print(' ', tree['children'][0]['name'], tree['children'][1]['name'])</a:t>
            </a: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print('  /    \t\\')</a:t>
            </a: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print(tree['children'][0]['children'][0]['name'], '\t',</a:t>
            </a:r>
          </a:p>
          <a:p>
            <a:pPr marL="548640" lvl="1" indent="0">
              <a:lnSpc>
                <a:spcPct val="100000"/>
              </a:lnSpc>
              <a:spcBef>
                <a:spcPts val="0"/>
              </a:spcBef>
              <a:spcAft>
                <a:spcPts val="0"/>
              </a:spcAft>
              <a:buClrTx/>
              <a:buSzPct val="100000"/>
              <a:buNone/>
              <a:defRPr/>
            </a:pPr>
            <a:r>
              <a:rPr lang="en-US" sz="1600" dirty="0">
                <a:solidFill>
                  <a:schemeClr val="tx1"/>
                </a:solidFill>
                <a:latin typeface="Calibri" panose="020F0502020204030204" pitchFamily="34" charset="0"/>
                <a:cs typeface="Calibri" panose="020F0502020204030204" pitchFamily="34" charset="0"/>
                <a:sym typeface="EB Garamond"/>
              </a:rPr>
              <a:t>   tree['children'][1]['children'][0]['name'])</a:t>
            </a:r>
          </a:p>
        </p:txBody>
      </p:sp>
    </p:spTree>
    <p:extLst>
      <p:ext uri="{BB962C8B-B14F-4D97-AF65-F5344CB8AC3E}">
        <p14:creationId xmlns:p14="http://schemas.microsoft.com/office/powerpoint/2010/main" val="24782879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Map as a search tree</a:t>
            </a:r>
            <a:endParaRPr lang="en-US" sz="1400" spc="0" dirty="0">
              <a:solidFill>
                <a:srgbClr val="0070C0"/>
              </a:solidFill>
              <a:latin typeface="Calibri" panose="020F0502020204030204" pitchFamily="34" charset="0"/>
              <a:cs typeface="Calibri" panose="020F0502020204030204" pitchFamily="34" charset="0"/>
            </a:endParaRPr>
          </a:p>
        </p:txBody>
      </p:sp>
      <p:pic>
        <p:nvPicPr>
          <p:cNvPr id="6" name="Picture 5"/>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435635" y="2001418"/>
            <a:ext cx="4720045" cy="2401015"/>
          </a:xfrm>
          <a:prstGeom prst="rect">
            <a:avLst/>
          </a:prstGeom>
        </p:spPr>
      </p:pic>
      <p:sp>
        <p:nvSpPr>
          <p:cNvPr id="7" name="Rectangle 6"/>
          <p:cNvSpPr/>
          <p:nvPr/>
        </p:nvSpPr>
        <p:spPr>
          <a:xfrm>
            <a:off x="1175659" y="1844664"/>
            <a:ext cx="5068388" cy="3139321"/>
          </a:xfrm>
          <a:prstGeom prst="rect">
            <a:avLst/>
          </a:prstGeom>
        </p:spPr>
        <p:txBody>
          <a:bodyPr wrap="square">
            <a:spAutoFit/>
          </a:bodyPr>
          <a:lstStyle/>
          <a:p>
            <a:r>
              <a:rPr lang="en-US" dirty="0">
                <a:latin typeface="Calibri" panose="020F0502020204030204" pitchFamily="34" charset="0"/>
                <a:cs typeface="Calibri" panose="020F0502020204030204" pitchFamily="34" charset="0"/>
              </a:rPr>
              <a:t>tree = </a:t>
            </a:r>
            <a:r>
              <a:rPr lang="en-US" dirty="0" err="1">
                <a:latin typeface="Calibri" panose="020F0502020204030204" pitchFamily="34" charset="0"/>
                <a:cs typeface="Calibri" panose="020F0502020204030204" pitchFamily="34" charset="0"/>
              </a:rPr>
              <a:t>get_node</a:t>
            </a:r>
            <a:r>
              <a:rPr lang="en-US" dirty="0">
                <a:latin typeface="Calibri" panose="020F0502020204030204" pitchFamily="34" charset="0"/>
                <a:cs typeface="Calibri" panose="020F0502020204030204" pitchFamily="34" charset="0"/>
              </a:rPr>
              <a:t>('St. Marys')</a:t>
            </a:r>
          </a:p>
          <a:p>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add_child</a:t>
            </a:r>
            <a:r>
              <a:rPr lang="en-US" dirty="0">
                <a:latin typeface="Calibri" panose="020F0502020204030204" pitchFamily="34" charset="0"/>
                <a:cs typeface="Calibri" panose="020F0502020204030204" pitchFamily="34" charset="0"/>
              </a:rPr>
              <a:t>(tree, 'Stratford')</a:t>
            </a:r>
          </a:p>
          <a:p>
            <a:r>
              <a:rPr lang="en-US" dirty="0" err="1">
                <a:latin typeface="Calibri" panose="020F0502020204030204" pitchFamily="34" charset="0"/>
                <a:cs typeface="Calibri" panose="020F0502020204030204" pitchFamily="34" charset="0"/>
              </a:rPr>
              <a:t>add_child</a:t>
            </a:r>
            <a:r>
              <a:rPr lang="en-US" dirty="0">
                <a:latin typeface="Calibri" panose="020F0502020204030204" pitchFamily="34" charset="0"/>
                <a:cs typeface="Calibri" panose="020F0502020204030204" pitchFamily="34" charset="0"/>
              </a:rPr>
              <a:t>(tree['children'][0], 'New Hamburg')</a:t>
            </a:r>
          </a:p>
          <a:p>
            <a:r>
              <a:rPr lang="en-US" dirty="0" err="1">
                <a:latin typeface="Calibri" panose="020F0502020204030204" pitchFamily="34" charset="0"/>
                <a:cs typeface="Calibri" panose="020F0502020204030204" pitchFamily="34" charset="0"/>
              </a:rPr>
              <a:t>add_child</a:t>
            </a:r>
            <a:r>
              <a:rPr lang="en-US" dirty="0">
                <a:latin typeface="Calibri" panose="020F0502020204030204" pitchFamily="34" charset="0"/>
                <a:cs typeface="Calibri" panose="020F0502020204030204" pitchFamily="34" charset="0"/>
              </a:rPr>
              <a:t>(tree['children'][0], 'Drayton')</a:t>
            </a:r>
          </a:p>
          <a:p>
            <a:r>
              <a:rPr lang="en-US" dirty="0" err="1">
                <a:latin typeface="Calibri" panose="020F0502020204030204" pitchFamily="34" charset="0"/>
                <a:cs typeface="Calibri" panose="020F0502020204030204" pitchFamily="34" charset="0"/>
              </a:rPr>
              <a:t>add_child</a:t>
            </a:r>
            <a:r>
              <a:rPr lang="en-US" dirty="0">
                <a:latin typeface="Calibri" panose="020F0502020204030204" pitchFamily="34" charset="0"/>
                <a:cs typeface="Calibri" panose="020F0502020204030204" pitchFamily="34" charset="0"/>
              </a:rPr>
              <a:t>(tree['children'][0], 'St. Marys')</a:t>
            </a:r>
          </a:p>
          <a:p>
            <a:endParaRPr lang="en-US" dirty="0">
              <a:latin typeface="Calibri" panose="020F0502020204030204" pitchFamily="34" charset="0"/>
              <a:cs typeface="Calibri" panose="020F0502020204030204" pitchFamily="34" charset="0"/>
            </a:endParaRPr>
          </a:p>
          <a:p>
            <a:r>
              <a:rPr lang="en-US" dirty="0" err="1">
                <a:latin typeface="Calibri" panose="020F0502020204030204" pitchFamily="34" charset="0"/>
                <a:cs typeface="Calibri" panose="020F0502020204030204" pitchFamily="34" charset="0"/>
              </a:rPr>
              <a:t>add_child</a:t>
            </a:r>
            <a:r>
              <a:rPr lang="en-US" dirty="0">
                <a:latin typeface="Calibri" panose="020F0502020204030204" pitchFamily="34" charset="0"/>
                <a:cs typeface="Calibri" panose="020F0502020204030204" pitchFamily="34" charset="0"/>
              </a:rPr>
              <a:t>(tree, 'Mitchell')</a:t>
            </a:r>
          </a:p>
          <a:p>
            <a:r>
              <a:rPr lang="en-US" dirty="0" err="1">
                <a:latin typeface="Calibri" panose="020F0502020204030204" pitchFamily="34" charset="0"/>
                <a:cs typeface="Calibri" panose="020F0502020204030204" pitchFamily="34" charset="0"/>
              </a:rPr>
              <a:t>add_child</a:t>
            </a:r>
            <a:r>
              <a:rPr lang="en-US" dirty="0">
                <a:latin typeface="Calibri" panose="020F0502020204030204" pitchFamily="34" charset="0"/>
                <a:cs typeface="Calibri" panose="020F0502020204030204" pitchFamily="34" charset="0"/>
              </a:rPr>
              <a:t>(tree['children'][1], '</a:t>
            </a:r>
            <a:r>
              <a:rPr lang="en-US" dirty="0" err="1">
                <a:latin typeface="Calibri" panose="020F0502020204030204" pitchFamily="34" charset="0"/>
                <a:cs typeface="Calibri" panose="020F0502020204030204" pitchFamily="34" charset="0"/>
              </a:rPr>
              <a:t>Listowel</a:t>
            </a:r>
            <a:r>
              <a:rPr lang="en-US" dirty="0">
                <a:latin typeface="Calibri" panose="020F0502020204030204" pitchFamily="34" charset="0"/>
                <a:cs typeface="Calibri" panose="020F0502020204030204" pitchFamily="34" charset="0"/>
              </a:rPr>
              <a:t>')</a:t>
            </a:r>
          </a:p>
          <a:p>
            <a:r>
              <a:rPr lang="en-US" dirty="0" err="1">
                <a:latin typeface="Calibri" panose="020F0502020204030204" pitchFamily="34" charset="0"/>
                <a:cs typeface="Calibri" panose="020F0502020204030204" pitchFamily="34" charset="0"/>
              </a:rPr>
              <a:t>add_child</a:t>
            </a:r>
            <a:r>
              <a:rPr lang="en-US" dirty="0">
                <a:latin typeface="Calibri" panose="020F0502020204030204" pitchFamily="34" charset="0"/>
                <a:cs typeface="Calibri" panose="020F0502020204030204" pitchFamily="34" charset="0"/>
              </a:rPr>
              <a:t>(tree['children'][1], 'St. Marys')</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p:txBody>
      </p:sp>
      <p:pic>
        <p:nvPicPr>
          <p:cNvPr id="3" name="Picture 2"/>
          <p:cNvPicPr>
            <a:picLocks noChangeAspect="1"/>
          </p:cNvPicPr>
          <p:nvPr/>
        </p:nvPicPr>
        <p:blipFill rotWithShape="1">
          <a:blip r:embed="rId3" cstate="screen">
            <a:extLst>
              <a:ext uri="{28A0092B-C50C-407E-A947-70E740481C1C}">
                <a14:useLocalDpi xmlns:a14="http://schemas.microsoft.com/office/drawing/2010/main"/>
              </a:ext>
            </a:extLst>
          </a:blip>
          <a:srcRect t="8451"/>
          <a:stretch/>
        </p:blipFill>
        <p:spPr>
          <a:xfrm>
            <a:off x="2339018" y="5024846"/>
            <a:ext cx="4000823" cy="1132113"/>
          </a:xfrm>
          <a:prstGeom prst="rect">
            <a:avLst/>
          </a:prstGeom>
        </p:spPr>
      </p:pic>
    </p:spTree>
    <p:extLst>
      <p:ext uri="{BB962C8B-B14F-4D97-AF65-F5344CB8AC3E}">
        <p14:creationId xmlns:p14="http://schemas.microsoft.com/office/powerpoint/2010/main" val="19886703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Uninformed search strategies – </a:t>
            </a:r>
            <a:r>
              <a:rPr lang="en-US" sz="3200" spc="0" dirty="0" err="1">
                <a:solidFill>
                  <a:srgbClr val="0070C0"/>
                </a:solidFill>
                <a:latin typeface="Calibri" panose="020F0502020204030204" pitchFamily="34" charset="0"/>
                <a:cs typeface="Calibri" panose="020F0502020204030204" pitchFamily="34" charset="0"/>
              </a:rPr>
              <a:t>BFS</a:t>
            </a:r>
            <a:r>
              <a:rPr lang="en-US" sz="3200" spc="0" dirty="0">
                <a:solidFill>
                  <a:srgbClr val="0070C0"/>
                </a:solidFill>
                <a:latin typeface="Calibri" panose="020F0502020204030204" pitchFamily="34" charset="0"/>
                <a:cs typeface="Calibri" panose="020F0502020204030204" pitchFamily="34" charset="0"/>
              </a:rPr>
              <a:t> (Python example) </a:t>
            </a:r>
          </a:p>
        </p:txBody>
      </p:sp>
      <p:sp>
        <p:nvSpPr>
          <p:cNvPr id="3" name="Content Placeholder 2"/>
          <p:cNvSpPr>
            <a:spLocks noGrp="1"/>
          </p:cNvSpPr>
          <p:nvPr>
            <p:ph idx="1"/>
          </p:nvPr>
        </p:nvSpPr>
        <p:spPr>
          <a:xfrm>
            <a:off x="1097279" y="1744137"/>
            <a:ext cx="10128069" cy="476550"/>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defRPr/>
            </a:pPr>
            <a:r>
              <a:rPr lang="en-US" dirty="0">
                <a:solidFill>
                  <a:schemeClr val="tx1"/>
                </a:solidFill>
                <a:latin typeface="Calibri" panose="020F0502020204030204" pitchFamily="34" charset="0"/>
                <a:cs typeface="Calibri" panose="020F0502020204030204" pitchFamily="34" charset="0"/>
                <a:sym typeface="EB Garamond"/>
              </a:rPr>
              <a:t>The frontier is treated as a queue (FIFO, first in, first out), where nodes are enqueued from the front and dequeued from the end</a:t>
            </a:r>
            <a:endParaRPr lang="en-US" sz="1600" dirty="0">
              <a:solidFill>
                <a:schemeClr val="tx1"/>
              </a:solidFill>
              <a:latin typeface="Calibri" panose="020F0502020204030204" pitchFamily="34" charset="0"/>
              <a:cs typeface="Calibri" panose="020F0502020204030204" pitchFamily="34" charset="0"/>
              <a:sym typeface="EB Garamond"/>
            </a:endParaRPr>
          </a:p>
        </p:txBody>
      </p:sp>
      <p:pic>
        <p:nvPicPr>
          <p:cNvPr id="5" name="Picture 4"/>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950721" y="2447108"/>
            <a:ext cx="3679371" cy="3372199"/>
          </a:xfrm>
          <a:prstGeom prst="rect">
            <a:avLst/>
          </a:prstGeom>
        </p:spPr>
      </p:pic>
    </p:spTree>
    <p:extLst>
      <p:ext uri="{BB962C8B-B14F-4D97-AF65-F5344CB8AC3E}">
        <p14:creationId xmlns:p14="http://schemas.microsoft.com/office/powerpoint/2010/main" val="4054481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Algorithm – Area of a Circle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Find area of a circle with radius r </a:t>
                </a:r>
              </a:p>
              <a:p>
                <a:pPr marL="1280160" lvl="3" indent="-342900">
                  <a:lnSpc>
                    <a:spcPct val="100000"/>
                  </a:lnSpc>
                  <a:spcBef>
                    <a:spcPts val="0"/>
                  </a:spcBef>
                  <a:spcAft>
                    <a:spcPts val="0"/>
                  </a:spcAft>
                  <a:buClr>
                    <a:srgbClr val="000000"/>
                  </a:buClr>
                  <a:buSzPct val="80000"/>
                  <a:buFont typeface="EB Garamond"/>
                  <a:buChar char="○"/>
                  <a:defRPr/>
                </a:pPr>
                <a:r>
                  <a:rPr lang="en-US" sz="2400" dirty="0">
                    <a:solidFill>
                      <a:schemeClr val="tx1"/>
                    </a:solidFill>
                    <a:latin typeface="Calibri" panose="020F0502020204030204" pitchFamily="34" charset="0"/>
                    <a:cs typeface="Calibri" panose="020F0502020204030204" pitchFamily="34" charset="0"/>
                    <a:sym typeface="EB Garamond"/>
                  </a:rPr>
                  <a:t>Input: radius of the circle, i.e., r </a:t>
                </a:r>
              </a:p>
              <a:p>
                <a:pPr marL="1280160" lvl="3" indent="-342900">
                  <a:lnSpc>
                    <a:spcPct val="100000"/>
                  </a:lnSpc>
                  <a:spcBef>
                    <a:spcPts val="0"/>
                  </a:spcBef>
                  <a:spcAft>
                    <a:spcPts val="0"/>
                  </a:spcAft>
                  <a:buClr>
                    <a:srgbClr val="000000"/>
                  </a:buClr>
                  <a:buSzPct val="80000"/>
                  <a:buFont typeface="EB Garamond"/>
                  <a:buChar char="○"/>
                  <a:defRPr/>
                </a:pPr>
                <a:r>
                  <a:rPr lang="en-US" sz="2400" dirty="0">
                    <a:solidFill>
                      <a:schemeClr val="tx1"/>
                    </a:solidFill>
                    <a:latin typeface="Calibri" panose="020F0502020204030204" pitchFamily="34" charset="0"/>
                    <a:cs typeface="Calibri" panose="020F0502020204030204" pitchFamily="34" charset="0"/>
                    <a:sym typeface="EB Garamond"/>
                  </a:rPr>
                  <a:t>Desired output: Area of the circle</a:t>
                </a:r>
              </a:p>
              <a:p>
                <a:pPr marL="1280160" lvl="3" indent="-342900">
                  <a:lnSpc>
                    <a:spcPct val="100000"/>
                  </a:lnSpc>
                  <a:spcBef>
                    <a:spcPts val="0"/>
                  </a:spcBef>
                  <a:spcAft>
                    <a:spcPts val="0"/>
                  </a:spcAft>
                  <a:buClr>
                    <a:srgbClr val="000000"/>
                  </a:buClr>
                  <a:buSzPct val="80000"/>
                  <a:buFont typeface="EB Garamond"/>
                  <a:buChar char="○"/>
                  <a:defRPr/>
                </a:pPr>
                <a:r>
                  <a:rPr lang="en-US" sz="2400" dirty="0">
                    <a:solidFill>
                      <a:schemeClr val="tx1"/>
                    </a:solidFill>
                    <a:latin typeface="Calibri" panose="020F0502020204030204" pitchFamily="34" charset="0"/>
                    <a:cs typeface="Calibri" panose="020F0502020204030204" pitchFamily="34" charset="0"/>
                    <a:sym typeface="EB Garamond"/>
                  </a:rPr>
                  <a:t>Algorithm </a:t>
                </a:r>
              </a:p>
              <a:p>
                <a:pPr marL="1630352" lvl="5" indent="-365760">
                  <a:lnSpc>
                    <a:spcPct val="100000"/>
                  </a:lnSpc>
                  <a:spcBef>
                    <a:spcPts val="0"/>
                  </a:spcBef>
                  <a:spcAft>
                    <a:spcPts val="0"/>
                  </a:spcAft>
                  <a:buClrTx/>
                  <a:buSzPct val="100000"/>
                  <a:buFont typeface="Wingdings" panose="05000000000000000000" pitchFamily="2" charset="2"/>
                  <a:buChar char="§"/>
                </a:pPr>
                <a:r>
                  <a:rPr lang="en-US" sz="2400" dirty="0">
                    <a:solidFill>
                      <a:schemeClr val="tx1"/>
                    </a:solidFill>
                    <a:latin typeface="Calibri" panose="020F0502020204030204" pitchFamily="34" charset="0"/>
                    <a:cs typeface="Calibri" panose="020F0502020204030204" pitchFamily="34" charset="0"/>
                    <a:sym typeface="EB Garamond"/>
                  </a:rPr>
                  <a:t>Read / input the radius r of the circle</a:t>
                </a:r>
              </a:p>
              <a:p>
                <a:pPr marL="1630352" lvl="5" indent="-365760">
                  <a:lnSpc>
                    <a:spcPct val="100000"/>
                  </a:lnSpc>
                  <a:spcBef>
                    <a:spcPts val="0"/>
                  </a:spcBef>
                  <a:spcAft>
                    <a:spcPts val="0"/>
                  </a:spcAft>
                  <a:buClrTx/>
                  <a:buSzPct val="100000"/>
                  <a:buFont typeface="Wingdings" panose="05000000000000000000" pitchFamily="2" charset="2"/>
                  <a:buChar char="§"/>
                </a:pPr>
                <a:r>
                  <a:rPr lang="en-US" sz="2400" dirty="0">
                    <a:solidFill>
                      <a:schemeClr val="tx1"/>
                    </a:solidFill>
                    <a:latin typeface="Calibri" panose="020F0502020204030204" pitchFamily="34" charset="0"/>
                    <a:cs typeface="Calibri" panose="020F0502020204030204" pitchFamily="34" charset="0"/>
                    <a:sym typeface="EB Garamond"/>
                  </a:rPr>
                  <a:t>Calculate = area = </a:t>
                </a:r>
                <a14:m>
                  <m:oMath xmlns:m="http://schemas.openxmlformats.org/officeDocument/2006/math">
                    <m:r>
                      <a:rPr lang="en-US" sz="2400" i="1" smtClean="0">
                        <a:solidFill>
                          <a:schemeClr val="tx1"/>
                        </a:solidFill>
                        <a:latin typeface="Cambria Math" panose="02040503050406030204" pitchFamily="18" charset="0"/>
                        <a:cs typeface="Calibri" panose="020F0502020204030204" pitchFamily="34" charset="0"/>
                        <a:sym typeface="EB Garamond"/>
                      </a:rPr>
                      <m:t>𝐴</m:t>
                    </m:r>
                    <m:r>
                      <a:rPr lang="en-US" sz="2400" i="1" smtClean="0">
                        <a:solidFill>
                          <a:schemeClr val="tx1"/>
                        </a:solidFill>
                        <a:latin typeface="Cambria Math" panose="02040503050406030204" pitchFamily="18" charset="0"/>
                        <a:cs typeface="Calibri" panose="020F0502020204030204" pitchFamily="34" charset="0"/>
                        <a:sym typeface="EB Garamond"/>
                      </a:rPr>
                      <m:t>=</m:t>
                    </m:r>
                    <m:r>
                      <a:rPr lang="el-GR" sz="2400" i="1" smtClean="0">
                        <a:solidFill>
                          <a:schemeClr val="tx1"/>
                        </a:solidFill>
                        <a:latin typeface="Cambria Math" panose="02040503050406030204" pitchFamily="18" charset="0"/>
                        <a:cs typeface="Calibri" panose="020F0502020204030204" pitchFamily="34" charset="0"/>
                        <a:sym typeface="EB Garamond"/>
                      </a:rPr>
                      <m:t>𝜋</m:t>
                    </m:r>
                    <m:sSup>
                      <m:sSupPr>
                        <m:ctrlPr>
                          <a:rPr lang="en-US" sz="2400" i="1" smtClean="0">
                            <a:solidFill>
                              <a:schemeClr val="tx1"/>
                            </a:solidFill>
                            <a:latin typeface="Cambria Math" panose="02040503050406030204" pitchFamily="18" charset="0"/>
                            <a:cs typeface="Calibri" panose="020F0502020204030204" pitchFamily="34" charset="0"/>
                            <a:sym typeface="EB Garamond"/>
                          </a:rPr>
                        </m:ctrlPr>
                      </m:sSupPr>
                      <m:e>
                        <m:r>
                          <a:rPr lang="en-US" sz="2400" i="1" smtClean="0">
                            <a:solidFill>
                              <a:schemeClr val="tx1"/>
                            </a:solidFill>
                            <a:latin typeface="Cambria Math" panose="02040503050406030204" pitchFamily="18" charset="0"/>
                            <a:cs typeface="Calibri" panose="020F0502020204030204" pitchFamily="34" charset="0"/>
                            <a:sym typeface="EB Garamond"/>
                          </a:rPr>
                          <m:t>𝑟</m:t>
                        </m:r>
                      </m:e>
                      <m:sup>
                        <m:r>
                          <a:rPr lang="en-US" sz="2400" i="1" smtClean="0">
                            <a:solidFill>
                              <a:schemeClr val="tx1"/>
                            </a:solidFill>
                            <a:latin typeface="Cambria Math" panose="02040503050406030204" pitchFamily="18" charset="0"/>
                            <a:cs typeface="Calibri" panose="020F0502020204030204" pitchFamily="34" charset="0"/>
                            <a:sym typeface="EB Garamond"/>
                          </a:rPr>
                          <m:t>2</m:t>
                        </m:r>
                      </m:sup>
                    </m:sSup>
                  </m:oMath>
                </a14:m>
                <a:r>
                  <a:rPr lang="en-US" sz="2400" dirty="0">
                    <a:solidFill>
                      <a:schemeClr val="tx1"/>
                    </a:solidFill>
                    <a:latin typeface="Calibri" panose="020F0502020204030204" pitchFamily="34" charset="0"/>
                    <a:cs typeface="Calibri" panose="020F0502020204030204" pitchFamily="34" charset="0"/>
                    <a:sym typeface="EB Garamond"/>
                  </a:rPr>
                  <a:t> </a:t>
                </a:r>
              </a:p>
              <a:p>
                <a:pPr marL="1630352" lvl="5" indent="-365760">
                  <a:lnSpc>
                    <a:spcPct val="100000"/>
                  </a:lnSpc>
                  <a:spcBef>
                    <a:spcPts val="0"/>
                  </a:spcBef>
                  <a:spcAft>
                    <a:spcPts val="0"/>
                  </a:spcAft>
                  <a:buClrTx/>
                  <a:buSzPct val="100000"/>
                  <a:buFont typeface="Wingdings" panose="05000000000000000000" pitchFamily="2" charset="2"/>
                  <a:buChar char="§"/>
                </a:pPr>
                <a:r>
                  <a:rPr lang="en-US" sz="2400" dirty="0">
                    <a:solidFill>
                      <a:schemeClr val="tx1"/>
                    </a:solidFill>
                    <a:latin typeface="Calibri" panose="020F0502020204030204" pitchFamily="34" charset="0"/>
                    <a:cs typeface="Calibri" panose="020F0502020204030204" pitchFamily="34" charset="0"/>
                    <a:sym typeface="EB Garamond"/>
                  </a:rPr>
                  <a:t>Print area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097280" y="1744136"/>
                <a:ext cx="10058400" cy="4545827"/>
              </a:xfrm>
              <a:blipFill>
                <a:blip r:embed="rId2"/>
                <a:stretch>
                  <a:fillRect t="-1072"/>
                </a:stretch>
              </a:blipFill>
            </p:spPr>
            <p:txBody>
              <a:bodyPr/>
              <a:lstStyle/>
              <a:p>
                <a:r>
                  <a:rPr lang="en-US">
                    <a:noFill/>
                  </a:rPr>
                  <a:t> </a:t>
                </a:r>
              </a:p>
            </p:txBody>
          </p:sp>
        </mc:Fallback>
      </mc:AlternateContent>
    </p:spTree>
    <p:extLst>
      <p:ext uri="{BB962C8B-B14F-4D97-AF65-F5344CB8AC3E}">
        <p14:creationId xmlns:p14="http://schemas.microsoft.com/office/powerpoint/2010/main" val="483194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Algorithm – Amount left after a grocery trip</a:t>
            </a: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On a grocery shopping trip, you have the budget of $100. You purchased the following items. Find the amount left with you at the end of this trip</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Apple: 2 kg at a price $4/kg </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Potatoes: 5 kg at a price $1/kg</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Tomatoes: 1 kg at a price $3/kg</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Cleaning supplies: $20</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Canned food: $25</a:t>
            </a:r>
          </a:p>
          <a:p>
            <a:pPr marL="1280160" lvl="3" indent="-342900">
              <a:lnSpc>
                <a:spcPct val="100000"/>
              </a:lnSpc>
              <a:spcBef>
                <a:spcPts val="0"/>
              </a:spcBef>
              <a:spcAft>
                <a:spcPts val="0"/>
              </a:spcAft>
              <a:buClr>
                <a:srgbClr val="000000"/>
              </a:buClr>
              <a:buSzPct val="80000"/>
              <a:buFont typeface="EB Garamond"/>
              <a:buChar char="○"/>
              <a:defRPr/>
            </a:pPr>
            <a:endParaRPr lang="en-US" sz="2400" dirty="0">
              <a:solidFill>
                <a:schemeClr val="tx1"/>
              </a:solidFill>
              <a:latin typeface="Calibri" panose="020F0502020204030204" pitchFamily="34" charset="0"/>
              <a:cs typeface="Calibri" panose="020F0502020204030204" pitchFamily="34" charset="0"/>
              <a:sym typeface="EB Garamond"/>
            </a:endParaRPr>
          </a:p>
          <a:p>
            <a:pPr marL="914400" lvl="1" indent="-365760">
              <a:lnSpc>
                <a:spcPct val="100000"/>
              </a:lnSpc>
              <a:spcBef>
                <a:spcPts val="0"/>
              </a:spcBef>
              <a:spcAft>
                <a:spcPts val="0"/>
              </a:spcAft>
              <a:buClrTx/>
              <a:buSzPct val="100000"/>
              <a:buFont typeface="Arial" panose="020B0604020202020204" pitchFamily="34" charset="0"/>
              <a:buChar char="•"/>
              <a:defRPr/>
            </a:pPr>
            <a:r>
              <a:rPr lang="en-US" sz="2400" dirty="0">
                <a:solidFill>
                  <a:schemeClr val="tx1"/>
                </a:solidFill>
                <a:latin typeface="Calibri" panose="020F0502020204030204" pitchFamily="34" charset="0"/>
                <a:cs typeface="Calibri" panose="020F0502020204030204" pitchFamily="34" charset="0"/>
                <a:sym typeface="EB Garamond"/>
              </a:rPr>
              <a:t>Before writing an algorithm for this, let’s first list inputs and desired output</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Inputs: amount purchased of various items, price, total amount spent</a:t>
            </a:r>
          </a:p>
          <a:p>
            <a:pPr marL="1280160" lvl="3" indent="-342900">
              <a:lnSpc>
                <a:spcPct val="100000"/>
              </a:lnSpc>
              <a:spcBef>
                <a:spcPts val="0"/>
              </a:spcBef>
              <a:spcAft>
                <a:spcPts val="0"/>
              </a:spcAft>
              <a:buClr>
                <a:srgbClr val="000000"/>
              </a:buClr>
              <a:buSzPct val="80000"/>
              <a:buFont typeface="EB Garamond"/>
              <a:buChar char="○"/>
              <a:defRPr/>
            </a:pPr>
            <a:r>
              <a:rPr lang="en-US" sz="1800" dirty="0">
                <a:solidFill>
                  <a:schemeClr val="tx1"/>
                </a:solidFill>
                <a:latin typeface="Calibri" panose="020F0502020204030204" pitchFamily="34" charset="0"/>
                <a:cs typeface="Calibri" panose="020F0502020204030204" pitchFamily="34" charset="0"/>
                <a:sym typeface="EB Garamond"/>
              </a:rPr>
              <a:t>Desired output: $100 - total amount spent</a:t>
            </a:r>
          </a:p>
        </p:txBody>
      </p:sp>
    </p:spTree>
    <p:extLst>
      <p:ext uri="{BB962C8B-B14F-4D97-AF65-F5344CB8AC3E}">
        <p14:creationId xmlns:p14="http://schemas.microsoft.com/office/powerpoint/2010/main" val="2457598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Algorithm – Steps </a:t>
            </a: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Step 1: total = 0, i=1 (i= item – apple, potatoes, cleaning supplies, etc.)</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Step 2: read amount purchased and unit price for i </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Step 3: total + 2 kg x $4 = $0 + $8 =$8 (initially total =$0 in step 1) </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Step 4: i=i+1</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Step 5: repeat step 2-4 for each item (potatoes, cleaning supplies, etc.) </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Step 6: read total amount =$61, ($(8+5+3+20+25)) </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Step 7: amount left = $100-$61 = $39</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Step 8: print amount left</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Step 9: print “total items purchased”: i </a:t>
            </a:r>
          </a:p>
        </p:txBody>
      </p:sp>
      <p:sp>
        <p:nvSpPr>
          <p:cNvPr id="4" name="Rectangle 3"/>
          <p:cNvSpPr/>
          <p:nvPr/>
        </p:nvSpPr>
        <p:spPr>
          <a:xfrm>
            <a:off x="5945959" y="3244334"/>
            <a:ext cx="300082" cy="369332"/>
          </a:xfrm>
          <a:prstGeom prst="rect">
            <a:avLst/>
          </a:prstGeom>
        </p:spPr>
        <p:txBody>
          <a:bodyPr wrap="none">
            <a:spAutoFit/>
          </a:bodyPr>
          <a:lstStyle/>
          <a:p>
            <a:r>
              <a:rPr lang="en-US" dirty="0">
                <a:solidFill>
                  <a:srgbClr val="0070C0"/>
                </a:solidFill>
                <a:latin typeface="Calibri" panose="020F0502020204030204" pitchFamily="34" charset="0"/>
                <a:cs typeface="Calibri" panose="020F0502020204030204" pitchFamily="34" charset="0"/>
              </a:rPr>
              <a:t>–</a:t>
            </a:r>
            <a:endParaRPr lang="en-US" dirty="0"/>
          </a:p>
        </p:txBody>
      </p:sp>
    </p:spTree>
    <p:extLst>
      <p:ext uri="{BB962C8B-B14F-4D97-AF65-F5344CB8AC3E}">
        <p14:creationId xmlns:p14="http://schemas.microsoft.com/office/powerpoint/2010/main" val="4202432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3200" spc="0" dirty="0">
                <a:solidFill>
                  <a:srgbClr val="0070C0"/>
                </a:solidFill>
                <a:latin typeface="Calibri" panose="020F0502020204030204" pitchFamily="34" charset="0"/>
                <a:cs typeface="Calibri" panose="020F0502020204030204" pitchFamily="34" charset="0"/>
              </a:rPr>
              <a:t>Activity – Writing algorithms </a:t>
            </a:r>
          </a:p>
        </p:txBody>
      </p:sp>
      <p:sp>
        <p:nvSpPr>
          <p:cNvPr id="3" name="Content Placeholder 2"/>
          <p:cNvSpPr>
            <a:spLocks noGrp="1"/>
          </p:cNvSpPr>
          <p:nvPr>
            <p:ph idx="1"/>
          </p:nvPr>
        </p:nvSpPr>
        <p:spPr>
          <a:xfrm>
            <a:off x="1097280" y="1744136"/>
            <a:ext cx="10058400" cy="4545827"/>
          </a:xfrm>
        </p:spPr>
        <p:txBody>
          <a:bodyPr>
            <a:noAutofit/>
          </a:bodyPr>
          <a:lstStyle/>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Find factorial of N, where N is an integer </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Find table of N, where N is positive and less than 10 </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Find perfect square in the range (1, 101). A perfect square is such that its square root is an integer</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Calculate average age of a group of 10 Hollywood celebrities</a:t>
            </a:r>
          </a:p>
          <a:p>
            <a:pPr marL="914400" lvl="1" indent="-365760">
              <a:lnSpc>
                <a:spcPct val="100000"/>
              </a:lnSpc>
              <a:spcBef>
                <a:spcPts val="0"/>
              </a:spcBef>
              <a:spcAft>
                <a:spcPts val="0"/>
              </a:spcAft>
              <a:buClrTx/>
              <a:buSzPct val="1000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EB Garamond"/>
              </a:rPr>
              <a:t>Calculate monthly average of TSX index based on (Jan 2018-Dec 2020)</a:t>
            </a:r>
          </a:p>
          <a:p>
            <a:pPr marL="914400" lvl="1" indent="-365760">
              <a:lnSpc>
                <a:spcPct val="100000"/>
              </a:lnSpc>
              <a:spcBef>
                <a:spcPts val="0"/>
              </a:spcBef>
              <a:spcAft>
                <a:spcPts val="0"/>
              </a:spcAft>
              <a:buClrTx/>
              <a:buSzPct val="100000"/>
              <a:buFont typeface="Arial" panose="020B0604020202020204" pitchFamily="34" charset="0"/>
              <a:buChar char="•"/>
            </a:pPr>
            <a:endParaRPr lang="en-US" sz="2400" dirty="0">
              <a:solidFill>
                <a:schemeClr val="tx1"/>
              </a:solidFill>
              <a:latin typeface="Calibri" panose="020F0502020204030204" pitchFamily="34" charset="0"/>
              <a:cs typeface="Calibri" panose="020F0502020204030204" pitchFamily="34" charset="0"/>
              <a:sym typeface="EB Garamond"/>
            </a:endParaRPr>
          </a:p>
          <a:p>
            <a:pPr marL="548640" lvl="1" indent="0">
              <a:lnSpc>
                <a:spcPct val="100000"/>
              </a:lnSpc>
              <a:spcBef>
                <a:spcPts val="0"/>
              </a:spcBef>
              <a:spcAft>
                <a:spcPts val="0"/>
              </a:spcAft>
              <a:buClrTx/>
              <a:buSzPct val="100000"/>
              <a:buNone/>
            </a:pPr>
            <a:r>
              <a:rPr lang="en-US" sz="2400" dirty="0">
                <a:solidFill>
                  <a:schemeClr val="tx1"/>
                </a:solidFill>
                <a:latin typeface="Calibri" panose="020F0502020204030204" pitchFamily="34" charset="0"/>
                <a:cs typeface="Calibri" panose="020F0502020204030204" pitchFamily="34" charset="0"/>
                <a:sym typeface="EB Garamond"/>
              </a:rPr>
              <a:t>You do not have to write programs for the above problems, just algorithms with inputs, output clearly identified, and sequence of steps involved</a:t>
            </a:r>
          </a:p>
        </p:txBody>
      </p:sp>
      <p:sp>
        <p:nvSpPr>
          <p:cNvPr id="4" name="Rectangle 3"/>
          <p:cNvSpPr/>
          <p:nvPr/>
        </p:nvSpPr>
        <p:spPr>
          <a:xfrm>
            <a:off x="5945959" y="3244334"/>
            <a:ext cx="300082" cy="369332"/>
          </a:xfrm>
          <a:prstGeom prst="rect">
            <a:avLst/>
          </a:prstGeom>
        </p:spPr>
        <p:txBody>
          <a:bodyPr wrap="none">
            <a:spAutoFit/>
          </a:bodyPr>
          <a:lstStyle/>
          <a:p>
            <a:r>
              <a:rPr lang="en-US" dirty="0">
                <a:solidFill>
                  <a:srgbClr val="0070C0"/>
                </a:solidFill>
                <a:latin typeface="Calibri" panose="020F0502020204030204" pitchFamily="34" charset="0"/>
                <a:cs typeface="Calibri" panose="020F0502020204030204" pitchFamily="34" charset="0"/>
              </a:rPr>
              <a:t>–</a:t>
            </a:r>
            <a:endParaRPr lang="en-US" dirty="0"/>
          </a:p>
        </p:txBody>
      </p:sp>
    </p:spTree>
    <p:extLst>
      <p:ext uri="{BB962C8B-B14F-4D97-AF65-F5344CB8AC3E}">
        <p14:creationId xmlns:p14="http://schemas.microsoft.com/office/powerpoint/2010/main" val="99332298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2894</TotalTime>
  <Words>4345</Words>
  <Application>Microsoft Office PowerPoint</Application>
  <PresentationFormat>Widescreen</PresentationFormat>
  <Paragraphs>530</Paragraphs>
  <Slides>54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54</vt:i4>
      </vt:variant>
    </vt:vector>
  </HeadingPairs>
  <TitlesOfParts>
    <vt:vector size="62" baseType="lpstr">
      <vt:lpstr>Arial</vt:lpstr>
      <vt:lpstr>Calibri</vt:lpstr>
      <vt:lpstr>Calibri Light</vt:lpstr>
      <vt:lpstr>Cambria Math</vt:lpstr>
      <vt:lpstr>Courier New</vt:lpstr>
      <vt:lpstr>EB Garamond</vt:lpstr>
      <vt:lpstr>Wingdings</vt:lpstr>
      <vt:lpstr>Retrospect</vt:lpstr>
      <vt:lpstr>AI Fundamentals, MMAI 5000  S2 – Problem Solving  Hemant Sangwan</vt:lpstr>
      <vt:lpstr>Agenda </vt:lpstr>
      <vt:lpstr>Problem solving, Algorithms, and Flow charts</vt:lpstr>
      <vt:lpstr>Problem Solving</vt:lpstr>
      <vt:lpstr>Algorithm</vt:lpstr>
      <vt:lpstr>Algorithm – Area of a Circle </vt:lpstr>
      <vt:lpstr>Algorithm – Amount left after a grocery trip</vt:lpstr>
      <vt:lpstr>Algorithm – Steps </vt:lpstr>
      <vt:lpstr>Activity – Writing algorithms </vt:lpstr>
      <vt:lpstr>Key characteristics of an algorithm</vt:lpstr>
      <vt:lpstr>Flowcharts – Visualizing algorithms</vt:lpstr>
      <vt:lpstr>Importance of Flowcharts </vt:lpstr>
      <vt:lpstr>Activity – Drawing flowcharts</vt:lpstr>
      <vt:lpstr>Activity – Algorithm</vt:lpstr>
      <vt:lpstr>Need for Programming Languages</vt:lpstr>
      <vt:lpstr>Why do we need Programming Language?</vt:lpstr>
      <vt:lpstr>A computer program</vt:lpstr>
      <vt:lpstr>Questions – Computer program</vt:lpstr>
      <vt:lpstr>Lower- vs Higher-level programming language</vt:lpstr>
      <vt:lpstr>Python is a Higher-level programming language</vt:lpstr>
      <vt:lpstr>Activity – Natural vs programming language</vt:lpstr>
      <vt:lpstr>Basic Structure of a Python Program</vt:lpstr>
      <vt:lpstr>Structure of a program (or Python program) </vt:lpstr>
      <vt:lpstr>Structure of a program (or Python program) </vt:lpstr>
      <vt:lpstr>Problem solving   Environment types and Search Algorithms  </vt:lpstr>
      <vt:lpstr>Environment types and Search Algorithms</vt:lpstr>
      <vt:lpstr>Environment characteristics and types</vt:lpstr>
      <vt:lpstr>Activity – Environment types</vt:lpstr>
      <vt:lpstr>Problem solving strategies – Goal-based agents</vt:lpstr>
      <vt:lpstr>Problem solving strategies – By search</vt:lpstr>
      <vt:lpstr>Define the problem, i.e., problem formulation</vt:lpstr>
      <vt:lpstr>Problem solving strategies – Optimization</vt:lpstr>
      <vt:lpstr>Examples of Discrete Optimization Traveling salesperson problem</vt:lpstr>
      <vt:lpstr>Examples of Discrete Optimization Knapsack problem</vt:lpstr>
      <vt:lpstr>Examples of Discrete Optimization Route finding</vt:lpstr>
      <vt:lpstr>Real world examples of Optimization</vt:lpstr>
      <vt:lpstr>Search algorithms </vt:lpstr>
      <vt:lpstr>Structure – State space vs search space</vt:lpstr>
      <vt:lpstr>Structure – Search space regions</vt:lpstr>
      <vt:lpstr>Search strategies – types and evaluation  </vt:lpstr>
      <vt:lpstr>Search strategies and complexity </vt:lpstr>
      <vt:lpstr>Search strategies – uninformed and informed </vt:lpstr>
      <vt:lpstr>Uninformed search strategies – BFS </vt:lpstr>
      <vt:lpstr>Breadth-First (BFS): Characteristics</vt:lpstr>
      <vt:lpstr>Breadth-First (BFS): Algorithm</vt:lpstr>
      <vt:lpstr>Depth-First (DFS): Algorithm</vt:lpstr>
      <vt:lpstr>Activity – Applications of BFS, DFS, Uniform, and Greedy Searches</vt:lpstr>
      <vt:lpstr>Recommended Readings </vt:lpstr>
      <vt:lpstr>Appendix</vt:lpstr>
      <vt:lpstr>A (simple) Search tree in Python</vt:lpstr>
      <vt:lpstr>A (simple) Search tree in Python (cont’d)</vt:lpstr>
      <vt:lpstr>A (simple) Search tree in Python (cont’d)</vt:lpstr>
      <vt:lpstr>Map as a search tree</vt:lpstr>
      <vt:lpstr>Uninformed search strategies – BFS (Python example)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 Science  MMI 1030  Hemant Sangwan</dc:title>
  <dc:creator>Hemant Sangwan</dc:creator>
  <cp:lastModifiedBy>Hemant Sangwan</cp:lastModifiedBy>
  <cp:revision>137</cp:revision>
  <dcterms:created xsi:type="dcterms:W3CDTF">2021-08-05T09:50:20Z</dcterms:created>
  <dcterms:modified xsi:type="dcterms:W3CDTF">2025-03-17T20:42:06Z</dcterms:modified>
</cp:coreProperties>
</file>