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482" r:id="rId5"/>
    <p:sldId id="673" r:id="rId6"/>
    <p:sldId id="718" r:id="rId7"/>
    <p:sldId id="719" r:id="rId8"/>
    <p:sldId id="720" r:id="rId9"/>
    <p:sldId id="675" r:id="rId10"/>
    <p:sldId id="758" r:id="rId11"/>
    <p:sldId id="759" r:id="rId12"/>
    <p:sldId id="264" r:id="rId13"/>
    <p:sldId id="760" r:id="rId14"/>
    <p:sldId id="657" r:id="rId15"/>
    <p:sldId id="602" r:id="rId16"/>
    <p:sldId id="603" r:id="rId17"/>
    <p:sldId id="674" r:id="rId18"/>
    <p:sldId id="761" r:id="rId19"/>
    <p:sldId id="676" r:id="rId20"/>
    <p:sldId id="678" r:id="rId21"/>
    <p:sldId id="604" r:id="rId22"/>
    <p:sldId id="677" r:id="rId23"/>
    <p:sldId id="605" r:id="rId24"/>
    <p:sldId id="679" r:id="rId25"/>
    <p:sldId id="680" r:id="rId26"/>
    <p:sldId id="606" r:id="rId27"/>
    <p:sldId id="864" r:id="rId28"/>
    <p:sldId id="865" r:id="rId29"/>
    <p:sldId id="866" r:id="rId30"/>
    <p:sldId id="867" r:id="rId31"/>
    <p:sldId id="868" r:id="rId32"/>
    <p:sldId id="869" r:id="rId33"/>
    <p:sldId id="762" r:id="rId34"/>
    <p:sldId id="763" r:id="rId35"/>
    <p:sldId id="697" r:id="rId36"/>
    <p:sldId id="764" r:id="rId37"/>
    <p:sldId id="765" r:id="rId38"/>
    <p:sldId id="870" r:id="rId39"/>
    <p:sldId id="766" r:id="rId40"/>
    <p:sldId id="871" r:id="rId41"/>
    <p:sldId id="767" r:id="rId42"/>
    <p:sldId id="768" r:id="rId43"/>
    <p:sldId id="769" r:id="rId44"/>
    <p:sldId id="770" r:id="rId45"/>
    <p:sldId id="681" r:id="rId46"/>
    <p:sldId id="682" r:id="rId47"/>
    <p:sldId id="683" r:id="rId48"/>
    <p:sldId id="872" r:id="rId49"/>
    <p:sldId id="873" r:id="rId50"/>
    <p:sldId id="874" r:id="rId51"/>
    <p:sldId id="875" r:id="rId52"/>
    <p:sldId id="876" r:id="rId53"/>
    <p:sldId id="877" r:id="rId54"/>
    <p:sldId id="878" r:id="rId55"/>
    <p:sldId id="879" r:id="rId56"/>
    <p:sldId id="771" r:id="rId57"/>
    <p:sldId id="694" r:id="rId58"/>
    <p:sldId id="726" r:id="rId59"/>
    <p:sldId id="727" r:id="rId60"/>
    <p:sldId id="728" r:id="rId61"/>
    <p:sldId id="729" r:id="rId62"/>
    <p:sldId id="698" r:id="rId63"/>
    <p:sldId id="699" r:id="rId64"/>
    <p:sldId id="700" r:id="rId65"/>
    <p:sldId id="701" r:id="rId66"/>
    <p:sldId id="702" r:id="rId67"/>
    <p:sldId id="703" r:id="rId68"/>
    <p:sldId id="704" r:id="rId69"/>
    <p:sldId id="705" r:id="rId70"/>
    <p:sldId id="706" r:id="rId71"/>
    <p:sldId id="717" r:id="rId72"/>
    <p:sldId id="709" r:id="rId73"/>
    <p:sldId id="710" r:id="rId74"/>
    <p:sldId id="711" r:id="rId75"/>
    <p:sldId id="712" r:id="rId76"/>
    <p:sldId id="713" r:id="rId77"/>
    <p:sldId id="714" r:id="rId78"/>
    <p:sldId id="715" r:id="rId79"/>
    <p:sldId id="716"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1E718E-9283-8245-4DC4-A760F9E56DB0}" v="27" dt="2023-04-23T13:34:28.091"/>
    <p1510:client id="{ABE9590E-DFEE-4C5C-9B47-2433EA784628}" v="3" dt="2023-04-23T13:29:37.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nt Sangwan" userId="S::hsangwan@yorku.ca::3f3a2e0f-a54c-4645-8469-0c75659b5132" providerId="AD" clId="Web-{3E1E718E-9283-8245-4DC4-A760F9E56DB0}"/>
    <pc:docChg chg="modSld">
      <pc:chgData name="Hemant Sangwan" userId="S::hsangwan@yorku.ca::3f3a2e0f-a54c-4645-8469-0c75659b5132" providerId="AD" clId="Web-{3E1E718E-9283-8245-4DC4-A760F9E56DB0}" dt="2023-04-23T13:34:27.529" v="25" actId="20577"/>
      <pc:docMkLst>
        <pc:docMk/>
      </pc:docMkLst>
      <pc:sldChg chg="modSp">
        <pc:chgData name="Hemant Sangwan" userId="S::hsangwan@yorku.ca::3f3a2e0f-a54c-4645-8469-0c75659b5132" providerId="AD" clId="Web-{3E1E718E-9283-8245-4DC4-A760F9E56DB0}" dt="2023-04-23T13:34:27.529" v="25" actId="20577"/>
        <pc:sldMkLst>
          <pc:docMk/>
          <pc:sldMk cId="2565540383" sldId="673"/>
        </pc:sldMkLst>
        <pc:spChg chg="mod">
          <ac:chgData name="Hemant Sangwan" userId="S::hsangwan@yorku.ca::3f3a2e0f-a54c-4645-8469-0c75659b5132" providerId="AD" clId="Web-{3E1E718E-9283-8245-4DC4-A760F9E56DB0}" dt="2023-04-23T13:34:27.529" v="25" actId="20577"/>
          <ac:spMkLst>
            <pc:docMk/>
            <pc:sldMk cId="2565540383" sldId="673"/>
            <ac:spMk id="6" creationId="{00000000-0000-0000-0000-000000000000}"/>
          </ac:spMkLst>
        </pc:spChg>
      </pc:sldChg>
    </pc:docChg>
  </pc:docChgLst>
  <pc:docChgLst>
    <pc:chgData name="Hemant Sangwan" userId="3f3a2e0f-a54c-4645-8469-0c75659b5132" providerId="ADAL" clId="{ABE9590E-DFEE-4C5C-9B47-2433EA784628}"/>
    <pc:docChg chg="undo custSel addSld modSld">
      <pc:chgData name="Hemant Sangwan" userId="3f3a2e0f-a54c-4645-8469-0c75659b5132" providerId="ADAL" clId="{ABE9590E-DFEE-4C5C-9B47-2433EA784628}" dt="2023-04-23T13:29:43.661" v="21" actId="1076"/>
      <pc:docMkLst>
        <pc:docMk/>
      </pc:docMkLst>
      <pc:sldChg chg="addSp delSp modSp add mod">
        <pc:chgData name="Hemant Sangwan" userId="3f3a2e0f-a54c-4645-8469-0c75659b5132" providerId="ADAL" clId="{ABE9590E-DFEE-4C5C-9B47-2433EA784628}" dt="2023-04-23T13:29:43.661" v="21" actId="1076"/>
        <pc:sldMkLst>
          <pc:docMk/>
          <pc:sldMk cId="2138334463" sldId="730"/>
        </pc:sldMkLst>
        <pc:spChg chg="del">
          <ac:chgData name="Hemant Sangwan" userId="3f3a2e0f-a54c-4645-8469-0c75659b5132" providerId="ADAL" clId="{ABE9590E-DFEE-4C5C-9B47-2433EA784628}" dt="2023-04-23T13:26:48.389" v="1" actId="478"/>
          <ac:spMkLst>
            <pc:docMk/>
            <pc:sldMk cId="2138334463" sldId="730"/>
            <ac:spMk id="3" creationId="{00000000-0000-0000-0000-000000000000}"/>
          </ac:spMkLst>
        </pc:spChg>
        <pc:spChg chg="add del mod">
          <ac:chgData name="Hemant Sangwan" userId="3f3a2e0f-a54c-4645-8469-0c75659b5132" providerId="ADAL" clId="{ABE9590E-DFEE-4C5C-9B47-2433EA784628}" dt="2023-04-23T13:26:49.743" v="2" actId="478"/>
          <ac:spMkLst>
            <pc:docMk/>
            <pc:sldMk cId="2138334463" sldId="730"/>
            <ac:spMk id="5" creationId="{BD023C2E-9F58-19C3-6BD1-8D7F69F37C5D}"/>
          </ac:spMkLst>
        </pc:spChg>
        <pc:picChg chg="add mod modCrop">
          <ac:chgData name="Hemant Sangwan" userId="3f3a2e0f-a54c-4645-8469-0c75659b5132" providerId="ADAL" clId="{ABE9590E-DFEE-4C5C-9B47-2433EA784628}" dt="2023-04-23T13:29:43.661" v="21" actId="1076"/>
          <ac:picMkLst>
            <pc:docMk/>
            <pc:sldMk cId="2138334463" sldId="730"/>
            <ac:picMk id="7" creationId="{52FC0225-8535-DAA4-0543-F52F172B42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dirty="0"/>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010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8135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fab4a3da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fab4a3da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605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dirty="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57189">
              <a:spcBef>
                <a:spcPts val="2133"/>
              </a:spcBef>
              <a:spcAft>
                <a:spcPts val="0"/>
              </a:spcAft>
              <a:buSzPts val="1800"/>
              <a:buChar char="○"/>
              <a:defRPr/>
            </a:lvl2pPr>
            <a:lvl3pPr marL="1828754" lvl="2" indent="-457189">
              <a:spcBef>
                <a:spcPts val="2133"/>
              </a:spcBef>
              <a:spcAft>
                <a:spcPts val="0"/>
              </a:spcAft>
              <a:buSzPts val="1800"/>
              <a:buChar char="■"/>
              <a:defRPr/>
            </a:lvl3pPr>
            <a:lvl4pPr marL="2438339" lvl="3" indent="-457189">
              <a:spcBef>
                <a:spcPts val="2133"/>
              </a:spcBef>
              <a:spcAft>
                <a:spcPts val="0"/>
              </a:spcAft>
              <a:buSzPts val="1800"/>
              <a:buChar char="●"/>
              <a:defRPr/>
            </a:lvl4pPr>
            <a:lvl5pPr marL="3047924" lvl="4" indent="-457189">
              <a:spcBef>
                <a:spcPts val="2133"/>
              </a:spcBef>
              <a:spcAft>
                <a:spcPts val="0"/>
              </a:spcAft>
              <a:buSzPts val="1800"/>
              <a:buChar char="○"/>
              <a:defRPr/>
            </a:lvl5pPr>
            <a:lvl6pPr marL="3657509" lvl="5" indent="-457189">
              <a:spcBef>
                <a:spcPts val="2133"/>
              </a:spcBef>
              <a:spcAft>
                <a:spcPts val="0"/>
              </a:spcAft>
              <a:buSzPts val="1800"/>
              <a:buChar char="■"/>
              <a:defRPr/>
            </a:lvl6pPr>
            <a:lvl7pPr marL="4267093" lvl="6" indent="-457189">
              <a:spcBef>
                <a:spcPts val="2133"/>
              </a:spcBef>
              <a:spcAft>
                <a:spcPts val="0"/>
              </a:spcAft>
              <a:buSzPts val="1800"/>
              <a:buChar char="●"/>
              <a:defRPr/>
            </a:lvl7pPr>
            <a:lvl8pPr marL="4876678" lvl="7" indent="-457189">
              <a:spcBef>
                <a:spcPts val="2133"/>
              </a:spcBef>
              <a:spcAft>
                <a:spcPts val="0"/>
              </a:spcAft>
              <a:buSzPts val="1800"/>
              <a:buChar char="○"/>
              <a:defRPr/>
            </a:lvl8pPr>
            <a:lvl9pPr marL="5486263" lvl="8" indent="-457189">
              <a:spcBef>
                <a:spcPts val="2133"/>
              </a:spcBef>
              <a:spcAft>
                <a:spcPts val="2133"/>
              </a:spcAft>
              <a:buSzPts val="18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18128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4/28/2025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4/28/2025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livemint.com/technology/trends-that-will-influence-the-future-of-smartphone-experience-11652107046977.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wardsdatascience.com/9-distance-measures-in-data-science-918109d069f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www.sawtoothsoftware.com/download/techpap/ccatech.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medium.com/s/story/spotifys-discover-weekly-how-machine-learning-finds-your-new-music-19a41ab76efe"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scikit-learn.org/stable/modules/mixture.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denverpost.com/2016/09/04/are-store-rewards-programs-worthwhile-mostly-not/" TargetMode="External"/><Relationship Id="rId2" Type="http://schemas.openxmlformats.org/officeDocument/2006/relationships/hyperlink" Target="https://medium.com/s/story/spotifys-discover-weekly-how-machine-learning-finds-your-new-music-19a41ab76efe" TargetMode="External"/><Relationship Id="rId1" Type="http://schemas.openxmlformats.org/officeDocument/2006/relationships/slideLayout" Target="../slideLayouts/slideLayout2.xml"/><Relationship Id="rId5" Type="http://schemas.openxmlformats.org/officeDocument/2006/relationships/hyperlink" Target="https://towardsdatascience.com/gaussian-mixture-models-d13a5e915c8e" TargetMode="External"/><Relationship Id="rId4" Type="http://schemas.openxmlformats.org/officeDocument/2006/relationships/hyperlink" Target="https://scikit-learn.org/stable/modules/mixture.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hyperlink" Target="https://www.javatpoint.com/types-of-machine-learning" TargetMode="External"/><Relationship Id="rId5" Type="http://schemas.openxmlformats.org/officeDocument/2006/relationships/image" Target="../media/image23.png"/><Relationship Id="rId4" Type="http://schemas.openxmlformats.org/officeDocument/2006/relationships/hyperlink" Target="https://www.kdnuggets.com/2019/04/poll-data-science-machine-learning-methods-algorithms-use-2018-2019.html"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scikit-learn.org/stable/tutorial/machine_learning_map/index.html"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AI Fundamentals, MMAI 5000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S5 – Machine learning – Unsupervised ML</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Clustering</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58556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spc="0" dirty="0">
                <a:solidFill>
                  <a:srgbClr val="0070C0"/>
                </a:solidFill>
                <a:latin typeface="Calibri" panose="020F0502020204030204" pitchFamily="34" charset="0"/>
                <a:cs typeface="Calibri" panose="020F0502020204030204" pitchFamily="34" charset="0"/>
              </a:rPr>
              <a:t>Agenda – Making Sound Business Decisions with Clustering Analysis </a:t>
            </a:r>
          </a:p>
        </p:txBody>
      </p:sp>
      <p:sp>
        <p:nvSpPr>
          <p:cNvPr id="3" name="Content Placeholder 2"/>
          <p:cNvSpPr>
            <a:spLocks noGrp="1"/>
          </p:cNvSpPr>
          <p:nvPr>
            <p:ph idx="1"/>
          </p:nvPr>
        </p:nvSpPr>
        <p:spPr>
          <a:xfrm>
            <a:off x="1097280" y="1744136"/>
            <a:ext cx="10058400" cy="4545827"/>
          </a:xfrm>
        </p:spPr>
        <p:txBody>
          <a:bodyPr>
            <a:noAutofit/>
          </a:bodyPr>
          <a:lstStyle/>
          <a:p>
            <a:pPr marL="548640" lvl="1" indent="0">
              <a:lnSpc>
                <a:spcPct val="100000"/>
              </a:lnSpc>
              <a:spcBef>
                <a:spcPts val="0"/>
              </a:spcBef>
              <a:spcAft>
                <a:spcPts val="0"/>
              </a:spcAft>
              <a:buClrTx/>
              <a:buSzPct val="100000"/>
              <a:buNone/>
            </a:pPr>
            <a:r>
              <a:rPr lang="en-US" dirty="0">
                <a:solidFill>
                  <a:schemeClr val="tx1"/>
                </a:solidFill>
                <a:latin typeface="Calibri" panose="020F0502020204030204" pitchFamily="34" charset="0"/>
                <a:cs typeface="Calibri" panose="020F0502020204030204" pitchFamily="34" charset="0"/>
                <a:sym typeface="EB Garamond"/>
              </a:rPr>
              <a:t>In this session, we will discuss clustering approach using the following items</a:t>
            </a: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Learning</a:t>
            </a:r>
            <a:r>
              <a:rPr lang="en-US" dirty="0">
                <a:solidFill>
                  <a:srgbClr val="000000"/>
                </a:solidFill>
                <a:latin typeface="Calibri" panose="020F0502020204030204" pitchFamily="34" charset="0"/>
                <a:cs typeface="Calibri" panose="020F0502020204030204" pitchFamily="34" charset="0"/>
                <a:sym typeface="EB Garamond"/>
              </a:rPr>
              <a:t> fundamentals of clustering using real world examples (what and why)</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rgbClr val="000000"/>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Explaining</a:t>
            </a:r>
            <a:r>
              <a:rPr lang="en-US" dirty="0">
                <a:solidFill>
                  <a:srgbClr val="000000"/>
                </a:solidFill>
                <a:latin typeface="Calibri" panose="020F0502020204030204" pitchFamily="34" charset="0"/>
                <a:cs typeface="Calibri" panose="020F0502020204030204" pitchFamily="34" charset="0"/>
                <a:sym typeface="EB Garamond"/>
              </a:rPr>
              <a:t> methodological approach to clustering</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Geometrical and Analytical</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rgbClr val="000000"/>
                </a:solidFill>
                <a:latin typeface="Calibri" panose="020F0502020204030204" pitchFamily="34" charset="0"/>
                <a:cs typeface="Calibri" panose="020F0502020204030204" pitchFamily="34" charset="0"/>
                <a:sym typeface="EB Garamond"/>
              </a:rPr>
              <a:t>Key inputs to clustering analysis: Feature selection and distance measures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rgbClr val="000000"/>
                </a:solidFill>
                <a:latin typeface="Calibri" panose="020F0502020204030204" pitchFamily="34" charset="0"/>
                <a:cs typeface="Calibri" panose="020F0502020204030204" pitchFamily="34" charset="0"/>
                <a:sym typeface="EB Garamond"/>
              </a:rPr>
              <a:t>Algorithms: Hierarchical clustering (e.g., linkage methods), Non-hierarchical clustering (k-mean)</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rgbClr val="000000"/>
                </a:solidFill>
                <a:latin typeface="Calibri" panose="020F0502020204030204" pitchFamily="34" charset="0"/>
                <a:cs typeface="Calibri" panose="020F0502020204030204" pitchFamily="34" charset="0"/>
                <a:sym typeface="EB Garamond"/>
              </a:rPr>
              <a:t>Criteria for finalizing clustering solutions: Modeling criteria, business criteria, judgement</a:t>
            </a:r>
          </a:p>
          <a:p>
            <a:pPr marL="937260" lvl="3" indent="0">
              <a:lnSpc>
                <a:spcPct val="100000"/>
              </a:lnSpc>
              <a:spcBef>
                <a:spcPts val="0"/>
              </a:spcBef>
              <a:spcAft>
                <a:spcPts val="0"/>
              </a:spcAft>
              <a:buClr>
                <a:srgbClr val="000000"/>
              </a:buClr>
              <a:buSzPct val="80000"/>
              <a:buNone/>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rgbClr val="000000"/>
                </a:solidFill>
                <a:latin typeface="Calibri" panose="020F0502020204030204" pitchFamily="34" charset="0"/>
                <a:cs typeface="Calibri" panose="020F0502020204030204" pitchFamily="34" charset="0"/>
                <a:sym typeface="EB Garamond"/>
              </a:rPr>
              <a:t>Describing</a:t>
            </a:r>
            <a:r>
              <a:rPr lang="en-US" dirty="0">
                <a:solidFill>
                  <a:srgbClr val="000000"/>
                </a:solidFill>
                <a:latin typeface="Calibri" panose="020F0502020204030204" pitchFamily="34" charset="0"/>
                <a:cs typeface="Calibri" panose="020F0502020204030204" pitchFamily="34" charset="0"/>
                <a:sym typeface="EB Garamond"/>
              </a:rPr>
              <a:t> evolution of business trends around Clustering: </a:t>
            </a:r>
            <a:r>
              <a:rPr lang="en-US" dirty="0">
                <a:solidFill>
                  <a:schemeClr val="tx1"/>
                </a:solidFill>
                <a:latin typeface="Calibri" panose="020F0502020204030204" pitchFamily="34" charset="0"/>
                <a:cs typeface="Calibri" panose="020F0502020204030204" pitchFamily="34" charset="0"/>
                <a:sym typeface="EB Garamond"/>
              </a:rPr>
              <a:t>Mass marketing (no clustering), segmentation (traditional clustering), personalization (individual targeting)</a:t>
            </a:r>
          </a:p>
        </p:txBody>
      </p:sp>
    </p:spTree>
    <p:extLst>
      <p:ext uri="{BB962C8B-B14F-4D97-AF65-F5344CB8AC3E}">
        <p14:creationId xmlns:p14="http://schemas.microsoft.com/office/powerpoint/2010/main" val="2927654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spc="0" dirty="0">
                <a:solidFill>
                  <a:srgbClr val="0070C0"/>
                </a:solidFill>
                <a:latin typeface="Calibri" panose="020F0502020204030204" pitchFamily="34" charset="0"/>
                <a:cs typeface="Calibri" panose="020F0502020204030204" pitchFamily="34" charset="0"/>
              </a:rPr>
              <a:t>Overview – Making Sound Business Decisions with Clustering</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ea typeface="ヒラギノ角ゴ Pro W3" charset="-128"/>
                <a:cs typeface="Calibri" panose="020F0502020204030204" pitchFamily="34" charset="0"/>
                <a:sym typeface="EB Garamond"/>
              </a:rPr>
              <a:t>Clustering is about identifying a group of customers for whom business and marketing activities can be directed </a:t>
            </a:r>
            <a:r>
              <a:rPr lang="en-US" sz="2000" b="1" dirty="0">
                <a:solidFill>
                  <a:srgbClr val="000000"/>
                </a:solidFill>
                <a:latin typeface="Calibri" panose="020F0502020204030204" pitchFamily="34" charset="0"/>
                <a:ea typeface="ヒラギノ角ゴ Pro W3" charset="-128"/>
                <a:cs typeface="Calibri" panose="020F0502020204030204" pitchFamily="34" charset="0"/>
                <a:sym typeface="EB Garamond"/>
              </a:rPr>
              <a:t>profitability</a:t>
            </a:r>
            <a:r>
              <a:rPr lang="en-US" sz="2000" dirty="0">
                <a:solidFill>
                  <a:srgbClr val="000000"/>
                </a:solidFill>
                <a:latin typeface="Calibri" panose="020F0502020204030204" pitchFamily="34" charset="0"/>
                <a:ea typeface="ヒラギノ角ゴ Pro W3" charset="-128"/>
                <a:cs typeface="Calibri" panose="020F0502020204030204" pitchFamily="34" charset="0"/>
                <a:sym typeface="EB Garamond"/>
              </a:rPr>
              <a:t> </a:t>
            </a:r>
          </a:p>
          <a:p>
            <a:pPr marL="1463040" lvl="4"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Customer preferences, needs, and compatibility with products and services vary significantly</a:t>
            </a:r>
          </a:p>
          <a:p>
            <a:pPr marL="937260" lvl="3" indent="0">
              <a:lnSpc>
                <a:spcPct val="100000"/>
              </a:lnSpc>
              <a:spcBef>
                <a:spcPts val="0"/>
              </a:spcBef>
              <a:spcAft>
                <a:spcPts val="0"/>
              </a:spcAft>
              <a:buClr>
                <a:srgbClr val="000000"/>
              </a:buClr>
              <a:buSzPct val="80000"/>
              <a:buNone/>
              <a:defRPr/>
            </a:pPr>
            <a:endParaRPr lang="en-US" sz="2400" dirty="0">
              <a:solidFill>
                <a:schemeClr val="tx1"/>
              </a:solidFill>
              <a:latin typeface="Calibri" panose="020F0502020204030204" pitchFamily="34" charset="0"/>
              <a:cs typeface="Calibri" panose="020F0502020204030204" pitchFamily="34" charset="0"/>
              <a:sym typeface="Roboto"/>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000" dirty="0">
                <a:solidFill>
                  <a:srgbClr val="000000"/>
                </a:solidFill>
                <a:latin typeface="Calibri" panose="020F0502020204030204" pitchFamily="34" charset="0"/>
                <a:cs typeface="Calibri" panose="020F0502020204030204" pitchFamily="34" charset="0"/>
                <a:sym typeface="EB Garamond"/>
              </a:rPr>
              <a:t>Clustering analysis enables businesses and other organizations to </a:t>
            </a:r>
            <a:r>
              <a:rPr lang="en-US" sz="2000" b="1" dirty="0">
                <a:solidFill>
                  <a:srgbClr val="000000"/>
                </a:solidFill>
                <a:latin typeface="Calibri" panose="020F0502020204030204" pitchFamily="34" charset="0"/>
                <a:cs typeface="Calibri" panose="020F0502020204030204" pitchFamily="34" charset="0"/>
                <a:sym typeface="EB Garamond"/>
              </a:rPr>
              <a:t>segments</a:t>
            </a:r>
            <a:r>
              <a:rPr lang="en-US" sz="2000" dirty="0">
                <a:solidFill>
                  <a:srgbClr val="000000"/>
                </a:solidFill>
                <a:latin typeface="Calibri" panose="020F0502020204030204" pitchFamily="34" charset="0"/>
                <a:cs typeface="Calibri" panose="020F0502020204030204" pitchFamily="34" charset="0"/>
                <a:sym typeface="EB Garamond"/>
              </a:rPr>
              <a:t> and </a:t>
            </a:r>
            <a:r>
              <a:rPr lang="en-US" sz="2000" b="1" dirty="0">
                <a:solidFill>
                  <a:srgbClr val="000000"/>
                </a:solidFill>
                <a:latin typeface="Calibri" panose="020F0502020204030204" pitchFamily="34" charset="0"/>
                <a:cs typeface="Calibri" panose="020F0502020204030204" pitchFamily="34" charset="0"/>
                <a:sym typeface="EB Garamond"/>
              </a:rPr>
              <a:t>classify</a:t>
            </a:r>
            <a:r>
              <a:rPr lang="en-US" sz="2000" dirty="0">
                <a:solidFill>
                  <a:srgbClr val="000000"/>
                </a:solidFill>
                <a:latin typeface="Calibri" panose="020F0502020204030204" pitchFamily="34" charset="0"/>
                <a:cs typeface="Calibri" panose="020F0502020204030204" pitchFamily="34" charset="0"/>
                <a:sym typeface="EB Garamond"/>
              </a:rPr>
              <a:t> customers, regions, brands, and products. </a:t>
            </a:r>
            <a:r>
              <a:rPr lang="en-US" sz="2000" b="1" dirty="0">
                <a:solidFill>
                  <a:srgbClr val="000000"/>
                </a:solidFill>
                <a:latin typeface="Calibri" panose="020F0502020204030204" pitchFamily="34" charset="0"/>
                <a:cs typeface="Calibri" panose="020F0502020204030204" pitchFamily="34" charset="0"/>
                <a:sym typeface="EB Garamond"/>
              </a:rPr>
              <a:t>Key benefits </a:t>
            </a:r>
            <a:r>
              <a:rPr lang="en-US" sz="2000" dirty="0">
                <a:solidFill>
                  <a:srgbClr val="000000"/>
                </a:solidFill>
                <a:latin typeface="Calibri" panose="020F0502020204030204" pitchFamily="34" charset="0"/>
                <a:cs typeface="Calibri" panose="020F0502020204030204" pitchFamily="34" charset="0"/>
                <a:sym typeface="EB Garamond"/>
              </a:rPr>
              <a:t>of clustering include </a:t>
            </a:r>
            <a:endParaRPr lang="en-US" sz="2000" dirty="0">
              <a:solidFill>
                <a:srgbClr val="000000"/>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rgbClr val="000000"/>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rgbClr val="000000"/>
                </a:solidFill>
                <a:latin typeface="Calibri" panose="020F0502020204030204" pitchFamily="34" charset="0"/>
                <a:ea typeface="ヒラギノ角ゴ Pro W3" charset="-128"/>
                <a:cs typeface="Calibri" panose="020F0502020204030204" pitchFamily="34" charset="0"/>
                <a:sym typeface="EB Garamond"/>
              </a:rPr>
              <a:t>Clustering helps in decision making, i.e., we have a natural tendency to “classify” things, e.g. objects, humans, animals, firms, brands, etc. </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rgbClr val="000000"/>
              </a:solidFill>
              <a:latin typeface="Calibri" panose="020F0502020204030204" pitchFamily="34" charset="0"/>
              <a:ea typeface="ヒラギノ角ゴ Pro W3" charset="-128"/>
              <a:cs typeface="Calibri" panose="020F0502020204030204" pitchFamily="34" charset="0"/>
              <a:sym typeface="EB Garamond"/>
            </a:endParaRPr>
          </a:p>
          <a:p>
            <a:pPr marL="1463040" lvl="4" indent="-365760">
              <a:lnSpc>
                <a:spcPct val="100000"/>
              </a:lnSpc>
              <a:spcBef>
                <a:spcPts val="0"/>
              </a:spcBef>
              <a:spcAft>
                <a:spcPts val="0"/>
              </a:spcAft>
              <a:buClrTx/>
              <a:buSzPct val="80000"/>
              <a:buFont typeface="Wingdings" panose="05000000000000000000" pitchFamily="2" charset="2"/>
              <a:buChar char="§"/>
              <a:defRPr/>
            </a:pPr>
            <a:r>
              <a:rPr lang="en-US" sz="1800" dirty="0">
                <a:solidFill>
                  <a:schemeClr val="tx1"/>
                </a:solidFill>
                <a:latin typeface="Calibri" panose="020F0502020204030204" pitchFamily="34" charset="0"/>
                <a:cs typeface="Calibri" panose="020F0502020204030204" pitchFamily="34" charset="0"/>
                <a:sym typeface="EB Garamond"/>
              </a:rPr>
              <a:t>Clustering (or classification) makes </a:t>
            </a:r>
            <a:r>
              <a:rPr lang="en-US" sz="1800" i="1" dirty="0">
                <a:solidFill>
                  <a:schemeClr val="tx1"/>
                </a:solidFill>
                <a:latin typeface="Calibri" panose="020F0502020204030204" pitchFamily="34" charset="0"/>
                <a:cs typeface="Calibri" panose="020F0502020204030204" pitchFamily="34" charset="0"/>
                <a:sym typeface="EB Garamond"/>
              </a:rPr>
              <a:t>information processing </a:t>
            </a:r>
            <a:r>
              <a:rPr lang="en-US" sz="1800" dirty="0">
                <a:solidFill>
                  <a:schemeClr val="tx1"/>
                </a:solidFill>
                <a:latin typeface="Calibri" panose="020F0502020204030204" pitchFamily="34" charset="0"/>
                <a:cs typeface="Calibri" panose="020F0502020204030204" pitchFamily="34" charset="0"/>
                <a:sym typeface="EB Garamond"/>
              </a:rPr>
              <a:t>easier</a:t>
            </a:r>
          </a:p>
          <a:p>
            <a:pPr marL="1463040" lvl="4" indent="-365760">
              <a:lnSpc>
                <a:spcPct val="100000"/>
              </a:lnSpc>
              <a:spcBef>
                <a:spcPts val="0"/>
              </a:spcBef>
              <a:spcAft>
                <a:spcPts val="0"/>
              </a:spcAft>
              <a:buClrTx/>
              <a:buSzPct val="80000"/>
              <a:buFont typeface="Wingdings" panose="05000000000000000000" pitchFamily="2" charset="2"/>
              <a:buChar char="§"/>
              <a:defRPr/>
            </a:pPr>
            <a:r>
              <a:rPr lang="en-US" sz="1800" dirty="0">
                <a:solidFill>
                  <a:schemeClr val="tx1"/>
                </a:solidFill>
                <a:latin typeface="Calibri" panose="020F0502020204030204" pitchFamily="34" charset="0"/>
                <a:cs typeface="Calibri" panose="020F0502020204030204" pitchFamily="34" charset="0"/>
                <a:sym typeface="EB Garamond"/>
              </a:rPr>
              <a:t>Clustering </a:t>
            </a:r>
            <a:r>
              <a:rPr lang="en-US" sz="1800" i="1" dirty="0">
                <a:solidFill>
                  <a:schemeClr val="tx1"/>
                </a:solidFill>
                <a:latin typeface="Calibri" panose="020F0502020204030204" pitchFamily="34" charset="0"/>
                <a:cs typeface="Calibri" panose="020F0502020204030204" pitchFamily="34" charset="0"/>
                <a:sym typeface="EB Garamond"/>
              </a:rPr>
              <a:t>reveals</a:t>
            </a:r>
            <a:r>
              <a:rPr lang="en-US" sz="1800" dirty="0">
                <a:solidFill>
                  <a:schemeClr val="tx1"/>
                </a:solidFill>
                <a:latin typeface="Calibri" panose="020F0502020204030204" pitchFamily="34" charset="0"/>
                <a:cs typeface="Calibri" panose="020F0502020204030204" pitchFamily="34" charset="0"/>
                <a:sym typeface="EB Garamond"/>
              </a:rPr>
              <a:t> structure/interesting patterns in data </a:t>
            </a:r>
          </a:p>
          <a:p>
            <a:pPr marL="1463040" lvl="4" indent="-365760">
              <a:lnSpc>
                <a:spcPct val="100000"/>
              </a:lnSpc>
              <a:spcBef>
                <a:spcPts val="0"/>
              </a:spcBef>
              <a:spcAft>
                <a:spcPts val="0"/>
              </a:spcAft>
              <a:buClrTx/>
              <a:buSzPct val="80000"/>
              <a:buFont typeface="Wingdings" panose="05000000000000000000" pitchFamily="2" charset="2"/>
              <a:buChar char="§"/>
              <a:defRPr/>
            </a:pPr>
            <a:r>
              <a:rPr lang="en-US" sz="1800" dirty="0">
                <a:solidFill>
                  <a:schemeClr val="tx1"/>
                </a:solidFill>
                <a:latin typeface="Calibri" panose="020F0502020204030204" pitchFamily="34" charset="0"/>
                <a:cs typeface="Calibri" panose="020F0502020204030204" pitchFamily="34" charset="0"/>
                <a:sym typeface="EB Garamond"/>
              </a:rPr>
              <a:t>We can classify things even when classification does not exist or not meaningful</a:t>
            </a:r>
          </a:p>
          <a:p>
            <a:pPr marL="937260" lvl="3" indent="0">
              <a:lnSpc>
                <a:spcPct val="100000"/>
              </a:lnSpc>
              <a:spcBef>
                <a:spcPts val="0"/>
              </a:spcBef>
              <a:spcAft>
                <a:spcPts val="0"/>
              </a:spcAft>
              <a:buClr>
                <a:srgbClr val="000000"/>
              </a:buClr>
              <a:buSzPct val="80000"/>
              <a:buNone/>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rgbClr val="00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6296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Clustering Analysis</a:t>
            </a:r>
          </a:p>
        </p:txBody>
      </p:sp>
    </p:spTree>
    <p:extLst>
      <p:ext uri="{BB962C8B-B14F-4D97-AF65-F5344CB8AC3E}">
        <p14:creationId xmlns:p14="http://schemas.microsoft.com/office/powerpoint/2010/main" val="199252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Clustering Analysis?</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The scientific and analytical process of dividing the market such that</a:t>
            </a:r>
          </a:p>
          <a:p>
            <a:pPr marL="1097280" lvl="2"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Customers </a:t>
            </a:r>
            <a:r>
              <a:rPr lang="en-US" sz="2400" b="1" dirty="0">
                <a:solidFill>
                  <a:schemeClr val="tx1"/>
                </a:solidFill>
                <a:latin typeface="Calibri" panose="020F0502020204030204" pitchFamily="34" charset="0"/>
                <a:cs typeface="Calibri" panose="020F0502020204030204" pitchFamily="34" charset="0"/>
                <a:sym typeface="EB Garamond"/>
              </a:rPr>
              <a:t>within</a:t>
            </a:r>
            <a:r>
              <a:rPr lang="en-US" sz="2400" dirty="0">
                <a:solidFill>
                  <a:schemeClr val="tx1"/>
                </a:solidFill>
                <a:latin typeface="Calibri" panose="020F0502020204030204" pitchFamily="34" charset="0"/>
                <a:cs typeface="Calibri" panose="020F0502020204030204" pitchFamily="34" charset="0"/>
                <a:sym typeface="EB Garamond"/>
              </a:rPr>
              <a:t> a cluster are SIMILAR to each other</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a:t>
            </a:r>
            <a:r>
              <a:rPr lang="en-US" sz="1600" b="1" dirty="0">
                <a:solidFill>
                  <a:schemeClr val="tx1"/>
                </a:solidFill>
                <a:latin typeface="Calibri" panose="020F0502020204030204" pitchFamily="34" charset="0"/>
                <a:cs typeface="Calibri" panose="020F0502020204030204" pitchFamily="34" charset="0"/>
                <a:sym typeface="EB Garamond"/>
              </a:rPr>
              <a:t>within</a:t>
            </a:r>
            <a:r>
              <a:rPr lang="en-US" sz="1600" dirty="0">
                <a:solidFill>
                  <a:schemeClr val="tx1"/>
                </a:solidFill>
                <a:latin typeface="Calibri" panose="020F0502020204030204" pitchFamily="34" charset="0"/>
                <a:cs typeface="Calibri" panose="020F0502020204030204" pitchFamily="34" charset="0"/>
                <a:sym typeface="EB Garamond"/>
              </a:rPr>
              <a:t> cluster homogeneity as high as possible)</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Customers </a:t>
            </a:r>
            <a:r>
              <a:rPr lang="en-US" sz="2400" b="1" dirty="0">
                <a:solidFill>
                  <a:schemeClr val="tx1"/>
                </a:solidFill>
                <a:latin typeface="Calibri" panose="020F0502020204030204" pitchFamily="34" charset="0"/>
                <a:cs typeface="Calibri" panose="020F0502020204030204" pitchFamily="34" charset="0"/>
                <a:sym typeface="EB Garamond"/>
              </a:rPr>
              <a:t>between</a:t>
            </a:r>
            <a:r>
              <a:rPr lang="en-US" sz="2400" dirty="0">
                <a:solidFill>
                  <a:schemeClr val="tx1"/>
                </a:solidFill>
                <a:latin typeface="Calibri" panose="020F0502020204030204" pitchFamily="34" charset="0"/>
                <a:cs typeface="Calibri" panose="020F0502020204030204" pitchFamily="34" charset="0"/>
                <a:sym typeface="EB Garamond"/>
              </a:rPr>
              <a:t> clusters are as DIFFERENT from each other as possible</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a:t>
            </a:r>
            <a:r>
              <a:rPr lang="en-US" sz="1600" b="1" dirty="0">
                <a:solidFill>
                  <a:schemeClr val="tx1"/>
                </a:solidFill>
                <a:latin typeface="Calibri" panose="020F0502020204030204" pitchFamily="34" charset="0"/>
                <a:cs typeface="Calibri" panose="020F0502020204030204" pitchFamily="34" charset="0"/>
                <a:sym typeface="EB Garamond"/>
              </a:rPr>
              <a:t>between</a:t>
            </a:r>
            <a:r>
              <a:rPr lang="en-US" sz="1600" dirty="0">
                <a:solidFill>
                  <a:schemeClr val="tx1"/>
                </a:solidFill>
                <a:latin typeface="Calibri" panose="020F0502020204030204" pitchFamily="34" charset="0"/>
                <a:cs typeface="Calibri" panose="020F0502020204030204" pitchFamily="34" charset="0"/>
                <a:sym typeface="EB Garamond"/>
              </a:rPr>
              <a:t> cluster homogeneity as high as possible)</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Similarity and difference among customers are along </a:t>
            </a:r>
            <a:r>
              <a:rPr lang="en-US" sz="2400" b="1" dirty="0">
                <a:solidFill>
                  <a:schemeClr val="tx1"/>
                </a:solidFill>
                <a:latin typeface="Calibri" panose="020F0502020204030204" pitchFamily="34" charset="0"/>
                <a:cs typeface="Calibri" panose="020F0502020204030204" pitchFamily="34" charset="0"/>
                <a:sym typeface="EB Garamond"/>
              </a:rPr>
              <a:t>key dimensions </a:t>
            </a:r>
            <a:r>
              <a:rPr lang="en-US" sz="2400" dirty="0">
                <a:solidFill>
                  <a:schemeClr val="tx1"/>
                </a:solidFill>
                <a:latin typeface="Calibri" panose="020F0502020204030204" pitchFamily="34" charset="0"/>
                <a:cs typeface="Calibri" panose="020F0502020204030204" pitchFamily="34" charset="0"/>
                <a:sym typeface="EB Garamond"/>
              </a:rPr>
              <a:t>(aka </a:t>
            </a:r>
            <a:r>
              <a:rPr lang="en-US" sz="2400" i="1" dirty="0">
                <a:solidFill>
                  <a:schemeClr val="tx1"/>
                </a:solidFill>
                <a:latin typeface="Calibri" panose="020F0502020204030204" pitchFamily="34" charset="0"/>
                <a:cs typeface="Calibri" panose="020F0502020204030204" pitchFamily="34" charset="0"/>
                <a:sym typeface="EB Garamond"/>
              </a:rPr>
              <a:t>features</a:t>
            </a:r>
            <a:r>
              <a:rPr lang="en-US" sz="2400" dirty="0">
                <a:solidFill>
                  <a:schemeClr val="tx1"/>
                </a:solidFill>
                <a:latin typeface="Calibri" panose="020F0502020204030204" pitchFamily="34" charset="0"/>
                <a:cs typeface="Calibri" panose="020F0502020204030204" pitchFamily="34" charset="0"/>
                <a:sym typeface="EB Garamond"/>
              </a:rPr>
              <a:t>)</a:t>
            </a:r>
          </a:p>
        </p:txBody>
      </p:sp>
    </p:spTree>
    <p:extLst>
      <p:ext uri="{BB962C8B-B14F-4D97-AF65-F5344CB8AC3E}">
        <p14:creationId xmlns:p14="http://schemas.microsoft.com/office/powerpoint/2010/main" val="4164570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Selfie and Picture taking behaviour</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How frequently do you take photos? (Select only one)</a:t>
            </a:r>
          </a:p>
          <a:p>
            <a:pPr marL="1097280" lvl="2"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Daily,  2-4 times a week,  once a week,  once every 2-4 weeks,  once a month,  once every 2-6 months,  once every 6 to 12 months,  once a year,  less than once a year,  never</a:t>
            </a:r>
          </a:p>
          <a:p>
            <a:pPr marL="914400" lvl="0" indent="0">
              <a:lnSpc>
                <a:spcPct val="100000"/>
              </a:lnSpc>
              <a:spcBef>
                <a:spcPts val="0"/>
              </a:spcBef>
              <a:spcAft>
                <a:spcPts val="0"/>
              </a:spcAft>
              <a:buNone/>
            </a:pPr>
            <a:endParaRPr lang="en-US" sz="16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What devices you use to take photos? (Select all that apply)</a:t>
            </a:r>
          </a:p>
          <a:p>
            <a:pPr marL="1097280" lvl="2"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Smartphone (e.g., I-phone, Samsung galaxy, etc.), point and shoot camera,  digital </a:t>
            </a:r>
            <a:r>
              <a:rPr lang="en-US" sz="1600" dirty="0" err="1">
                <a:solidFill>
                  <a:schemeClr val="tx1"/>
                </a:solidFill>
                <a:latin typeface="Calibri" panose="020F0502020204030204" pitchFamily="34" charset="0"/>
                <a:cs typeface="Calibri" panose="020F0502020204030204" pitchFamily="34" charset="0"/>
                <a:sym typeface="EB Garamond"/>
              </a:rPr>
              <a:t>SLR</a:t>
            </a:r>
            <a:r>
              <a:rPr lang="en-US" sz="1600" dirty="0">
                <a:solidFill>
                  <a:schemeClr val="tx1"/>
                </a:solidFill>
                <a:latin typeface="Calibri" panose="020F0502020204030204" pitchFamily="34" charset="0"/>
                <a:cs typeface="Calibri" panose="020F0502020204030204" pitchFamily="34" charset="0"/>
                <a:sym typeface="EB Garamond"/>
              </a:rPr>
              <a:t> camera,  film camera, tablet (e.g., I-pad), laptop, other </a:t>
            </a:r>
          </a:p>
          <a:p>
            <a:pPr marL="914400" lvl="0" indent="0">
              <a:lnSpc>
                <a:spcPct val="100000"/>
              </a:lnSpc>
              <a:spcBef>
                <a:spcPts val="0"/>
              </a:spcBef>
              <a:spcAft>
                <a:spcPts val="0"/>
              </a:spcAft>
              <a:buNone/>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What is your MOST favourite topic/theme for taking photos? (Select only 1)</a:t>
            </a:r>
          </a:p>
          <a:p>
            <a:pPr marL="1097280" lvl="2"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Food, fun moments (friends), fun moments(animals), shopping items, nature, special events (e.g., birthdays, wedding, graduation party,  vacations, etc.)  </a:t>
            </a:r>
          </a:p>
          <a:p>
            <a:pPr marL="914400" lvl="0" indent="0">
              <a:lnSpc>
                <a:spcPct val="100000"/>
              </a:lnSpc>
              <a:spcBef>
                <a:spcPts val="0"/>
              </a:spcBef>
              <a:spcAft>
                <a:spcPts val="0"/>
              </a:spcAft>
              <a:buNone/>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What do you do once you have taken photos? (Select up to 3 choices)</a:t>
            </a:r>
          </a:p>
          <a:p>
            <a:pPr marL="1097280" lvl="2"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Share them instantly on social media sites (Facebook, Twitter, Snapchat, Instagram, etc.),  share them on social media site after editing/applying filters, leave them on the device you used to take photos,  transfer them to an external hard drive, share them by emailing,  take printouts, other</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399273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Poll 1 – Selfie and Picture taking behaviour</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 What is your MOST favourite topic/theme for taking photos? (Select only 1)</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Food</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fun moments (friends) </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fun moments(animals)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shopping items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nature</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special events (e.g., birthdays, wedding, graduation party,  vacations, etc.)  </a:t>
            </a:r>
          </a:p>
          <a:p>
            <a:pPr marL="914400" lvl="0" indent="0">
              <a:lnSpc>
                <a:spcPct val="100000"/>
              </a:lnSpc>
              <a:spcBef>
                <a:spcPts val="0"/>
              </a:spcBef>
              <a:spcAft>
                <a:spcPts val="0"/>
              </a:spcAft>
              <a:buNone/>
            </a:pPr>
            <a:endParaRPr lang="en-US" sz="1800" dirty="0">
              <a:solidFill>
                <a:srgbClr val="000000"/>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9591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Poll 2 – Selfie and Picture taking behaviour</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What do you do once you have taken photos? (Select up to 3 choices)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Share them instantly on social media sites (Facebook, Twitter, Snapchat, Instagram, etc.)  </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Share them on social media site after editing/applying filters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Leave them on the device you used to take photos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Transfer them to an external hard drive</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Share them by emailing</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Take printouts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Other</a:t>
            </a:r>
          </a:p>
          <a:p>
            <a:pPr marL="1097280" lvl="2"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288445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Clustering – Future of smartphone experience</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Adaptable/Foldable screens to be the new normal – BIGGER is always better!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Gaming smartphones becoming mainstream</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Bigger and slimmer batteries supported by anywhere charging</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Advancement in the Camera Segment</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Sustainable tech</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Source: </a:t>
            </a:r>
            <a:r>
              <a:rPr lang="en-US" sz="1600" i="1" dirty="0">
                <a:solidFill>
                  <a:schemeClr val="tx1"/>
                </a:solidFill>
                <a:latin typeface="Calibri" panose="020F0502020204030204" pitchFamily="34" charset="0"/>
                <a:ea typeface="ヒラギノ角ゴ Pro W3" charset="-128"/>
                <a:cs typeface="Calibri" panose="020F0502020204030204" pitchFamily="34" charset="0"/>
                <a:sym typeface="EB Garamond"/>
              </a:rPr>
              <a:t>Trends that will influence the future of smartphone experience. </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Retrieved from </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hlinkClick r:id="rId2"/>
              </a:rPr>
              <a:t>https://www.livemint.com/technology/trends-that-will-influence-the-future-of-smartphone-experience-11652107046977.html</a:t>
            </a:r>
            <a:endPar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1600" i="1"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85252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Benefits of Clustering (or classification) Analysis?</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Customer preferences, needs, and compatibility with products and service vary significantly</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We need to find a GROUP of people to whom these marketing activities can be directed PROFITABILITY</a:t>
            </a:r>
            <a:br>
              <a:rPr lang="en-US" sz="2400" dirty="0">
                <a:solidFill>
                  <a:schemeClr val="tx1"/>
                </a:solidFill>
                <a:latin typeface="Calibri" panose="020F0502020204030204" pitchFamily="34" charset="0"/>
                <a:cs typeface="Calibri" panose="020F0502020204030204" pitchFamily="34" charset="0"/>
                <a:sym typeface="Roboto"/>
              </a:rPr>
            </a:br>
            <a:endParaRPr lang="en-US" sz="2400" dirty="0">
              <a:solidFill>
                <a:schemeClr val="tx1"/>
              </a:solidFill>
              <a:latin typeface="Calibri" panose="020F0502020204030204" pitchFamily="34" charset="0"/>
              <a:cs typeface="Calibri" panose="020F0502020204030204" pitchFamily="34" charset="0"/>
              <a:sym typeface="Roboto"/>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We have a </a:t>
            </a:r>
            <a:r>
              <a:rPr lang="en-US" sz="2400" i="1" dirty="0">
                <a:solidFill>
                  <a:schemeClr val="tx1"/>
                </a:solidFill>
                <a:latin typeface="Calibri" panose="020F0502020204030204" pitchFamily="34" charset="0"/>
                <a:ea typeface="ヒラギノ角ゴ Pro W3" charset="-128"/>
                <a:cs typeface="Calibri" panose="020F0502020204030204" pitchFamily="34" charset="0"/>
                <a:sym typeface="EB Garamond"/>
              </a:rPr>
              <a:t>natural tendency </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to “classify” things, e.g., objects, humans, animals, firms, brands, etc. </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Classification makes </a:t>
            </a:r>
            <a:r>
              <a:rPr lang="en-US" sz="1800" i="1" dirty="0">
                <a:solidFill>
                  <a:schemeClr val="tx1"/>
                </a:solidFill>
                <a:latin typeface="Calibri" panose="020F0502020204030204" pitchFamily="34" charset="0"/>
                <a:cs typeface="Calibri" panose="020F0502020204030204" pitchFamily="34" charset="0"/>
                <a:sym typeface="EB Garamond"/>
              </a:rPr>
              <a:t>information processing </a:t>
            </a:r>
            <a:r>
              <a:rPr lang="en-US" sz="1800" dirty="0">
                <a:solidFill>
                  <a:schemeClr val="tx1"/>
                </a:solidFill>
                <a:latin typeface="Calibri" panose="020F0502020204030204" pitchFamily="34" charset="0"/>
                <a:cs typeface="Calibri" panose="020F0502020204030204" pitchFamily="34" charset="0"/>
                <a:sym typeface="EB Garamond"/>
              </a:rPr>
              <a:t>easier</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Classification </a:t>
            </a:r>
            <a:r>
              <a:rPr lang="en-US" sz="1800" i="1" dirty="0">
                <a:solidFill>
                  <a:schemeClr val="tx1"/>
                </a:solidFill>
                <a:latin typeface="Calibri" panose="020F0502020204030204" pitchFamily="34" charset="0"/>
                <a:cs typeface="Calibri" panose="020F0502020204030204" pitchFamily="34" charset="0"/>
                <a:sym typeface="EB Garamond"/>
              </a:rPr>
              <a:t>reveals</a:t>
            </a:r>
            <a:r>
              <a:rPr lang="en-US" sz="1800" dirty="0">
                <a:solidFill>
                  <a:schemeClr val="tx1"/>
                </a:solidFill>
                <a:latin typeface="Calibri" panose="020F0502020204030204" pitchFamily="34" charset="0"/>
                <a:cs typeface="Calibri" panose="020F0502020204030204" pitchFamily="34" charset="0"/>
                <a:sym typeface="EB Garamond"/>
              </a:rPr>
              <a:t> structure/interesting patterns in data </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We can classify things even when classification does not exist or not meaningful</a:t>
            </a:r>
          </a:p>
          <a:p>
            <a:pPr marL="937260" lvl="3" indent="0">
              <a:lnSpc>
                <a:spcPct val="100000"/>
              </a:lnSpc>
              <a:spcBef>
                <a:spcPts val="0"/>
              </a:spcBef>
              <a:spcAft>
                <a:spcPts val="0"/>
              </a:spcAft>
              <a:buClr>
                <a:srgbClr val="000000"/>
              </a:buClr>
              <a:buSzPct val="80000"/>
              <a:buNone/>
              <a:defRP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92459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When clustering is not meaningful</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Identify and list </a:t>
            </a:r>
            <a:r>
              <a:rPr lang="en-US" sz="2400" b="1" dirty="0">
                <a:solidFill>
                  <a:schemeClr val="tx1"/>
                </a:solidFill>
                <a:latin typeface="Calibri" panose="020F0502020204030204" pitchFamily="34" charset="0"/>
                <a:ea typeface="ヒラギノ角ゴ Pro W3" charset="-128"/>
                <a:cs typeface="Calibri" panose="020F0502020204030204" pitchFamily="34" charset="0"/>
                <a:sym typeface="EB Garamond"/>
              </a:rPr>
              <a:t>two</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examples when clustering (or classification) does not exist or not meaningful</a:t>
            </a:r>
          </a:p>
          <a:p>
            <a:pPr marL="937260" lvl="3" indent="0">
              <a:lnSpc>
                <a:spcPct val="100000"/>
              </a:lnSpc>
              <a:spcBef>
                <a:spcPts val="0"/>
              </a:spcBef>
              <a:spcAft>
                <a:spcPts val="0"/>
              </a:spcAft>
              <a:buClr>
                <a:srgbClr val="000000"/>
              </a:buClr>
              <a:buSzPct val="80000"/>
              <a:buNone/>
              <a:defRP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88283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Agenda – UnSupervised Machine learning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54778"/>
            <a:ext cx="10519954" cy="4480559"/>
          </a:xfrm>
          <a:prstGeom prst="rect">
            <a:avLst/>
          </a:prstGeom>
        </p:spPr>
        <p:txBody>
          <a:bodyPr vert="horz" lIns="0" tIns="45720" rIns="0" bIns="45720" rtlCol="0" anchor="t">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665"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Unsupervised ML </a:t>
            </a:r>
            <a:endParaRPr lang="en-US"/>
          </a:p>
          <a:p>
            <a:pPr marL="621665"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endParaRPr>
          </a:p>
          <a:p>
            <a:pPr marL="621665"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Clustering</a:t>
            </a:r>
            <a:endParaRPr lang="en-US" sz="1800" dirty="0">
              <a:solidFill>
                <a:schemeClr val="tx1"/>
              </a:solidFill>
              <a:latin typeface="Calibri" panose="020F0502020204030204" pitchFamily="34" charset="0"/>
              <a:cs typeface="Calibri" panose="020F0502020204030204" pitchFamily="34" charset="0"/>
            </a:endParaRPr>
          </a:p>
          <a:p>
            <a:pPr marL="621665" indent="-365760" fontAlgn="base">
              <a:lnSpc>
                <a:spcPct val="100000"/>
              </a:lnSpc>
              <a:spcBef>
                <a:spcPts val="0"/>
              </a:spcBef>
              <a:spcAft>
                <a:spcPts val="0"/>
              </a:spcAft>
              <a:buClrTx/>
              <a:buSzPct val="80000"/>
              <a:buFont typeface="Arial" panose="020B0604020202020204" pitchFamily="34" charset="0"/>
              <a:buChar char="•"/>
            </a:pPr>
            <a:endParaRPr lang="en-US" sz="1800">
              <a:solidFill>
                <a:schemeClr val="tx1"/>
              </a:solidFill>
              <a:latin typeface="Calibri"/>
              <a:ea typeface="EB Garamond"/>
              <a:cs typeface="Calibri"/>
              <a:sym typeface="EB Garamond"/>
            </a:endParaRPr>
          </a:p>
          <a:p>
            <a:pPr marL="1097280" lvl="2" indent="-342900">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a:ea typeface="EB Garamond"/>
                <a:cs typeface="Calibri"/>
                <a:sym typeface="EB Garamond"/>
              </a:rPr>
              <a:t>Fundamentals of clustering analysis</a:t>
            </a:r>
            <a:endParaRPr lang="en-US" dirty="0">
              <a:solidFill>
                <a:schemeClr val="tx1"/>
              </a:solidFill>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Key inputs to clustering analysis </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Feature selection and distance measures in clustering </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Algorithms for clustering analysis</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Hierarchical clustering (linkage methods, Ward’s minimum variance)</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Non-hierarchical clustering (k-mean)</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Criteria for selecting clustering solutions: modelling criteria, business criteria </a:t>
            </a: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endParaRPr>
          </a:p>
          <a:p>
            <a:pPr marL="621665" indent="-365760">
              <a:lnSpc>
                <a:spcPct val="100000"/>
              </a:lnSpc>
              <a:spcBef>
                <a:spcPts val="0"/>
              </a:spcBef>
              <a:spcAft>
                <a:spcPts val="0"/>
              </a:spcAft>
              <a:buClr>
                <a:srgbClr val="E48312"/>
              </a:buClr>
              <a:buFont typeface="Arial,Sans-Serif"/>
              <a:buChar char="•"/>
            </a:pPr>
            <a:r>
              <a:rPr lang="en-US" sz="1800" dirty="0">
                <a:solidFill>
                  <a:schemeClr val="tx1"/>
                </a:solidFill>
                <a:latin typeface="Calibri"/>
                <a:ea typeface="EB Garamond"/>
                <a:cs typeface="Calibri"/>
              </a:rPr>
              <a:t>Generalized Mixture Models </a:t>
            </a:r>
            <a:endParaRPr lang="en-US" sz="1800" dirty="0">
              <a:solidFill>
                <a:schemeClr val="tx1"/>
              </a:solidFill>
              <a:latin typeface="Calibri" panose="020F0502020204030204" pitchFamily="34" charset="0"/>
              <a:ea typeface="EB Garamond"/>
              <a:cs typeface="Calibri" panose="020F0502020204030204" pitchFamily="34" charset="0"/>
            </a:endParaRPr>
          </a:p>
          <a:p>
            <a:pPr marL="1097280" lvl="2" indent="-342900">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endParaRPr>
          </a:p>
        </p:txBody>
      </p:sp>
    </p:spTree>
    <p:extLst>
      <p:ext uri="{BB962C8B-B14F-4D97-AF65-F5344CB8AC3E}">
        <p14:creationId xmlns:p14="http://schemas.microsoft.com/office/powerpoint/2010/main" val="2565540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Key inputs (or challenges) to Clustering Analysis?</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Identifying and selecting the </a:t>
            </a:r>
            <a:r>
              <a:rPr lang="en-US" sz="24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dimensions</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or </a:t>
            </a:r>
            <a:r>
              <a:rPr lang="en-US" sz="24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features</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a:t>
            </a: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(e.g., willingness to pay, desired level of customer service, delivery preference – within 24 hours, 3-5 days, etc.) </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along which clustering needs to be done</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Selecting a </a:t>
            </a:r>
            <a:r>
              <a:rPr lang="en-US" sz="24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distance</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measure – a measure to quantify </a:t>
            </a:r>
            <a:r>
              <a:rPr lang="en-US" sz="2400" i="1" dirty="0">
                <a:solidFill>
                  <a:schemeClr val="tx1"/>
                </a:solidFill>
                <a:latin typeface="Calibri" panose="020F0502020204030204" pitchFamily="34" charset="0"/>
                <a:ea typeface="ヒラギノ角ゴ Pro W3" charset="-128"/>
                <a:cs typeface="Calibri" panose="020F0502020204030204" pitchFamily="34" charset="0"/>
                <a:sym typeface="EB Garamond"/>
              </a:rPr>
              <a:t>similarity</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or </a:t>
            </a:r>
            <a:r>
              <a:rPr lang="en-US" sz="2400" i="1" dirty="0">
                <a:solidFill>
                  <a:schemeClr val="tx1"/>
                </a:solidFill>
                <a:latin typeface="Calibri" panose="020F0502020204030204" pitchFamily="34" charset="0"/>
                <a:ea typeface="ヒラギノ角ゴ Pro W3" charset="-128"/>
                <a:cs typeface="Calibri" panose="020F0502020204030204" pitchFamily="34" charset="0"/>
                <a:sym typeface="EB Garamond"/>
              </a:rPr>
              <a:t>difference</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between customers and objects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1200284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Challenges to Clustering Analysis </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(Identifying and selecting dimensions, i.e., feature selection)</a:t>
            </a:r>
          </a:p>
        </p:txBody>
      </p:sp>
      <p:sp>
        <p:nvSpPr>
          <p:cNvPr id="3" name="Content Placeholder 2"/>
          <p:cNvSpPr>
            <a:spLocks noGrp="1"/>
          </p:cNvSpPr>
          <p:nvPr>
            <p:ph idx="1"/>
          </p:nvPr>
        </p:nvSpPr>
        <p:spPr>
          <a:xfrm>
            <a:off x="1097279" y="1744136"/>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Selecting dimensions (or features)</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In how many ways you can do classify 52 playing cards? (by colour, by suit, by shape) </a:t>
            </a: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Which of these grouping (or clustering) is the best?</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Suppose you have data on 100 variables measuring customer personality types and another 100 for measuring customer experience with wireless services  </a:t>
            </a:r>
          </a:p>
          <a:p>
            <a:pPr marL="1097280" lvl="2"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For clustering (or segmentation), how many variables would you choose? And why?</a:t>
            </a:r>
          </a:p>
          <a:p>
            <a:pPr marL="1280160" lvl="3" indent="-342900">
              <a:lnSpc>
                <a:spcPct val="100000"/>
              </a:lnSpc>
              <a:spcBef>
                <a:spcPts val="0"/>
              </a:spcBef>
              <a:spcAft>
                <a:spcPts val="0"/>
              </a:spcAft>
              <a:buClr>
                <a:srgbClr val="000000"/>
              </a:buClr>
              <a:buSzPct val="80000"/>
              <a:buFont typeface="Wingdings" panose="05000000000000000000" pitchFamily="2" charset="2"/>
              <a:buChar char="§"/>
              <a:defRPr/>
            </a:pPr>
            <a:r>
              <a:rPr lang="en-US" sz="1800" dirty="0">
                <a:solidFill>
                  <a:schemeClr val="tx1"/>
                </a:solidFill>
                <a:latin typeface="Calibri" panose="020F0502020204030204" pitchFamily="34" charset="0"/>
                <a:cs typeface="Calibri" panose="020F0502020204030204" pitchFamily="34" charset="0"/>
                <a:sym typeface="EB Garamond"/>
              </a:rPr>
              <a:t>All 200, 50 from each set, 25 from each set, randomly selected 50, etc.</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322724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Challenges to Clustering Analysis </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(measuring distance)</a:t>
            </a:r>
            <a:endParaRPr lang="en-US" sz="16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37360"/>
            <a:ext cx="1005840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If you prefer “action” movies and your spouse “drama”, what would be the numerical measure of difference in your preferences?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How much difference exist between customers with “low” and “high” price sensitivity?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Suppose you can use any of the two routes for commuting between home and office. Which of the routes is closer?  </a:t>
            </a:r>
          </a:p>
          <a:p>
            <a:pPr marL="1097280" lvl="2" indent="-342900">
              <a:lnSpc>
                <a:spcPct val="100000"/>
              </a:lnSpc>
              <a:spcBef>
                <a:spcPts val="0"/>
              </a:spcBef>
              <a:spcAft>
                <a:spcPts val="0"/>
              </a:spcAft>
              <a:buClr>
                <a:srgbClr val="000000"/>
              </a:buClr>
              <a:buSzPct val="80000"/>
              <a:buFont typeface="EB Garamond"/>
              <a:buChar char="○"/>
              <a:defRPr/>
            </a:pPr>
            <a:r>
              <a:rPr lang="en-US" sz="1800" dirty="0" err="1">
                <a:solidFill>
                  <a:schemeClr val="tx1"/>
                </a:solidFill>
                <a:latin typeface="Calibri" panose="020F0502020204030204" pitchFamily="34" charset="0"/>
                <a:cs typeface="Calibri" panose="020F0502020204030204" pitchFamily="34" charset="0"/>
                <a:sym typeface="EB Garamond"/>
              </a:rPr>
              <a:t>R1</a:t>
            </a:r>
            <a:r>
              <a:rPr lang="en-US" sz="1800" dirty="0">
                <a:solidFill>
                  <a:schemeClr val="tx1"/>
                </a:solidFill>
                <a:latin typeface="Calibri" panose="020F0502020204030204" pitchFamily="34" charset="0"/>
                <a:cs typeface="Calibri" panose="020F0502020204030204" pitchFamily="34" charset="0"/>
                <a:sym typeface="EB Garamond"/>
              </a:rPr>
              <a:t>: 25km, 40 minutes</a:t>
            </a:r>
          </a:p>
          <a:p>
            <a:pPr marL="1097280" lvl="2" indent="-342900">
              <a:lnSpc>
                <a:spcPct val="100000"/>
              </a:lnSpc>
              <a:spcBef>
                <a:spcPts val="0"/>
              </a:spcBef>
              <a:spcAft>
                <a:spcPts val="0"/>
              </a:spcAft>
              <a:buClr>
                <a:srgbClr val="000000"/>
              </a:buClr>
              <a:buSzPct val="80000"/>
              <a:buFont typeface="EB Garamond"/>
              <a:buChar char="○"/>
              <a:defRPr/>
            </a:pPr>
            <a:r>
              <a:rPr lang="en-US" sz="1800" dirty="0" err="1">
                <a:solidFill>
                  <a:schemeClr val="tx1"/>
                </a:solidFill>
                <a:latin typeface="Calibri" panose="020F0502020204030204" pitchFamily="34" charset="0"/>
                <a:cs typeface="Calibri" panose="020F0502020204030204" pitchFamily="34" charset="0"/>
                <a:sym typeface="EB Garamond"/>
              </a:rPr>
              <a:t>R2</a:t>
            </a:r>
            <a:r>
              <a:rPr lang="en-US" sz="1800" dirty="0">
                <a:solidFill>
                  <a:schemeClr val="tx1"/>
                </a:solidFill>
                <a:latin typeface="Calibri" panose="020F0502020204030204" pitchFamily="34" charset="0"/>
                <a:cs typeface="Calibri" panose="020F0502020204030204" pitchFamily="34" charset="0"/>
                <a:sym typeface="EB Garamond"/>
              </a:rPr>
              <a:t>: 35km, 30 minutes</a:t>
            </a:r>
          </a:p>
        </p:txBody>
      </p:sp>
    </p:spTree>
    <p:extLst>
      <p:ext uri="{BB962C8B-B14F-4D97-AF65-F5344CB8AC3E}">
        <p14:creationId xmlns:p14="http://schemas.microsoft.com/office/powerpoint/2010/main" val="4016499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What is “distance” in clustering? </a:t>
            </a:r>
          </a:p>
        </p:txBody>
      </p:sp>
      <p:sp>
        <p:nvSpPr>
          <p:cNvPr id="3" name="Content Placeholder 2"/>
          <p:cNvSpPr>
            <a:spLocks noGrp="1"/>
          </p:cNvSpPr>
          <p:nvPr>
            <p:ph idx="1"/>
          </p:nvPr>
        </p:nvSpPr>
        <p:spPr>
          <a:xfrm>
            <a:off x="1097279" y="1744136"/>
            <a:ext cx="10180321"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 function with the following </a:t>
            </a:r>
            <a:r>
              <a:rPr lang="en-US" sz="24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three</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properties</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Symmetry: D(x1, x2)=D(x2, x1)</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Triangle inequality: D(x1, x2) &lt; D(x1, </a:t>
            </a:r>
            <a:r>
              <a:rPr lang="en-US" sz="1800" dirty="0" err="1">
                <a:solidFill>
                  <a:schemeClr val="tx1"/>
                </a:solidFill>
                <a:latin typeface="Calibri" panose="020F0502020204030204" pitchFamily="34" charset="0"/>
                <a:cs typeface="Calibri" panose="020F0502020204030204" pitchFamily="34" charset="0"/>
                <a:sym typeface="EB Garamond"/>
              </a:rPr>
              <a:t>x3</a:t>
            </a:r>
            <a:r>
              <a:rPr lang="en-US" sz="1800" dirty="0">
                <a:solidFill>
                  <a:schemeClr val="tx1"/>
                </a:solidFill>
                <a:latin typeface="Calibri" panose="020F0502020204030204" pitchFamily="34" charset="0"/>
                <a:cs typeface="Calibri" panose="020F0502020204030204" pitchFamily="34" charset="0"/>
                <a:sym typeface="EB Garamond"/>
              </a:rPr>
              <a:t>) + D(</a:t>
            </a:r>
            <a:r>
              <a:rPr lang="en-US" sz="1800" dirty="0" err="1">
                <a:solidFill>
                  <a:schemeClr val="tx1"/>
                </a:solidFill>
                <a:latin typeface="Calibri" panose="020F0502020204030204" pitchFamily="34" charset="0"/>
                <a:cs typeface="Calibri" panose="020F0502020204030204" pitchFamily="34" charset="0"/>
                <a:sym typeface="EB Garamond"/>
              </a:rPr>
              <a:t>x3</a:t>
            </a:r>
            <a:r>
              <a:rPr lang="en-US" sz="1800" dirty="0">
                <a:solidFill>
                  <a:schemeClr val="tx1"/>
                </a:solidFill>
                <a:latin typeface="Calibri" panose="020F0502020204030204" pitchFamily="34" charset="0"/>
                <a:cs typeface="Calibri" panose="020F0502020204030204" pitchFamily="34" charset="0"/>
                <a:sym typeface="EB Garamond"/>
              </a:rPr>
              <a:t>, x2)</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Distinguishability: D(x1, x2)=0 ⇒ x1= x2  OR	D(x1, x2)&gt;0 ⇒ x1</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sz="1800" dirty="0">
                <a:solidFill>
                  <a:schemeClr val="tx1"/>
                </a:solidFill>
                <a:latin typeface="Calibri" panose="020F0502020204030204" pitchFamily="34" charset="0"/>
                <a:cs typeface="Calibri" panose="020F0502020204030204" pitchFamily="34" charset="0"/>
                <a:sym typeface="EB Garamond"/>
              </a:rPr>
              <a:t> x2 </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Distance is also called measure of “dissimilarity” </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Example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Euclidean distance (most commonly used measure). </a:t>
            </a:r>
            <a:r>
              <a:rPr lang="en-US" sz="1600" dirty="0">
                <a:solidFill>
                  <a:schemeClr val="tx1"/>
                </a:solidFill>
                <a:latin typeface="Calibri" panose="020F0502020204030204" pitchFamily="34" charset="0"/>
                <a:cs typeface="Calibri" panose="020F0502020204030204" pitchFamily="34" charset="0"/>
                <a:sym typeface="EB Garamond"/>
              </a:rPr>
              <a:t>d²= (x1-x2)² + (y1-y2)² between (x1, y1),  (x2, y2)</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Function</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d(x1, x2)= max (x1-x2, 0) </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is not a distance function!</a:t>
            </a:r>
          </a:p>
          <a:p>
            <a:pPr marL="1463040" lvl="4" indent="-365760">
              <a:lnSpc>
                <a:spcPct val="100000"/>
              </a:lnSpc>
              <a:spcBef>
                <a:spcPts val="0"/>
              </a:spcBef>
              <a:spcAft>
                <a:spcPts val="0"/>
              </a:spcAft>
              <a:buClrTx/>
              <a:buSzPct val="100000"/>
              <a:buFont typeface="Wingdings" panose="05000000000000000000" pitchFamily="2" charset="2"/>
              <a:buChar char="§"/>
              <a:defRP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Suppose x1=4, x2=6, then </a:t>
            </a:r>
            <a:r>
              <a:rPr lang="en-US" sz="1600" b="1" dirty="0">
                <a:solidFill>
                  <a:schemeClr val="tx1"/>
                </a:solidFill>
                <a:latin typeface="Calibri" panose="020F0502020204030204" pitchFamily="34" charset="0"/>
                <a:ea typeface="ヒラギノ角ゴ Pro W3" charset="-128"/>
                <a:cs typeface="Calibri" panose="020F0502020204030204" pitchFamily="34" charset="0"/>
                <a:sym typeface="EB Garamond"/>
              </a:rPr>
              <a:t>d(x1, x2)=</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max(4-6,0)=0;  </a:t>
            </a:r>
            <a:r>
              <a:rPr lang="en-US" sz="1600" b="1" dirty="0">
                <a:solidFill>
                  <a:schemeClr val="tx1"/>
                </a:solidFill>
                <a:latin typeface="Calibri" panose="020F0502020204030204" pitchFamily="34" charset="0"/>
                <a:ea typeface="ヒラギノ角ゴ Pro W3" charset="-128"/>
                <a:cs typeface="Calibri" panose="020F0502020204030204" pitchFamily="34" charset="0"/>
                <a:sym typeface="EB Garamond"/>
              </a:rPr>
              <a:t>d(x2, x1)</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=max(6-4,0)=2</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a:t>
            </a:r>
            <a:r>
              <a:rPr lang="en-US" sz="1600" b="1" dirty="0">
                <a:solidFill>
                  <a:schemeClr val="tx1"/>
                </a:solidFill>
                <a:latin typeface="Calibri" panose="020F0502020204030204" pitchFamily="34" charset="0"/>
                <a:ea typeface="ヒラギノ角ゴ Pro W3" charset="-128"/>
                <a:cs typeface="Calibri" panose="020F0502020204030204" pitchFamily="34" charset="0"/>
                <a:sym typeface="EB Garamond"/>
              </a:rPr>
              <a:t>d(x1, x2) </a:t>
            </a:r>
            <a:r>
              <a:rPr lang="en-US" sz="1800" b="1" dirty="0">
                <a:latin typeface="Calibri" panose="020F0502020204030204" pitchFamily="34" charset="0"/>
                <a:cs typeface="Calibri" panose="020F0502020204030204" pitchFamily="34" charset="0"/>
              </a:rPr>
              <a:t>≠</a:t>
            </a:r>
            <a:r>
              <a:rPr lang="en-US" sz="1600" dirty="0">
                <a:latin typeface="Calibri" panose="020F0502020204030204" pitchFamily="34" charset="0"/>
                <a:cs typeface="Calibri" panose="020F0502020204030204" pitchFamily="34" charset="0"/>
              </a:rPr>
              <a:t> </a:t>
            </a:r>
            <a:r>
              <a:rPr lang="en-US" sz="1600" b="1" dirty="0">
                <a:solidFill>
                  <a:schemeClr val="tx1"/>
                </a:solidFill>
                <a:latin typeface="Calibri" panose="020F0502020204030204" pitchFamily="34" charset="0"/>
                <a:ea typeface="ヒラギノ角ゴ Pro W3" charset="-128"/>
                <a:cs typeface="Calibri" panose="020F0502020204030204" pitchFamily="34" charset="0"/>
                <a:sym typeface="EB Garamond"/>
              </a:rPr>
              <a:t>d(x2, x1)</a:t>
            </a:r>
            <a:endParaRPr lang="en-US" sz="1600" dirty="0">
              <a:latin typeface="Calibri" panose="020F0502020204030204" pitchFamily="34" charset="0"/>
              <a:cs typeface="Calibri" panose="020F0502020204030204" pitchFamily="34" charset="0"/>
            </a:endParaRPr>
          </a:p>
          <a:p>
            <a:pPr marL="548640" lvl="1" indent="0">
              <a:lnSpc>
                <a:spcPct val="100000"/>
              </a:lnSpc>
              <a:spcBef>
                <a:spcPts val="0"/>
              </a:spcBef>
              <a:spcAft>
                <a:spcPts val="0"/>
              </a:spcAft>
              <a:buClrTx/>
              <a:buSzPct val="100000"/>
              <a:buNone/>
              <a:defRP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327365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Commonly used “distance” measures in clustering </a:t>
            </a:r>
          </a:p>
        </p:txBody>
      </p:sp>
      <p:sp>
        <p:nvSpPr>
          <p:cNvPr id="3" name="Content Placeholder 2"/>
          <p:cNvSpPr>
            <a:spLocks noGrp="1"/>
          </p:cNvSpPr>
          <p:nvPr>
            <p:ph idx="1"/>
          </p:nvPr>
        </p:nvSpPr>
        <p:spPr>
          <a:xfrm>
            <a:off x="1097279" y="1744136"/>
            <a:ext cx="761261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800" dirty="0">
                <a:solidFill>
                  <a:schemeClr val="tx1"/>
                </a:solidFill>
                <a:latin typeface="Calibri" panose="020F0502020204030204" pitchFamily="34" charset="0"/>
                <a:cs typeface="Calibri" panose="020F0502020204030204" pitchFamily="34" charset="0"/>
                <a:sym typeface="EB Garamond"/>
              </a:rPr>
              <a:t>Euclidean distance. </a:t>
            </a:r>
            <a:r>
              <a:rPr lang="en-US" sz="1600" dirty="0">
                <a:solidFill>
                  <a:schemeClr val="tx1"/>
                </a:solidFill>
                <a:latin typeface="Calibri" panose="020F0502020204030204" pitchFamily="34" charset="0"/>
                <a:cs typeface="Calibri" panose="020F0502020204030204" pitchFamily="34" charset="0"/>
                <a:sym typeface="EB Garamond"/>
              </a:rPr>
              <a:t>d²= (x1-x2)² + (y1-y2)² between (x1, y1),  (x2, y2)</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Statistical distance (x1, x2)</a:t>
            </a:r>
          </a:p>
          <a:p>
            <a:pPr marL="1280160" lvl="3" indent="-365760">
              <a:lnSpc>
                <a:spcPct val="100000"/>
              </a:lnSpc>
              <a:spcBef>
                <a:spcPts val="0"/>
              </a:spcBef>
              <a:spcAft>
                <a:spcPts val="0"/>
              </a:spcAft>
              <a:buClrTx/>
              <a:buSzPct val="100000"/>
              <a:buFont typeface="Courier New" panose="02070309020205020404" pitchFamily="49" charset="0"/>
              <a:buChar char="o"/>
              <a:defRP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Probability between (x1, x2). Adjusted statistical distance, s² =(x1-x2)² / variance</a:t>
            </a:r>
          </a:p>
          <a:p>
            <a:pPr marL="1280160" lvl="3" indent="-365760">
              <a:lnSpc>
                <a:spcPct val="100000"/>
              </a:lnSpc>
              <a:spcBef>
                <a:spcPts val="0"/>
              </a:spcBef>
              <a:spcAft>
                <a:spcPts val="0"/>
              </a:spcAft>
              <a:buClrTx/>
              <a:buSzPct val="100000"/>
              <a:buFont typeface="Courier New" panose="02070309020205020404" pitchFamily="49" charset="0"/>
              <a:buChar char="o"/>
              <a:defRP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A and C are closer under Euclidian distance. A and B are under Statistical distance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Mahalanobis distance: </a:t>
            </a:r>
            <a:r>
              <a:rPr lang="en-US" dirty="0">
                <a:solidFill>
                  <a:srgbClr val="FF0000"/>
                </a:solidFill>
                <a:latin typeface="Calibri" panose="020F0502020204030204" pitchFamily="34" charset="0"/>
                <a:cs typeface="Calibri" panose="020F0502020204030204" pitchFamily="34" charset="0"/>
                <a:sym typeface="EB Garamond"/>
              </a:rPr>
              <a:t>Red X</a:t>
            </a:r>
            <a:r>
              <a:rPr lang="en-US" dirty="0">
                <a:solidFill>
                  <a:schemeClr val="tx1"/>
                </a:solidFill>
                <a:latin typeface="Calibri" panose="020F0502020204030204" pitchFamily="34" charset="0"/>
                <a:cs typeface="Calibri" panose="020F0502020204030204" pitchFamily="34" charset="0"/>
                <a:sym typeface="EB Garamond"/>
              </a:rPr>
              <a:t> is </a:t>
            </a:r>
            <a:r>
              <a:rPr lang="en-US" b="1" dirty="0">
                <a:solidFill>
                  <a:schemeClr val="tx1"/>
                </a:solidFill>
                <a:latin typeface="Calibri" panose="020F0502020204030204" pitchFamily="34" charset="0"/>
                <a:cs typeface="Calibri" panose="020F0502020204030204" pitchFamily="34" charset="0"/>
                <a:sym typeface="EB Garamond"/>
              </a:rPr>
              <a:t>less likely </a:t>
            </a:r>
            <a:r>
              <a:rPr lang="en-US" dirty="0">
                <a:solidFill>
                  <a:schemeClr val="tx1"/>
                </a:solidFill>
                <a:latin typeface="Calibri" panose="020F0502020204030204" pitchFamily="34" charset="0"/>
                <a:cs typeface="Calibri" panose="020F0502020204030204" pitchFamily="34" charset="0"/>
                <a:sym typeface="EB Garamond"/>
              </a:rPr>
              <a:t>to belong to the cluster than </a:t>
            </a:r>
            <a:r>
              <a:rPr lang="en-US" dirty="0">
                <a:solidFill>
                  <a:srgbClr val="92D050"/>
                </a:solidFill>
                <a:latin typeface="Calibri" panose="020F0502020204030204" pitchFamily="34" charset="0"/>
                <a:cs typeface="Calibri" panose="020F0502020204030204" pitchFamily="34" charset="0"/>
                <a:sym typeface="EB Garamond"/>
              </a:rPr>
              <a:t>green X</a:t>
            </a:r>
            <a:r>
              <a:rPr lang="en-US" dirty="0">
                <a:solidFill>
                  <a:schemeClr val="tx1"/>
                </a:solidFill>
                <a:latin typeface="Calibri" panose="020F0502020204030204" pitchFamily="34" charset="0"/>
                <a:cs typeface="Calibri" panose="020F0502020204030204" pitchFamily="34" charset="0"/>
                <a:sym typeface="EB Garamond"/>
              </a:rPr>
              <a:t>. But they both are equidistant from (0,0)</a:t>
            </a:r>
          </a:p>
          <a:p>
            <a:pPr marL="548640" lvl="1" indent="0">
              <a:lnSpc>
                <a:spcPct val="100000"/>
              </a:lnSpc>
              <a:spcBef>
                <a:spcPts val="0"/>
              </a:spcBef>
              <a:spcAft>
                <a:spcPts val="0"/>
              </a:spcAft>
              <a:buClrTx/>
              <a:buSzPct val="100000"/>
              <a:buNone/>
              <a:defRP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pic>
        <p:nvPicPr>
          <p:cNvPr id="4" name="Google Shape;189;p37"/>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8658991" y="1327969"/>
            <a:ext cx="3399182" cy="2029570"/>
          </a:xfrm>
          <a:prstGeom prst="rect">
            <a:avLst/>
          </a:prstGeom>
          <a:noFill/>
          <a:ln>
            <a:noFill/>
          </a:ln>
        </p:spPr>
      </p:pic>
      <p:pic>
        <p:nvPicPr>
          <p:cNvPr id="5" name="Google Shape;196;p38"/>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9199419" y="3528291"/>
            <a:ext cx="2318326" cy="2167397"/>
          </a:xfrm>
          <a:prstGeom prst="rect">
            <a:avLst/>
          </a:prstGeom>
          <a:noFill/>
          <a:ln>
            <a:noFill/>
          </a:ln>
        </p:spPr>
      </p:pic>
    </p:spTree>
    <p:extLst>
      <p:ext uri="{BB962C8B-B14F-4D97-AF65-F5344CB8AC3E}">
        <p14:creationId xmlns:p14="http://schemas.microsoft.com/office/powerpoint/2010/main" val="3559591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“Distance” measures in data science and analytics</a:t>
            </a:r>
          </a:p>
        </p:txBody>
      </p:sp>
      <p:sp>
        <p:nvSpPr>
          <p:cNvPr id="3" name="Content Placeholder 2"/>
          <p:cNvSpPr>
            <a:spLocks noGrp="1"/>
          </p:cNvSpPr>
          <p:nvPr>
            <p:ph idx="1"/>
          </p:nvPr>
        </p:nvSpPr>
        <p:spPr>
          <a:xfrm>
            <a:off x="1088042" y="1753372"/>
            <a:ext cx="6190213"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i="1" dirty="0">
                <a:solidFill>
                  <a:schemeClr val="tx1"/>
                </a:solidFill>
                <a:latin typeface="Calibri" panose="020F0502020204030204" pitchFamily="34" charset="0"/>
                <a:cs typeface="Calibri" panose="020F0502020204030204" pitchFamily="34" charset="0"/>
              </a:rPr>
              <a:t>9 Distance Measures in Data Science. The advantages and pitfalls of common distance measures</a:t>
            </a:r>
            <a:r>
              <a:rPr lang="en-US" dirty="0">
                <a:solidFill>
                  <a:schemeClr val="tx1"/>
                </a:solidFill>
                <a:latin typeface="Calibri" panose="020F0502020204030204" pitchFamily="34" charset="0"/>
                <a:cs typeface="Calibri" panose="020F0502020204030204" pitchFamily="34" charset="0"/>
              </a:rPr>
              <a:t>. Maarteen Grootendorst. 2021. Retrieved from </a:t>
            </a:r>
            <a:r>
              <a:rPr lang="en-US" sz="1600" dirty="0">
                <a:solidFill>
                  <a:schemeClr val="tx1"/>
                </a:solidFill>
                <a:latin typeface="Calibri" panose="020F0502020204030204" pitchFamily="34" charset="0"/>
                <a:cs typeface="Calibri" panose="020F0502020204030204" pitchFamily="34" charset="0"/>
                <a:hlinkClick r:id="rId2"/>
              </a:rPr>
              <a:t>https://towardsdatascience.com/9-distance-measures-in-data-science-918109d069fa</a:t>
            </a:r>
            <a:r>
              <a:rPr lang="en-US" sz="1600" dirty="0">
                <a:solidFill>
                  <a:schemeClr val="tx1"/>
                </a:solidFill>
                <a:latin typeface="Calibri" panose="020F0502020204030204" pitchFamily="34" charset="0"/>
                <a:cs typeface="Calibri" panose="020F0502020204030204" pitchFamily="34" charset="0"/>
              </a:rPr>
              <a:t> </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78255" y="1856509"/>
            <a:ext cx="3895897" cy="3926507"/>
          </a:xfrm>
          <a:prstGeom prst="rect">
            <a:avLst/>
          </a:prstGeom>
        </p:spPr>
      </p:pic>
    </p:spTree>
    <p:extLst>
      <p:ext uri="{BB962C8B-B14F-4D97-AF65-F5344CB8AC3E}">
        <p14:creationId xmlns:p14="http://schemas.microsoft.com/office/powerpoint/2010/main" val="229130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Methodologies / Algorithms for clustering analysis</a:t>
            </a:r>
          </a:p>
        </p:txBody>
      </p:sp>
      <p:sp>
        <p:nvSpPr>
          <p:cNvPr id="3" name="Content Placeholder 2"/>
          <p:cNvSpPr>
            <a:spLocks noGrp="1"/>
          </p:cNvSpPr>
          <p:nvPr>
            <p:ph idx="1"/>
          </p:nvPr>
        </p:nvSpPr>
        <p:spPr>
          <a:xfrm>
            <a:off x="1097278" y="1753372"/>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Hierarchical Clustering</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It forms clusters in a hierarchical or </a:t>
            </a:r>
            <a:r>
              <a:rPr lang="en-US" sz="1800" b="1" dirty="0">
                <a:solidFill>
                  <a:schemeClr val="tx1"/>
                </a:solidFill>
                <a:latin typeface="Calibri" panose="020F0502020204030204" pitchFamily="34" charset="0"/>
                <a:cs typeface="Calibri" panose="020F0502020204030204" pitchFamily="34" charset="0"/>
                <a:sym typeface="EB Garamond"/>
              </a:rPr>
              <a:t>sequential</a:t>
            </a:r>
            <a:r>
              <a:rPr lang="en-US" sz="1800" dirty="0">
                <a:solidFill>
                  <a:schemeClr val="tx1"/>
                </a:solidFill>
                <a:latin typeface="Calibri" panose="020F0502020204030204" pitchFamily="34" charset="0"/>
                <a:cs typeface="Calibri" panose="020F0502020204030204" pitchFamily="34" charset="0"/>
                <a:sym typeface="EB Garamond"/>
              </a:rPr>
              <a:t> manner where at stage t, number of clusters is one less than those at stage t-1</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Example: single linkage method, Ward’s minimum variance  </a:t>
            </a:r>
          </a:p>
          <a:p>
            <a:pPr marL="914400" lvl="0" indent="0">
              <a:lnSpc>
                <a:spcPct val="100000"/>
              </a:lnSpc>
              <a:spcBef>
                <a:spcPts val="0"/>
              </a:spcBef>
              <a:spcAft>
                <a:spcPts val="0"/>
              </a:spcAft>
              <a:buNone/>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Non-hierarchical clustering</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All clusters are formed at the </a:t>
            </a:r>
            <a:r>
              <a:rPr lang="en-US" sz="1800" b="1" dirty="0">
                <a:solidFill>
                  <a:schemeClr val="tx1"/>
                </a:solidFill>
                <a:latin typeface="Calibri" panose="020F0502020204030204" pitchFamily="34" charset="0"/>
                <a:cs typeface="Calibri" panose="020F0502020204030204" pitchFamily="34" charset="0"/>
                <a:sym typeface="EB Garamond"/>
              </a:rPr>
              <a:t>same time</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Example: k-mean</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2697025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At the start, each customer n (e.g., n=1000) belongs to a separate cluster, i.e., n=1000 clusters, or each customer is a cluster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The algorithm starts merging clusters sequentially using a specific rule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Centroid </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Nearest neighbour or single linkage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Farthest neighbour or complete linkage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Average linkage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Median linkage</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dirty="0">
                <a:solidFill>
                  <a:schemeClr val="tx1"/>
                </a:solidFill>
                <a:latin typeface="Calibri" panose="020F0502020204030204" pitchFamily="34" charset="0"/>
                <a:cs typeface="Calibri" panose="020F0502020204030204" pitchFamily="34" charset="0"/>
                <a:sym typeface="EB Garamond"/>
              </a:rPr>
              <a:t>Ward’s method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277056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Centroid  </a:t>
            </a:r>
          </a:p>
        </p:txBody>
      </p:sp>
      <p:sp>
        <p:nvSpPr>
          <p:cNvPr id="3" name="Content Placeholder 2"/>
          <p:cNvSpPr>
            <a:spLocks noGrp="1"/>
          </p:cNvSpPr>
          <p:nvPr>
            <p:ph idx="1"/>
          </p:nvPr>
        </p:nvSpPr>
        <p:spPr>
          <a:xfrm>
            <a:off x="1097278" y="1753372"/>
            <a:ext cx="10058402" cy="962119"/>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c1,c2, etc. are points in </a:t>
            </a:r>
            <a:r>
              <a:rPr lang="en-US" sz="1600" dirty="0" err="1">
                <a:solidFill>
                  <a:schemeClr val="tx1"/>
                </a:solidFill>
                <a:latin typeface="Calibri" panose="020F0502020204030204" pitchFamily="34" charset="0"/>
                <a:ea typeface="ヒラギノ角ゴ Pro W3" charset="-128"/>
                <a:cs typeface="Calibri" panose="020F0502020204030204" pitchFamily="34" charset="0"/>
                <a:sym typeface="EB Garamond"/>
              </a:rPr>
              <a:t>2D</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 (performance, overall rating)</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Compute the distance between individuals and merge the </a:t>
            </a:r>
            <a:r>
              <a:rPr lang="en-US" sz="12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closet</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individual to from a new cluster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EB Garamond"/>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c2)</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(or </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(c3, c7)</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c3c7). Note: from 10 initial clusters, we now have 9 clusters (c1c2, c3,c4….c9) in step 1</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Repeat 1, assuming c1c2 is an added cluster and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or c2 no longer exist. Coordinates of c1c2 are </a:t>
            </a:r>
            <a:r>
              <a:rPr lang="en-US" sz="1200" b="1"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Average</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a:t>
            </a:r>
          </a:p>
        </p:txBody>
      </p:sp>
      <p:pic>
        <p:nvPicPr>
          <p:cNvPr id="5" name="Picture 4"/>
          <p:cNvPicPr>
            <a:picLocks noChangeAspect="1"/>
          </p:cNvPicPr>
          <p:nvPr/>
        </p:nvPicPr>
        <p:blipFill>
          <a:blip r:embed="rId2"/>
          <a:stretch>
            <a:fillRect/>
          </a:stretch>
        </p:blipFill>
        <p:spPr>
          <a:xfrm>
            <a:off x="1496292" y="5163128"/>
            <a:ext cx="1793434" cy="1110079"/>
          </a:xfrm>
          <a:prstGeom prst="rect">
            <a:avLst/>
          </a:prstGeom>
        </p:spPr>
      </p:pic>
      <p:grpSp>
        <p:nvGrpSpPr>
          <p:cNvPr id="12" name="Group 11"/>
          <p:cNvGrpSpPr/>
          <p:nvPr/>
        </p:nvGrpSpPr>
        <p:grpSpPr>
          <a:xfrm>
            <a:off x="1426661" y="2992577"/>
            <a:ext cx="9878021" cy="2438400"/>
            <a:chOff x="1426661" y="2724728"/>
            <a:chExt cx="9878021" cy="243840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26661" y="2724728"/>
              <a:ext cx="2299370" cy="2192981"/>
            </a:xfrm>
            <a:prstGeom prst="rect">
              <a:avLst/>
            </a:prstGeom>
          </p:spPr>
        </p:pic>
        <p:graphicFrame>
          <p:nvGraphicFramePr>
            <p:cNvPr id="6" name="Google Shape;236;p44"/>
            <p:cNvGraphicFramePr/>
            <p:nvPr/>
          </p:nvGraphicFramePr>
          <p:xfrm>
            <a:off x="4530543" y="2724728"/>
            <a:ext cx="2986077" cy="24384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c1</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71017">
                  <a:tc>
                    <a:txBody>
                      <a:bodyPr/>
                      <a:lstStyle/>
                      <a:p>
                        <a:pPr marL="0" lvl="0" indent="0" algn="ctr" rtl="0">
                          <a:lnSpc>
                            <a:spcPct val="100000"/>
                          </a:lnSpc>
                          <a:spcBef>
                            <a:spcPts val="0"/>
                          </a:spcBef>
                          <a:spcAft>
                            <a:spcPts val="0"/>
                          </a:spcAft>
                          <a:buNone/>
                        </a:pPr>
                        <a:r>
                          <a:rPr lang="en-US" sz="1000" strike="sngStrike" dirty="0">
                            <a:solidFill>
                              <a:schemeClr val="tx1"/>
                            </a:solidFill>
                            <a:latin typeface="Calibri" panose="020F0502020204030204" pitchFamily="34" charset="0"/>
                            <a:ea typeface="EB Garamond"/>
                            <a:cs typeface="Calibri" panose="020F0502020204030204" pitchFamily="34" charset="0"/>
                            <a:sym typeface="EB Garamond"/>
                          </a:rPr>
                          <a:t>C</a:t>
                        </a: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2.5</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c3</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c4</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7</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7</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7" name="Right Arrow 6"/>
            <p:cNvSpPr/>
            <p:nvPr/>
          </p:nvSpPr>
          <p:spPr>
            <a:xfrm>
              <a:off x="3876544" y="3559301"/>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61101" y="3239503"/>
              <a:ext cx="700833" cy="369332"/>
            </a:xfrm>
            <a:prstGeom prst="rect">
              <a:avLst/>
            </a:prstGeom>
            <a:noFill/>
          </p:spPr>
          <p:txBody>
            <a:bodyPr wrap="none" rtlCol="0">
              <a:spAutoFit/>
            </a:bodyPr>
            <a:lstStyle/>
            <a:p>
              <a:pPr algn="ctr"/>
              <a:r>
                <a:rPr lang="en-US" sz="900" dirty="0">
                  <a:latin typeface="Calibri" panose="020F0502020204030204" pitchFamily="34" charset="0"/>
                  <a:cs typeface="Calibri" panose="020F0502020204030204" pitchFamily="34" charset="0"/>
                </a:rPr>
                <a:t>Step 1</a:t>
              </a:r>
            </a:p>
            <a:p>
              <a:pPr algn="ctr"/>
              <a:r>
                <a:rPr lang="en-US" sz="900" dirty="0">
                  <a:latin typeface="Calibri" panose="020F0502020204030204" pitchFamily="34" charset="0"/>
                  <a:cs typeface="Calibri" panose="020F0502020204030204" pitchFamily="34" charset="0"/>
                </a:rPr>
                <a:t>(9 clusters)</a:t>
              </a:r>
            </a:p>
          </p:txBody>
        </p:sp>
        <p:graphicFrame>
          <p:nvGraphicFramePr>
            <p:cNvPr id="9" name="Google Shape;236;p44"/>
            <p:cNvGraphicFramePr/>
            <p:nvPr/>
          </p:nvGraphicFramePr>
          <p:xfrm>
            <a:off x="8318605" y="2724728"/>
            <a:ext cx="2986077" cy="22479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2.5</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alibri" panose="020F0502020204030204" pitchFamily="34" charset="0"/>
                            <a:ea typeface="EB Garamond"/>
                            <a:cs typeface="Calibri" panose="020F0502020204030204" pitchFamily="34" charset="0"/>
                            <a:sym typeface="EB Garamond"/>
                          </a:rPr>
                          <a:t>c3 &amp; c7 (c3c7)</a:t>
                        </a: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7.5</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3944825027"/>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0" name="Right Arrow 9"/>
            <p:cNvSpPr/>
            <p:nvPr/>
          </p:nvSpPr>
          <p:spPr>
            <a:xfrm>
              <a:off x="7614059" y="3602100"/>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0144" y="3282302"/>
              <a:ext cx="758541" cy="400110"/>
            </a:xfrm>
            <a:prstGeom prst="rect">
              <a:avLst/>
            </a:prstGeom>
            <a:noFill/>
          </p:spPr>
          <p:txBody>
            <a:bodyPr wrap="none" rtlCol="0">
              <a:spAutoFit/>
            </a:bodyPr>
            <a:lstStyle/>
            <a:p>
              <a:pPr algn="ctr"/>
              <a:r>
                <a:rPr lang="en-US" sz="1000" dirty="0">
                  <a:latin typeface="Calibri" panose="020F0502020204030204" pitchFamily="34" charset="0"/>
                  <a:cs typeface="Calibri" panose="020F0502020204030204" pitchFamily="34" charset="0"/>
                </a:rPr>
                <a:t>Step 2</a:t>
              </a:r>
            </a:p>
            <a:p>
              <a:pPr algn="ctr"/>
              <a:r>
                <a:rPr lang="en-US" sz="1000" dirty="0">
                  <a:latin typeface="Calibri" panose="020F0502020204030204" pitchFamily="34" charset="0"/>
                  <a:cs typeface="Calibri" panose="020F0502020204030204" pitchFamily="34" charset="0"/>
                </a:rPr>
                <a:t>(8 clusters)</a:t>
              </a:r>
            </a:p>
          </p:txBody>
        </p:sp>
      </p:grpSp>
    </p:spTree>
    <p:extLst>
      <p:ext uri="{BB962C8B-B14F-4D97-AF65-F5344CB8AC3E}">
        <p14:creationId xmlns:p14="http://schemas.microsoft.com/office/powerpoint/2010/main" val="29964054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a:t>
            </a:r>
            <a:r>
              <a:rPr lang="en-US" sz="2800" spc="0" dirty="0">
                <a:solidFill>
                  <a:srgbClr val="0070C0"/>
                </a:solidFill>
                <a:latin typeface="Calibri" panose="020F0502020204030204" pitchFamily="34" charset="0"/>
                <a:cs typeface="Calibri" panose="020F0502020204030204" pitchFamily="34" charset="0"/>
              </a:rPr>
              <a:t>Nearest Neighbour (single linkage)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53372"/>
            <a:ext cx="10058402" cy="1470119"/>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c1,c2, etc. are points in </a:t>
            </a:r>
            <a:r>
              <a:rPr lang="en-US" sz="1600" dirty="0" err="1">
                <a:solidFill>
                  <a:schemeClr val="tx1"/>
                </a:solidFill>
                <a:latin typeface="Calibri" panose="020F0502020204030204" pitchFamily="34" charset="0"/>
                <a:ea typeface="ヒラギノ角ゴ Pro W3" charset="-128"/>
                <a:cs typeface="Calibri" panose="020F0502020204030204" pitchFamily="34" charset="0"/>
                <a:sym typeface="EB Garamond"/>
              </a:rPr>
              <a:t>2D</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 (performance, overall rating)</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Compute the distance between individuals and merge the </a:t>
            </a:r>
            <a:r>
              <a:rPr lang="en-US" sz="12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closet</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individual to from a new cluster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EB Garamond"/>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c2)</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(or </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(c3, c7)</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c3c7). Note: from 10 initial clusters, we now have 9 clusters (c1c2, c3,c4….c9) in step 1</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Repeat 1, assuming c1c2 is an added cluster and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or c2 no longer exist. Coordinates of c1c2 are </a:t>
            </a:r>
            <a:r>
              <a:rPr lang="en-US" sz="1200" b="1"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Minimum</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a:t>
            </a:r>
          </a:p>
        </p:txBody>
      </p:sp>
      <p:pic>
        <p:nvPicPr>
          <p:cNvPr id="5" name="Picture 4"/>
          <p:cNvPicPr>
            <a:picLocks noChangeAspect="1"/>
          </p:cNvPicPr>
          <p:nvPr/>
        </p:nvPicPr>
        <p:blipFill>
          <a:blip r:embed="rId2"/>
          <a:stretch>
            <a:fillRect/>
          </a:stretch>
        </p:blipFill>
        <p:spPr>
          <a:xfrm>
            <a:off x="1496292" y="5163128"/>
            <a:ext cx="1793434" cy="1110079"/>
          </a:xfrm>
          <a:prstGeom prst="rect">
            <a:avLst/>
          </a:prstGeom>
        </p:spPr>
      </p:pic>
      <p:grpSp>
        <p:nvGrpSpPr>
          <p:cNvPr id="12" name="Group 11"/>
          <p:cNvGrpSpPr/>
          <p:nvPr/>
        </p:nvGrpSpPr>
        <p:grpSpPr>
          <a:xfrm>
            <a:off x="1426661" y="2992577"/>
            <a:ext cx="9878021" cy="2438400"/>
            <a:chOff x="1426661" y="2724728"/>
            <a:chExt cx="9878021" cy="243840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26661" y="2724728"/>
              <a:ext cx="2299370" cy="2192981"/>
            </a:xfrm>
            <a:prstGeom prst="rect">
              <a:avLst/>
            </a:prstGeom>
          </p:spPr>
        </p:pic>
        <p:graphicFrame>
          <p:nvGraphicFramePr>
            <p:cNvPr id="6" name="Google Shape;236;p44"/>
            <p:cNvGraphicFramePr/>
            <p:nvPr/>
          </p:nvGraphicFramePr>
          <p:xfrm>
            <a:off x="4530543" y="2724728"/>
            <a:ext cx="2986077" cy="24384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c1</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71017">
                  <a:tc>
                    <a:txBody>
                      <a:bodyPr/>
                      <a:lstStyle/>
                      <a:p>
                        <a:pPr marL="0" lvl="0" indent="0" algn="ctr" rtl="0">
                          <a:lnSpc>
                            <a:spcPct val="100000"/>
                          </a:lnSpc>
                          <a:spcBef>
                            <a:spcPts val="0"/>
                          </a:spcBef>
                          <a:spcAft>
                            <a:spcPts val="0"/>
                          </a:spcAft>
                          <a:buNone/>
                        </a:pPr>
                        <a:r>
                          <a:rPr lang="en-US" sz="1000" strike="sngStrike" dirty="0">
                            <a:solidFill>
                              <a:schemeClr val="tx1"/>
                            </a:solidFill>
                            <a:latin typeface="Calibri" panose="020F0502020204030204" pitchFamily="34" charset="0"/>
                            <a:ea typeface="EB Garamond"/>
                            <a:cs typeface="Calibri" panose="020F0502020204030204" pitchFamily="34" charset="0"/>
                            <a:sym typeface="EB Garamond"/>
                          </a:rPr>
                          <a:t>C</a:t>
                        </a: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c3</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8</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7</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7" name="Right Arrow 6"/>
            <p:cNvSpPr/>
            <p:nvPr/>
          </p:nvSpPr>
          <p:spPr>
            <a:xfrm>
              <a:off x="3876544" y="3559301"/>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61101" y="3239503"/>
              <a:ext cx="700833" cy="369332"/>
            </a:xfrm>
            <a:prstGeom prst="rect">
              <a:avLst/>
            </a:prstGeom>
            <a:noFill/>
          </p:spPr>
          <p:txBody>
            <a:bodyPr wrap="none" rtlCol="0">
              <a:spAutoFit/>
            </a:bodyPr>
            <a:lstStyle/>
            <a:p>
              <a:pPr algn="ctr"/>
              <a:r>
                <a:rPr lang="en-US" sz="900" dirty="0">
                  <a:latin typeface="Calibri" panose="020F0502020204030204" pitchFamily="34" charset="0"/>
                  <a:cs typeface="Calibri" panose="020F0502020204030204" pitchFamily="34" charset="0"/>
                </a:rPr>
                <a:t>Step 1</a:t>
              </a:r>
            </a:p>
            <a:p>
              <a:pPr algn="ctr"/>
              <a:r>
                <a:rPr lang="en-US" sz="900" dirty="0">
                  <a:latin typeface="Calibri" panose="020F0502020204030204" pitchFamily="34" charset="0"/>
                  <a:cs typeface="Calibri" panose="020F0502020204030204" pitchFamily="34" charset="0"/>
                </a:rPr>
                <a:t>(9 clusters)</a:t>
              </a:r>
            </a:p>
          </p:txBody>
        </p:sp>
        <p:graphicFrame>
          <p:nvGraphicFramePr>
            <p:cNvPr id="9" name="Google Shape;236;p44"/>
            <p:cNvGraphicFramePr/>
            <p:nvPr/>
          </p:nvGraphicFramePr>
          <p:xfrm>
            <a:off x="8318605" y="2724728"/>
            <a:ext cx="2986077" cy="22479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alibri" panose="020F0502020204030204" pitchFamily="34" charset="0"/>
                            <a:ea typeface="EB Garamond"/>
                            <a:cs typeface="Calibri" panose="020F0502020204030204" pitchFamily="34" charset="0"/>
                            <a:sym typeface="EB Garamond"/>
                          </a:rPr>
                          <a:t>c3 &amp; c7 (c3c7)</a:t>
                        </a: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7</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3944825027"/>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0" name="Right Arrow 9"/>
            <p:cNvSpPr/>
            <p:nvPr/>
          </p:nvSpPr>
          <p:spPr>
            <a:xfrm>
              <a:off x="7614059" y="3602100"/>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0144" y="3282302"/>
              <a:ext cx="758541" cy="400110"/>
            </a:xfrm>
            <a:prstGeom prst="rect">
              <a:avLst/>
            </a:prstGeom>
            <a:noFill/>
          </p:spPr>
          <p:txBody>
            <a:bodyPr wrap="none" rtlCol="0">
              <a:spAutoFit/>
            </a:bodyPr>
            <a:lstStyle/>
            <a:p>
              <a:pPr algn="ctr"/>
              <a:r>
                <a:rPr lang="en-US" sz="1000" dirty="0">
                  <a:latin typeface="Calibri" panose="020F0502020204030204" pitchFamily="34" charset="0"/>
                  <a:cs typeface="Calibri" panose="020F0502020204030204" pitchFamily="34" charset="0"/>
                </a:rPr>
                <a:t>Step 2</a:t>
              </a:r>
            </a:p>
            <a:p>
              <a:pPr algn="ctr"/>
              <a:r>
                <a:rPr lang="en-US" sz="1000" dirty="0">
                  <a:latin typeface="Calibri" panose="020F0502020204030204" pitchFamily="34" charset="0"/>
                  <a:cs typeface="Calibri" panose="020F0502020204030204" pitchFamily="34" charset="0"/>
                </a:rPr>
                <a:t>(8 clusters)</a:t>
              </a:r>
            </a:p>
          </p:txBody>
        </p:sp>
      </p:grpSp>
    </p:spTree>
    <p:extLst>
      <p:ext uri="{BB962C8B-B14F-4D97-AF65-F5344CB8AC3E}">
        <p14:creationId xmlns:p14="http://schemas.microsoft.com/office/powerpoint/2010/main" val="124891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Machine learning </a:t>
            </a:r>
            <a:r>
              <a:rPr lang="en-US" sz="3200" dirty="0">
                <a:solidFill>
                  <a:srgbClr val="0070C0"/>
                </a:solidFill>
                <a:latin typeface="Calibri" panose="020F0502020204030204" pitchFamily="34" charset="0"/>
                <a:cs typeface="Calibri" panose="020F0502020204030204" pitchFamily="34" charset="0"/>
                <a:sym typeface="EB Garamond"/>
              </a:rPr>
              <a:t>–</a:t>
            </a:r>
            <a:r>
              <a:rPr lang="en-US" sz="3200" dirty="0">
                <a:solidFill>
                  <a:srgbClr val="0070C0"/>
                </a:solidFill>
                <a:latin typeface="Calibri" panose="020F0502020204030204" pitchFamily="34" charset="0"/>
                <a:cs typeface="Calibri" panose="020F0502020204030204" pitchFamily="34" charset="0"/>
              </a:rPr>
              <a:t> Unsupervised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46069"/>
            <a:ext cx="7071360"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Machine learning – a program that learns from experience </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b="1"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Unsupervised: The computer is “left on its own” to find structure in the data and learn the relationships between various inputs</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It create an internal representation of the input, capturing regularities/structure/patterns in data, i.e., unlabeled data, i.e., no distinction between dependent and independent variables</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Question – What is the target variable in the figure given here?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038012" y="1994844"/>
            <a:ext cx="3372777" cy="2820996"/>
          </a:xfrm>
          <a:prstGeom prst="rect">
            <a:avLst/>
          </a:prstGeom>
        </p:spPr>
      </p:pic>
    </p:spTree>
    <p:extLst>
      <p:ext uri="{BB962C8B-B14F-4D97-AF65-F5344CB8AC3E}">
        <p14:creationId xmlns:p14="http://schemas.microsoft.com/office/powerpoint/2010/main" val="10811128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Farthest </a:t>
            </a:r>
            <a:r>
              <a:rPr lang="en-US" sz="2800" spc="0" dirty="0">
                <a:solidFill>
                  <a:srgbClr val="0070C0"/>
                </a:solidFill>
                <a:latin typeface="Calibri" panose="020F0502020204030204" pitchFamily="34" charset="0"/>
                <a:cs typeface="Calibri" panose="020F0502020204030204" pitchFamily="34" charset="0"/>
              </a:rPr>
              <a:t>Neighbour (complete linkage)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8" y="1753373"/>
            <a:ext cx="10058402" cy="87899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c1,c2, etc. are points in </a:t>
            </a:r>
            <a:r>
              <a:rPr lang="en-US" sz="1600" dirty="0" err="1">
                <a:solidFill>
                  <a:schemeClr val="tx1"/>
                </a:solidFill>
                <a:latin typeface="Calibri" panose="020F0502020204030204" pitchFamily="34" charset="0"/>
                <a:ea typeface="ヒラギノ角ゴ Pro W3" charset="-128"/>
                <a:cs typeface="Calibri" panose="020F0502020204030204" pitchFamily="34" charset="0"/>
                <a:sym typeface="EB Garamond"/>
              </a:rPr>
              <a:t>2D</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 (performance, overall rating)</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Compute the distance between individuals and merge the </a:t>
            </a:r>
            <a:r>
              <a:rPr lang="en-US" sz="12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closet</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individual to from a new cluster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EB Garamond"/>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c2)</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(or </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(c3, c7)</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c3c7). Note: from 10 initial clusters, we now have 9 clusters (c1c2, c3,c4….c9) in step 1</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Repeat 1, assuming c1c2 is an added cluster and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or c2 no longer exist. Coordinates of c1c2 are </a:t>
            </a:r>
            <a:r>
              <a:rPr lang="en-US" sz="1200" b="1"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Maximum</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a:t>
            </a:r>
          </a:p>
        </p:txBody>
      </p:sp>
      <p:pic>
        <p:nvPicPr>
          <p:cNvPr id="5" name="Picture 4"/>
          <p:cNvPicPr>
            <a:picLocks noChangeAspect="1"/>
          </p:cNvPicPr>
          <p:nvPr/>
        </p:nvPicPr>
        <p:blipFill>
          <a:blip r:embed="rId2"/>
          <a:stretch>
            <a:fillRect/>
          </a:stretch>
        </p:blipFill>
        <p:spPr>
          <a:xfrm>
            <a:off x="1496292" y="5163128"/>
            <a:ext cx="1793434" cy="1110079"/>
          </a:xfrm>
          <a:prstGeom prst="rect">
            <a:avLst/>
          </a:prstGeom>
        </p:spPr>
      </p:pic>
      <p:grpSp>
        <p:nvGrpSpPr>
          <p:cNvPr id="12" name="Group 11"/>
          <p:cNvGrpSpPr/>
          <p:nvPr/>
        </p:nvGrpSpPr>
        <p:grpSpPr>
          <a:xfrm>
            <a:off x="1426661" y="2992577"/>
            <a:ext cx="9878021" cy="2438400"/>
            <a:chOff x="1426661" y="2724728"/>
            <a:chExt cx="9878021" cy="243840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26661" y="2724728"/>
              <a:ext cx="2299370" cy="2192981"/>
            </a:xfrm>
            <a:prstGeom prst="rect">
              <a:avLst/>
            </a:prstGeom>
          </p:spPr>
        </p:pic>
        <p:graphicFrame>
          <p:nvGraphicFramePr>
            <p:cNvPr id="6" name="Google Shape;236;p44"/>
            <p:cNvGraphicFramePr/>
            <p:nvPr/>
          </p:nvGraphicFramePr>
          <p:xfrm>
            <a:off x="4530543" y="2724728"/>
            <a:ext cx="2986077" cy="24384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c1</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71017">
                  <a:tc>
                    <a:txBody>
                      <a:bodyPr/>
                      <a:lstStyle/>
                      <a:p>
                        <a:pPr marL="0" lvl="0" indent="0" algn="ctr" rtl="0">
                          <a:lnSpc>
                            <a:spcPct val="100000"/>
                          </a:lnSpc>
                          <a:spcBef>
                            <a:spcPts val="0"/>
                          </a:spcBef>
                          <a:spcAft>
                            <a:spcPts val="0"/>
                          </a:spcAft>
                          <a:buNone/>
                        </a:pPr>
                        <a:r>
                          <a:rPr lang="en-US" sz="1000" strike="sngStrike" dirty="0">
                            <a:solidFill>
                              <a:schemeClr val="tx1"/>
                            </a:solidFill>
                            <a:latin typeface="Calibri" panose="020F0502020204030204" pitchFamily="34" charset="0"/>
                            <a:ea typeface="EB Garamond"/>
                            <a:cs typeface="Calibri" panose="020F0502020204030204" pitchFamily="34" charset="0"/>
                            <a:sym typeface="EB Garamond"/>
                          </a:rPr>
                          <a:t>C</a:t>
                        </a: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c3</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8</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7</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7" name="Right Arrow 6"/>
            <p:cNvSpPr/>
            <p:nvPr/>
          </p:nvSpPr>
          <p:spPr>
            <a:xfrm>
              <a:off x="3876544" y="3559301"/>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61101" y="3239503"/>
              <a:ext cx="700833" cy="369332"/>
            </a:xfrm>
            <a:prstGeom prst="rect">
              <a:avLst/>
            </a:prstGeom>
            <a:noFill/>
          </p:spPr>
          <p:txBody>
            <a:bodyPr wrap="none" rtlCol="0">
              <a:spAutoFit/>
            </a:bodyPr>
            <a:lstStyle/>
            <a:p>
              <a:pPr algn="ctr"/>
              <a:r>
                <a:rPr lang="en-US" sz="900" dirty="0">
                  <a:latin typeface="Calibri" panose="020F0502020204030204" pitchFamily="34" charset="0"/>
                  <a:cs typeface="Calibri" panose="020F0502020204030204" pitchFamily="34" charset="0"/>
                </a:rPr>
                <a:t>Step 1</a:t>
              </a:r>
            </a:p>
            <a:p>
              <a:pPr algn="ctr"/>
              <a:r>
                <a:rPr lang="en-US" sz="900" dirty="0">
                  <a:latin typeface="Calibri" panose="020F0502020204030204" pitchFamily="34" charset="0"/>
                  <a:cs typeface="Calibri" panose="020F0502020204030204" pitchFamily="34" charset="0"/>
                </a:rPr>
                <a:t>(9 clusters)</a:t>
              </a:r>
            </a:p>
          </p:txBody>
        </p:sp>
        <p:graphicFrame>
          <p:nvGraphicFramePr>
            <p:cNvPr id="9" name="Google Shape;236;p44"/>
            <p:cNvGraphicFramePr/>
            <p:nvPr/>
          </p:nvGraphicFramePr>
          <p:xfrm>
            <a:off x="8318605" y="2724728"/>
            <a:ext cx="2986077" cy="22479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alibri" panose="020F0502020204030204" pitchFamily="34" charset="0"/>
                            <a:ea typeface="EB Garamond"/>
                            <a:cs typeface="Calibri" panose="020F0502020204030204" pitchFamily="34" charset="0"/>
                            <a:sym typeface="EB Garamond"/>
                          </a:rPr>
                          <a:t>c3 &amp; c7 (c3c7)</a:t>
                        </a: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3944825027"/>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0" name="Right Arrow 9"/>
            <p:cNvSpPr/>
            <p:nvPr/>
          </p:nvSpPr>
          <p:spPr>
            <a:xfrm>
              <a:off x="7614059" y="3602100"/>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0144" y="3282302"/>
              <a:ext cx="758541" cy="400110"/>
            </a:xfrm>
            <a:prstGeom prst="rect">
              <a:avLst/>
            </a:prstGeom>
            <a:noFill/>
          </p:spPr>
          <p:txBody>
            <a:bodyPr wrap="none" rtlCol="0">
              <a:spAutoFit/>
            </a:bodyPr>
            <a:lstStyle/>
            <a:p>
              <a:pPr algn="ctr"/>
              <a:r>
                <a:rPr lang="en-US" sz="1000" dirty="0">
                  <a:latin typeface="Calibri" panose="020F0502020204030204" pitchFamily="34" charset="0"/>
                  <a:cs typeface="Calibri" panose="020F0502020204030204" pitchFamily="34" charset="0"/>
                </a:rPr>
                <a:t>Step 2</a:t>
              </a:r>
            </a:p>
            <a:p>
              <a:pPr algn="ctr"/>
              <a:r>
                <a:rPr lang="en-US" sz="1000" dirty="0">
                  <a:latin typeface="Calibri" panose="020F0502020204030204" pitchFamily="34" charset="0"/>
                  <a:cs typeface="Calibri" panose="020F0502020204030204" pitchFamily="34" charset="0"/>
                </a:rPr>
                <a:t>(8 clusters)</a:t>
              </a:r>
            </a:p>
          </p:txBody>
        </p:sp>
      </p:grpSp>
    </p:spTree>
    <p:extLst>
      <p:ext uri="{BB962C8B-B14F-4D97-AF65-F5344CB8AC3E}">
        <p14:creationId xmlns:p14="http://schemas.microsoft.com/office/powerpoint/2010/main" val="3557180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other linkage methods include median linkage, etc. </a:t>
            </a:r>
          </a:p>
        </p:txBody>
      </p:sp>
      <p:sp>
        <p:nvSpPr>
          <p:cNvPr id="3" name="Content Placeholder 2"/>
          <p:cNvSpPr>
            <a:spLocks noGrp="1"/>
          </p:cNvSpPr>
          <p:nvPr>
            <p:ph idx="1"/>
          </p:nvPr>
        </p:nvSpPr>
        <p:spPr>
          <a:xfrm>
            <a:off x="1097278" y="1753373"/>
            <a:ext cx="10058402" cy="87899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c1,c2, etc. are points in </a:t>
            </a:r>
            <a:r>
              <a:rPr lang="en-US" sz="1600" dirty="0" err="1">
                <a:solidFill>
                  <a:schemeClr val="tx1"/>
                </a:solidFill>
                <a:latin typeface="Calibri" panose="020F0502020204030204" pitchFamily="34" charset="0"/>
                <a:ea typeface="ヒラギノ角ゴ Pro W3" charset="-128"/>
                <a:cs typeface="Calibri" panose="020F0502020204030204" pitchFamily="34" charset="0"/>
                <a:sym typeface="EB Garamond"/>
              </a:rPr>
              <a:t>2D</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 (performance, overall rating)</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Compute the distance between individuals and merge the </a:t>
            </a:r>
            <a:r>
              <a:rPr lang="en-US" sz="12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closet</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individual to from a new cluster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EB Garamond"/>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 c2)</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c1c2 (or </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EB Garamond"/>
              </a:rPr>
              <a:t>(c3, c7)</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c3c7). Note: from 10 initial clusters, we now have 9 clusters (c1c2, c3,c4….c9) in step 1</a:t>
            </a:r>
          </a:p>
          <a:p>
            <a:pPr marL="1315952" lvl="8" indent="-274320">
              <a:lnSpc>
                <a:spcPct val="100000"/>
              </a:lnSpc>
              <a:spcBef>
                <a:spcPts val="0"/>
              </a:spcBef>
              <a:spcAft>
                <a:spcPts val="0"/>
              </a:spcAft>
              <a:buClrTx/>
              <a:buSzPct val="100000"/>
              <a:buFont typeface="+mj-lt"/>
              <a:buAutoNum type="arabicPeriod"/>
            </a:pP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Repeat 1, assuming c1c2 is an added cluster and </a:t>
            </a:r>
            <a:r>
              <a:rPr lang="en-US" sz="1200" dirty="0" err="1">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c1</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 or c2 no longer exist. Coordinates of c1c2 are </a:t>
            </a:r>
            <a:r>
              <a:rPr lang="en-US" sz="1200" b="1"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Median </a:t>
            </a:r>
            <a:r>
              <a:rPr lang="en-US" sz="1200" dirty="0">
                <a:solidFill>
                  <a:schemeClr val="tx1"/>
                </a:solidFill>
                <a:latin typeface="Calibri" panose="020F0502020204030204" pitchFamily="34" charset="0"/>
                <a:ea typeface="ヒラギノ角ゴ Pro W3" charset="-128"/>
                <a:cs typeface="Calibri" panose="020F0502020204030204" pitchFamily="34" charset="0"/>
                <a:sym typeface="Wingdings" panose="05000000000000000000" pitchFamily="2" charset="2"/>
              </a:rPr>
              <a:t>(c1,c2) </a:t>
            </a:r>
          </a:p>
        </p:txBody>
      </p:sp>
      <p:pic>
        <p:nvPicPr>
          <p:cNvPr id="5" name="Picture 4"/>
          <p:cNvPicPr>
            <a:picLocks noChangeAspect="1"/>
          </p:cNvPicPr>
          <p:nvPr/>
        </p:nvPicPr>
        <p:blipFill>
          <a:blip r:embed="rId2"/>
          <a:stretch>
            <a:fillRect/>
          </a:stretch>
        </p:blipFill>
        <p:spPr>
          <a:xfrm>
            <a:off x="1496292" y="5163128"/>
            <a:ext cx="1793434" cy="1110079"/>
          </a:xfrm>
          <a:prstGeom prst="rect">
            <a:avLst/>
          </a:prstGeom>
        </p:spPr>
      </p:pic>
      <p:grpSp>
        <p:nvGrpSpPr>
          <p:cNvPr id="12" name="Group 11"/>
          <p:cNvGrpSpPr/>
          <p:nvPr/>
        </p:nvGrpSpPr>
        <p:grpSpPr>
          <a:xfrm>
            <a:off x="1426661" y="2992577"/>
            <a:ext cx="9878021" cy="2438400"/>
            <a:chOff x="1426661" y="2724728"/>
            <a:chExt cx="9878021" cy="2438400"/>
          </a:xfrm>
        </p:grpSpPr>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426661" y="2724728"/>
              <a:ext cx="2299370" cy="2192981"/>
            </a:xfrm>
            <a:prstGeom prst="rect">
              <a:avLst/>
            </a:prstGeom>
          </p:spPr>
        </p:pic>
        <p:graphicFrame>
          <p:nvGraphicFramePr>
            <p:cNvPr id="6" name="Google Shape;236;p44"/>
            <p:cNvGraphicFramePr/>
            <p:nvPr/>
          </p:nvGraphicFramePr>
          <p:xfrm>
            <a:off x="4530543" y="2724728"/>
            <a:ext cx="2986077" cy="24384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c1</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171017">
                  <a:tc>
                    <a:txBody>
                      <a:bodyPr/>
                      <a:lstStyle/>
                      <a:p>
                        <a:pPr marL="0" lvl="0" indent="0" algn="ctr" rtl="0">
                          <a:lnSpc>
                            <a:spcPct val="100000"/>
                          </a:lnSpc>
                          <a:spcBef>
                            <a:spcPts val="0"/>
                          </a:spcBef>
                          <a:spcAft>
                            <a:spcPts val="0"/>
                          </a:spcAft>
                          <a:buNone/>
                        </a:pPr>
                        <a:r>
                          <a:rPr lang="en-US" sz="1000" strike="sngStrike" dirty="0">
                            <a:solidFill>
                              <a:schemeClr val="tx1"/>
                            </a:solidFill>
                            <a:latin typeface="Calibri" panose="020F0502020204030204" pitchFamily="34" charset="0"/>
                            <a:ea typeface="EB Garamond"/>
                            <a:cs typeface="Calibri" panose="020F0502020204030204" pitchFamily="34" charset="0"/>
                            <a:sym typeface="EB Garamond"/>
                          </a:rPr>
                          <a:t>C</a:t>
                        </a: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2</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2.5</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c3</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8</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7</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7" name="Right Arrow 6"/>
            <p:cNvSpPr/>
            <p:nvPr/>
          </p:nvSpPr>
          <p:spPr>
            <a:xfrm>
              <a:off x="3876544" y="3559301"/>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861101" y="3239503"/>
              <a:ext cx="700833" cy="369332"/>
            </a:xfrm>
            <a:prstGeom prst="rect">
              <a:avLst/>
            </a:prstGeom>
            <a:noFill/>
          </p:spPr>
          <p:txBody>
            <a:bodyPr wrap="none" rtlCol="0">
              <a:spAutoFit/>
            </a:bodyPr>
            <a:lstStyle/>
            <a:p>
              <a:pPr algn="ctr"/>
              <a:r>
                <a:rPr lang="en-US" sz="900" dirty="0">
                  <a:latin typeface="Calibri" panose="020F0502020204030204" pitchFamily="34" charset="0"/>
                  <a:cs typeface="Calibri" panose="020F0502020204030204" pitchFamily="34" charset="0"/>
                </a:rPr>
                <a:t>Step 1</a:t>
              </a:r>
            </a:p>
            <a:p>
              <a:pPr algn="ctr"/>
              <a:r>
                <a:rPr lang="en-US" sz="900" dirty="0">
                  <a:latin typeface="Calibri" panose="020F0502020204030204" pitchFamily="34" charset="0"/>
                  <a:cs typeface="Calibri" panose="020F0502020204030204" pitchFamily="34" charset="0"/>
                </a:rPr>
                <a:t>(9 clusters)</a:t>
              </a:r>
            </a:p>
          </p:txBody>
        </p:sp>
        <p:graphicFrame>
          <p:nvGraphicFramePr>
            <p:cNvPr id="9" name="Google Shape;236;p44"/>
            <p:cNvGraphicFramePr/>
            <p:nvPr/>
          </p:nvGraphicFramePr>
          <p:xfrm>
            <a:off x="8318605" y="2724728"/>
            <a:ext cx="2986077" cy="2247900"/>
          </p:xfrm>
          <a:graphic>
            <a:graphicData uri="http://schemas.openxmlformats.org/drawingml/2006/table">
              <a:tbl>
                <a:tblPr>
                  <a:noFill/>
                </a:tblPr>
                <a:tblGrid>
                  <a:gridCol w="995359">
                    <a:extLst>
                      <a:ext uri="{9D8B030D-6E8A-4147-A177-3AD203B41FA5}">
                        <a16:colId xmlns:a16="http://schemas.microsoft.com/office/drawing/2014/main" val="20000"/>
                      </a:ext>
                    </a:extLst>
                  </a:gridCol>
                  <a:gridCol w="995359">
                    <a:extLst>
                      <a:ext uri="{9D8B030D-6E8A-4147-A177-3AD203B41FA5}">
                        <a16:colId xmlns:a16="http://schemas.microsoft.com/office/drawing/2014/main" val="20001"/>
                      </a:ext>
                    </a:extLst>
                  </a:gridCol>
                  <a:gridCol w="995359">
                    <a:extLst>
                      <a:ext uri="{9D8B030D-6E8A-4147-A177-3AD203B41FA5}">
                        <a16:colId xmlns:a16="http://schemas.microsoft.com/office/drawing/2014/main" val="20002"/>
                      </a:ext>
                    </a:extLst>
                  </a:gridCol>
                </a:tblGrid>
                <a:tr h="307831">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Customer id</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Performance rating BMW</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Overall </a:t>
                        </a:r>
                        <a:endParaRPr sz="1000" b="1">
                          <a:solidFill>
                            <a:schemeClr val="tx1"/>
                          </a:solidFill>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000" b="1">
                            <a:solidFill>
                              <a:schemeClr val="tx1"/>
                            </a:solidFill>
                            <a:latin typeface="Calibri" panose="020F0502020204030204" pitchFamily="34" charset="0"/>
                            <a:ea typeface="EB Garamond"/>
                            <a:cs typeface="Calibri" panose="020F0502020204030204" pitchFamily="34" charset="0"/>
                            <a:sym typeface="EB Garamond"/>
                          </a:rPr>
                          <a:t>rating BMW</a:t>
                        </a:r>
                        <a:endParaRPr sz="1000" b="1">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171017">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c1 &amp; c2 (c1c2)</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2.5</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b="1" dirty="0">
                            <a:solidFill>
                              <a:schemeClr val="tx1"/>
                            </a:solidFill>
                            <a:latin typeface="Calibri" panose="020F0502020204030204" pitchFamily="34" charset="0"/>
                            <a:ea typeface="EB Garamond"/>
                            <a:cs typeface="Calibri" panose="020F0502020204030204" pitchFamily="34" charset="0"/>
                            <a:sym typeface="EB Garamond"/>
                          </a:rPr>
                          <a:t>3</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c3</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c4</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9</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6</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171017">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c7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8</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strike="sngStrike" dirty="0">
                            <a:solidFill>
                              <a:schemeClr val="tx1"/>
                            </a:solidFill>
                            <a:latin typeface="Calibri" panose="020F0502020204030204" pitchFamily="34" charset="0"/>
                            <a:ea typeface="EB Garamond"/>
                            <a:cs typeface="Calibri" panose="020F0502020204030204" pitchFamily="34" charset="0"/>
                            <a:sym typeface="EB Garamond"/>
                          </a:rPr>
                          <a:t>7</a:t>
                        </a:r>
                        <a:endParaRPr sz="1000" strike="sngStrike"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17101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alibri" panose="020F0502020204030204" pitchFamily="34" charset="0"/>
                            <a:ea typeface="EB Garamond"/>
                            <a:cs typeface="Calibri" panose="020F0502020204030204" pitchFamily="34" charset="0"/>
                            <a:sym typeface="EB Garamond"/>
                          </a:rPr>
                          <a:t>c3 &amp; c7 (c3c7)</a:t>
                        </a: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000" b="1" dirty="0">
                            <a:solidFill>
                              <a:schemeClr val="tx1"/>
                            </a:solidFill>
                            <a:latin typeface="Calibri" panose="020F0502020204030204" pitchFamily="34" charset="0"/>
                            <a:ea typeface="EB Garamond"/>
                            <a:cs typeface="Calibri" panose="020F0502020204030204" pitchFamily="34" charset="0"/>
                            <a:sym typeface="EB Garamond"/>
                          </a:rPr>
                          <a:t>8</a:t>
                        </a:r>
                        <a:endParaRPr sz="1000" b="1"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3944825027"/>
                    </a:ext>
                  </a:extLst>
                </a:tr>
                <a:tr h="171017">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c8</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7</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2</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c9</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1</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5</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171017">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c10</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a:solidFill>
                              <a:schemeClr val="tx1"/>
                            </a:solidFill>
                            <a:latin typeface="Calibri" panose="020F0502020204030204" pitchFamily="34" charset="0"/>
                            <a:ea typeface="EB Garamond"/>
                            <a:cs typeface="Calibri" panose="020F0502020204030204" pitchFamily="34" charset="0"/>
                            <a:sym typeface="EB Garamond"/>
                          </a:rPr>
                          <a:t>5</a:t>
                        </a:r>
                        <a:endParaRPr sz="100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000" dirty="0">
                            <a:solidFill>
                              <a:schemeClr val="tx1"/>
                            </a:solidFill>
                            <a:latin typeface="Calibri" panose="020F0502020204030204" pitchFamily="34" charset="0"/>
                            <a:ea typeface="EB Garamond"/>
                            <a:cs typeface="Calibri" panose="020F0502020204030204" pitchFamily="34" charset="0"/>
                            <a:sym typeface="EB Garamond"/>
                          </a:rPr>
                          <a:t>6</a:t>
                        </a:r>
                        <a:endParaRPr sz="1000" dirty="0">
                          <a:solidFill>
                            <a:schemeClr val="tx1"/>
                          </a:solidFill>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
          <p:nvSpPr>
            <p:cNvPr id="10" name="Right Arrow 9"/>
            <p:cNvSpPr/>
            <p:nvPr/>
          </p:nvSpPr>
          <p:spPr>
            <a:xfrm>
              <a:off x="7614059" y="3602100"/>
              <a:ext cx="612330" cy="162954"/>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60144" y="3282302"/>
              <a:ext cx="758541" cy="400110"/>
            </a:xfrm>
            <a:prstGeom prst="rect">
              <a:avLst/>
            </a:prstGeom>
            <a:noFill/>
          </p:spPr>
          <p:txBody>
            <a:bodyPr wrap="none" rtlCol="0">
              <a:spAutoFit/>
            </a:bodyPr>
            <a:lstStyle/>
            <a:p>
              <a:pPr algn="ctr"/>
              <a:r>
                <a:rPr lang="en-US" sz="1000" dirty="0">
                  <a:latin typeface="Calibri" panose="020F0502020204030204" pitchFamily="34" charset="0"/>
                  <a:cs typeface="Calibri" panose="020F0502020204030204" pitchFamily="34" charset="0"/>
                </a:rPr>
                <a:t>Step 2</a:t>
              </a:r>
            </a:p>
            <a:p>
              <a:pPr algn="ctr"/>
              <a:r>
                <a:rPr lang="en-US" sz="1000" dirty="0">
                  <a:latin typeface="Calibri" panose="020F0502020204030204" pitchFamily="34" charset="0"/>
                  <a:cs typeface="Calibri" panose="020F0502020204030204" pitchFamily="34" charset="0"/>
                </a:rPr>
                <a:t>(8 clusters)</a:t>
              </a:r>
            </a:p>
          </p:txBody>
        </p:sp>
      </p:grpSp>
    </p:spTree>
    <p:extLst>
      <p:ext uri="{BB962C8B-B14F-4D97-AF65-F5344CB8AC3E}">
        <p14:creationId xmlns:p14="http://schemas.microsoft.com/office/powerpoint/2010/main" val="2400875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Dendrogram </a:t>
            </a:r>
          </a:p>
        </p:txBody>
      </p:sp>
      <p:sp>
        <p:nvSpPr>
          <p:cNvPr id="3" name="Content Placeholder 2"/>
          <p:cNvSpPr>
            <a:spLocks noGrp="1"/>
          </p:cNvSpPr>
          <p:nvPr>
            <p:ph idx="1"/>
          </p:nvPr>
        </p:nvSpPr>
        <p:spPr>
          <a:xfrm>
            <a:off x="1088042" y="1762608"/>
            <a:ext cx="621792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A branching diagram that represents the relationships of similarity among a group of entities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The circle → cluster formed</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The vertical axis→ distance between clusters</a:t>
            </a:r>
          </a:p>
          <a:p>
            <a:pPr marL="1280160" lvl="3"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The dotted line→ optimal number of clusters</a:t>
            </a:r>
          </a:p>
          <a:p>
            <a:pPr marL="1463040" lvl="4"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From 6 individuals, we formed 3 clusters: customer (s1,s2), (s3,s4) and (s5,s6)</a:t>
            </a:r>
          </a:p>
        </p:txBody>
      </p:sp>
      <p:pic>
        <p:nvPicPr>
          <p:cNvPr id="4" name="Google Shape;223;p42"/>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7426036" y="2318327"/>
            <a:ext cx="3729644" cy="2433116"/>
          </a:xfrm>
          <a:prstGeom prst="rect">
            <a:avLst/>
          </a:prstGeom>
          <a:noFill/>
          <a:ln>
            <a:noFill/>
          </a:ln>
        </p:spPr>
      </p:pic>
      <p:cxnSp>
        <p:nvCxnSpPr>
          <p:cNvPr id="6" name="Straight Connector 5">
            <a:extLst>
              <a:ext uri="{FF2B5EF4-FFF2-40B4-BE49-F238E27FC236}">
                <a16:creationId xmlns:a16="http://schemas.microsoft.com/office/drawing/2014/main" id="{1FE727FB-E2D6-C155-F6A4-D15F4052D5E0}"/>
              </a:ext>
            </a:extLst>
          </p:cNvPr>
          <p:cNvCxnSpPr>
            <a:cxnSpLocks/>
          </p:cNvCxnSpPr>
          <p:nvPr/>
        </p:nvCxnSpPr>
        <p:spPr>
          <a:xfrm>
            <a:off x="8029575" y="1314450"/>
            <a:ext cx="3200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3294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Agglomerative vs Divisive</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Agglomerative </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the start, each observation is a cluster, i.e., n observations are n clusters.  </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each step, number of clusters </a:t>
            </a:r>
            <a:r>
              <a:rPr lang="en-US" sz="1800" b="1" dirty="0">
                <a:solidFill>
                  <a:schemeClr val="tx1"/>
                </a:solidFill>
                <a:latin typeface="Calibri" panose="020F0502020204030204" pitchFamily="34" charset="0"/>
                <a:ea typeface="ヒラギノ角ゴ Pro W3" charset="-128"/>
                <a:cs typeface="Calibri" panose="020F0502020204030204" pitchFamily="34" charset="0"/>
                <a:sym typeface="EB Garamond"/>
              </a:rPr>
              <a:t>shrink</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until we have 1 cluster containing ALL observations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Divisive</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the start, n observations are part of 1 cluster</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each step, we split observations into smaller clusters (i.e., # clusters </a:t>
            </a:r>
            <a:r>
              <a:rPr lang="en-US" sz="1800" b="1" dirty="0">
                <a:solidFill>
                  <a:schemeClr val="tx1"/>
                </a:solidFill>
                <a:latin typeface="Calibri" panose="020F0502020204030204" pitchFamily="34" charset="0"/>
                <a:ea typeface="ヒラギノ角ゴ Pro W3" charset="-128"/>
                <a:cs typeface="Calibri" panose="020F0502020204030204" pitchFamily="34" charset="0"/>
                <a:sym typeface="EB Garamond"/>
              </a:rPr>
              <a:t>increases</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until we have each observation belonging to its own cluster (n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626996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Non-Hierarchical Clustering</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Number of clusters, k, are known in advance, i.e., k=5 clusters or 7 or 9 or 68</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An algorithm for k-mean clustering (there are many algorithms)</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Select k initial cluster centroids or seeds</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Assign each observation to one of the k seeds with the </a:t>
            </a:r>
            <a:r>
              <a:rPr lang="en-US" sz="20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shortest</a:t>
            </a: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 distance</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Calculate centroid of k clusters</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Reassign each observation to one of the k centroids with the shortest distance, i.e., go to step 2</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Recalculate centroids of k clusters in step 4, i.e., go to step 3</a:t>
            </a:r>
          </a:p>
          <a:p>
            <a:pPr marL="1371600" lvl="3" indent="-457200">
              <a:lnSpc>
                <a:spcPct val="100000"/>
              </a:lnSpc>
              <a:spcBef>
                <a:spcPts val="0"/>
              </a:spcBef>
              <a:spcAft>
                <a:spcPts val="0"/>
              </a:spcAft>
              <a:buClrTx/>
              <a:buSzPct val="100000"/>
              <a:buFont typeface="+mj-lt"/>
              <a:buAutoNum type="arabicPeriod"/>
            </a:pPr>
            <a:r>
              <a:rPr lang="en-US" sz="2000" dirty="0">
                <a:solidFill>
                  <a:schemeClr val="tx1"/>
                </a:solidFill>
                <a:latin typeface="Calibri" panose="020F0502020204030204" pitchFamily="34" charset="0"/>
                <a:ea typeface="ヒラギノ角ゴ Pro W3" charset="-128"/>
                <a:cs typeface="Calibri" panose="020F0502020204030204" pitchFamily="34" charset="0"/>
                <a:sym typeface="EB Garamond"/>
              </a:rPr>
              <a:t>Stop when distance of respective centroids in (step 3, step 5) &lt; threshold</a:t>
            </a:r>
          </a:p>
        </p:txBody>
      </p:sp>
    </p:spTree>
    <p:extLst>
      <p:ext uri="{BB962C8B-B14F-4D97-AF65-F5344CB8AC3E}">
        <p14:creationId xmlns:p14="http://schemas.microsoft.com/office/powerpoint/2010/main" val="2971206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Non-Hierarchical, K-mean clustering</a:t>
            </a:r>
          </a:p>
        </p:txBody>
      </p:sp>
      <p:pic>
        <p:nvPicPr>
          <p:cNvPr id="5" name="Picture 3"/>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97280" y="2244437"/>
            <a:ext cx="3507956" cy="178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558915" y="2433894"/>
            <a:ext cx="3135130" cy="1593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4"/>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902626" y="2403931"/>
            <a:ext cx="3253054" cy="1653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Straight Arrow Connector 8"/>
          <p:cNvCxnSpPr/>
          <p:nvPr/>
        </p:nvCxnSpPr>
        <p:spPr>
          <a:xfrm>
            <a:off x="3659417" y="3084962"/>
            <a:ext cx="945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7044544" y="3015689"/>
            <a:ext cx="9458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59824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Non-Hierarchical, K-mean clustering</a:t>
            </a: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9527" y="1874314"/>
            <a:ext cx="5218546" cy="4324493"/>
          </a:xfrm>
          <a:prstGeom prst="rect">
            <a:avLst/>
          </a:prstGeom>
        </p:spPr>
      </p:pic>
    </p:spTree>
    <p:extLst>
      <p:ext uri="{BB962C8B-B14F-4D97-AF65-F5344CB8AC3E}">
        <p14:creationId xmlns:p14="http://schemas.microsoft.com/office/powerpoint/2010/main" val="274603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Non-Hierarchical, K-mean clustering</a:t>
            </a:r>
          </a:p>
        </p:txBody>
      </p:sp>
      <p:graphicFrame>
        <p:nvGraphicFramePr>
          <p:cNvPr id="5" name="Table 4"/>
          <p:cNvGraphicFramePr>
            <a:graphicFrameLocks noGrp="1"/>
          </p:cNvGraphicFramePr>
          <p:nvPr/>
        </p:nvGraphicFramePr>
        <p:xfrm>
          <a:off x="2041821" y="1838960"/>
          <a:ext cx="6675120" cy="4397580"/>
        </p:xfrm>
        <a:graphic>
          <a:graphicData uri="http://schemas.openxmlformats.org/drawingml/2006/table">
            <a:tbl>
              <a:tblPr firstRow="1" bandRow="1"/>
              <a:tblGrid>
                <a:gridCol w="146304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1463040">
                  <a:extLst>
                    <a:ext uri="{9D8B030D-6E8A-4147-A177-3AD203B41FA5}">
                      <a16:colId xmlns:a16="http://schemas.microsoft.com/office/drawing/2014/main" val="20002"/>
                    </a:ext>
                  </a:extLst>
                </a:gridCol>
                <a:gridCol w="1463040">
                  <a:extLst>
                    <a:ext uri="{9D8B030D-6E8A-4147-A177-3AD203B41FA5}">
                      <a16:colId xmlns:a16="http://schemas.microsoft.com/office/drawing/2014/main" val="20003"/>
                    </a:ext>
                  </a:extLst>
                </a:gridCol>
              </a:tblGrid>
              <a:tr h="323285">
                <a:tc>
                  <a:txBody>
                    <a:bodyPr/>
                    <a:lstStyle/>
                    <a:p>
                      <a:pPr algn="ctr"/>
                      <a:r>
                        <a:rPr lang="en-US" sz="1400" b="0" dirty="0">
                          <a:solidFill>
                            <a:schemeClr val="tx1"/>
                          </a:solidFill>
                          <a:latin typeface="Calibri" panose="020F0502020204030204" pitchFamily="34" charset="0"/>
                          <a:cs typeface="Calibri" panose="020F0502020204030204" pitchFamily="34" charset="0"/>
                        </a:rPr>
                        <a:t>Individual</a:t>
                      </a:r>
                    </a:p>
                  </a:txBody>
                  <a:tcPr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A=2, B=5, C=9, D=10, E=15</a:t>
                      </a:r>
                    </a:p>
                  </a:txBody>
                  <a:tcPr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nchor="ctr">
                    <a:lnL>
                      <a:noFill/>
                    </a:lnL>
                    <a:lnR>
                      <a:noFill/>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4754014"/>
                  </a:ext>
                </a:extLst>
              </a:tr>
              <a:tr h="323285">
                <a:tc>
                  <a:txBody>
                    <a:bodyPr/>
                    <a:lstStyle/>
                    <a:p>
                      <a:pPr algn="ctr"/>
                      <a:r>
                        <a:rPr lang="en-US" sz="1400" b="0" dirty="0">
                          <a:solidFill>
                            <a:schemeClr val="tx1"/>
                          </a:solidFill>
                          <a:latin typeface="Calibri" panose="020F0502020204030204" pitchFamily="34" charset="0"/>
                          <a:cs typeface="Calibri" panose="020F0502020204030204" pitchFamily="34" charset="0"/>
                        </a:rPr>
                        <a:t>Initial Assignment</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Cluster</a:t>
                      </a:r>
                      <a:r>
                        <a:rPr lang="en-US" sz="1400" b="0" baseline="0" dirty="0">
                          <a:solidFill>
                            <a:schemeClr val="tx1"/>
                          </a:solidFill>
                          <a:latin typeface="Calibri" panose="020F0502020204030204" pitchFamily="34" charset="0"/>
                          <a:cs typeface="Calibri" panose="020F0502020204030204" pitchFamily="34" charset="0"/>
                        </a:rPr>
                        <a:t> 1: </a:t>
                      </a:r>
                      <a:r>
                        <a:rPr lang="en-US" sz="1400" b="0" baseline="0" dirty="0" err="1">
                          <a:solidFill>
                            <a:schemeClr val="tx1"/>
                          </a:solidFill>
                          <a:latin typeface="Calibri" panose="020F0502020204030204" pitchFamily="34" charset="0"/>
                          <a:cs typeface="Calibri" panose="020F0502020204030204" pitchFamily="34" charset="0"/>
                        </a:rPr>
                        <a:t>A&amp;C</a:t>
                      </a:r>
                      <a:r>
                        <a:rPr lang="en-US" sz="1400" b="0" baseline="0" dirty="0">
                          <a:solidFill>
                            <a:schemeClr val="tx1"/>
                          </a:solidFill>
                          <a:latin typeface="Calibri" panose="020F0502020204030204" pitchFamily="34" charset="0"/>
                          <a:cs typeface="Calibri" panose="020F0502020204030204" pitchFamily="34" charset="0"/>
                        </a:rPr>
                        <a:t> (Centroid=5.5)</a:t>
                      </a:r>
                      <a:endParaRPr lang="en-US" sz="1400" b="0" dirty="0">
                        <a:solidFill>
                          <a:schemeClr val="tx1"/>
                        </a:solidFill>
                        <a:latin typeface="Calibri" panose="020F0502020204030204" pitchFamily="34" charset="0"/>
                        <a:cs typeface="Calibri" panose="020F0502020204030204" pitchFamily="34" charset="0"/>
                      </a:endParaRP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0" dirty="0">
                          <a:solidFill>
                            <a:schemeClr val="tx1"/>
                          </a:solidFill>
                          <a:latin typeface="Calibri" panose="020F0502020204030204" pitchFamily="34" charset="0"/>
                          <a:cs typeface="Calibri" panose="020F0502020204030204" pitchFamily="34" charset="0"/>
                        </a:rPr>
                        <a:t>Cluster 2: </a:t>
                      </a:r>
                      <a:r>
                        <a:rPr lang="en-US" sz="1400" b="0" dirty="0" err="1">
                          <a:solidFill>
                            <a:schemeClr val="tx1"/>
                          </a:solidFill>
                          <a:latin typeface="Calibri" panose="020F0502020204030204" pitchFamily="34" charset="0"/>
                          <a:cs typeface="Calibri" panose="020F0502020204030204" pitchFamily="34" charset="0"/>
                        </a:rPr>
                        <a:t>B&amp;D&amp;E</a:t>
                      </a:r>
                      <a:endParaRPr lang="en-US" sz="1400" b="0" dirty="0">
                        <a:solidFill>
                          <a:schemeClr val="tx1"/>
                        </a:solidFill>
                        <a:latin typeface="Calibri" panose="020F0502020204030204" pitchFamily="34" charset="0"/>
                        <a:cs typeface="Calibri" panose="020F0502020204030204" pitchFamily="34" charset="0"/>
                      </a:endParaRPr>
                    </a:p>
                    <a:p>
                      <a:pPr algn="ctr"/>
                      <a:r>
                        <a:rPr lang="en-US" sz="1400" b="0" dirty="0">
                          <a:solidFill>
                            <a:schemeClr val="tx1"/>
                          </a:solidFill>
                          <a:latin typeface="Calibri" panose="020F0502020204030204" pitchFamily="34" charset="0"/>
                          <a:cs typeface="Calibri" panose="020F0502020204030204" pitchFamily="34" charset="0"/>
                        </a:rPr>
                        <a:t>(Centroid=10)</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b="0" dirty="0">
                        <a:solidFill>
                          <a:schemeClr val="tx1"/>
                        </a:solidFill>
                        <a:latin typeface="Calibri" panose="020F0502020204030204" pitchFamily="34" charset="0"/>
                        <a:cs typeface="Calibri" panose="020F0502020204030204" pitchFamily="34" charset="0"/>
                      </a:endParaRP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678246"/>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Individual</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Assign</a:t>
                      </a:r>
                      <a:r>
                        <a:rPr lang="en-US" sz="1400" b="0" baseline="0" dirty="0">
                          <a:solidFill>
                            <a:schemeClr val="tx1"/>
                          </a:solidFill>
                          <a:latin typeface="Calibri" panose="020F0502020204030204" pitchFamily="34" charset="0"/>
                          <a:cs typeface="Calibri" panose="020F0502020204030204" pitchFamily="34" charset="0"/>
                        </a:rPr>
                        <a:t> to </a:t>
                      </a:r>
                      <a:r>
                        <a:rPr lang="en-US" sz="1400" b="0" dirty="0">
                          <a:solidFill>
                            <a:schemeClr val="tx1"/>
                          </a:solidFill>
                          <a:latin typeface="Calibri" panose="020F0502020204030204" pitchFamily="34" charset="0"/>
                          <a:cs typeface="Calibri" panose="020F0502020204030204" pitchFamily="34" charset="0"/>
                        </a:rPr>
                        <a:t>Group</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Distance</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Decision</a:t>
                      </a:r>
                    </a:p>
                  </a:txBody>
                  <a:tcPr anchor="ctr">
                    <a:lnL>
                      <a:noFill/>
                    </a:lnL>
                    <a:lnR>
                      <a:noFill/>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A</a:t>
                      </a:r>
                    </a:p>
                  </a:txBody>
                  <a:tcPr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1: A&amp;C</a:t>
                      </a:r>
                    </a:p>
                  </a:txBody>
                  <a:tcPr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3.5</a:t>
                      </a:r>
                    </a:p>
                  </a:txBody>
                  <a:tcPr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Keep in 1</a:t>
                      </a:r>
                    </a:p>
                  </a:txBody>
                  <a:tcPr anchor="ctr">
                    <a:lnL>
                      <a:noFill/>
                    </a:lnL>
                    <a:lnR>
                      <a:noFill/>
                    </a:lnR>
                    <a:lnT w="12700" cap="flat" cmpd="sng" algn="ctr">
                      <a:solidFill>
                        <a:sysClr val="windowText" lastClr="000000"/>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A</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2: B&amp;D&amp;E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8</a:t>
                      </a:r>
                    </a:p>
                  </a:txBody>
                  <a:tcPr anchor="ctr">
                    <a:lnL>
                      <a:noFill/>
                    </a:lnL>
                    <a:lnR>
                      <a:noFill/>
                    </a:lnR>
                    <a:lnT>
                      <a:noFill/>
                    </a:lnT>
                    <a:lnB>
                      <a:noFill/>
                    </a:lnB>
                    <a:lnTlToBr w="12700" cmpd="sng">
                      <a:noFill/>
                      <a:prstDash val="solid"/>
                    </a:lnTlToBr>
                    <a:lnBlToTr w="12700" cmpd="sng">
                      <a:noFill/>
                      <a:prstDash val="solid"/>
                    </a:lnBlToTr>
                    <a:noFill/>
                  </a:tcPr>
                </a:tc>
                <a:tc vMerge="1">
                  <a:txBody>
                    <a:bodyPr/>
                    <a:lstStyle/>
                    <a:p>
                      <a:endParaRPr lang="en-US" sz="1200" b="1" dirty="0"/>
                    </a:p>
                  </a:txBody>
                  <a:tcPr/>
                </a:tc>
                <a:extLst>
                  <a:ext uri="{0D108BD9-81ED-4DB2-BD59-A6C34878D82A}">
                    <a16:rowId xmlns:a16="http://schemas.microsoft.com/office/drawing/2014/main" val="10002"/>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B</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solidFill>
                            <a:schemeClr val="tx1"/>
                          </a:solidFill>
                          <a:latin typeface="Calibri" panose="020F0502020204030204" pitchFamily="34" charset="0"/>
                          <a:cs typeface="Calibri" panose="020F0502020204030204" pitchFamily="34" charset="0"/>
                        </a:rPr>
                        <a:t>1: A&amp;C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0.5</a:t>
                      </a:r>
                    </a:p>
                  </a:txBody>
                  <a:tcPr anchor="ctr">
                    <a:lnL>
                      <a:noFill/>
                    </a:lnL>
                    <a:lnR>
                      <a:noFill/>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Move to 1</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B</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2: B&amp;D&amp;E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5</a:t>
                      </a:r>
                    </a:p>
                  </a:txBody>
                  <a:tcPr anchor="ctr">
                    <a:lnL>
                      <a:noFill/>
                    </a:lnL>
                    <a:lnR>
                      <a:noFill/>
                    </a:lnR>
                    <a:lnT>
                      <a:noFill/>
                    </a:lnT>
                    <a:lnB>
                      <a:noFill/>
                    </a:lnB>
                    <a:lnTlToBr w="12700" cmpd="sng">
                      <a:noFill/>
                      <a:prstDash val="solid"/>
                    </a:lnTlToBr>
                    <a:lnBlToTr w="12700" cmpd="sng">
                      <a:noFill/>
                      <a:prstDash val="solid"/>
                    </a:lnBlToTr>
                    <a:noFill/>
                  </a:tcPr>
                </a:tc>
                <a:tc vMerge="1">
                  <a:txBody>
                    <a:bodyPr/>
                    <a:lstStyle/>
                    <a:p>
                      <a:endParaRPr lang="en-US" sz="1200" b="1" dirty="0"/>
                    </a:p>
                  </a:txBody>
                  <a:tcPr/>
                </a:tc>
                <a:extLst>
                  <a:ext uri="{0D108BD9-81ED-4DB2-BD59-A6C34878D82A}">
                    <a16:rowId xmlns:a16="http://schemas.microsoft.com/office/drawing/2014/main" val="10004"/>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1: A&amp;C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3.5</a:t>
                      </a:r>
                    </a:p>
                  </a:txBody>
                  <a:tcPr anchor="ctr">
                    <a:lnL>
                      <a:noFill/>
                    </a:lnL>
                    <a:lnR>
                      <a:noFill/>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Move to 2</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2: B&amp;D&amp;E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1</a:t>
                      </a:r>
                    </a:p>
                  </a:txBody>
                  <a:tcPr anchor="ctr">
                    <a:lnL>
                      <a:noFill/>
                    </a:lnL>
                    <a:lnR>
                      <a:noFill/>
                    </a:lnR>
                    <a:lnT>
                      <a:noFill/>
                    </a:lnT>
                    <a:lnB>
                      <a:noFill/>
                    </a:lnB>
                    <a:lnTlToBr w="12700" cmpd="sng">
                      <a:noFill/>
                      <a:prstDash val="solid"/>
                    </a:lnTlToBr>
                    <a:lnBlToTr w="12700" cmpd="sng">
                      <a:noFill/>
                      <a:prstDash val="solid"/>
                    </a:lnBlToTr>
                    <a:noFill/>
                  </a:tcPr>
                </a:tc>
                <a:tc vMerge="1">
                  <a:txBody>
                    <a:bodyPr/>
                    <a:lstStyle/>
                    <a:p>
                      <a:endParaRPr lang="en-US" sz="1200" b="1" dirty="0"/>
                    </a:p>
                  </a:txBody>
                  <a:tcPr/>
                </a:tc>
                <a:extLst>
                  <a:ext uri="{0D108BD9-81ED-4DB2-BD59-A6C34878D82A}">
                    <a16:rowId xmlns:a16="http://schemas.microsoft.com/office/drawing/2014/main" val="10006"/>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D</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1: A&amp;C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4.5</a:t>
                      </a:r>
                    </a:p>
                  </a:txBody>
                  <a:tcPr anchor="ctr">
                    <a:lnL>
                      <a:noFill/>
                    </a:lnL>
                    <a:lnR>
                      <a:noFill/>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Keep in 2</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D</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2: B&amp;D&amp;E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0</a:t>
                      </a:r>
                    </a:p>
                  </a:txBody>
                  <a:tcPr anchor="ctr">
                    <a:lnL>
                      <a:noFill/>
                    </a:lnL>
                    <a:lnR>
                      <a:noFill/>
                    </a:lnR>
                    <a:lnT>
                      <a:noFill/>
                    </a:lnT>
                    <a:lnB>
                      <a:noFill/>
                    </a:lnB>
                    <a:lnTlToBr w="12700" cmpd="sng">
                      <a:noFill/>
                      <a:prstDash val="solid"/>
                    </a:lnTlToBr>
                    <a:lnBlToTr w="12700" cmpd="sng">
                      <a:noFill/>
                      <a:prstDash val="solid"/>
                    </a:lnBlToTr>
                    <a:noFill/>
                  </a:tcPr>
                </a:tc>
                <a:tc vMerge="1">
                  <a:txBody>
                    <a:bodyPr/>
                    <a:lstStyle/>
                    <a:p>
                      <a:endParaRPr lang="en-US" sz="1200" b="1" dirty="0"/>
                    </a:p>
                  </a:txBody>
                  <a:tcPr/>
                </a:tc>
                <a:extLst>
                  <a:ext uri="{0D108BD9-81ED-4DB2-BD59-A6C34878D82A}">
                    <a16:rowId xmlns:a16="http://schemas.microsoft.com/office/drawing/2014/main" val="10008"/>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1: A&amp;C</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9.5</a:t>
                      </a:r>
                    </a:p>
                  </a:txBody>
                  <a:tcPr anchor="ctr">
                    <a:lnL>
                      <a:noFill/>
                    </a:lnL>
                    <a:lnR>
                      <a:noFill/>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Keep in 2</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23285">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2: B&amp;D&amp;E</a:t>
                      </a:r>
                    </a:p>
                  </a:txBody>
                  <a:tcPr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mbria"/>
                        </a:defRPr>
                      </a:lvl1pPr>
                      <a:lvl2pPr marL="457200" algn="l" defTabSz="914400" rtl="0" eaLnBrk="1" latinLnBrk="0" hangingPunct="1">
                        <a:defRPr sz="1800" kern="1200">
                          <a:solidFill>
                            <a:schemeClr val="tx1"/>
                          </a:solidFill>
                          <a:latin typeface="Cambria"/>
                        </a:defRPr>
                      </a:lvl2pPr>
                      <a:lvl3pPr marL="914400" algn="l" defTabSz="914400" rtl="0" eaLnBrk="1" latinLnBrk="0" hangingPunct="1">
                        <a:defRPr sz="1800" kern="1200">
                          <a:solidFill>
                            <a:schemeClr val="tx1"/>
                          </a:solidFill>
                          <a:latin typeface="Cambria"/>
                        </a:defRPr>
                      </a:lvl3pPr>
                      <a:lvl4pPr marL="1371600" algn="l" defTabSz="914400" rtl="0" eaLnBrk="1" latinLnBrk="0" hangingPunct="1">
                        <a:defRPr sz="1800" kern="1200">
                          <a:solidFill>
                            <a:schemeClr val="tx1"/>
                          </a:solidFill>
                          <a:latin typeface="Cambria"/>
                        </a:defRPr>
                      </a:lvl4pPr>
                      <a:lvl5pPr marL="1828800" algn="l" defTabSz="914400" rtl="0" eaLnBrk="1" latinLnBrk="0" hangingPunct="1">
                        <a:defRPr sz="1800" kern="1200">
                          <a:solidFill>
                            <a:schemeClr val="tx1"/>
                          </a:solidFill>
                          <a:latin typeface="Cambria"/>
                        </a:defRPr>
                      </a:lvl5pPr>
                      <a:lvl6pPr marL="2286000" algn="l" defTabSz="914400" rtl="0" eaLnBrk="1" latinLnBrk="0" hangingPunct="1">
                        <a:defRPr sz="1800" kern="1200">
                          <a:solidFill>
                            <a:schemeClr val="tx1"/>
                          </a:solidFill>
                          <a:latin typeface="Cambria"/>
                        </a:defRPr>
                      </a:lvl6pPr>
                      <a:lvl7pPr marL="2743200" algn="l" defTabSz="914400" rtl="0" eaLnBrk="1" latinLnBrk="0" hangingPunct="1">
                        <a:defRPr sz="1800" kern="1200">
                          <a:solidFill>
                            <a:schemeClr val="tx1"/>
                          </a:solidFill>
                          <a:latin typeface="Cambria"/>
                        </a:defRPr>
                      </a:lvl7pPr>
                      <a:lvl8pPr marL="3200400" algn="l" defTabSz="914400" rtl="0" eaLnBrk="1" latinLnBrk="0" hangingPunct="1">
                        <a:defRPr sz="1800" kern="1200">
                          <a:solidFill>
                            <a:schemeClr val="tx1"/>
                          </a:solidFill>
                          <a:latin typeface="Cambria"/>
                        </a:defRPr>
                      </a:lvl8pPr>
                      <a:lvl9pPr marL="3657600" algn="l" defTabSz="914400" rtl="0" eaLnBrk="1" latinLnBrk="0" hangingPunct="1">
                        <a:defRPr sz="1800" kern="1200">
                          <a:solidFill>
                            <a:schemeClr val="tx1"/>
                          </a:solidFill>
                          <a:latin typeface="Cambria"/>
                        </a:defRPr>
                      </a:lvl9pPr>
                    </a:lstStyle>
                    <a:p>
                      <a:pPr algn="ctr"/>
                      <a:r>
                        <a:rPr lang="en-US" sz="1400" b="0" dirty="0">
                          <a:solidFill>
                            <a:schemeClr val="tx1"/>
                          </a:solidFill>
                          <a:latin typeface="Calibri" panose="020F0502020204030204" pitchFamily="34" charset="0"/>
                          <a:cs typeface="Calibri" panose="020F0502020204030204" pitchFamily="34" charset="0"/>
                        </a:rPr>
                        <a:t>5</a:t>
                      </a:r>
                    </a:p>
                  </a:txBody>
                  <a:tcPr anchor="ctr">
                    <a:lnL>
                      <a:noFill/>
                    </a:lnL>
                    <a:lnR>
                      <a:noFill/>
                    </a:lnR>
                    <a:lnT>
                      <a:noFill/>
                    </a:lnT>
                    <a:lnB>
                      <a:noFill/>
                    </a:lnB>
                    <a:lnTlToBr w="12700" cmpd="sng">
                      <a:noFill/>
                      <a:prstDash val="solid"/>
                    </a:lnTlToBr>
                    <a:lnBlToTr w="12700" cmpd="sng">
                      <a:noFill/>
                      <a:prstDash val="solid"/>
                    </a:lnBlToTr>
                    <a:noFill/>
                  </a:tcPr>
                </a:tc>
                <a:tc vMerge="1">
                  <a:txBody>
                    <a:bodyPr/>
                    <a:lstStyle/>
                    <a:p>
                      <a:endParaRPr lang="en-US" sz="1200" b="1"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05154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2800" spc="0" dirty="0">
                <a:solidFill>
                  <a:srgbClr val="0070C0"/>
                </a:solidFill>
                <a:latin typeface="Calibri" panose="020F0502020204030204" pitchFamily="34" charset="0"/>
                <a:cs typeface="Calibri" panose="020F0502020204030204" pitchFamily="34" charset="0"/>
              </a:rPr>
              <a:t>Non-Hierarchical Clustering – Maximum possible no of clusters</a:t>
            </a:r>
          </a:p>
        </p:txBody>
      </p:sp>
      <p:sp>
        <p:nvSpPr>
          <p:cNvPr id="3" name="Content Placeholder 2"/>
          <p:cNvSpPr>
            <a:spLocks noGrp="1"/>
          </p:cNvSpPr>
          <p:nvPr>
            <p:ph idx="1"/>
          </p:nvPr>
        </p:nvSpPr>
        <p:spPr>
          <a:xfrm>
            <a:off x="1097278" y="1762608"/>
            <a:ext cx="778002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If there are ‘n’ observations (e.g., customers, firms, etc.), how many ‘g’ clusters can be formed?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Or in how many ways ‘n’ observations can be partitioned into ‘g’ groups?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n=25, g=10</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n=25, g=1→ 1 cluster</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n=25, g=2→ </a:t>
            </a:r>
            <a:r>
              <a:rPr lang="en" sz="1800" dirty="0">
                <a:solidFill>
                  <a:schemeClr val="tx1"/>
                </a:solidFill>
                <a:latin typeface="Calibri" panose="020F0502020204030204" pitchFamily="34" charset="0"/>
                <a:ea typeface="EB Garamond"/>
                <a:cs typeface="Calibri" panose="020F0502020204030204" pitchFamily="34" charset="0"/>
                <a:sym typeface="EB Garamond"/>
              </a:rPr>
              <a:t>C</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2</a:t>
            </a:r>
            <a:r>
              <a:rPr lang="en" sz="1800" baseline="30000" dirty="0">
                <a:solidFill>
                  <a:schemeClr val="tx1"/>
                </a:solidFill>
                <a:latin typeface="Calibri" panose="020F0502020204030204" pitchFamily="34" charset="0"/>
                <a:ea typeface="EB Garamond"/>
                <a:cs typeface="Calibri" panose="020F0502020204030204" pitchFamily="34" charset="0"/>
                <a:sym typeface="EB Garamond"/>
              </a:rPr>
              <a:t>25</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=300 clusters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n=25, g=10→</a:t>
            </a:r>
            <a:r>
              <a:rPr lang="en" sz="1800" dirty="0">
                <a:solidFill>
                  <a:schemeClr val="tx1"/>
                </a:solidFill>
                <a:latin typeface="Calibri" panose="020F0502020204030204" pitchFamily="34" charset="0"/>
                <a:ea typeface="EB Garamond"/>
                <a:cs typeface="Calibri" panose="020F0502020204030204" pitchFamily="34" charset="0"/>
                <a:sym typeface="EB Garamond"/>
              </a:rPr>
              <a:t> C</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10</a:t>
            </a:r>
            <a:r>
              <a:rPr lang="en" sz="1800" baseline="30000" dirty="0">
                <a:solidFill>
                  <a:schemeClr val="tx1"/>
                </a:solidFill>
                <a:latin typeface="Calibri" panose="020F0502020204030204" pitchFamily="34" charset="0"/>
                <a:ea typeface="EB Garamond"/>
                <a:cs typeface="Calibri" panose="020F0502020204030204" pitchFamily="34" charset="0"/>
                <a:sym typeface="EB Garamond"/>
              </a:rPr>
              <a:t>25</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1+ 300+.....+</a:t>
            </a:r>
            <a:r>
              <a:rPr lang="en" sz="1800" dirty="0">
                <a:solidFill>
                  <a:schemeClr val="tx1"/>
                </a:solidFill>
                <a:latin typeface="Calibri" panose="020F0502020204030204" pitchFamily="34" charset="0"/>
                <a:ea typeface="EB Garamond"/>
                <a:cs typeface="Calibri" panose="020F0502020204030204" pitchFamily="34" charset="0"/>
                <a:sym typeface="EB Garamond"/>
              </a:rPr>
              <a:t> C</a:t>
            </a:r>
            <a:r>
              <a:rPr lang="en" sz="1800" baseline="-25000" dirty="0">
                <a:solidFill>
                  <a:schemeClr val="tx1"/>
                </a:solidFill>
                <a:latin typeface="Calibri" panose="020F0502020204030204" pitchFamily="34" charset="0"/>
                <a:ea typeface="EB Garamond"/>
                <a:cs typeface="Calibri" panose="020F0502020204030204" pitchFamily="34" charset="0"/>
                <a:sym typeface="EB Garamond"/>
              </a:rPr>
              <a:t>10</a:t>
            </a:r>
            <a:r>
              <a:rPr lang="en" sz="1800" baseline="30000" dirty="0">
                <a:solidFill>
                  <a:schemeClr val="tx1"/>
                </a:solidFill>
                <a:latin typeface="Calibri" panose="020F0502020204030204" pitchFamily="34" charset="0"/>
                <a:ea typeface="EB Garamond"/>
                <a:cs typeface="Calibri" panose="020F0502020204030204" pitchFamily="34" charset="0"/>
                <a:sym typeface="EB Garamond"/>
              </a:rPr>
              <a:t>25 </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 2.8 x </a:t>
            </a:r>
            <a:r>
              <a:rPr lang="en" sz="1800" dirty="0">
                <a:solidFill>
                  <a:schemeClr val="tx1"/>
                </a:solidFill>
                <a:latin typeface="Calibri" panose="020F0502020204030204" pitchFamily="34" charset="0"/>
                <a:ea typeface="EB Garamond"/>
                <a:cs typeface="Calibri" panose="020F0502020204030204" pitchFamily="34" charset="0"/>
                <a:sym typeface="EB Garamond"/>
              </a:rPr>
              <a:t>10</a:t>
            </a:r>
            <a:r>
              <a:rPr lang="en" sz="1800" baseline="30000" dirty="0">
                <a:solidFill>
                  <a:schemeClr val="tx1"/>
                </a:solidFill>
                <a:latin typeface="Calibri" panose="020F0502020204030204" pitchFamily="34" charset="0"/>
                <a:ea typeface="EB Garamond"/>
                <a:cs typeface="Calibri" panose="020F0502020204030204" pitchFamily="34" charset="0"/>
                <a:sym typeface="EB Garamond"/>
              </a:rPr>
              <a:t>18</a:t>
            </a:r>
            <a:endParaRPr lang="en" sz="1800" dirty="0">
              <a:solidFill>
                <a:schemeClr val="tx1"/>
              </a:solidFill>
              <a:latin typeface="Calibri" panose="020F0502020204030204" pitchFamily="34" charset="0"/>
              <a:ea typeface="EB Garamond"/>
              <a:cs typeface="Calibri" panose="020F0502020204030204" pitchFamily="34" charset="0"/>
              <a:sym typeface="EB Garamond"/>
            </a:endParaRPr>
          </a:p>
        </p:txBody>
      </p:sp>
      <p:pic>
        <p:nvPicPr>
          <p:cNvPr id="4" name="Google Shape;301;p54"/>
          <p:cNvPicPr preferRelativeResize="0"/>
          <p:nvPr/>
        </p:nvPicPr>
        <p:blipFill rotWithShape="1">
          <a:blip r:embed="rId2">
            <a:alphaModFix/>
          </a:blip>
          <a:srcRect l="45771" t="55882" r="26727" b="33697"/>
          <a:stretch/>
        </p:blipFill>
        <p:spPr>
          <a:xfrm>
            <a:off x="8240278" y="4398056"/>
            <a:ext cx="3267827" cy="722585"/>
          </a:xfrm>
          <a:prstGeom prst="rect">
            <a:avLst/>
          </a:prstGeom>
          <a:noFill/>
          <a:ln>
            <a:noFill/>
          </a:ln>
        </p:spPr>
      </p:pic>
    </p:spTree>
    <p:extLst>
      <p:ext uri="{BB962C8B-B14F-4D97-AF65-F5344CB8AC3E}">
        <p14:creationId xmlns:p14="http://schemas.microsoft.com/office/powerpoint/2010/main" val="20039353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Hybrid Approach to Clustering </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A hybrid clustering algorithm is a combination of </a:t>
            </a:r>
            <a:r>
              <a:rPr lang="en-US" sz="2400" dirty="0">
                <a:solidFill>
                  <a:schemeClr val="tx1"/>
                </a:solidFill>
                <a:latin typeface="Calibri" panose="020F0502020204030204" pitchFamily="34" charset="0"/>
                <a:ea typeface="ヒラギノ角ゴ Pro W3" charset="-128"/>
                <a:cs typeface="Calibri" panose="020F0502020204030204" pitchFamily="34" charset="0"/>
              </a:rPr>
              <a:t>hierarchical and non-hierarchical algorithms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Convergent Cluster Analysis (</a:t>
            </a:r>
            <a:r>
              <a:rPr lang="en-US" sz="2400" dirty="0" err="1">
                <a:solidFill>
                  <a:schemeClr val="tx1"/>
                </a:solidFill>
                <a:latin typeface="Calibri" panose="020F0502020204030204" pitchFamily="34" charset="0"/>
                <a:ea typeface="ヒラギノ角ゴ Pro W3" charset="-128"/>
                <a:cs typeface="Calibri" panose="020F0502020204030204" pitchFamily="34" charset="0"/>
                <a:sym typeface="EB Garamond"/>
              </a:rPr>
              <a:t>CCA</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system. Retrieved from Sawtooth website </a:t>
            </a:r>
            <a:r>
              <a:rPr lang="en-US" u="sng" dirty="0">
                <a:solidFill>
                  <a:schemeClr val="tx1"/>
                </a:solidFill>
                <a:latin typeface="Calibri" panose="020F0502020204030204" pitchFamily="34" charset="0"/>
                <a:ea typeface="EB Garamond"/>
                <a:cs typeface="Calibri" panose="020F0502020204030204" pitchFamily="34" charset="0"/>
                <a:sym typeface="EB Garamond"/>
                <a:hlinkClick r:id="rId2"/>
              </a:rPr>
              <a:t>http://www.sawtoothsoftware.com/download/techpap/ccatech.pdf</a:t>
            </a:r>
            <a:r>
              <a:rPr lang="en-US" u="sng" dirty="0">
                <a:solidFill>
                  <a:schemeClr val="tx1"/>
                </a:solidFill>
                <a:latin typeface="Calibri" panose="020F0502020204030204" pitchFamily="34" charset="0"/>
                <a:ea typeface="EB Garamond"/>
                <a:cs typeface="Calibri" panose="020F0502020204030204" pitchFamily="34" charset="0"/>
                <a:sym typeface="EB Garamond"/>
              </a:rPr>
              <a:t> </a:t>
            </a: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(optional) </a:t>
            </a: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1751925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Importance of Unsupervised ML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37360"/>
            <a:ext cx="10058400"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Most “naturally occurring” data is unlabeled, labeled data sets are often manually compiled</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There are tons hidden patterns and trends in unlabeled data that we can learn with unsupervised machine learning</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Examples</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Images and video</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Text and language</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Speech and audio</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Medical and genetic</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Relational and social network data</a:t>
            </a:r>
          </a:p>
        </p:txBody>
      </p:sp>
    </p:spTree>
    <p:extLst>
      <p:ext uri="{BB962C8B-B14F-4D97-AF65-F5344CB8AC3E}">
        <p14:creationId xmlns:p14="http://schemas.microsoft.com/office/powerpoint/2010/main" val="37651395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Optimal number of clusters – practical tips</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Identify clustering problem </a:t>
            </a:r>
            <a:r>
              <a:rPr lang="en-US" b="1" dirty="0">
                <a:solidFill>
                  <a:schemeClr val="tx1"/>
                </a:solidFill>
                <a:latin typeface="Calibri" panose="020F0502020204030204" pitchFamily="34" charset="0"/>
                <a:ea typeface="ヒラギノ角ゴ Pro W3" charset="-128"/>
                <a:cs typeface="Calibri" panose="020F0502020204030204" pitchFamily="34" charset="0"/>
                <a:sym typeface="EB Garamond"/>
              </a:rPr>
              <a:t>correctly</a:t>
            </a: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and </a:t>
            </a:r>
            <a:r>
              <a:rPr lang="en-US" b="1" dirty="0">
                <a:solidFill>
                  <a:schemeClr val="tx1"/>
                </a:solidFill>
                <a:latin typeface="Calibri" panose="020F0502020204030204" pitchFamily="34" charset="0"/>
                <a:ea typeface="ヒラギノ角ゴ Pro W3" charset="-128"/>
                <a:cs typeface="Calibri" panose="020F0502020204030204" pitchFamily="34" charset="0"/>
                <a:sym typeface="EB Garamond"/>
              </a:rPr>
              <a:t>narrowly</a:t>
            </a: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 – What are the key dimensions (or features) you need to cluster (segment) observations on?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Identify variables for all key dimensions</a:t>
            </a:r>
          </a:p>
          <a:p>
            <a:pPr marL="1097280" lvl="2" indent="-365760">
              <a:lnSpc>
                <a:spcPct val="100000"/>
              </a:lnSpc>
              <a:spcBef>
                <a:spcPts val="0"/>
              </a:spcBef>
              <a:spcAft>
                <a:spcPts val="0"/>
              </a:spcAft>
              <a:buClrTx/>
              <a:buSzPct val="80000"/>
              <a:buFont typeface="Courier New" panose="02070309020205020404" pitchFamily="49" charset="0"/>
              <a:buChar char="o"/>
            </a:pPr>
            <a:r>
              <a:rPr lang="en-CA" sz="1600" dirty="0">
                <a:solidFill>
                  <a:schemeClr val="tx1"/>
                </a:solidFill>
                <a:latin typeface="Calibri" panose="020F0502020204030204" pitchFamily="34" charset="0"/>
                <a:ea typeface="ヒラギノ角ゴ Pro W3" charset="-128"/>
                <a:cs typeface="Calibri" panose="020F0502020204030204" pitchFamily="34" charset="0"/>
              </a:rPr>
              <a:t>Standardize and normalize data, i.e., for each variable, subtract mean and divide by standard deviation so scaling doesn’t matter (</a:t>
            </a:r>
            <a:r>
              <a:rPr lang="en-CA" sz="1600" b="1" dirty="0">
                <a:solidFill>
                  <a:schemeClr val="tx1"/>
                </a:solidFill>
                <a:latin typeface="Calibri" panose="020F0502020204030204" pitchFamily="34" charset="0"/>
                <a:ea typeface="ヒラギノ角ゴ Pro W3" charset="-128"/>
                <a:cs typeface="Calibri" panose="020F0502020204030204" pitchFamily="34" charset="0"/>
              </a:rPr>
              <a:t>Why?</a:t>
            </a:r>
            <a:r>
              <a:rPr lang="en-CA" sz="1600" dirty="0">
                <a:solidFill>
                  <a:schemeClr val="tx1"/>
                </a:solidFill>
                <a:latin typeface="Calibri" panose="020F0502020204030204" pitchFamily="34" charset="0"/>
                <a:ea typeface="ヒラギノ角ゴ Pro W3" charset="-128"/>
                <a:cs typeface="Calibri" panose="020F0502020204030204" pitchFamily="34" charset="0"/>
              </a:rPr>
              <a:t>)</a:t>
            </a:r>
            <a:endParaRPr lang="en-US" sz="1600" dirty="0">
              <a:solidFill>
                <a:schemeClr val="tx1"/>
              </a:solidFill>
              <a:latin typeface="Calibri" panose="020F0502020204030204" pitchFamily="34" charset="0"/>
              <a:ea typeface="ヒラギノ角ゴ Pro W3" charset="-128"/>
              <a:cs typeface="Calibri" panose="020F0502020204030204" pitchFamily="34" charset="0"/>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Run correlations among variables to see </a:t>
            </a:r>
            <a:r>
              <a:rPr lang="en-US" sz="1600" b="1" dirty="0">
                <a:solidFill>
                  <a:schemeClr val="tx1"/>
                </a:solidFill>
                <a:latin typeface="Calibri" panose="020F0502020204030204" pitchFamily="34" charset="0"/>
                <a:ea typeface="ヒラギノ角ゴ Pro W3" charset="-128"/>
                <a:cs typeface="Calibri" panose="020F0502020204030204" pitchFamily="34" charset="0"/>
                <a:sym typeface="EB Garamond"/>
              </a:rPr>
              <a:t>redundancy</a:t>
            </a: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 of variables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600" dirty="0">
                <a:solidFill>
                  <a:schemeClr val="tx1"/>
                </a:solidFill>
                <a:latin typeface="Calibri" panose="020F0502020204030204" pitchFamily="34" charset="0"/>
                <a:ea typeface="ヒラギノ角ゴ Pro W3" charset="-128"/>
                <a:cs typeface="Calibri" panose="020F0502020204030204" pitchFamily="34" charset="0"/>
                <a:sym typeface="EB Garamond"/>
              </a:rPr>
              <a:t>High correlations among variables can contaminate the clustering algorithm and can have significant impact on the quality of the solution</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Final input data should include non-redundant sets of variables along each dimension</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Run clustering algorithm→ get multiple clustering solutions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rPr>
              <a:t>Examine the dendrogram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rPr>
              <a:t>Are the cluster means different from each other?</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rPr>
              <a:t>Can you produce descriptive names for each cluster (e.g., professionals, techno-savvy, etc.)?</a:t>
            </a: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978142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Choosing the best clustering solution</a:t>
            </a:r>
          </a:p>
        </p:txBody>
      </p:sp>
      <p:sp>
        <p:nvSpPr>
          <p:cNvPr id="3" name="Content Placeholder 2"/>
          <p:cNvSpPr>
            <a:spLocks noGrp="1"/>
          </p:cNvSpPr>
          <p:nvPr>
            <p:ph idx="1"/>
          </p:nvPr>
        </p:nvSpPr>
        <p:spPr>
          <a:xfrm>
            <a:off x="1097278" y="1762608"/>
            <a:ext cx="10058402" cy="410248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Cluster profiling: knowing the types of individuals in each cluster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Cluster means of variables included</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Cluster means of descriptors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Demographic characteristics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After cluster profiling, you can finalize which specific clusters to choose for your marketing activities (target segment) </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rPr>
              <a:t>How do we communicate with a segment?</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rPr>
              <a:t>How do we design a product that is appropriate for a segment?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In both hierarchical and non-hierarchical clustering there are technical and non-technical (business) criteria to decide # of clusters and final solution</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38619517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Clustering and Personalization</a:t>
            </a:r>
          </a:p>
        </p:txBody>
      </p:sp>
      <p:sp>
        <p:nvSpPr>
          <p:cNvPr id="3" name="Content Placeholder 2"/>
          <p:cNvSpPr>
            <a:spLocks noGrp="1"/>
          </p:cNvSpPr>
          <p:nvPr>
            <p:ph idx="1"/>
          </p:nvPr>
        </p:nvSpPr>
        <p:spPr>
          <a:xfrm>
            <a:off x="1097280" y="1744135"/>
            <a:ext cx="10058400" cy="54648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rPr>
              <a:t>Personalization, Segmentation, and Mass Marketing</a:t>
            </a:r>
            <a:endParaRPr lang="en-US" sz="2400" b="1" dirty="0">
              <a:solidFill>
                <a:schemeClr val="tx1"/>
              </a:solidFill>
              <a:latin typeface="Calibri" panose="020F0502020204030204" pitchFamily="34" charset="0"/>
              <a:ea typeface="ヒラギノ角ゴ Pro W3" charset="-128"/>
              <a:cs typeface="Calibri" panose="020F0502020204030204" pitchFamily="34" charset="0"/>
            </a:endParaRPr>
          </a:p>
        </p:txBody>
      </p:sp>
      <p:graphicFrame>
        <p:nvGraphicFramePr>
          <p:cNvPr id="32" name="Google Shape;300;p53"/>
          <p:cNvGraphicFramePr/>
          <p:nvPr/>
        </p:nvGraphicFramePr>
        <p:xfrm>
          <a:off x="1838707" y="3042295"/>
          <a:ext cx="1831500" cy="1689975"/>
        </p:xfrm>
        <a:graphic>
          <a:graphicData uri="http://schemas.openxmlformats.org/drawingml/2006/table">
            <a:tbl>
              <a:tblPr>
                <a:noFill/>
              </a:tblPr>
              <a:tblGrid>
                <a:gridCol w="610500">
                  <a:extLst>
                    <a:ext uri="{9D8B030D-6E8A-4147-A177-3AD203B41FA5}">
                      <a16:colId xmlns:a16="http://schemas.microsoft.com/office/drawing/2014/main" val="20000"/>
                    </a:ext>
                  </a:extLst>
                </a:gridCol>
                <a:gridCol w="610500">
                  <a:extLst>
                    <a:ext uri="{9D8B030D-6E8A-4147-A177-3AD203B41FA5}">
                      <a16:colId xmlns:a16="http://schemas.microsoft.com/office/drawing/2014/main" val="20001"/>
                    </a:ext>
                  </a:extLst>
                </a:gridCol>
                <a:gridCol w="610500">
                  <a:extLst>
                    <a:ext uri="{9D8B030D-6E8A-4147-A177-3AD203B41FA5}">
                      <a16:colId xmlns:a16="http://schemas.microsoft.com/office/drawing/2014/main" val="20002"/>
                    </a:ext>
                  </a:extLst>
                </a:gridCol>
              </a:tblGrid>
              <a:tr h="5633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563325">
                <a:tc>
                  <a:txBody>
                    <a:bodyPr/>
                    <a:lstStyle/>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633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graphicFrame>
        <p:nvGraphicFramePr>
          <p:cNvPr id="33" name="Google Shape;301;p53"/>
          <p:cNvGraphicFramePr/>
          <p:nvPr/>
        </p:nvGraphicFramePr>
        <p:xfrm>
          <a:off x="4489382" y="3042295"/>
          <a:ext cx="1831500" cy="1689975"/>
        </p:xfrm>
        <a:graphic>
          <a:graphicData uri="http://schemas.openxmlformats.org/drawingml/2006/table">
            <a:tbl>
              <a:tblPr>
                <a:noFill/>
              </a:tblPr>
              <a:tblGrid>
                <a:gridCol w="610500">
                  <a:extLst>
                    <a:ext uri="{9D8B030D-6E8A-4147-A177-3AD203B41FA5}">
                      <a16:colId xmlns:a16="http://schemas.microsoft.com/office/drawing/2014/main" val="20000"/>
                    </a:ext>
                  </a:extLst>
                </a:gridCol>
                <a:gridCol w="610500">
                  <a:extLst>
                    <a:ext uri="{9D8B030D-6E8A-4147-A177-3AD203B41FA5}">
                      <a16:colId xmlns:a16="http://schemas.microsoft.com/office/drawing/2014/main" val="20001"/>
                    </a:ext>
                  </a:extLst>
                </a:gridCol>
                <a:gridCol w="610500">
                  <a:extLst>
                    <a:ext uri="{9D8B030D-6E8A-4147-A177-3AD203B41FA5}">
                      <a16:colId xmlns:a16="http://schemas.microsoft.com/office/drawing/2014/main" val="20002"/>
                    </a:ext>
                  </a:extLst>
                </a:gridCol>
              </a:tblGrid>
              <a:tr h="5633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FFFF00"/>
                    </a:solidFill>
                  </a:tcPr>
                </a:tc>
                <a:extLst>
                  <a:ext uri="{0D108BD9-81ED-4DB2-BD59-A6C34878D82A}">
                    <a16:rowId xmlns:a16="http://schemas.microsoft.com/office/drawing/2014/main" val="10000"/>
                  </a:ext>
                </a:extLst>
              </a:tr>
              <a:tr h="563325">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5633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solidFill>
                      <a:srgbClr val="FFFF00"/>
                    </a:solidFill>
                  </a:tcPr>
                </a:tc>
                <a:extLst>
                  <a:ext uri="{0D108BD9-81ED-4DB2-BD59-A6C34878D82A}">
                    <a16:rowId xmlns:a16="http://schemas.microsoft.com/office/drawing/2014/main" val="10002"/>
                  </a:ext>
                </a:extLst>
              </a:tr>
            </a:tbl>
          </a:graphicData>
        </a:graphic>
      </p:graphicFrame>
      <p:graphicFrame>
        <p:nvGraphicFramePr>
          <p:cNvPr id="34" name="Google Shape;302;p53"/>
          <p:cNvGraphicFramePr/>
          <p:nvPr/>
        </p:nvGraphicFramePr>
        <p:xfrm>
          <a:off x="7238007" y="3042295"/>
          <a:ext cx="1831500" cy="1689975"/>
        </p:xfrm>
        <a:graphic>
          <a:graphicData uri="http://schemas.openxmlformats.org/drawingml/2006/table">
            <a:tbl>
              <a:tblPr>
                <a:noFill/>
              </a:tblPr>
              <a:tblGrid>
                <a:gridCol w="610500">
                  <a:extLst>
                    <a:ext uri="{9D8B030D-6E8A-4147-A177-3AD203B41FA5}">
                      <a16:colId xmlns:a16="http://schemas.microsoft.com/office/drawing/2014/main" val="20000"/>
                    </a:ext>
                  </a:extLst>
                </a:gridCol>
                <a:gridCol w="610500">
                  <a:extLst>
                    <a:ext uri="{9D8B030D-6E8A-4147-A177-3AD203B41FA5}">
                      <a16:colId xmlns:a16="http://schemas.microsoft.com/office/drawing/2014/main" val="20001"/>
                    </a:ext>
                  </a:extLst>
                </a:gridCol>
                <a:gridCol w="610500">
                  <a:extLst>
                    <a:ext uri="{9D8B030D-6E8A-4147-A177-3AD203B41FA5}">
                      <a16:colId xmlns:a16="http://schemas.microsoft.com/office/drawing/2014/main" val="20002"/>
                    </a:ext>
                  </a:extLst>
                </a:gridCol>
              </a:tblGrid>
              <a:tr h="563325">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extLst>
                  <a:ext uri="{0D108BD9-81ED-4DB2-BD59-A6C34878D82A}">
                    <a16:rowId xmlns:a16="http://schemas.microsoft.com/office/drawing/2014/main" val="10000"/>
                  </a:ext>
                </a:extLst>
              </a:tr>
              <a:tr h="563325">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extLst>
                  <a:ext uri="{0D108BD9-81ED-4DB2-BD59-A6C34878D82A}">
                    <a16:rowId xmlns:a16="http://schemas.microsoft.com/office/drawing/2014/main" val="10001"/>
                  </a:ext>
                </a:extLst>
              </a:tr>
              <a:tr h="563325">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tc>
                  <a:txBody>
                    <a:bodyPr/>
                    <a:lstStyle/>
                    <a:p>
                      <a:pPr marL="0" lvl="0" indent="0" algn="l" rtl="0">
                        <a:spcBef>
                          <a:spcPts val="0"/>
                        </a:spcBef>
                        <a:spcAft>
                          <a:spcPts val="0"/>
                        </a:spcAft>
                        <a:buNone/>
                      </a:pPr>
                      <a:endParaRPr/>
                    </a:p>
                  </a:txBody>
                  <a:tcPr marL="91425" marR="91425" marT="91425" marB="91425">
                    <a:solidFill>
                      <a:srgbClr val="FFFF0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64517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Personalized Targeting</a:t>
            </a:r>
          </a:p>
        </p:txBody>
      </p:sp>
      <p:sp>
        <p:nvSpPr>
          <p:cNvPr id="3" name="Content Placeholder 2"/>
          <p:cNvSpPr>
            <a:spLocks noGrp="1"/>
          </p:cNvSpPr>
          <p:nvPr>
            <p:ph idx="1"/>
          </p:nvPr>
        </p:nvSpPr>
        <p:spPr>
          <a:xfrm>
            <a:off x="1097280" y="1744135"/>
            <a:ext cx="10058400" cy="437033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i="1" dirty="0">
                <a:solidFill>
                  <a:schemeClr val="tx1"/>
                </a:solidFill>
                <a:latin typeface="Calibri" panose="020F0502020204030204" pitchFamily="34" charset="0"/>
                <a:ea typeface="ヒラギノ角ゴ Pro W3" charset="-128"/>
                <a:cs typeface="Calibri" panose="020F0502020204030204" pitchFamily="34" charset="0"/>
                <a:sym typeface="EB Garamond"/>
              </a:rPr>
              <a:t>“From ordering and paying ahead of time to creating your own Spotify playlist, the Starbucks app provides a user experience that is both inviting and innovative, much like the coffee chain itself.”</a:t>
            </a:r>
          </a:p>
          <a:p>
            <a:pPr marL="914400" lvl="1" indent="-365760">
              <a:lnSpc>
                <a:spcPct val="100000"/>
              </a:lnSpc>
              <a:spcBef>
                <a:spcPts val="0"/>
              </a:spcBef>
              <a:spcAft>
                <a:spcPts val="0"/>
              </a:spcAft>
              <a:buClrTx/>
              <a:buSzPct val="100000"/>
              <a:buFont typeface="Arial" panose="020B0604020202020204" pitchFamily="34" charset="0"/>
              <a:buChar char="•"/>
            </a:pPr>
            <a:endParaRPr lang="en-US" i="1"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i="1" dirty="0">
                <a:solidFill>
                  <a:schemeClr val="tx1"/>
                </a:solidFill>
                <a:latin typeface="Calibri" panose="020F0502020204030204" pitchFamily="34" charset="0"/>
                <a:ea typeface="ヒラギノ角ゴ Pro W3" charset="-128"/>
                <a:cs typeface="Calibri" panose="020F0502020204030204" pitchFamily="34" charset="0"/>
                <a:sym typeface="EB Garamond"/>
              </a:rPr>
              <a:t>“Starbucks added </a:t>
            </a:r>
            <a:r>
              <a:rPr lang="en-US" b="1" i="1" dirty="0">
                <a:solidFill>
                  <a:schemeClr val="tx1"/>
                </a:solidFill>
                <a:latin typeface="Calibri" panose="020F0502020204030204" pitchFamily="34" charset="0"/>
                <a:ea typeface="ヒラギノ角ゴ Pro W3" charset="-128"/>
                <a:cs typeface="Calibri" panose="020F0502020204030204" pitchFamily="34" charset="0"/>
                <a:sym typeface="EB Garamond"/>
              </a:rPr>
              <a:t>personalization</a:t>
            </a:r>
            <a:r>
              <a:rPr lang="en-US" i="1" dirty="0">
                <a:solidFill>
                  <a:schemeClr val="tx1"/>
                </a:solidFill>
                <a:latin typeface="Calibri" panose="020F0502020204030204" pitchFamily="34" charset="0"/>
                <a:ea typeface="ヒラギノ角ゴ Pro W3" charset="-128"/>
                <a:cs typeface="Calibri" panose="020F0502020204030204" pitchFamily="34" charset="0"/>
                <a:sym typeface="EB Garamond"/>
              </a:rPr>
              <a:t> elements that allow the app to recall your favorite order, suggest what food items might pair well with that order, and suggest where you’d like to pick it up.  Using the geolocation feature, a user can see where the closest Starbucks locations are, the menu at each location, and even place an order that can be ready upon arrival.”  </a:t>
            </a:r>
            <a:r>
              <a:rPr lang="en-US" dirty="0">
                <a:solidFill>
                  <a:schemeClr val="tx1"/>
                </a:solidFill>
                <a:latin typeface="Calibri" panose="020F0502020204030204" pitchFamily="34" charset="0"/>
                <a:ea typeface="ヒラギノ角ゴ Pro W3" charset="-128"/>
                <a:cs typeface="Calibri" panose="020F0502020204030204" pitchFamily="34" charset="0"/>
                <a:sym typeface="EB Garamond"/>
              </a:rPr>
              <a:t>The Manifest, July 2018 (Medium.com)</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ea typeface="ヒラギノ角ゴ Pro W3" charset="-128"/>
              <a:cs typeface="Calibri" panose="020F0502020204030204" pitchFamily="34" charset="0"/>
            </a:endParaRPr>
          </a:p>
        </p:txBody>
      </p:sp>
    </p:spTree>
    <p:extLst>
      <p:ext uri="{BB962C8B-B14F-4D97-AF65-F5344CB8AC3E}">
        <p14:creationId xmlns:p14="http://schemas.microsoft.com/office/powerpoint/2010/main" val="2521111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Poll 3 – Personalization and Privacy </a:t>
            </a:r>
          </a:p>
        </p:txBody>
      </p:sp>
      <p:sp>
        <p:nvSpPr>
          <p:cNvPr id="3" name="Content Placeholder 2"/>
          <p:cNvSpPr>
            <a:spLocks noGrp="1"/>
          </p:cNvSpPr>
          <p:nvPr>
            <p:ph idx="1"/>
          </p:nvPr>
        </p:nvSpPr>
        <p:spPr>
          <a:xfrm>
            <a:off x="1097280" y="1744135"/>
            <a:ext cx="10058400" cy="437033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rgbClr val="000000"/>
                </a:solidFill>
                <a:latin typeface="Calibri" panose="020F0502020204030204" pitchFamily="34" charset="0"/>
                <a:ea typeface="EB Garamond"/>
                <a:cs typeface="Calibri" panose="020F0502020204030204" pitchFamily="34" charset="0"/>
                <a:sym typeface="EB Garamond"/>
              </a:rPr>
              <a:t>How concerned are you about brands identifying and predicting your preferences accurately? </a:t>
            </a:r>
          </a:p>
          <a:p>
            <a:pPr marL="1097280" lvl="2"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ea typeface="EB Garamond"/>
                <a:cs typeface="Calibri" panose="020F0502020204030204" pitchFamily="34" charset="0"/>
                <a:sym typeface="EB Garamond"/>
              </a:rPr>
              <a:t>Not at all concerned </a:t>
            </a:r>
          </a:p>
          <a:p>
            <a:pPr marL="1097280" lvl="2"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ea typeface="EB Garamond"/>
                <a:cs typeface="Calibri" panose="020F0502020204030204" pitchFamily="34" charset="0"/>
                <a:sym typeface="EB Garamond"/>
              </a:rPr>
              <a:t>Somewhat concerned</a:t>
            </a:r>
          </a:p>
          <a:p>
            <a:pPr marL="1097280" lvl="2"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ea typeface="EB Garamond"/>
                <a:cs typeface="Calibri" panose="020F0502020204030204" pitchFamily="34" charset="0"/>
                <a:sym typeface="EB Garamond"/>
              </a:rPr>
              <a:t>Extremely concerned</a:t>
            </a:r>
          </a:p>
        </p:txBody>
      </p:sp>
    </p:spTree>
    <p:extLst>
      <p:ext uri="{BB962C8B-B14F-4D97-AF65-F5344CB8AC3E}">
        <p14:creationId xmlns:p14="http://schemas.microsoft.com/office/powerpoint/2010/main" val="2504708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 – Clustering </a:t>
            </a:r>
          </a:p>
        </p:txBody>
      </p:sp>
      <p:sp>
        <p:nvSpPr>
          <p:cNvPr id="3" name="Content Placeholder 2"/>
          <p:cNvSpPr>
            <a:spLocks noGrp="1"/>
          </p:cNvSpPr>
          <p:nvPr>
            <p:ph idx="1"/>
          </p:nvPr>
        </p:nvSpPr>
        <p:spPr>
          <a:xfrm>
            <a:off x="1097280" y="1744135"/>
            <a:ext cx="10058400" cy="437033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sym typeface="EB Garamond"/>
              </a:rPr>
              <a:t>An equities analyst is studying the pharmaceutical industry and would like your help in exploring and understanding the financial data collected by her firm. Her main objective is to understand the structure of the pharmaceutical industry using some basic financial measures.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sym typeface="EB Garamond"/>
              </a:rPr>
              <a:t>Financial data gathered on 21 firms in the pharmaceutical industry are available in the file. For each firm, the following variables are recorded: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Market capitalization (in billions of dollars), Beta, Price/earnings ratio, Return on equity, Return on assets, Asset turnover, Leverage, Estimated revenue growth, Net profit margin, Median recommendation (across major brokerages), Location of firm's headquarters, Stock exchange on which the firm is listed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03090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Data – Clustering </a:t>
            </a:r>
          </a:p>
        </p:txBody>
      </p:sp>
      <p:graphicFrame>
        <p:nvGraphicFramePr>
          <p:cNvPr id="4" name="Table 3">
            <a:extLst>
              <a:ext uri="{FF2B5EF4-FFF2-40B4-BE49-F238E27FC236}">
                <a16:creationId xmlns:a16="http://schemas.microsoft.com/office/drawing/2014/main" id="{78C9803A-43F8-E25A-D4A1-E35CB3ED2A01}"/>
              </a:ext>
            </a:extLst>
          </p:cNvPr>
          <p:cNvGraphicFramePr>
            <a:graphicFrameLocks noGrp="1"/>
          </p:cNvGraphicFramePr>
          <p:nvPr/>
        </p:nvGraphicFramePr>
        <p:xfrm>
          <a:off x="582935" y="1152525"/>
          <a:ext cx="11087090" cy="5158829"/>
        </p:xfrm>
        <a:graphic>
          <a:graphicData uri="http://schemas.openxmlformats.org/drawingml/2006/table">
            <a:tbl>
              <a:tblPr/>
              <a:tblGrid>
                <a:gridCol w="791935">
                  <a:extLst>
                    <a:ext uri="{9D8B030D-6E8A-4147-A177-3AD203B41FA5}">
                      <a16:colId xmlns:a16="http://schemas.microsoft.com/office/drawing/2014/main" val="1493664576"/>
                    </a:ext>
                  </a:extLst>
                </a:gridCol>
                <a:gridCol w="791935">
                  <a:extLst>
                    <a:ext uri="{9D8B030D-6E8A-4147-A177-3AD203B41FA5}">
                      <a16:colId xmlns:a16="http://schemas.microsoft.com/office/drawing/2014/main" val="36413858"/>
                    </a:ext>
                  </a:extLst>
                </a:gridCol>
                <a:gridCol w="791935">
                  <a:extLst>
                    <a:ext uri="{9D8B030D-6E8A-4147-A177-3AD203B41FA5}">
                      <a16:colId xmlns:a16="http://schemas.microsoft.com/office/drawing/2014/main" val="3930106706"/>
                    </a:ext>
                  </a:extLst>
                </a:gridCol>
                <a:gridCol w="791935">
                  <a:extLst>
                    <a:ext uri="{9D8B030D-6E8A-4147-A177-3AD203B41FA5}">
                      <a16:colId xmlns:a16="http://schemas.microsoft.com/office/drawing/2014/main" val="4245891488"/>
                    </a:ext>
                  </a:extLst>
                </a:gridCol>
                <a:gridCol w="791935">
                  <a:extLst>
                    <a:ext uri="{9D8B030D-6E8A-4147-A177-3AD203B41FA5}">
                      <a16:colId xmlns:a16="http://schemas.microsoft.com/office/drawing/2014/main" val="1177762150"/>
                    </a:ext>
                  </a:extLst>
                </a:gridCol>
                <a:gridCol w="791935">
                  <a:extLst>
                    <a:ext uri="{9D8B030D-6E8A-4147-A177-3AD203B41FA5}">
                      <a16:colId xmlns:a16="http://schemas.microsoft.com/office/drawing/2014/main" val="3444903170"/>
                    </a:ext>
                  </a:extLst>
                </a:gridCol>
                <a:gridCol w="791935">
                  <a:extLst>
                    <a:ext uri="{9D8B030D-6E8A-4147-A177-3AD203B41FA5}">
                      <a16:colId xmlns:a16="http://schemas.microsoft.com/office/drawing/2014/main" val="19364905"/>
                    </a:ext>
                  </a:extLst>
                </a:gridCol>
                <a:gridCol w="791935">
                  <a:extLst>
                    <a:ext uri="{9D8B030D-6E8A-4147-A177-3AD203B41FA5}">
                      <a16:colId xmlns:a16="http://schemas.microsoft.com/office/drawing/2014/main" val="4220725273"/>
                    </a:ext>
                  </a:extLst>
                </a:gridCol>
                <a:gridCol w="791935">
                  <a:extLst>
                    <a:ext uri="{9D8B030D-6E8A-4147-A177-3AD203B41FA5}">
                      <a16:colId xmlns:a16="http://schemas.microsoft.com/office/drawing/2014/main" val="654551806"/>
                    </a:ext>
                  </a:extLst>
                </a:gridCol>
                <a:gridCol w="791935">
                  <a:extLst>
                    <a:ext uri="{9D8B030D-6E8A-4147-A177-3AD203B41FA5}">
                      <a16:colId xmlns:a16="http://schemas.microsoft.com/office/drawing/2014/main" val="3203830604"/>
                    </a:ext>
                  </a:extLst>
                </a:gridCol>
                <a:gridCol w="791935">
                  <a:extLst>
                    <a:ext uri="{9D8B030D-6E8A-4147-A177-3AD203B41FA5}">
                      <a16:colId xmlns:a16="http://schemas.microsoft.com/office/drawing/2014/main" val="2799715282"/>
                    </a:ext>
                  </a:extLst>
                </a:gridCol>
                <a:gridCol w="791935">
                  <a:extLst>
                    <a:ext uri="{9D8B030D-6E8A-4147-A177-3AD203B41FA5}">
                      <a16:colId xmlns:a16="http://schemas.microsoft.com/office/drawing/2014/main" val="2475113157"/>
                    </a:ext>
                  </a:extLst>
                </a:gridCol>
                <a:gridCol w="791935">
                  <a:extLst>
                    <a:ext uri="{9D8B030D-6E8A-4147-A177-3AD203B41FA5}">
                      <a16:colId xmlns:a16="http://schemas.microsoft.com/office/drawing/2014/main" val="2824719613"/>
                    </a:ext>
                  </a:extLst>
                </a:gridCol>
                <a:gridCol w="791935">
                  <a:extLst>
                    <a:ext uri="{9D8B030D-6E8A-4147-A177-3AD203B41FA5}">
                      <a16:colId xmlns:a16="http://schemas.microsoft.com/office/drawing/2014/main" val="81058037"/>
                    </a:ext>
                  </a:extLst>
                </a:gridCol>
              </a:tblGrid>
              <a:tr h="0">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Symbol</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Name</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Market capitalization (in billions of dollars)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Beta</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Price/earnings ratio</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Return on equity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Return on assets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Asset turnover</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Leverage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Estimated revenue growth</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Net profit margin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Median recommendation (across major brokerages)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Location of firm's headquarters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Stock exchange on which the firm is listed</a:t>
                      </a:r>
                    </a:p>
                  </a:txBody>
                  <a:tcPr marL="2142" marR="2142" marT="2142" marB="15421" anchor="ctr">
                    <a:lnL>
                      <a:noFill/>
                    </a:lnL>
                    <a:lnR>
                      <a:noFill/>
                    </a:lnR>
                    <a:lnT>
                      <a:noFill/>
                    </a:lnT>
                    <a:lnB>
                      <a:noFill/>
                    </a:lnB>
                    <a:noFill/>
                  </a:tcPr>
                </a:tc>
                <a:extLst>
                  <a:ext uri="{0D108BD9-81ED-4DB2-BD59-A6C34878D82A}">
                    <a16:rowId xmlns:a16="http://schemas.microsoft.com/office/drawing/2014/main" val="2895069989"/>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Symbol</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Name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Market_Cap</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Beta</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PE_Ratio</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ROE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ROA</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Asset_Turnover</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Leverage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Rev_Growth</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Net_Profit_Margin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Median_Recommendation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Location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Exchange</a:t>
                      </a:r>
                    </a:p>
                  </a:txBody>
                  <a:tcPr marL="2142" marR="2142" marT="2142" marB="15421" anchor="ctr">
                    <a:lnL>
                      <a:noFill/>
                    </a:lnL>
                    <a:lnR>
                      <a:noFill/>
                    </a:lnR>
                    <a:lnT>
                      <a:noFill/>
                    </a:lnT>
                    <a:lnB>
                      <a:noFill/>
                    </a:lnB>
                    <a:noFill/>
                  </a:tcPr>
                </a:tc>
                <a:extLst>
                  <a:ext uri="{0D108BD9-81ED-4DB2-BD59-A6C34878D82A}">
                    <a16:rowId xmlns:a16="http://schemas.microsoft.com/office/drawing/2014/main" val="1770735310"/>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ABT</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Abbott Laboratories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68.44</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0.32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24.7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0.42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7.54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16.1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723611721"/>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AGN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Allergan, Inc.</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7.58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0.41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82.5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12.9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9.16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CANADA</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152758587"/>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AHM</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Amersham plc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0.46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20.7</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14.9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7.8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0.27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7.05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Strong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UK</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4237240797"/>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AZN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AstraZeneca PLC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67.63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21.5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27.4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Sell</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UK</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905432149"/>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AVE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Aventis</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47.16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20.1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21.8</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7.5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26.81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12.9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FRANCE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229838411"/>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BAY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Bayer AG</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16.9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27.9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-3.17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GERMANY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3819717333"/>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BMY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Bristol-Myers Squibb Company</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51.33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34.8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15.1</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Sell</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3922149006"/>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CHTT</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Chattem, Inc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0.41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0.85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24.1</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4.3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3.51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6.38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7.5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NASDAQ</a:t>
                      </a:r>
                    </a:p>
                  </a:txBody>
                  <a:tcPr marL="2142" marR="2142" marT="2142" marB="15421" anchor="ctr">
                    <a:lnL>
                      <a:noFill/>
                    </a:lnL>
                    <a:lnR>
                      <a:noFill/>
                    </a:lnR>
                    <a:lnT>
                      <a:noFill/>
                    </a:lnT>
                    <a:lnB>
                      <a:noFill/>
                    </a:lnB>
                    <a:noFill/>
                  </a:tcPr>
                </a:tc>
                <a:extLst>
                  <a:ext uri="{0D108BD9-81ED-4DB2-BD59-A6C34878D82A}">
                    <a16:rowId xmlns:a16="http://schemas.microsoft.com/office/drawing/2014/main" val="1335985133"/>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ELN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Elan Corporation, plc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0.78</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1.08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1.07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34.21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Sell</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IRELAND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107902359"/>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LLY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Eli Lilly and Company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73.84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0.18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27.9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13.5</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6.21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23.4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722476750"/>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GSK</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GlaxoSmithKline plc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122.11</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0.35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62.9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20.3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0.34</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21.87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21.1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UK</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384917530"/>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IVX</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IVAX Corporation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19.9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21.4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1.45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13.99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AMEX</a:t>
                      </a:r>
                    </a:p>
                  </a:txBody>
                  <a:tcPr marL="2142" marR="2142" marT="2142" marB="15421" anchor="ctr">
                    <a:lnL>
                      <a:noFill/>
                    </a:lnL>
                    <a:lnR>
                      <a:noFill/>
                    </a:lnR>
                    <a:lnT>
                      <a:noFill/>
                    </a:lnT>
                    <a:lnB>
                      <a:noFill/>
                    </a:lnB>
                    <a:noFill/>
                  </a:tcPr>
                </a:tc>
                <a:extLst>
                  <a:ext uri="{0D108BD9-81ED-4DB2-BD59-A6C34878D82A}">
                    <a16:rowId xmlns:a16="http://schemas.microsoft.com/office/drawing/2014/main" val="185873772"/>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JNJ</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Johnson &amp; Johnson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173.93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0.46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28.4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28.6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16.3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0.9</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9.37</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17.9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498329518"/>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MRX</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Medicis Pharmaceutical Corporation</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0.75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28.6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0.93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30.37</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21.3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611950734"/>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MRK</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Merck &amp; Co., Inc.</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132.56</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0.46</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18.9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40.6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0.28</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17.35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14.1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25414791"/>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NVS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Novartis AG</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96.65</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0.19</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21.6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17.9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-2.69</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22.4</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SWITZERLAND</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08859868"/>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PFE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Pfizer Inc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199.47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0.65</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23.6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45.6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19.2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0.16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25.54</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25.2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Moderate Buy</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639353984"/>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PHA</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Pharmacia Corporation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56.24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56.5</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13.5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5.7</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7.3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2133140237"/>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SGP</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Schering-Plough Corporation</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34.1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18.9</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22.6</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13.3</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0.8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8.56</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17.6</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059373605"/>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WPI</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Watson Pharmaceuticals, Inc.</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3.26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0.24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18.4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10.2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6.8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29.18</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15.1</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Moderate Sell</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1173204504"/>
                  </a:ext>
                </a:extLst>
              </a:tr>
              <a:tr h="0">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WYE</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Wyeth</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48.19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0.63</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13.1</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54.9</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13.4</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1.12</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0.36</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25.5</a:t>
                      </a:r>
                    </a:p>
                  </a:txBody>
                  <a:tcPr marL="2142" marR="2142" marT="2142" marB="15421" anchor="ctr">
                    <a:lnL>
                      <a:noFill/>
                    </a:lnL>
                    <a:lnR>
                      <a:noFill/>
                    </a:lnR>
                    <a:lnT>
                      <a:noFill/>
                    </a:lnT>
                    <a:lnB>
                      <a:noFill/>
                    </a:lnB>
                    <a:noFill/>
                  </a:tcPr>
                </a:tc>
                <a:tc>
                  <a:txBody>
                    <a:bodyPr/>
                    <a:lstStyle/>
                    <a:p>
                      <a:pPr algn="ctr" fontAlgn="b"/>
                      <a:r>
                        <a:rPr lang="en-US" sz="800" b="0" i="0" u="none" strike="noStrike">
                          <a:solidFill>
                            <a:srgbClr val="000000"/>
                          </a:solidFill>
                          <a:effectLst/>
                          <a:latin typeface="Calibri" panose="020F0502020204030204" pitchFamily="34" charset="0"/>
                          <a:cs typeface="Calibri" panose="020F0502020204030204" pitchFamily="34" charset="0"/>
                        </a:rPr>
                        <a:t>Hold</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US</a:t>
                      </a:r>
                    </a:p>
                  </a:txBody>
                  <a:tcPr marL="2142" marR="2142" marT="2142" marB="15421" anchor="ctr">
                    <a:lnL>
                      <a:noFill/>
                    </a:lnL>
                    <a:lnR>
                      <a:noFill/>
                    </a:lnR>
                    <a:lnT>
                      <a:noFill/>
                    </a:lnT>
                    <a:lnB>
                      <a:noFill/>
                    </a:lnB>
                    <a:noFill/>
                  </a:tcPr>
                </a:tc>
                <a:tc>
                  <a:txBody>
                    <a:bodyPr/>
                    <a:lstStyle/>
                    <a:p>
                      <a:pPr algn="ctr" fontAlgn="b"/>
                      <a:r>
                        <a:rPr lang="en-US" sz="800" b="0" i="0" u="none" strike="noStrike" dirty="0">
                          <a:solidFill>
                            <a:srgbClr val="000000"/>
                          </a:solidFill>
                          <a:effectLst/>
                          <a:latin typeface="Calibri" panose="020F0502020204030204" pitchFamily="34" charset="0"/>
                          <a:cs typeface="Calibri" panose="020F0502020204030204" pitchFamily="34" charset="0"/>
                        </a:rPr>
                        <a:t>NYSE</a:t>
                      </a:r>
                    </a:p>
                  </a:txBody>
                  <a:tcPr marL="2142" marR="2142" marT="2142" marB="15421" anchor="ctr">
                    <a:lnL>
                      <a:noFill/>
                    </a:lnL>
                    <a:lnR>
                      <a:noFill/>
                    </a:lnR>
                    <a:lnT>
                      <a:noFill/>
                    </a:lnT>
                    <a:lnB>
                      <a:noFill/>
                    </a:lnB>
                    <a:noFill/>
                  </a:tcPr>
                </a:tc>
                <a:extLst>
                  <a:ext uri="{0D108BD9-81ED-4DB2-BD59-A6C34878D82A}">
                    <a16:rowId xmlns:a16="http://schemas.microsoft.com/office/drawing/2014/main" val="4214253999"/>
                  </a:ext>
                </a:extLst>
              </a:tr>
            </a:tbl>
          </a:graphicData>
        </a:graphic>
      </p:graphicFrame>
    </p:spTree>
    <p:extLst>
      <p:ext uri="{BB962C8B-B14F-4D97-AF65-F5344CB8AC3E}">
        <p14:creationId xmlns:p14="http://schemas.microsoft.com/office/powerpoint/2010/main" val="20132401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Clustering </a:t>
            </a:r>
          </a:p>
        </p:txBody>
      </p:sp>
      <p:sp>
        <p:nvSpPr>
          <p:cNvPr id="3" name="Content Placeholder 2"/>
          <p:cNvSpPr>
            <a:spLocks noGrp="1"/>
          </p:cNvSpPr>
          <p:nvPr>
            <p:ph idx="1"/>
          </p:nvPr>
        </p:nvSpPr>
        <p:spPr>
          <a:xfrm>
            <a:off x="1097280" y="1744135"/>
            <a:ext cx="10058400" cy="437033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rPr>
              <a:t>Use cluster analysis to explore and analyze the given dataset as follows:</a:t>
            </a: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sym typeface="EB Garamond"/>
              </a:rPr>
              <a:t>Financial data gathered on 21 firms in the pharmaceutical industry are available in the file. For each firm, the following variables are recorded: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Use only the numerical variables (1-9) to cluster the 21 firms. Justify the various choices made in conducting the cluster analysis, such as weights for different variables, the specific clustering algorithm(s) used, the number of clusters formed, and so on.</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Interpret the clusters with respect to the categorical variables used in forming the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3131816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Code  – Clustering </a:t>
            </a:r>
          </a:p>
        </p:txBody>
      </p:sp>
      <p:sp>
        <p:nvSpPr>
          <p:cNvPr id="3" name="Content Placeholder 2"/>
          <p:cNvSpPr>
            <a:spLocks noGrp="1"/>
          </p:cNvSpPr>
          <p:nvPr>
            <p:ph idx="1"/>
          </p:nvPr>
        </p:nvSpPr>
        <p:spPr>
          <a:xfrm>
            <a:off x="1097280" y="1744135"/>
            <a:ext cx="10058400" cy="4370338"/>
          </a:xfrm>
        </p:spPr>
        <p:txBody>
          <a:bodyPr>
            <a:noAutofit/>
          </a:bodyPr>
          <a:lstStyle/>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pathlib</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Path</a:t>
            </a:r>
          </a:p>
          <a:p>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pandas </a:t>
            </a:r>
            <a:r>
              <a:rPr lang="en-US" sz="900" b="0" dirty="0">
                <a:solidFill>
                  <a:srgbClr val="AF00DB"/>
                </a:solidFill>
                <a:effectLst/>
                <a:latin typeface="Courier New" panose="02070309020205020404" pitchFamily="49" charset="0"/>
              </a:rPr>
              <a:t>as</a:t>
            </a:r>
            <a:r>
              <a:rPr lang="en-US" sz="900" b="0" dirty="0">
                <a:solidFill>
                  <a:srgbClr val="000000"/>
                </a:solidFill>
                <a:effectLst/>
                <a:latin typeface="Courier New" panose="02070309020205020404" pitchFamily="49" charset="0"/>
              </a:rPr>
              <a:t> pd</a:t>
            </a:r>
          </a:p>
          <a:p>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numpy</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as</a:t>
            </a:r>
            <a:r>
              <a:rPr lang="en-US" sz="900" b="0" dirty="0">
                <a:solidFill>
                  <a:srgbClr val="000000"/>
                </a:solidFill>
                <a:effectLst/>
                <a:latin typeface="Courier New" panose="02070309020205020404" pitchFamily="49" charset="0"/>
              </a:rPr>
              <a:t> np</a:t>
            </a:r>
          </a:p>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pandas.plotting</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parallel_coordinates</a:t>
            </a:r>
            <a:endParaRPr lang="en-US" sz="900" b="0" dirty="0">
              <a:solidFill>
                <a:srgbClr val="000000"/>
              </a:solidFill>
              <a:effectLst/>
              <a:latin typeface="Courier New" panose="02070309020205020404" pitchFamily="49" charset="0"/>
            </a:endParaRPr>
          </a:p>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sklearn</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preprocessing</a:t>
            </a:r>
          </a:p>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sklearn.cluster</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KMeans</a:t>
            </a:r>
            <a:endParaRPr lang="en-US" sz="900" b="0" dirty="0">
              <a:solidFill>
                <a:srgbClr val="000000"/>
              </a:solidFill>
              <a:effectLst/>
              <a:latin typeface="Courier New" panose="02070309020205020404" pitchFamily="49" charset="0"/>
            </a:endParaRPr>
          </a:p>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sklearn.metrics</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pairwise</a:t>
            </a:r>
          </a:p>
          <a:p>
            <a:r>
              <a:rPr lang="en-US" sz="900" b="0" dirty="0">
                <a:solidFill>
                  <a:srgbClr val="AF00DB"/>
                </a:solidFill>
                <a:effectLst/>
                <a:latin typeface="Courier New" panose="02070309020205020404" pitchFamily="49" charset="0"/>
              </a:rPr>
              <a:t>from</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scipy.cluster.hierarchy</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linkage, dendrogram, </a:t>
            </a:r>
            <a:r>
              <a:rPr lang="en-US" sz="900" b="0" dirty="0" err="1">
                <a:solidFill>
                  <a:srgbClr val="000000"/>
                </a:solidFill>
                <a:effectLst/>
                <a:latin typeface="Courier New" panose="02070309020205020404" pitchFamily="49" charset="0"/>
              </a:rPr>
              <a:t>fcluster</a:t>
            </a:r>
            <a:br>
              <a:rPr lang="en-US" sz="900" b="0" dirty="0">
                <a:solidFill>
                  <a:srgbClr val="000000"/>
                </a:solidFill>
                <a:effectLst/>
                <a:latin typeface="Courier New" panose="02070309020205020404" pitchFamily="49" charset="0"/>
              </a:rPr>
            </a:br>
            <a:r>
              <a:rPr lang="en-US" sz="900" b="0" dirty="0">
                <a:solidFill>
                  <a:srgbClr val="AF00DB"/>
                </a:solidFill>
                <a:effectLst/>
                <a:latin typeface="Courier New" panose="02070309020205020404" pitchFamily="49" charset="0"/>
              </a:rPr>
              <a:t>import</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matplotlib.pylab</a:t>
            </a:r>
            <a:r>
              <a:rPr lang="en-US" sz="900" b="0" dirty="0">
                <a:solidFill>
                  <a:srgbClr val="000000"/>
                </a:solidFill>
                <a:effectLst/>
                <a:latin typeface="Courier New" panose="02070309020205020404" pitchFamily="49" charset="0"/>
              </a:rPr>
              <a:t> </a:t>
            </a:r>
            <a:r>
              <a:rPr lang="en-US" sz="900" b="0" dirty="0">
                <a:solidFill>
                  <a:srgbClr val="AF00DB"/>
                </a:solidFill>
                <a:effectLst/>
                <a:latin typeface="Courier New" panose="02070309020205020404" pitchFamily="49" charset="0"/>
              </a:rPr>
              <a:t>as</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plt</a:t>
            </a:r>
            <a:endParaRPr lang="en-US" sz="900" b="0" dirty="0">
              <a:solidFill>
                <a:srgbClr val="000000"/>
              </a:solidFill>
              <a:effectLst/>
              <a:latin typeface="Courier New" panose="02070309020205020404" pitchFamily="49" charset="0"/>
            </a:endParaRPr>
          </a:p>
          <a:p>
            <a:br>
              <a:rPr lang="en-US" sz="900" b="0" dirty="0">
                <a:solidFill>
                  <a:srgbClr val="000000"/>
                </a:solidFill>
                <a:effectLst/>
                <a:latin typeface="Courier New" panose="02070309020205020404" pitchFamily="49" charset="0"/>
              </a:rPr>
            </a:br>
            <a:r>
              <a:rPr lang="en-US" sz="900" b="0" dirty="0">
                <a:solidFill>
                  <a:srgbClr val="0000FF"/>
                </a:solidFill>
                <a:effectLst/>
                <a:latin typeface="Courier New" panose="02070309020205020404" pitchFamily="49" charset="0"/>
              </a:rPr>
              <a:t>%matplotlib </a:t>
            </a:r>
            <a:r>
              <a:rPr lang="en-US" sz="900" b="0" dirty="0">
                <a:solidFill>
                  <a:srgbClr val="000000"/>
                </a:solidFill>
                <a:effectLst/>
                <a:latin typeface="Courier New" panose="02070309020205020404" pitchFamily="49" charset="0"/>
              </a:rPr>
              <a:t>inline</a:t>
            </a:r>
          </a:p>
          <a:p>
            <a:r>
              <a:rPr lang="en-US" sz="900" b="0" dirty="0" err="1">
                <a:solidFill>
                  <a:srgbClr val="000000"/>
                </a:solidFill>
                <a:effectLst/>
                <a:latin typeface="Courier New" panose="02070309020205020404" pitchFamily="49" charset="0"/>
              </a:rPr>
              <a:t>pharma_df</a:t>
            </a:r>
            <a:r>
              <a:rPr lang="en-US" sz="900" b="0" dirty="0">
                <a:solidFill>
                  <a:srgbClr val="000000"/>
                </a:solidFill>
                <a:effectLst/>
                <a:latin typeface="Courier New" panose="02070309020205020404" pitchFamily="49" charset="0"/>
              </a:rPr>
              <a:t> = </a:t>
            </a:r>
            <a:r>
              <a:rPr lang="en-US" sz="900" b="0" dirty="0" err="1">
                <a:solidFill>
                  <a:srgbClr val="000000"/>
                </a:solidFill>
                <a:effectLst/>
                <a:latin typeface="Courier New" panose="02070309020205020404" pitchFamily="49" charset="0"/>
              </a:rPr>
              <a:t>load_data</a:t>
            </a:r>
            <a:r>
              <a:rPr lang="en-US" sz="900" b="0" dirty="0">
                <a:solidFill>
                  <a:srgbClr val="000000"/>
                </a:solidFill>
                <a:effectLst/>
                <a:latin typeface="Courier New" panose="02070309020205020404" pitchFamily="49" charset="0"/>
              </a:rPr>
              <a:t>(</a:t>
            </a:r>
            <a:r>
              <a:rPr lang="en-US" sz="900" b="0" dirty="0">
                <a:solidFill>
                  <a:srgbClr val="A31515"/>
                </a:solidFill>
                <a:effectLst/>
                <a:latin typeface="Courier New" panose="02070309020205020404" pitchFamily="49" charset="0"/>
              </a:rPr>
              <a:t>'PharmaData.csv'</a:t>
            </a:r>
            <a:r>
              <a:rPr lang="en-US" sz="900" b="0" dirty="0">
                <a:solidFill>
                  <a:srgbClr val="000000"/>
                </a:solidFill>
                <a:effectLst/>
                <a:latin typeface="Courier New" panose="02070309020205020404" pitchFamily="49" charset="0"/>
              </a:rPr>
              <a:t>)</a:t>
            </a:r>
          </a:p>
          <a:p>
            <a:r>
              <a:rPr lang="en-US" sz="900" b="0" dirty="0" err="1">
                <a:solidFill>
                  <a:srgbClr val="000000"/>
                </a:solidFill>
                <a:effectLst/>
                <a:latin typeface="Courier New" panose="02070309020205020404" pitchFamily="49" charset="0"/>
              </a:rPr>
              <a:t>pharma_df.set_index</a:t>
            </a:r>
            <a:r>
              <a:rPr lang="en-US" sz="900" b="0" dirty="0">
                <a:solidFill>
                  <a:srgbClr val="000000"/>
                </a:solidFill>
                <a:effectLst/>
                <a:latin typeface="Courier New" panose="02070309020205020404" pitchFamily="49" charset="0"/>
              </a:rPr>
              <a:t>(</a:t>
            </a:r>
            <a:r>
              <a:rPr lang="en-US" sz="900" b="0" dirty="0">
                <a:solidFill>
                  <a:srgbClr val="A31515"/>
                </a:solidFill>
                <a:effectLst/>
                <a:latin typeface="Courier New" panose="02070309020205020404" pitchFamily="49" charset="0"/>
              </a:rPr>
              <a:t>'Symbol'</a:t>
            </a:r>
            <a:r>
              <a:rPr lang="en-US" sz="900" b="0" dirty="0">
                <a:solidFill>
                  <a:srgbClr val="000000"/>
                </a:solidFill>
                <a:effectLst/>
                <a:latin typeface="Courier New" panose="02070309020205020404" pitchFamily="49" charset="0"/>
              </a:rPr>
              <a:t>, </a:t>
            </a:r>
            <a:r>
              <a:rPr lang="en-US" sz="900" b="0" dirty="0" err="1">
                <a:solidFill>
                  <a:srgbClr val="000000"/>
                </a:solidFill>
                <a:effectLst/>
                <a:latin typeface="Courier New" panose="02070309020205020404" pitchFamily="49" charset="0"/>
              </a:rPr>
              <a:t>inplace</a:t>
            </a:r>
            <a:r>
              <a:rPr lang="en-US" sz="900" b="0" dirty="0">
                <a:solidFill>
                  <a:srgbClr val="000000"/>
                </a:solidFill>
                <a:effectLst/>
                <a:latin typeface="Courier New" panose="02070309020205020404" pitchFamily="49" charset="0"/>
              </a:rPr>
              <a:t>=</a:t>
            </a:r>
            <a:r>
              <a:rPr lang="en-US" sz="900" b="0" dirty="0">
                <a:solidFill>
                  <a:srgbClr val="0000FF"/>
                </a:solidFill>
                <a:effectLst/>
                <a:latin typeface="Courier New" panose="02070309020205020404" pitchFamily="49" charset="0"/>
              </a:rPr>
              <a:t>True</a:t>
            </a:r>
            <a:r>
              <a:rPr lang="en-US" sz="900" b="0" dirty="0">
                <a:solidFill>
                  <a:srgbClr val="000000"/>
                </a:solidFill>
                <a:effectLst/>
                <a:latin typeface="Courier New" panose="02070309020205020404" pitchFamily="49" charset="0"/>
              </a:rPr>
              <a:t>)</a:t>
            </a:r>
          </a:p>
          <a:p>
            <a:r>
              <a:rPr lang="en-US" sz="900" b="0" dirty="0" err="1">
                <a:solidFill>
                  <a:srgbClr val="000000"/>
                </a:solidFill>
                <a:effectLst/>
                <a:latin typeface="Courier New" panose="02070309020205020404" pitchFamily="49" charset="0"/>
              </a:rPr>
              <a:t>pharma_df.head</a:t>
            </a:r>
            <a:r>
              <a:rPr lang="en-US" sz="900" b="0" dirty="0">
                <a:solidFill>
                  <a:srgbClr val="000000"/>
                </a:solidFill>
                <a:effectLst/>
                <a:latin typeface="Courier New" panose="02070309020205020404" pitchFamily="49" charset="0"/>
              </a:rPr>
              <a:t>()</a:t>
            </a:r>
          </a:p>
        </p:txBody>
      </p:sp>
    </p:spTree>
    <p:extLst>
      <p:ext uri="{BB962C8B-B14F-4D97-AF65-F5344CB8AC3E}">
        <p14:creationId xmlns:p14="http://schemas.microsoft.com/office/powerpoint/2010/main" val="8010593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Code  – k-mean Clustering </a:t>
            </a:r>
          </a:p>
        </p:txBody>
      </p:sp>
      <p:sp>
        <p:nvSpPr>
          <p:cNvPr id="3" name="Content Placeholder 2"/>
          <p:cNvSpPr>
            <a:spLocks noGrp="1"/>
          </p:cNvSpPr>
          <p:nvPr>
            <p:ph idx="1"/>
          </p:nvPr>
        </p:nvSpPr>
        <p:spPr>
          <a:xfrm>
            <a:off x="1097280" y="1744135"/>
            <a:ext cx="10058400" cy="4370338"/>
          </a:xfrm>
        </p:spPr>
        <p:txBody>
          <a:bodyPr>
            <a:noAutofit/>
          </a:bodyPr>
          <a:lstStyle/>
          <a:p>
            <a:r>
              <a:rPr lang="en-US" sz="800" b="0" dirty="0">
                <a:solidFill>
                  <a:srgbClr val="000000"/>
                </a:solidFill>
                <a:effectLst/>
                <a:latin typeface="Courier New" panose="02070309020205020404" pitchFamily="49" charset="0"/>
              </a:rPr>
              <a:t>inertia = []</a:t>
            </a:r>
          </a:p>
          <a:p>
            <a:r>
              <a:rPr lang="en-US" sz="800" b="0" dirty="0">
                <a:solidFill>
                  <a:srgbClr val="AF00DB"/>
                </a:solidFill>
                <a:effectLst/>
                <a:latin typeface="Courier New" panose="02070309020205020404" pitchFamily="49" charset="0"/>
              </a:rPr>
              <a:t>for</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n_clusters</a:t>
            </a:r>
            <a:r>
              <a:rPr lang="en-US" sz="800" b="0" dirty="0">
                <a:solidFill>
                  <a:srgbClr val="000000"/>
                </a:solidFill>
                <a:effectLst/>
                <a:latin typeface="Courier New" panose="02070309020205020404" pitchFamily="49" charset="0"/>
              </a:rPr>
              <a:t> </a:t>
            </a:r>
            <a:r>
              <a:rPr lang="en-US" sz="800" b="0" dirty="0">
                <a:solidFill>
                  <a:srgbClr val="0000FF"/>
                </a:solidFill>
                <a:effectLst/>
                <a:latin typeface="Courier New" panose="02070309020205020404" pitchFamily="49" charset="0"/>
              </a:rPr>
              <a:t>in</a:t>
            </a:r>
            <a:r>
              <a:rPr lang="en-US" sz="800" b="0" dirty="0">
                <a:solidFill>
                  <a:srgbClr val="000000"/>
                </a:solidFill>
                <a:effectLst/>
                <a:latin typeface="Courier New" panose="02070309020205020404" pitchFamily="49" charset="0"/>
              </a:rPr>
              <a:t> </a:t>
            </a:r>
            <a:r>
              <a:rPr lang="en-US" sz="800" b="0" dirty="0">
                <a:solidFill>
                  <a:srgbClr val="795E26"/>
                </a:solidFill>
                <a:effectLst/>
                <a:latin typeface="Courier New" panose="02070309020205020404" pitchFamily="49" charset="0"/>
              </a:rPr>
              <a:t>range</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1</a:t>
            </a:r>
            <a:r>
              <a:rPr lang="en-US" sz="800" b="0" dirty="0">
                <a:solidFill>
                  <a:srgbClr val="000000"/>
                </a:solidFill>
                <a:effectLst/>
                <a:latin typeface="Courier New" panose="02070309020205020404" pitchFamily="49" charset="0"/>
              </a:rPr>
              <a:t>, </a:t>
            </a:r>
            <a:r>
              <a:rPr lang="en-US" sz="800" b="0" dirty="0">
                <a:solidFill>
                  <a:srgbClr val="116644"/>
                </a:solidFill>
                <a:effectLst/>
                <a:latin typeface="Courier New" panose="02070309020205020404" pitchFamily="49" charset="0"/>
              </a:rPr>
              <a:t>7</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kmeans</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KMeans</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n_clusters</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n_clusters</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n_init</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'auto'</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random_state</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1</a:t>
            </a:r>
            <a:r>
              <a:rPr lang="en-US" sz="800" b="0" dirty="0">
                <a:solidFill>
                  <a:srgbClr val="000000"/>
                </a:solidFill>
                <a:effectLst/>
                <a:latin typeface="Courier New" panose="02070309020205020404" pitchFamily="49" charset="0"/>
              </a:rPr>
              <a:t>).fit(</a:t>
            </a:r>
            <a:r>
              <a:rPr lang="en-US" sz="800" b="0" dirty="0" err="1">
                <a:solidFill>
                  <a:srgbClr val="000000"/>
                </a:solidFill>
                <a:effectLst/>
                <a:latin typeface="Courier New" panose="02070309020205020404" pitchFamily="49" charset="0"/>
              </a:rPr>
              <a:t>pharma_norm</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inertia.append</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kmeans.inertia</a:t>
            </a:r>
            <a:r>
              <a:rPr lang="en-US" sz="800" b="0" dirty="0">
                <a:solidFill>
                  <a:srgbClr val="000000"/>
                </a:solidFill>
                <a:effectLst/>
                <a:latin typeface="Courier New" panose="02070309020205020404" pitchFamily="49" charset="0"/>
              </a:rPr>
              <a:t>_ / </a:t>
            </a:r>
            <a:r>
              <a:rPr lang="en-US" sz="800" b="0" dirty="0" err="1">
                <a:solidFill>
                  <a:srgbClr val="000000"/>
                </a:solidFill>
                <a:effectLst/>
                <a:latin typeface="Courier New" panose="02070309020205020404" pitchFamily="49" charset="0"/>
              </a:rPr>
              <a:t>n_clusters</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inertias = </a:t>
            </a:r>
            <a:r>
              <a:rPr lang="en-US" sz="800" b="0" dirty="0" err="1">
                <a:solidFill>
                  <a:srgbClr val="000000"/>
                </a:solidFill>
                <a:effectLst/>
                <a:latin typeface="Courier New" panose="02070309020205020404" pitchFamily="49" charset="0"/>
              </a:rPr>
              <a:t>pd.DataFrame</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a:t>
            </a:r>
            <a:r>
              <a:rPr lang="en-US" sz="800" b="0" dirty="0" err="1">
                <a:solidFill>
                  <a:srgbClr val="A31515"/>
                </a:solidFill>
                <a:effectLst/>
                <a:latin typeface="Courier New" panose="02070309020205020404" pitchFamily="49" charset="0"/>
              </a:rPr>
              <a:t>n_clusters</a:t>
            </a:r>
            <a:r>
              <a:rPr lang="en-US" sz="800" b="0" dirty="0">
                <a:solidFill>
                  <a:srgbClr val="A31515"/>
                </a:solidFill>
                <a:effectLst/>
                <a:latin typeface="Courier New" panose="02070309020205020404" pitchFamily="49" charset="0"/>
              </a:rPr>
              <a:t>'</a:t>
            </a:r>
            <a:r>
              <a:rPr lang="en-US" sz="800" b="0" dirty="0">
                <a:solidFill>
                  <a:srgbClr val="000000"/>
                </a:solidFill>
                <a:effectLst/>
                <a:latin typeface="Courier New" panose="02070309020205020404" pitchFamily="49" charset="0"/>
              </a:rPr>
              <a:t>: </a:t>
            </a:r>
            <a:r>
              <a:rPr lang="en-US" sz="800" b="0" dirty="0">
                <a:solidFill>
                  <a:srgbClr val="795E26"/>
                </a:solidFill>
                <a:effectLst/>
                <a:latin typeface="Courier New" panose="02070309020205020404" pitchFamily="49" charset="0"/>
              </a:rPr>
              <a:t>range</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1</a:t>
            </a:r>
            <a:r>
              <a:rPr lang="en-US" sz="800" b="0" dirty="0">
                <a:solidFill>
                  <a:srgbClr val="000000"/>
                </a:solidFill>
                <a:effectLst/>
                <a:latin typeface="Courier New" panose="02070309020205020404" pitchFamily="49" charset="0"/>
              </a:rPr>
              <a:t>, </a:t>
            </a:r>
            <a:r>
              <a:rPr lang="en-US" sz="800" b="0" dirty="0">
                <a:solidFill>
                  <a:srgbClr val="116644"/>
                </a:solidFill>
                <a:effectLst/>
                <a:latin typeface="Courier New" panose="02070309020205020404" pitchFamily="49" charset="0"/>
              </a:rPr>
              <a:t>7</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'inertia'</a:t>
            </a:r>
            <a:r>
              <a:rPr lang="en-US" sz="800" b="0" dirty="0">
                <a:solidFill>
                  <a:srgbClr val="000000"/>
                </a:solidFill>
                <a:effectLst/>
                <a:latin typeface="Courier New" panose="02070309020205020404" pitchFamily="49" charset="0"/>
              </a:rPr>
              <a:t>: inertia})</a:t>
            </a:r>
          </a:p>
          <a:p>
            <a:r>
              <a:rPr lang="en-US" sz="800" b="0" dirty="0">
                <a:solidFill>
                  <a:srgbClr val="000000"/>
                </a:solidFill>
                <a:effectLst/>
                <a:latin typeface="Courier New" panose="02070309020205020404" pitchFamily="49" charset="0"/>
              </a:rPr>
              <a:t>ax = </a:t>
            </a:r>
            <a:r>
              <a:rPr lang="en-US" sz="800" b="0" dirty="0" err="1">
                <a:solidFill>
                  <a:srgbClr val="000000"/>
                </a:solidFill>
                <a:effectLst/>
                <a:latin typeface="Courier New" panose="02070309020205020404" pitchFamily="49" charset="0"/>
              </a:rPr>
              <a:t>inertias.plot</a:t>
            </a:r>
            <a:r>
              <a:rPr lang="en-US" sz="800" b="0" dirty="0">
                <a:solidFill>
                  <a:srgbClr val="000000"/>
                </a:solidFill>
                <a:effectLst/>
                <a:latin typeface="Courier New" panose="02070309020205020404" pitchFamily="49" charset="0"/>
              </a:rPr>
              <a:t>(x=</a:t>
            </a:r>
            <a:r>
              <a:rPr lang="en-US" sz="800" b="0" dirty="0">
                <a:solidFill>
                  <a:srgbClr val="A31515"/>
                </a:solidFill>
                <a:effectLst/>
                <a:latin typeface="Courier New" panose="02070309020205020404" pitchFamily="49" charset="0"/>
              </a:rPr>
              <a:t>'</a:t>
            </a:r>
            <a:r>
              <a:rPr lang="en-US" sz="800" b="0" dirty="0" err="1">
                <a:solidFill>
                  <a:srgbClr val="A31515"/>
                </a:solidFill>
                <a:effectLst/>
                <a:latin typeface="Courier New" panose="02070309020205020404" pitchFamily="49" charset="0"/>
              </a:rPr>
              <a:t>n_clusters</a:t>
            </a:r>
            <a:r>
              <a:rPr lang="en-US" sz="800" b="0" dirty="0">
                <a:solidFill>
                  <a:srgbClr val="A31515"/>
                </a:solidFill>
                <a:effectLst/>
                <a:latin typeface="Courier New" panose="02070309020205020404" pitchFamily="49" charset="0"/>
              </a:rPr>
              <a:t>'</a:t>
            </a:r>
            <a:r>
              <a:rPr lang="en-US" sz="800" b="0" dirty="0">
                <a:solidFill>
                  <a:srgbClr val="000000"/>
                </a:solidFill>
                <a:effectLst/>
                <a:latin typeface="Courier New" panose="02070309020205020404" pitchFamily="49" charset="0"/>
              </a:rPr>
              <a:t>, y=</a:t>
            </a:r>
            <a:r>
              <a:rPr lang="en-US" sz="800" b="0" dirty="0">
                <a:solidFill>
                  <a:srgbClr val="A31515"/>
                </a:solidFill>
                <a:effectLst/>
                <a:latin typeface="Courier New" panose="02070309020205020404" pitchFamily="49" charset="0"/>
              </a:rPr>
              <a:t>'inertia'</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plt.xlabel</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'Number of clusters(k)'</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plt.ylabel</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'Average Within-Cluster Squared Distances'</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plt.ylim</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0</a:t>
            </a:r>
            <a:r>
              <a:rPr lang="en-US" sz="800" b="0" dirty="0">
                <a:solidFill>
                  <a:srgbClr val="000000"/>
                </a:solidFill>
                <a:effectLst/>
                <a:latin typeface="Courier New" panose="02070309020205020404" pitchFamily="49" charset="0"/>
              </a:rPr>
              <a:t>, </a:t>
            </a:r>
            <a:r>
              <a:rPr lang="en-US" sz="800" b="0" dirty="0">
                <a:solidFill>
                  <a:srgbClr val="116644"/>
                </a:solidFill>
                <a:effectLst/>
                <a:latin typeface="Courier New" panose="02070309020205020404" pitchFamily="49" charset="0"/>
              </a:rPr>
              <a:t>1.1</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inertias.inertia.</a:t>
            </a:r>
            <a:r>
              <a:rPr lang="en-US" sz="800" b="0" dirty="0" err="1">
                <a:solidFill>
                  <a:srgbClr val="795E26"/>
                </a:solidFill>
                <a:effectLst/>
                <a:latin typeface="Courier New" panose="02070309020205020404" pitchFamily="49" charset="0"/>
              </a:rPr>
              <a:t>max</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ax.legend</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set_visible</a:t>
            </a:r>
            <a:r>
              <a:rPr lang="en-US" sz="800" b="0" dirty="0">
                <a:solidFill>
                  <a:srgbClr val="000000"/>
                </a:solidFill>
                <a:effectLst/>
                <a:latin typeface="Courier New" panose="02070309020205020404" pitchFamily="49" charset="0"/>
              </a:rPr>
              <a:t>(</a:t>
            </a:r>
            <a:r>
              <a:rPr lang="en-US" sz="800" b="0" dirty="0">
                <a:solidFill>
                  <a:srgbClr val="0000FF"/>
                </a:solidFill>
                <a:effectLst/>
                <a:latin typeface="Courier New" panose="02070309020205020404" pitchFamily="49" charset="0"/>
              </a:rPr>
              <a:t>False</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plt.show</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kmeans</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KMeans</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n_clusters</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4</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n_init</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'auto'</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random_state</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0</a:t>
            </a:r>
            <a:r>
              <a:rPr lang="en-US" sz="800" b="0" dirty="0">
                <a:solidFill>
                  <a:srgbClr val="000000"/>
                </a:solidFill>
                <a:effectLst/>
                <a:latin typeface="Courier New" panose="02070309020205020404" pitchFamily="49" charset="0"/>
              </a:rPr>
              <a:t>).fit(</a:t>
            </a:r>
            <a:r>
              <a:rPr lang="en-US" sz="800" b="0" dirty="0" err="1">
                <a:solidFill>
                  <a:srgbClr val="000000"/>
                </a:solidFill>
                <a:effectLst/>
                <a:latin typeface="Courier New" panose="02070309020205020404" pitchFamily="49" charset="0"/>
              </a:rPr>
              <a:t>pharma_norm</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centroids = {}</a:t>
            </a:r>
          </a:p>
          <a:p>
            <a:r>
              <a:rPr lang="en-US" sz="800" b="0" dirty="0">
                <a:solidFill>
                  <a:srgbClr val="AF00DB"/>
                </a:solidFill>
                <a:effectLst/>
                <a:latin typeface="Courier New" panose="02070309020205020404" pitchFamily="49" charset="0"/>
              </a:rPr>
              <a:t>for</a:t>
            </a:r>
            <a:r>
              <a:rPr lang="en-US" sz="800" b="0" dirty="0">
                <a:solidFill>
                  <a:srgbClr val="000000"/>
                </a:solidFill>
                <a:effectLst/>
                <a:latin typeface="Courier New" panose="02070309020205020404" pitchFamily="49" charset="0"/>
              </a:rPr>
              <a:t> key, item </a:t>
            </a:r>
            <a:r>
              <a:rPr lang="en-US" sz="800" b="0" dirty="0">
                <a:solidFill>
                  <a:srgbClr val="0000FF"/>
                </a:solidFill>
                <a:effectLst/>
                <a:latin typeface="Courier New" panose="02070309020205020404" pitchFamily="49" charset="0"/>
              </a:rPr>
              <a:t>in</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pharma_data.groupby</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memb</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centroids[</a:t>
            </a:r>
            <a:r>
              <a:rPr lang="en-US" sz="800" b="0" dirty="0">
                <a:solidFill>
                  <a:srgbClr val="A31515"/>
                </a:solidFill>
                <a:effectLst/>
                <a:latin typeface="Courier New" panose="02070309020205020404" pitchFamily="49" charset="0"/>
              </a:rPr>
              <a:t>'Cluster {}'</a:t>
            </a:r>
            <a:r>
              <a:rPr lang="en-US" sz="800" b="0" dirty="0">
                <a:solidFill>
                  <a:srgbClr val="000000"/>
                </a:solidFill>
                <a:effectLst/>
                <a:latin typeface="Courier New" panose="02070309020205020404" pitchFamily="49" charset="0"/>
              </a:rPr>
              <a:t>.</a:t>
            </a:r>
            <a:r>
              <a:rPr lang="en-US" sz="800" b="0" dirty="0">
                <a:solidFill>
                  <a:srgbClr val="795E26"/>
                </a:solidFill>
                <a:effectLst/>
                <a:latin typeface="Courier New" panose="02070309020205020404" pitchFamily="49" charset="0"/>
              </a:rPr>
              <a:t>format</a:t>
            </a:r>
            <a:r>
              <a:rPr lang="en-US" sz="800" b="0" dirty="0">
                <a:solidFill>
                  <a:srgbClr val="000000"/>
                </a:solidFill>
                <a:effectLst/>
                <a:latin typeface="Courier New" panose="02070309020205020404" pitchFamily="49" charset="0"/>
              </a:rPr>
              <a:t>(key)] = </a:t>
            </a:r>
            <a:r>
              <a:rPr lang="en-US" sz="800" b="0" dirty="0" err="1">
                <a:solidFill>
                  <a:srgbClr val="000000"/>
                </a:solidFill>
                <a:effectLst/>
                <a:latin typeface="Courier New" panose="02070309020205020404" pitchFamily="49" charset="0"/>
              </a:rPr>
              <a:t>item.mean</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pd.DataFrame</a:t>
            </a:r>
            <a:r>
              <a:rPr lang="en-US" sz="800" b="0" dirty="0">
                <a:solidFill>
                  <a:srgbClr val="000000"/>
                </a:solidFill>
                <a:effectLst/>
                <a:latin typeface="Courier New" panose="02070309020205020404" pitchFamily="49" charset="0"/>
              </a:rPr>
              <a:t>(centroids).</a:t>
            </a:r>
            <a:r>
              <a:rPr lang="en-US" sz="800" b="0" dirty="0">
                <a:solidFill>
                  <a:srgbClr val="795E26"/>
                </a:solidFill>
                <a:effectLst/>
                <a:latin typeface="Courier New" panose="02070309020205020404" pitchFamily="49" charset="0"/>
              </a:rPr>
              <a:t>round</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2</a:t>
            </a:r>
            <a:r>
              <a:rPr lang="en-US" sz="800" b="0" dirty="0">
                <a:solidFill>
                  <a:srgbClr val="000000"/>
                </a:solidFill>
                <a:effectLst/>
                <a:latin typeface="Courier New" panose="02070309020205020404" pitchFamily="49" charset="0"/>
              </a:rPr>
              <a:t>)</a:t>
            </a:r>
          </a:p>
          <a:p>
            <a:endParaRPr lang="en-US" sz="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26038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What can be done with Unsupervised ML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37360"/>
            <a:ext cx="5669280"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Find clusters in the data: market segmentation, image segmentation, signal separation</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Compress data, i.e. dimensionality reduction: Image/sound compression, visualization</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Detect anomalies: fraud detection, manufacture</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p:txBody>
      </p:sp>
      <p:pic>
        <p:nvPicPr>
          <p:cNvPr id="3" name="Picture 2"/>
          <p:cNvPicPr>
            <a:picLocks noChangeAspect="1"/>
          </p:cNvPicPr>
          <p:nvPr/>
        </p:nvPicPr>
        <p:blipFill rotWithShape="1">
          <a:blip r:embed="rId2" cstate="print">
            <a:extLst>
              <a:ext uri="{28A0092B-C50C-407E-A947-70E740481C1C}">
                <a14:useLocalDpi xmlns:a14="http://schemas.microsoft.com/office/drawing/2010/main"/>
              </a:ext>
            </a:extLst>
          </a:blip>
          <a:srcRect l="1160" r="1856"/>
          <a:stretch/>
        </p:blipFill>
        <p:spPr>
          <a:xfrm>
            <a:off x="6829319" y="1986382"/>
            <a:ext cx="4326361" cy="2245983"/>
          </a:xfrm>
          <a:prstGeom prst="rect">
            <a:avLst/>
          </a:prstGeom>
        </p:spPr>
      </p:pic>
    </p:spTree>
    <p:extLst>
      <p:ext uri="{BB962C8B-B14F-4D97-AF65-F5344CB8AC3E}">
        <p14:creationId xmlns:p14="http://schemas.microsoft.com/office/powerpoint/2010/main" val="42509647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Code  – Hierarchical Clustering </a:t>
            </a:r>
          </a:p>
        </p:txBody>
      </p:sp>
      <p:sp>
        <p:nvSpPr>
          <p:cNvPr id="3" name="Content Placeholder 2"/>
          <p:cNvSpPr>
            <a:spLocks noGrp="1"/>
          </p:cNvSpPr>
          <p:nvPr>
            <p:ph idx="1"/>
          </p:nvPr>
        </p:nvSpPr>
        <p:spPr>
          <a:xfrm>
            <a:off x="1097280" y="1744135"/>
            <a:ext cx="10058400" cy="4370338"/>
          </a:xfrm>
        </p:spPr>
        <p:txBody>
          <a:bodyPr>
            <a:noAutofit/>
          </a:bodyPr>
          <a:lstStyle/>
          <a:p>
            <a:r>
              <a:rPr lang="en-US" sz="800" b="0" dirty="0" err="1">
                <a:solidFill>
                  <a:srgbClr val="000000"/>
                </a:solidFill>
                <a:effectLst/>
                <a:latin typeface="Courier New" panose="02070309020205020404" pitchFamily="49" charset="0"/>
              </a:rPr>
              <a:t>pharma_data</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pharma_df.drop</a:t>
            </a:r>
            <a:r>
              <a:rPr lang="en-US" sz="800" b="0" dirty="0">
                <a:solidFill>
                  <a:srgbClr val="000000"/>
                </a:solidFill>
                <a:effectLst/>
                <a:latin typeface="Courier New" panose="02070309020205020404" pitchFamily="49" charset="0"/>
              </a:rPr>
              <a:t>(columns=[</a:t>
            </a:r>
            <a:r>
              <a:rPr lang="en-US" sz="800" b="0" dirty="0">
                <a:solidFill>
                  <a:srgbClr val="A31515"/>
                </a:solidFill>
                <a:effectLst/>
                <a:latin typeface="Courier New" panose="02070309020205020404" pitchFamily="49" charset="0"/>
              </a:rPr>
              <a:t>'Name'</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a:t>
            </a:r>
            <a:r>
              <a:rPr lang="en-US" sz="800" b="0" dirty="0" err="1">
                <a:solidFill>
                  <a:srgbClr val="A31515"/>
                </a:solidFill>
                <a:effectLst/>
                <a:latin typeface="Courier New" panose="02070309020205020404" pitchFamily="49" charset="0"/>
              </a:rPr>
              <a:t>Median_Recommendation</a:t>
            </a:r>
            <a:r>
              <a:rPr lang="en-US" sz="800" b="0" dirty="0">
                <a:solidFill>
                  <a:srgbClr val="A31515"/>
                </a:solidFill>
                <a:effectLst/>
                <a:latin typeface="Courier New" panose="02070309020205020404" pitchFamily="49" charset="0"/>
              </a:rPr>
              <a:t>'</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'Location'</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'Exchange'</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pharma_data.head</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pharma_norm</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pharma_data.apply</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preprocessing.scale</a:t>
            </a:r>
            <a:r>
              <a:rPr lang="en-US" sz="800" b="0" dirty="0">
                <a:solidFill>
                  <a:srgbClr val="000000"/>
                </a:solidFill>
                <a:effectLst/>
                <a:latin typeface="Courier New" panose="02070309020205020404" pitchFamily="49" charset="0"/>
              </a:rPr>
              <a:t>, axis=</a:t>
            </a:r>
            <a:r>
              <a:rPr lang="en-US" sz="800" b="0" dirty="0">
                <a:solidFill>
                  <a:srgbClr val="116644"/>
                </a:solidFill>
                <a:effectLst/>
                <a:latin typeface="Courier New" panose="02070309020205020404" pitchFamily="49" charset="0"/>
              </a:rPr>
              <a:t>0</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fig, axes = </a:t>
            </a:r>
            <a:r>
              <a:rPr lang="en-US" sz="800" b="0" dirty="0" err="1">
                <a:solidFill>
                  <a:srgbClr val="000000"/>
                </a:solidFill>
                <a:effectLst/>
                <a:latin typeface="Courier New" panose="02070309020205020404" pitchFamily="49" charset="0"/>
              </a:rPr>
              <a:t>plt.subplots</a:t>
            </a:r>
            <a:r>
              <a:rPr lang="en-US" sz="800" b="0" dirty="0">
                <a:solidFill>
                  <a:srgbClr val="000000"/>
                </a:solidFill>
                <a:effectLst/>
                <a:latin typeface="Courier New" panose="02070309020205020404" pitchFamily="49" charset="0"/>
              </a:rPr>
              <a:t>(</a:t>
            </a:r>
            <a:r>
              <a:rPr lang="en-US" sz="800" b="0" dirty="0" err="1">
                <a:solidFill>
                  <a:srgbClr val="000000"/>
                </a:solidFill>
                <a:effectLst/>
                <a:latin typeface="Courier New" panose="02070309020205020404" pitchFamily="49" charset="0"/>
              </a:rPr>
              <a:t>nrows</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3</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ncols</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3</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figsize</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10</a:t>
            </a:r>
            <a:r>
              <a:rPr lang="en-US" sz="800" b="0" dirty="0">
                <a:solidFill>
                  <a:srgbClr val="000000"/>
                </a:solidFill>
                <a:effectLst/>
                <a:latin typeface="Courier New" panose="02070309020205020404" pitchFamily="49" charset="0"/>
              </a:rPr>
              <a:t>, </a:t>
            </a:r>
            <a:r>
              <a:rPr lang="en-US" sz="800" b="0" dirty="0">
                <a:solidFill>
                  <a:srgbClr val="116644"/>
                </a:solidFill>
                <a:effectLst/>
                <a:latin typeface="Courier New" panose="02070309020205020404" pitchFamily="49" charset="0"/>
              </a:rPr>
              <a:t>7</a:t>
            </a:r>
            <a:r>
              <a:rPr lang="en-US" sz="800" b="0" dirty="0">
                <a:solidFill>
                  <a:srgbClr val="000000"/>
                </a:solidFill>
                <a:effectLst/>
                <a:latin typeface="Courier New" panose="02070309020205020404" pitchFamily="49" charset="0"/>
              </a:rPr>
              <a:t>), squeeze=</a:t>
            </a:r>
            <a:r>
              <a:rPr lang="en-US" sz="800" b="0" dirty="0">
                <a:solidFill>
                  <a:srgbClr val="0000FF"/>
                </a:solidFill>
                <a:effectLst/>
                <a:latin typeface="Courier New" panose="02070309020205020404" pitchFamily="49" charset="0"/>
              </a:rPr>
              <a:t>False</a:t>
            </a:r>
            <a:r>
              <a:rPr lang="en-US" sz="800" b="0" dirty="0">
                <a:solidFill>
                  <a:srgbClr val="000000"/>
                </a:solidFill>
                <a:effectLst/>
                <a:latin typeface="Courier New" panose="02070309020205020404" pitchFamily="49" charset="0"/>
              </a:rPr>
              <a:t>)</a:t>
            </a:r>
          </a:p>
          <a:p>
            <a:r>
              <a:rPr lang="en-US" sz="800" b="0" dirty="0">
                <a:solidFill>
                  <a:srgbClr val="AF00DB"/>
                </a:solidFill>
                <a:effectLst/>
                <a:latin typeface="Courier New" panose="02070309020205020404" pitchFamily="49" charset="0"/>
              </a:rPr>
              <a:t>for</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i</a:t>
            </a:r>
            <a:r>
              <a:rPr lang="en-US" sz="800" b="0" dirty="0">
                <a:solidFill>
                  <a:srgbClr val="000000"/>
                </a:solidFill>
                <a:effectLst/>
                <a:latin typeface="Courier New" panose="02070309020205020404" pitchFamily="49" charset="0"/>
              </a:rPr>
              <a:t>, method </a:t>
            </a:r>
            <a:r>
              <a:rPr lang="en-US" sz="800" b="0" dirty="0">
                <a:solidFill>
                  <a:srgbClr val="0000FF"/>
                </a:solidFill>
                <a:effectLst/>
                <a:latin typeface="Courier New" panose="02070309020205020404" pitchFamily="49" charset="0"/>
              </a:rPr>
              <a:t>in</a:t>
            </a:r>
            <a:r>
              <a:rPr lang="en-US" sz="800" b="0" dirty="0">
                <a:solidFill>
                  <a:srgbClr val="000000"/>
                </a:solidFill>
                <a:effectLst/>
                <a:latin typeface="Courier New" panose="02070309020205020404" pitchFamily="49" charset="0"/>
              </a:rPr>
              <a:t> </a:t>
            </a:r>
            <a:r>
              <a:rPr lang="en-US" sz="800" b="0" dirty="0">
                <a:solidFill>
                  <a:srgbClr val="795E26"/>
                </a:solidFill>
                <a:effectLst/>
                <a:latin typeface="Courier New" panose="02070309020205020404" pitchFamily="49" charset="0"/>
              </a:rPr>
              <a:t>enumerate</a:t>
            </a:r>
            <a:r>
              <a:rPr lang="en-US" sz="800" b="0" dirty="0">
                <a:solidFill>
                  <a:srgbClr val="000000"/>
                </a:solidFill>
                <a:effectLst/>
                <a:latin typeface="Courier New" panose="02070309020205020404" pitchFamily="49" charset="0"/>
              </a:rPr>
              <a:t>([</a:t>
            </a:r>
            <a:r>
              <a:rPr lang="en-US" sz="800" b="0" dirty="0">
                <a:solidFill>
                  <a:srgbClr val="A31515"/>
                </a:solidFill>
                <a:effectLst/>
                <a:latin typeface="Courier New" panose="02070309020205020404" pitchFamily="49" charset="0"/>
              </a:rPr>
              <a:t>'single'</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'complete'</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'average'</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'weighted'</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'centroid'</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'median'</a:t>
            </a:r>
            <a:r>
              <a:rPr lang="en-US" sz="800" b="0" dirty="0">
                <a:solidFill>
                  <a:srgbClr val="000000"/>
                </a:solidFill>
                <a:effectLst/>
                <a:latin typeface="Courier New" panose="02070309020205020404" pitchFamily="49" charset="0"/>
              </a:rPr>
              <a:t>, </a:t>
            </a:r>
            <a:r>
              <a:rPr lang="en-US" sz="800" b="0" dirty="0">
                <a:solidFill>
                  <a:srgbClr val="A31515"/>
                </a:solidFill>
                <a:effectLst/>
                <a:latin typeface="Courier New" panose="02070309020205020404" pitchFamily="49" charset="0"/>
              </a:rPr>
              <a:t>'ward'</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ax = axes[</a:t>
            </a:r>
            <a:r>
              <a:rPr lang="en-US" sz="800" b="0" dirty="0" err="1">
                <a:solidFill>
                  <a:srgbClr val="000000"/>
                </a:solidFill>
                <a:effectLst/>
                <a:latin typeface="Courier New" panose="02070309020205020404" pitchFamily="49" charset="0"/>
              </a:rPr>
              <a:t>i</a:t>
            </a:r>
            <a:r>
              <a:rPr lang="en-US" sz="800" b="0" dirty="0">
                <a:solidFill>
                  <a:srgbClr val="000000"/>
                </a:solidFill>
                <a:effectLst/>
                <a:latin typeface="Courier New" panose="02070309020205020404" pitchFamily="49" charset="0"/>
              </a:rPr>
              <a:t> // </a:t>
            </a:r>
            <a:r>
              <a:rPr lang="en-US" sz="800" b="0" dirty="0">
                <a:solidFill>
                  <a:srgbClr val="116644"/>
                </a:solidFill>
                <a:effectLst/>
                <a:latin typeface="Courier New" panose="02070309020205020404" pitchFamily="49" charset="0"/>
              </a:rPr>
              <a:t>3</a:t>
            </a:r>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i</a:t>
            </a:r>
            <a:r>
              <a:rPr lang="en-US" sz="800" b="0" dirty="0">
                <a:solidFill>
                  <a:srgbClr val="000000"/>
                </a:solidFill>
                <a:effectLst/>
                <a:latin typeface="Courier New" panose="02070309020205020404" pitchFamily="49" charset="0"/>
              </a:rPr>
              <a:t> % </a:t>
            </a:r>
            <a:r>
              <a:rPr lang="en-US" sz="800" b="0" dirty="0">
                <a:solidFill>
                  <a:srgbClr val="116644"/>
                </a:solidFill>
                <a:effectLst/>
                <a:latin typeface="Courier New" panose="02070309020205020404" pitchFamily="49" charset="0"/>
              </a:rPr>
              <a:t>3</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Z = linkage(</a:t>
            </a:r>
            <a:r>
              <a:rPr lang="en-US" sz="800" b="0" dirty="0" err="1">
                <a:solidFill>
                  <a:srgbClr val="000000"/>
                </a:solidFill>
                <a:effectLst/>
                <a:latin typeface="Courier New" panose="02070309020205020404" pitchFamily="49" charset="0"/>
              </a:rPr>
              <a:t>pharma_norm</a:t>
            </a:r>
            <a:r>
              <a:rPr lang="en-US" sz="800" b="0" dirty="0">
                <a:solidFill>
                  <a:srgbClr val="000000"/>
                </a:solidFill>
                <a:effectLst/>
                <a:latin typeface="Courier New" panose="02070309020205020404" pitchFamily="49" charset="0"/>
              </a:rPr>
              <a:t>, method=method)</a:t>
            </a:r>
          </a:p>
          <a:p>
            <a:r>
              <a:rPr lang="en-US" sz="800" b="0" dirty="0">
                <a:solidFill>
                  <a:srgbClr val="000000"/>
                </a:solidFill>
                <a:effectLst/>
                <a:latin typeface="Courier New" panose="02070309020205020404" pitchFamily="49" charset="0"/>
              </a:rPr>
              <a:t>    dendrogram(Z, </a:t>
            </a:r>
            <a:r>
              <a:rPr lang="en-US" sz="800" b="0" dirty="0" err="1">
                <a:solidFill>
                  <a:srgbClr val="000000"/>
                </a:solidFill>
                <a:effectLst/>
                <a:latin typeface="Courier New" panose="02070309020205020404" pitchFamily="49" charset="0"/>
              </a:rPr>
              <a:t>color_threshold</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0</a:t>
            </a:r>
            <a:r>
              <a:rPr lang="en-US" sz="800" b="0" dirty="0">
                <a:solidFill>
                  <a:srgbClr val="000000"/>
                </a:solidFill>
                <a:effectLst/>
                <a:latin typeface="Courier New" panose="02070309020205020404" pitchFamily="49" charset="0"/>
              </a:rPr>
              <a:t>, ax=ax, </a:t>
            </a:r>
            <a:r>
              <a:rPr lang="en-US" sz="800" b="0" dirty="0" err="1">
                <a:solidFill>
                  <a:srgbClr val="000000"/>
                </a:solidFill>
                <a:effectLst/>
                <a:latin typeface="Courier New" panose="02070309020205020404" pitchFamily="49" charset="0"/>
              </a:rPr>
              <a:t>no_labels</a:t>
            </a:r>
            <a:r>
              <a:rPr lang="en-US" sz="800" b="0" dirty="0">
                <a:solidFill>
                  <a:srgbClr val="000000"/>
                </a:solidFill>
                <a:effectLst/>
                <a:latin typeface="Courier New" panose="02070309020205020404" pitchFamily="49" charset="0"/>
              </a:rPr>
              <a:t>=</a:t>
            </a:r>
            <a:r>
              <a:rPr lang="en-US" sz="800" b="0" dirty="0">
                <a:solidFill>
                  <a:srgbClr val="0000FF"/>
                </a:solidFill>
                <a:effectLst/>
                <a:latin typeface="Courier New" panose="02070309020205020404" pitchFamily="49" charset="0"/>
              </a:rPr>
              <a:t>True</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    </a:t>
            </a:r>
            <a:r>
              <a:rPr lang="en-US" sz="800" b="0" dirty="0" err="1">
                <a:solidFill>
                  <a:srgbClr val="000000"/>
                </a:solidFill>
                <a:effectLst/>
                <a:latin typeface="Courier New" panose="02070309020205020404" pitchFamily="49" charset="0"/>
              </a:rPr>
              <a:t>ax.set_xlabel</a:t>
            </a:r>
            <a:r>
              <a:rPr lang="en-US" sz="800" b="0" dirty="0">
                <a:solidFill>
                  <a:srgbClr val="000000"/>
                </a:solidFill>
                <a:effectLst/>
                <a:latin typeface="Courier New" panose="02070309020205020404" pitchFamily="49" charset="0"/>
              </a:rPr>
              <a:t>(method)</a:t>
            </a:r>
          </a:p>
          <a:p>
            <a:r>
              <a:rPr lang="en-US" sz="800" b="0" dirty="0" err="1">
                <a:solidFill>
                  <a:srgbClr val="000000"/>
                </a:solidFill>
                <a:effectLst/>
                <a:latin typeface="Courier New" panose="02070309020205020404" pitchFamily="49" charset="0"/>
              </a:rPr>
              <a:t>fig.delaxes</a:t>
            </a:r>
            <a:r>
              <a:rPr lang="en-US" sz="800" b="0" dirty="0">
                <a:solidFill>
                  <a:srgbClr val="000000"/>
                </a:solidFill>
                <a:effectLst/>
                <a:latin typeface="Courier New" panose="02070309020205020404" pitchFamily="49" charset="0"/>
              </a:rPr>
              <a:t>(axes[</a:t>
            </a:r>
            <a:r>
              <a:rPr lang="en-US" sz="800" b="0" dirty="0">
                <a:solidFill>
                  <a:srgbClr val="116644"/>
                </a:solidFill>
                <a:effectLst/>
                <a:latin typeface="Courier New" panose="02070309020205020404" pitchFamily="49" charset="0"/>
              </a:rPr>
              <a:t>2</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1</a:t>
            </a:r>
            <a:r>
              <a:rPr lang="en-US" sz="800" b="0" dirty="0">
                <a:solidFill>
                  <a:srgbClr val="000000"/>
                </a:solidFill>
                <a:effectLst/>
                <a:latin typeface="Courier New" panose="02070309020205020404" pitchFamily="49" charset="0"/>
              </a:rPr>
              <a:t>])  </a:t>
            </a:r>
            <a:r>
              <a:rPr lang="en-US" sz="800" b="0" dirty="0">
                <a:solidFill>
                  <a:srgbClr val="008000"/>
                </a:solidFill>
                <a:effectLst/>
                <a:latin typeface="Courier New" panose="02070309020205020404" pitchFamily="49" charset="0"/>
              </a:rPr>
              <a:t># remove empty subplots</a:t>
            </a:r>
            <a:endParaRPr lang="en-US" sz="800" b="0" dirty="0">
              <a:solidFill>
                <a:srgbClr val="000000"/>
              </a:solidFill>
              <a:effectLst/>
              <a:latin typeface="Courier New" panose="02070309020205020404" pitchFamily="49" charset="0"/>
            </a:endParaRPr>
          </a:p>
          <a:p>
            <a:r>
              <a:rPr lang="en-US" sz="800" b="0" dirty="0" err="1">
                <a:solidFill>
                  <a:srgbClr val="000000"/>
                </a:solidFill>
                <a:effectLst/>
                <a:latin typeface="Courier New" panose="02070309020205020404" pitchFamily="49" charset="0"/>
              </a:rPr>
              <a:t>fig.delaxes</a:t>
            </a:r>
            <a:r>
              <a:rPr lang="en-US" sz="800" b="0" dirty="0">
                <a:solidFill>
                  <a:srgbClr val="000000"/>
                </a:solidFill>
                <a:effectLst/>
                <a:latin typeface="Courier New" panose="02070309020205020404" pitchFamily="49" charset="0"/>
              </a:rPr>
              <a:t>(axes[</a:t>
            </a:r>
            <a:r>
              <a:rPr lang="en-US" sz="800" b="0" dirty="0">
                <a:solidFill>
                  <a:srgbClr val="116644"/>
                </a:solidFill>
                <a:effectLst/>
                <a:latin typeface="Courier New" panose="02070309020205020404" pitchFamily="49" charset="0"/>
              </a:rPr>
              <a:t>2</a:t>
            </a:r>
            <a:r>
              <a:rPr lang="en-US" sz="800" b="0" dirty="0">
                <a:solidFill>
                  <a:srgbClr val="000000"/>
                </a:solidFill>
                <a:effectLst/>
                <a:latin typeface="Courier New" panose="02070309020205020404" pitchFamily="49" charset="0"/>
              </a:rPr>
              <a:t>,</a:t>
            </a:r>
            <a:r>
              <a:rPr lang="en-US" sz="800" b="0" dirty="0">
                <a:solidFill>
                  <a:srgbClr val="116644"/>
                </a:solidFill>
                <a:effectLst/>
                <a:latin typeface="Courier New" panose="02070309020205020404" pitchFamily="49" charset="0"/>
              </a:rPr>
              <a:t>2</a:t>
            </a:r>
            <a:r>
              <a:rPr lang="en-US" sz="800" b="0" dirty="0">
                <a:solidFill>
                  <a:srgbClr val="000000"/>
                </a:solidFill>
                <a:effectLst/>
                <a:latin typeface="Courier New" panose="02070309020205020404" pitchFamily="49" charset="0"/>
              </a:rPr>
              <a:t>])</a:t>
            </a:r>
          </a:p>
          <a:p>
            <a:r>
              <a:rPr lang="en-US" sz="800" b="0" dirty="0">
                <a:solidFill>
                  <a:srgbClr val="000000"/>
                </a:solidFill>
                <a:effectLst/>
                <a:latin typeface="Courier New" panose="02070309020205020404" pitchFamily="49" charset="0"/>
              </a:rPr>
              <a:t>Z = linkage(</a:t>
            </a:r>
            <a:r>
              <a:rPr lang="en-US" sz="800" b="0" dirty="0" err="1">
                <a:solidFill>
                  <a:srgbClr val="000000"/>
                </a:solidFill>
                <a:effectLst/>
                <a:latin typeface="Courier New" panose="02070309020205020404" pitchFamily="49" charset="0"/>
              </a:rPr>
              <a:t>pharma_norm</a:t>
            </a:r>
            <a:r>
              <a:rPr lang="en-US" sz="800" b="0" dirty="0">
                <a:solidFill>
                  <a:srgbClr val="000000"/>
                </a:solidFill>
                <a:effectLst/>
                <a:latin typeface="Courier New" panose="02070309020205020404" pitchFamily="49" charset="0"/>
              </a:rPr>
              <a:t>, method=</a:t>
            </a:r>
            <a:r>
              <a:rPr lang="en-US" sz="800" b="0" dirty="0">
                <a:solidFill>
                  <a:srgbClr val="A31515"/>
                </a:solidFill>
                <a:effectLst/>
                <a:latin typeface="Courier New" panose="02070309020205020404" pitchFamily="49" charset="0"/>
              </a:rPr>
              <a:t>'ward'</a:t>
            </a:r>
            <a:r>
              <a:rPr lang="en-US" sz="800" b="0" dirty="0">
                <a:solidFill>
                  <a:srgbClr val="000000"/>
                </a:solidFill>
                <a:effectLst/>
                <a:latin typeface="Courier New" panose="02070309020205020404" pitchFamily="49" charset="0"/>
              </a:rPr>
              <a:t>)</a:t>
            </a:r>
          </a:p>
          <a:p>
            <a:r>
              <a:rPr lang="en-US" sz="800" b="0" dirty="0" err="1">
                <a:solidFill>
                  <a:srgbClr val="000000"/>
                </a:solidFill>
                <a:effectLst/>
                <a:latin typeface="Courier New" panose="02070309020205020404" pitchFamily="49" charset="0"/>
              </a:rPr>
              <a:t>memb</a:t>
            </a:r>
            <a:r>
              <a:rPr lang="en-US" sz="800" b="0" dirty="0">
                <a:solidFill>
                  <a:srgbClr val="000000"/>
                </a:solidFill>
                <a:effectLst/>
                <a:latin typeface="Courier New" panose="02070309020205020404" pitchFamily="49" charset="0"/>
              </a:rPr>
              <a:t> = </a:t>
            </a:r>
            <a:r>
              <a:rPr lang="en-US" sz="800" b="0" dirty="0" err="1">
                <a:solidFill>
                  <a:srgbClr val="000000"/>
                </a:solidFill>
                <a:effectLst/>
                <a:latin typeface="Courier New" panose="02070309020205020404" pitchFamily="49" charset="0"/>
              </a:rPr>
              <a:t>fcluster</a:t>
            </a:r>
            <a:r>
              <a:rPr lang="en-US" sz="800" b="0" dirty="0">
                <a:solidFill>
                  <a:srgbClr val="000000"/>
                </a:solidFill>
                <a:effectLst/>
                <a:latin typeface="Courier New" panose="02070309020205020404" pitchFamily="49" charset="0"/>
              </a:rPr>
              <a:t>(Z, </a:t>
            </a:r>
            <a:r>
              <a:rPr lang="en-US" sz="800" b="0" dirty="0">
                <a:solidFill>
                  <a:srgbClr val="116644"/>
                </a:solidFill>
                <a:effectLst/>
                <a:latin typeface="Courier New" panose="02070309020205020404" pitchFamily="49" charset="0"/>
              </a:rPr>
              <a:t>4</a:t>
            </a:r>
            <a:r>
              <a:rPr lang="en-US" sz="800" b="0" dirty="0">
                <a:solidFill>
                  <a:srgbClr val="000000"/>
                </a:solidFill>
                <a:effectLst/>
                <a:latin typeface="Courier New" panose="02070309020205020404" pitchFamily="49" charset="0"/>
              </a:rPr>
              <a:t>, criterion=</a:t>
            </a:r>
            <a:r>
              <a:rPr lang="en-US" sz="800" b="0" dirty="0">
                <a:solidFill>
                  <a:srgbClr val="A31515"/>
                </a:solidFill>
                <a:effectLst/>
                <a:latin typeface="Courier New" panose="02070309020205020404" pitchFamily="49" charset="0"/>
              </a:rPr>
              <a:t>'</a:t>
            </a:r>
            <a:r>
              <a:rPr lang="en-US" sz="800" b="0" dirty="0" err="1">
                <a:solidFill>
                  <a:srgbClr val="A31515"/>
                </a:solidFill>
                <a:effectLst/>
                <a:latin typeface="Courier New" panose="02070309020205020404" pitchFamily="49" charset="0"/>
              </a:rPr>
              <a:t>maxclust</a:t>
            </a:r>
            <a:r>
              <a:rPr lang="en-US" sz="800" b="0" dirty="0">
                <a:solidFill>
                  <a:srgbClr val="A31515"/>
                </a:solidFill>
                <a:effectLst/>
                <a:latin typeface="Courier New" panose="02070309020205020404" pitchFamily="49" charset="0"/>
              </a:rPr>
              <a:t>'</a:t>
            </a:r>
            <a:r>
              <a:rPr lang="en-US" sz="800" b="0" dirty="0">
                <a:solidFill>
                  <a:srgbClr val="000000"/>
                </a:solidFill>
                <a:effectLst/>
                <a:latin typeface="Courier New" panose="02070309020205020404" pitchFamily="49" charset="0"/>
              </a:rPr>
              <a:t>)</a:t>
            </a:r>
          </a:p>
          <a:p>
            <a:endParaRPr lang="en-US" sz="8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37592132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Analysis / results – k-mean Clustering </a:t>
            </a:r>
          </a:p>
        </p:txBody>
      </p:sp>
      <p:sp>
        <p:nvSpPr>
          <p:cNvPr id="3" name="Content Placeholder 2"/>
          <p:cNvSpPr>
            <a:spLocks noGrp="1"/>
          </p:cNvSpPr>
          <p:nvPr>
            <p:ph idx="1"/>
          </p:nvPr>
        </p:nvSpPr>
        <p:spPr>
          <a:xfrm>
            <a:off x="1097280" y="1744135"/>
            <a:ext cx="10058400" cy="1532465"/>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rPr>
              <a:t>Cluster 1: large corporations, fast growing, profitable, and not leveraged</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rPr>
              <a:t>Cluster 2: moderate size (market cap), profitable and slow growing, not leveraged</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rPr>
              <a:t>Cluster 3: small companies, slow growing and of low profitability</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ea typeface="EB Garamond"/>
                <a:cs typeface="Calibri" panose="020F0502020204030204" pitchFamily="34" charset="0"/>
              </a:rPr>
              <a:t>Cluster 4: small companies, fast growing, profitable, and highly leveraged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p:txBody>
      </p:sp>
      <p:pic>
        <p:nvPicPr>
          <p:cNvPr id="5" name="Picture 4">
            <a:extLst>
              <a:ext uri="{FF2B5EF4-FFF2-40B4-BE49-F238E27FC236}">
                <a16:creationId xmlns:a16="http://schemas.microsoft.com/office/drawing/2014/main" id="{0314ED4D-E016-D429-90B1-61B85270A49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619500" y="3098648"/>
            <a:ext cx="4695825" cy="3035685"/>
          </a:xfrm>
          <a:prstGeom prst="rect">
            <a:avLst/>
          </a:prstGeom>
        </p:spPr>
      </p:pic>
      <p:sp>
        <p:nvSpPr>
          <p:cNvPr id="9" name="TextBox 8">
            <a:extLst>
              <a:ext uri="{FF2B5EF4-FFF2-40B4-BE49-F238E27FC236}">
                <a16:creationId xmlns:a16="http://schemas.microsoft.com/office/drawing/2014/main" id="{C88AADB5-0307-6811-BF2B-CCB4E5A5D715}"/>
              </a:ext>
            </a:extLst>
          </p:cNvPr>
          <p:cNvSpPr txBox="1"/>
          <p:nvPr/>
        </p:nvSpPr>
        <p:spPr>
          <a:xfrm>
            <a:off x="8743950" y="3429000"/>
            <a:ext cx="2800350" cy="2000548"/>
          </a:xfrm>
          <a:prstGeom prst="rect">
            <a:avLst/>
          </a:prstGeom>
          <a:noFill/>
        </p:spPr>
        <p:txBody>
          <a:bodyPr wrap="square">
            <a:spAutoFit/>
          </a:bodyPr>
          <a:lstStyle/>
          <a:p>
            <a:r>
              <a:rPr lang="en-US" sz="1400" dirty="0">
                <a:latin typeface="Calibri" panose="020F0502020204030204" pitchFamily="34" charset="0"/>
                <a:cs typeface="Calibri" panose="020F0502020204030204" pitchFamily="34" charset="0"/>
              </a:rPr>
              <a:t>Names</a:t>
            </a: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Cluster 1: The big boys, financial stars</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Cluster 2: International establishment with decent financial performance.</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Cluster 3: Slow growth mid-size</a:t>
            </a:r>
          </a:p>
          <a:p>
            <a:pPr marL="285750" indent="-285750">
              <a:buFont typeface="Arial" panose="020B0604020202020204" pitchFamily="34" charset="0"/>
              <a:buChar char="•"/>
            </a:pPr>
            <a:endParaRPr lang="en-US" sz="1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200" dirty="0">
                <a:latin typeface="Calibri" panose="020F0502020204030204" pitchFamily="34" charset="0"/>
                <a:cs typeface="Calibri" panose="020F0502020204030204" pitchFamily="34" charset="0"/>
              </a:rPr>
              <a:t>Cluster 4: Fast growth small-cap</a:t>
            </a:r>
          </a:p>
          <a:p>
            <a:endParaRPr lang="en-US"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788795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Analysis / results – Hierarchal Clustering </a:t>
            </a:r>
          </a:p>
        </p:txBody>
      </p:sp>
      <p:pic>
        <p:nvPicPr>
          <p:cNvPr id="6" name="Picture 5">
            <a:extLst>
              <a:ext uri="{FF2B5EF4-FFF2-40B4-BE49-F238E27FC236}">
                <a16:creationId xmlns:a16="http://schemas.microsoft.com/office/drawing/2014/main" id="{D8AE9492-B30D-470F-3ED2-E67DB461056B}"/>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62505" y="1823085"/>
            <a:ext cx="6424295" cy="4366907"/>
          </a:xfrm>
          <a:prstGeom prst="rect">
            <a:avLst/>
          </a:prstGeom>
        </p:spPr>
      </p:pic>
    </p:spTree>
    <p:extLst>
      <p:ext uri="{BB962C8B-B14F-4D97-AF65-F5344CB8AC3E}">
        <p14:creationId xmlns:p14="http://schemas.microsoft.com/office/powerpoint/2010/main" val="15439948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Summary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Clustering analysis is about identifying patterns and variations among customers (along key dimensions, or features) to segment them into different groups</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Segment profiling, once clustering is complete, helps in selecting the most appropriate segments for marketing mix strategies</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In finalizing clustering solutions, both technical and business criteria must be evaluated and balanced in the decision making </a:t>
            </a:r>
          </a:p>
        </p:txBody>
      </p:sp>
    </p:spTree>
    <p:extLst>
      <p:ext uri="{BB962C8B-B14F-4D97-AF65-F5344CB8AC3E}">
        <p14:creationId xmlns:p14="http://schemas.microsoft.com/office/powerpoint/2010/main" val="41819089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Activity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Read the following article and explain if / how Spotify is using clustering analysis? Based on the description, identify 5-10 </a:t>
            </a:r>
            <a:r>
              <a:rPr lang="en-US" sz="1800" b="1" u="sng" dirty="0">
                <a:solidFill>
                  <a:srgbClr val="000000"/>
                </a:solidFill>
                <a:latin typeface="Calibri" panose="020F0502020204030204" pitchFamily="34" charset="0"/>
                <a:cs typeface="Calibri" panose="020F0502020204030204" pitchFamily="34" charset="0"/>
                <a:sym typeface="EB Garamond"/>
              </a:rPr>
              <a:t>specific</a:t>
            </a:r>
            <a:r>
              <a:rPr lang="en-US" sz="1800" dirty="0">
                <a:solidFill>
                  <a:srgbClr val="000000"/>
                </a:solidFill>
                <a:latin typeface="Calibri" panose="020F0502020204030204" pitchFamily="34" charset="0"/>
                <a:cs typeface="Calibri" panose="020F0502020204030204" pitchFamily="34" charset="0"/>
                <a:sym typeface="EB Garamond"/>
              </a:rPr>
              <a:t> variables which could be used in the clustering and identifying differences in customer preferences. </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CA" sz="1800" i="1" dirty="0">
                <a:solidFill>
                  <a:schemeClr val="tx1"/>
                </a:solidFill>
                <a:latin typeface="Calibri" panose="020F0502020204030204" pitchFamily="34" charset="0"/>
                <a:ea typeface="ヒラギノ角ゴ Pro W3" charset="-128"/>
                <a:cs typeface="Calibri" panose="020F0502020204030204" pitchFamily="34" charset="0"/>
              </a:rPr>
              <a:t>How Does Spotify Know You So Well? </a:t>
            </a:r>
            <a:r>
              <a:rPr lang="en-CA" sz="1800" dirty="0">
                <a:solidFill>
                  <a:schemeClr val="tx1"/>
                </a:solidFill>
                <a:latin typeface="Calibri" panose="020F0502020204030204" pitchFamily="34" charset="0"/>
                <a:ea typeface="ヒラギノ角ゴ Pro W3" charset="-128"/>
                <a:cs typeface="Calibri" panose="020F0502020204030204" pitchFamily="34" charset="0"/>
              </a:rPr>
              <a:t>(2019). </a:t>
            </a:r>
            <a:r>
              <a:rPr lang="en-CA" sz="1800" dirty="0">
                <a:solidFill>
                  <a:schemeClr val="tx1"/>
                </a:solidFill>
                <a:latin typeface="Calibri" panose="020F0502020204030204" pitchFamily="34" charset="0"/>
                <a:cs typeface="Calibri" panose="020F0502020204030204" pitchFamily="34" charset="0"/>
              </a:rPr>
              <a:t>Retrieved from </a:t>
            </a:r>
            <a:r>
              <a:rPr lang="en-US" sz="1800" u="sng" dirty="0">
                <a:solidFill>
                  <a:schemeClr val="tx1"/>
                </a:solidFill>
                <a:latin typeface="Calibri" panose="020F0502020204030204" pitchFamily="34" charset="0"/>
                <a:cs typeface="Calibri" panose="020F0502020204030204" pitchFamily="34" charset="0"/>
                <a:hlinkClick r:id="rId2"/>
              </a:rPr>
              <a:t>https://medium.com/s/story/spotifys-discover-weekly-how-machine-learning-finds-your-new-music-19a41ab76efe</a:t>
            </a:r>
            <a:endParaRPr lang="en-US" sz="1800" u="sng" dirty="0">
              <a:solidFill>
                <a:schemeClr val="tx1"/>
              </a:solidFill>
              <a:latin typeface="Calibri" panose="020F0502020204030204" pitchFamily="34" charset="0"/>
              <a:cs typeface="Calibri" panose="020F0502020204030204" pitchFamily="34" charset="0"/>
            </a:endParaRP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If a few variables are categorical and other are continuous/internal scale, does it matter for clustering analysis? How do your analysis / results get impacted with a mix of categorical/continuous variables?</a:t>
            </a:r>
          </a:p>
        </p:txBody>
      </p:sp>
    </p:spTree>
    <p:extLst>
      <p:ext uri="{BB962C8B-B14F-4D97-AF65-F5344CB8AC3E}">
        <p14:creationId xmlns:p14="http://schemas.microsoft.com/office/powerpoint/2010/main" val="2945913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Gaussian Mixture Models (GMM)</a:t>
            </a:r>
          </a:p>
        </p:txBody>
      </p:sp>
    </p:spTree>
    <p:extLst>
      <p:ext uri="{BB962C8B-B14F-4D97-AF65-F5344CB8AC3E}">
        <p14:creationId xmlns:p14="http://schemas.microsoft.com/office/powerpoint/2010/main" val="617299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Gaussain Mixture Models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2400" dirty="0">
                <a:solidFill>
                  <a:srgbClr val="000000"/>
                </a:solidFill>
                <a:latin typeface="Calibri" panose="020F0502020204030204" pitchFamily="34" charset="0"/>
                <a:cs typeface="Calibri" panose="020F0502020204030204" pitchFamily="34" charset="0"/>
                <a:sym typeface="EB Garamond"/>
              </a:rPr>
              <a:t>“</a:t>
            </a:r>
            <a:r>
              <a:rPr lang="en-US" sz="1800" i="1" dirty="0">
                <a:solidFill>
                  <a:srgbClr val="000000"/>
                </a:solidFill>
                <a:latin typeface="Calibri" panose="020F0502020204030204" pitchFamily="34" charset="0"/>
                <a:cs typeface="Calibri" panose="020F0502020204030204" pitchFamily="34" charset="0"/>
                <a:sym typeface="EB Garamond"/>
              </a:rPr>
              <a:t>A Gaussian mixture model is a probabilistic model that assumes all the data points are generated from a mixture of a finite number of Gaussian distributions with unknown parameters.” </a:t>
            </a:r>
          </a:p>
          <a:p>
            <a:pPr marL="457200" indent="-381000">
              <a:lnSpc>
                <a:spcPct val="100000"/>
              </a:lnSpc>
              <a:spcBef>
                <a:spcPts val="0"/>
              </a:spcBef>
              <a:spcAft>
                <a:spcPts val="0"/>
              </a:spcAft>
              <a:buClr>
                <a:srgbClr val="000000"/>
              </a:buClr>
              <a:buSzPts val="2400"/>
              <a:buFont typeface="EB Garamond"/>
              <a:buChar char="•"/>
            </a:pPr>
            <a:endParaRPr lang="en-US" sz="1800" i="1"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i="1" dirty="0">
                <a:solidFill>
                  <a:srgbClr val="000000"/>
                </a:solidFill>
                <a:latin typeface="Calibri" panose="020F0502020204030204" pitchFamily="34" charset="0"/>
                <a:cs typeface="Calibri" panose="020F0502020204030204" pitchFamily="34" charset="0"/>
                <a:sym typeface="EB Garamond"/>
              </a:rPr>
              <a:t>“One can think of mixture models as generalizing k-means clustering to incorporate information about the covariance structure of the data as well as the centers of the latent Gaussians</a:t>
            </a:r>
            <a:r>
              <a:rPr lang="en-US" sz="2400" dirty="0">
                <a:solidFill>
                  <a:srgbClr val="000000"/>
                </a:solidFill>
                <a:latin typeface="Calibri" panose="020F0502020204030204" pitchFamily="34" charset="0"/>
                <a:cs typeface="Calibri" panose="020F0502020204030204" pitchFamily="34" charset="0"/>
                <a:sym typeface="EB Garamond"/>
              </a:rPr>
              <a:t>.”  </a:t>
            </a:r>
            <a:r>
              <a:rPr lang="en-US" sz="1800" dirty="0">
                <a:solidFill>
                  <a:srgbClr val="000000"/>
                </a:solidFill>
                <a:latin typeface="Calibri" panose="020F0502020204030204" pitchFamily="34" charset="0"/>
                <a:cs typeface="Calibri" panose="020F0502020204030204" pitchFamily="34" charset="0"/>
                <a:sym typeface="EB Garamond"/>
              </a:rPr>
              <a:t>Scikit Learn </a:t>
            </a: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GMM provides probabilistic views of clusters, i.e., an observation could belong to one of the three (k=3) clusters with probability [0.24, 0.36, 0.40] </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K- mean does not account for variance in the data</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K- mean is a deterministic model, each observation is assigned to 1 and only 1 cluster</a:t>
            </a:r>
          </a:p>
        </p:txBody>
      </p:sp>
    </p:spTree>
    <p:extLst>
      <p:ext uri="{BB962C8B-B14F-4D97-AF65-F5344CB8AC3E}">
        <p14:creationId xmlns:p14="http://schemas.microsoft.com/office/powerpoint/2010/main" val="3067218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Gaussain Mixture Models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53372"/>
            <a:ext cx="10058400" cy="2380478"/>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Data are generated from a mixture distribution P, with P having k components</a:t>
            </a:r>
          </a:p>
          <a:p>
            <a:pPr marL="457200" indent="-381000">
              <a:lnSpc>
                <a:spcPct val="100000"/>
              </a:lnSpc>
              <a:spcBef>
                <a:spcPts val="0"/>
              </a:spcBef>
              <a:spcAft>
                <a:spcPts val="0"/>
              </a:spcAft>
              <a:buClr>
                <a:srgbClr val="000000"/>
              </a:buClr>
              <a:buSzPts val="2400"/>
              <a:buFont typeface="EB Garamond"/>
              <a:buChar cha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The mixture distribution is not observed, i.e., latent or hidden</a:t>
            </a:r>
          </a:p>
          <a:p>
            <a:pPr marL="457200" indent="-381000">
              <a:lnSpc>
                <a:spcPct val="100000"/>
              </a:lnSpc>
              <a:spcBef>
                <a:spcPts val="0"/>
              </a:spcBef>
              <a:spcAft>
                <a:spcPts val="0"/>
              </a:spcAft>
              <a:buClr>
                <a:srgbClr val="000000"/>
              </a:buClr>
              <a:buSzPts val="2400"/>
              <a:buFont typeface="EB Garamond"/>
              <a:buChar char="•"/>
            </a:pPr>
            <a:endParaRPr lang="en-US" sz="24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GMM learning tasks</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Estimate the mixture distribution, based on observed data</a:t>
            </a:r>
          </a:p>
          <a:p>
            <a:pPr marL="1280160" lvl="3"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Weight of a component: </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wi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 P(c=</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a:t>
            </a:r>
          </a:p>
          <a:p>
            <a:pPr marL="1280160" lvl="3"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Mean of a component: 𝜇</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280160" lvl="3" indent="-365760">
              <a:lnSpc>
                <a:spcPct val="100000"/>
              </a:lnSpc>
              <a:spcBef>
                <a:spcPts val="0"/>
              </a:spcBef>
              <a:spcAft>
                <a:spcPts val="0"/>
              </a:spcAft>
              <a:buClrTx/>
              <a:buSzPct val="80000"/>
              <a:buFont typeface="Wingdings" panose="05000000000000000000" pitchFamily="2" charset="2"/>
              <a:buChar char="§"/>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Covariance of a component: </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Σi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a:t>
            </a:r>
          </a:p>
        </p:txBody>
      </p:sp>
      <p:sp>
        <p:nvSpPr>
          <p:cNvPr id="7" name="TextBox 6">
            <a:extLst>
              <a:ext uri="{FF2B5EF4-FFF2-40B4-BE49-F238E27FC236}">
                <a16:creationId xmlns:a16="http://schemas.microsoft.com/office/drawing/2014/main" id="{8887C681-D1AC-6A7F-4B0F-BF4477F01D2D}"/>
              </a:ext>
            </a:extLst>
          </p:cNvPr>
          <p:cNvSpPr txBox="1"/>
          <p:nvPr/>
        </p:nvSpPr>
        <p:spPr>
          <a:xfrm>
            <a:off x="3308985" y="6016704"/>
            <a:ext cx="3930015" cy="246221"/>
          </a:xfrm>
          <a:prstGeom prst="rect">
            <a:avLst/>
          </a:prstGeom>
          <a:noFill/>
        </p:spPr>
        <p:txBody>
          <a:bodyPr wrap="square">
            <a:spAutoFit/>
          </a:bodyPr>
          <a:lstStyle/>
          <a:p>
            <a:r>
              <a:rPr lang="en-US" sz="1000" dirty="0">
                <a:latin typeface="Calibri" panose="020F0502020204030204" pitchFamily="34" charset="0"/>
                <a:cs typeface="Calibri" panose="020F0502020204030204" pitchFamily="34" charset="0"/>
              </a:rPr>
              <a:t>Image credit: Figure 20.11 in AIMA, 3rd ed by Russell and Norvig (2010)</a:t>
            </a:r>
          </a:p>
        </p:txBody>
      </p:sp>
      <p:pic>
        <p:nvPicPr>
          <p:cNvPr id="9" name="Picture 8">
            <a:extLst>
              <a:ext uri="{FF2B5EF4-FFF2-40B4-BE49-F238E27FC236}">
                <a16:creationId xmlns:a16="http://schemas.microsoft.com/office/drawing/2014/main" id="{1F05B892-5370-1119-9057-4D2FFF98AD69}"/>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686050" y="4235791"/>
            <a:ext cx="5185410" cy="1780913"/>
          </a:xfrm>
          <a:prstGeom prst="rect">
            <a:avLst/>
          </a:prstGeom>
        </p:spPr>
      </p:pic>
    </p:spTree>
    <p:extLst>
      <p:ext uri="{BB962C8B-B14F-4D97-AF65-F5344CB8AC3E}">
        <p14:creationId xmlns:p14="http://schemas.microsoft.com/office/powerpoint/2010/main" val="3813859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GMM Estimaiton – EM Algorithm</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79" y="1753372"/>
            <a:ext cx="10058400" cy="2123303"/>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Challenges</a:t>
            </a: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We do not know from which component a given observation came from</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Compute the probability that the given observation came from a particular component</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We do not know the parameters of the distribution</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Estimate using initial guess and then iterations</a:t>
            </a: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EM Algorithm</a:t>
            </a: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E-step (expectation): Compute the probabilities </a:t>
            </a:r>
            <a:r>
              <a:rPr lang="en-US" sz="1800" dirty="0" err="1">
                <a:solidFill>
                  <a:srgbClr val="000000"/>
                </a:solidFill>
                <a:latin typeface="Calibri" panose="020F0502020204030204" pitchFamily="34" charset="0"/>
                <a:cs typeface="Calibri" panose="020F0502020204030204" pitchFamily="34" charset="0"/>
                <a:sym typeface="EB Garamond"/>
              </a:rPr>
              <a:t>pij</a:t>
            </a:r>
            <a:r>
              <a:rPr lang="en-US" sz="1800" dirty="0">
                <a:solidFill>
                  <a:srgbClr val="000000"/>
                </a:solidFill>
                <a:latin typeface="Calibri" panose="020F0502020204030204" pitchFamily="34" charset="0"/>
                <a:cs typeface="Calibri" panose="020F0502020204030204" pitchFamily="34" charset="0"/>
                <a:sym typeface="EB Garamond"/>
              </a:rPr>
              <a:t> = P(c=</a:t>
            </a:r>
            <a:r>
              <a:rPr lang="en-US" sz="1800" dirty="0" err="1">
                <a:solidFill>
                  <a:srgbClr val="000000"/>
                </a:solidFill>
                <a:latin typeface="Calibri" panose="020F0502020204030204" pitchFamily="34" charset="0"/>
                <a:cs typeface="Calibri" panose="020F0502020204030204" pitchFamily="34" charset="0"/>
                <a:sym typeface="EB Garamond"/>
              </a:rPr>
              <a:t>i|xj</a:t>
            </a:r>
            <a:r>
              <a:rPr lang="en-US" sz="1800" dirty="0">
                <a:solidFill>
                  <a:srgbClr val="000000"/>
                </a:solidFill>
                <a:latin typeface="Calibri" panose="020F0502020204030204" pitchFamily="34" charset="0"/>
                <a:cs typeface="Calibri" panose="020F0502020204030204" pitchFamily="34" charset="0"/>
                <a:sym typeface="EB Garamond"/>
              </a:rPr>
              <a:t>), i.e., the probability that point </a:t>
            </a:r>
            <a:r>
              <a:rPr lang="en-US" sz="1800" dirty="0" err="1">
                <a:solidFill>
                  <a:srgbClr val="000000"/>
                </a:solidFill>
                <a:latin typeface="Calibri" panose="020F0502020204030204" pitchFamily="34" charset="0"/>
                <a:cs typeface="Calibri" panose="020F0502020204030204" pitchFamily="34" charset="0"/>
                <a:sym typeface="EB Garamond"/>
              </a:rPr>
              <a:t>xj</a:t>
            </a:r>
            <a:r>
              <a:rPr lang="en-US" sz="1800" dirty="0">
                <a:solidFill>
                  <a:srgbClr val="000000"/>
                </a:solidFill>
                <a:latin typeface="Calibri" panose="020F0502020204030204" pitchFamily="34" charset="0"/>
                <a:cs typeface="Calibri" panose="020F0502020204030204" pitchFamily="34" charset="0"/>
                <a:sym typeface="EB Garamond"/>
              </a:rPr>
              <a:t> was generated by component </a:t>
            </a:r>
            <a:r>
              <a:rPr lang="en-US" sz="1800" dirty="0" err="1">
                <a:solidFill>
                  <a:srgbClr val="000000"/>
                </a:solidFill>
                <a:latin typeface="Calibri" panose="020F0502020204030204" pitchFamily="34" charset="0"/>
                <a:cs typeface="Calibri" panose="020F0502020204030204" pitchFamily="34" charset="0"/>
                <a:sym typeface="EB Garamond"/>
              </a:rPr>
              <a:t>i</a:t>
            </a: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457200" indent="-381000">
              <a:lnSpc>
                <a:spcPct val="100000"/>
              </a:lnSpc>
              <a:spcBef>
                <a:spcPts val="0"/>
              </a:spcBef>
              <a:spcAft>
                <a:spcPts val="0"/>
              </a:spcAft>
              <a:buClr>
                <a:srgbClr val="000000"/>
              </a:buClr>
              <a:buSzPts val="2400"/>
              <a:buFont typeface="EB Garamond"/>
              <a:buChar char="•"/>
            </a:pPr>
            <a:r>
              <a:rPr lang="en-US" sz="1800" dirty="0">
                <a:solidFill>
                  <a:srgbClr val="000000"/>
                </a:solidFill>
                <a:latin typeface="Calibri" panose="020F0502020204030204" pitchFamily="34" charset="0"/>
                <a:cs typeface="Calibri" panose="020F0502020204030204" pitchFamily="34" charset="0"/>
                <a:sym typeface="EB Garamond"/>
              </a:rPr>
              <a:t>M-step (maximization): Estimate new parameters (maximize the expectation)</a:t>
            </a: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𝜇</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mean of component </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Σi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covariance matrix of component </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wi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weight of component </a:t>
            </a:r>
            <a:r>
              <a:rPr lang="en-US" sz="1800" dirty="0" err="1">
                <a:solidFill>
                  <a:schemeClr val="tx1"/>
                </a:solidFill>
                <a:latin typeface="Calibri" panose="020F0502020204030204" pitchFamily="34" charset="0"/>
                <a:ea typeface="ヒラギノ角ゴ Pro W3" charset="-128"/>
                <a:cs typeface="Calibri" panose="020F0502020204030204" pitchFamily="34" charset="0"/>
                <a:sym typeface="EB Garamond"/>
              </a:rPr>
              <a:t>i</a:t>
            </a: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 </a:t>
            </a:r>
            <a:endParaRPr lang="en-US" sz="1800" dirty="0">
              <a:solidFill>
                <a:srgbClr val="000000"/>
              </a:solidFill>
              <a:latin typeface="Calibri" panose="020F0502020204030204" pitchFamily="34" charset="0"/>
              <a:cs typeface="Calibri" panose="020F0502020204030204" pitchFamily="34" charset="0"/>
              <a:sym typeface="EB Garamond"/>
            </a:endParaRPr>
          </a:p>
          <a:p>
            <a:pPr marL="76200" indent="0">
              <a:lnSpc>
                <a:spcPct val="100000"/>
              </a:lnSpc>
              <a:spcBef>
                <a:spcPts val="0"/>
              </a:spcBef>
              <a:spcAft>
                <a:spcPts val="0"/>
              </a:spcAft>
              <a:buClr>
                <a:srgbClr val="000000"/>
              </a:buClr>
              <a:buSzPts val="2400"/>
              <a:buNone/>
            </a:pPr>
            <a:endParaRPr lang="en-US" sz="1400" dirty="0">
              <a:solidFill>
                <a:schemeClr val="tx1"/>
              </a:solidFill>
              <a:latin typeface="Calibri" panose="020F0502020204030204" pitchFamily="34" charset="0"/>
              <a:cs typeface="Calibri" panose="020F0502020204030204" pitchFamily="34" charset="0"/>
              <a:sym typeface="EB Garamond"/>
            </a:endParaRPr>
          </a:p>
          <a:p>
            <a:pPr marL="76200" indent="0">
              <a:lnSpc>
                <a:spcPct val="100000"/>
              </a:lnSpc>
              <a:spcBef>
                <a:spcPts val="0"/>
              </a:spcBef>
              <a:spcAft>
                <a:spcPts val="0"/>
              </a:spcAft>
              <a:buClr>
                <a:srgbClr val="000000"/>
              </a:buClr>
              <a:buSzPts val="2400"/>
              <a:buNone/>
            </a:pPr>
            <a:r>
              <a:rPr lang="en-US" sz="1400" dirty="0">
                <a:solidFill>
                  <a:schemeClr val="tx1"/>
                </a:solidFill>
                <a:latin typeface="Calibri" panose="020F0502020204030204" pitchFamily="34" charset="0"/>
                <a:cs typeface="Calibri" panose="020F0502020204030204" pitchFamily="34" charset="0"/>
                <a:sym typeface="EB Garamond"/>
              </a:rPr>
              <a:t>Source: </a:t>
            </a:r>
            <a:r>
              <a:rPr lang="en-US" sz="1400" i="1" dirty="0">
                <a:solidFill>
                  <a:schemeClr val="tx1"/>
                </a:solidFill>
                <a:latin typeface="Calibri" panose="020F0502020204030204" pitchFamily="34" charset="0"/>
                <a:cs typeface="Calibri" panose="020F0502020204030204" pitchFamily="34" charset="0"/>
                <a:sym typeface="EB Garamond"/>
              </a:rPr>
              <a:t>Gaussian Mixture Model. </a:t>
            </a:r>
            <a:r>
              <a:rPr lang="en-US" sz="1400" dirty="0">
                <a:solidFill>
                  <a:schemeClr val="tx1"/>
                </a:solidFill>
                <a:latin typeface="Calibri" panose="020F0502020204030204" pitchFamily="34" charset="0"/>
                <a:cs typeface="Calibri" panose="020F0502020204030204" pitchFamily="34" charset="0"/>
                <a:sym typeface="EB Garamond"/>
              </a:rPr>
              <a:t>Scikit learn</a:t>
            </a:r>
            <a:r>
              <a:rPr lang="en-US" sz="1400" i="1" dirty="0">
                <a:solidFill>
                  <a:schemeClr val="tx1"/>
                </a:solidFill>
                <a:latin typeface="Calibri" panose="020F0502020204030204" pitchFamily="34" charset="0"/>
                <a:cs typeface="Calibri" panose="020F0502020204030204" pitchFamily="34" charset="0"/>
                <a:sym typeface="EB Garamond"/>
              </a:rPr>
              <a:t>. </a:t>
            </a:r>
            <a:r>
              <a:rPr lang="en-US" sz="1400" dirty="0">
                <a:solidFill>
                  <a:schemeClr val="tx1"/>
                </a:solidFill>
                <a:latin typeface="Calibri" panose="020F0502020204030204" pitchFamily="34" charset="0"/>
                <a:cs typeface="Calibri" panose="020F0502020204030204" pitchFamily="34" charset="0"/>
                <a:sym typeface="EB Garamond"/>
              </a:rPr>
              <a:t>Retrieved from </a:t>
            </a:r>
            <a:r>
              <a:rPr lang="en-US" sz="1400" i="1" dirty="0">
                <a:solidFill>
                  <a:schemeClr val="tx1"/>
                </a:solidFill>
                <a:latin typeface="Calibri" panose="020F0502020204030204" pitchFamily="34" charset="0"/>
                <a:cs typeface="Calibri" panose="020F0502020204030204" pitchFamily="34" charset="0"/>
                <a:sym typeface="EB Garamond"/>
                <a:hlinkClick r:id="rId2"/>
              </a:rPr>
              <a:t>https://scikit-learn.org/stable/modules/mixture.html</a:t>
            </a:r>
            <a:r>
              <a:rPr lang="en-US" sz="1400" i="1" dirty="0">
                <a:solidFill>
                  <a:schemeClr val="tx1"/>
                </a:solidFill>
                <a:latin typeface="Calibri" panose="020F0502020204030204" pitchFamily="34" charset="0"/>
                <a:cs typeface="Calibri" panose="020F0502020204030204" pitchFamily="34" charset="0"/>
                <a:sym typeface="EB Garamond"/>
              </a:rPr>
              <a:t> </a:t>
            </a:r>
          </a:p>
          <a:p>
            <a:pPr marL="457200" indent="-381000">
              <a:lnSpc>
                <a:spcPct val="100000"/>
              </a:lnSpc>
              <a:spcBef>
                <a:spcPts val="0"/>
              </a:spcBef>
              <a:spcAft>
                <a:spcPts val="0"/>
              </a:spcAft>
              <a:buClr>
                <a:srgbClr val="000000"/>
              </a:buClr>
              <a:buSzPts val="2400"/>
              <a:buFont typeface="EB Garamond"/>
              <a:buChar char="•"/>
            </a:pPr>
            <a:endParaRPr lang="en-US" sz="1800" dirty="0">
              <a:solidFill>
                <a:srgbClr val="000000"/>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spTree>
    <p:extLst>
      <p:ext uri="{BB962C8B-B14F-4D97-AF65-F5344CB8AC3E}">
        <p14:creationId xmlns:p14="http://schemas.microsoft.com/office/powerpoint/2010/main" val="7026412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Suggested Readings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57200" indent="-381000">
              <a:lnSpc>
                <a:spcPct val="100000"/>
              </a:lnSpc>
              <a:spcBef>
                <a:spcPts val="0"/>
              </a:spcBef>
              <a:spcAft>
                <a:spcPts val="0"/>
              </a:spcAft>
              <a:buClr>
                <a:srgbClr val="000000"/>
              </a:buClr>
              <a:buSzPts val="2400"/>
              <a:buFont typeface="EB Garamond"/>
              <a:buChar char="•"/>
            </a:pPr>
            <a:r>
              <a:rPr lang="en-CA" sz="1800" i="1" dirty="0">
                <a:solidFill>
                  <a:schemeClr val="tx1"/>
                </a:solidFill>
                <a:latin typeface="Calibri" panose="020F0502020204030204" pitchFamily="34" charset="0"/>
                <a:cs typeface="Calibri" panose="020F0502020204030204" pitchFamily="34" charset="0"/>
              </a:rPr>
              <a:t>How Does Spotify Know You So Well? (2019). </a:t>
            </a:r>
            <a:r>
              <a:rPr lang="en-CA" sz="1800" dirty="0">
                <a:solidFill>
                  <a:schemeClr val="tx1"/>
                </a:solidFill>
                <a:latin typeface="Calibri" panose="020F0502020204030204" pitchFamily="34" charset="0"/>
                <a:cs typeface="Calibri" panose="020F0502020204030204" pitchFamily="34" charset="0"/>
              </a:rPr>
              <a:t>Retrieved from </a:t>
            </a:r>
            <a:r>
              <a:rPr lang="en-US" sz="1800" u="sng" dirty="0">
                <a:solidFill>
                  <a:schemeClr val="tx1"/>
                </a:solidFill>
                <a:latin typeface="Calibri" panose="020F0502020204030204" pitchFamily="34" charset="0"/>
                <a:cs typeface="Calibri" panose="020F0502020204030204" pitchFamily="34" charset="0"/>
                <a:hlinkClick r:id="rId2"/>
              </a:rPr>
              <a:t>https://medium.com/s/story/spotifys-discover-weekly-how-machine-learning-finds-your-new-music-19a41ab76efe</a:t>
            </a:r>
            <a:endParaRPr lang="en-US" sz="1800" u="sng" dirty="0">
              <a:solidFill>
                <a:schemeClr val="tx1"/>
              </a:solidFill>
              <a:latin typeface="Calibri" panose="020F0502020204030204" pitchFamily="34" charset="0"/>
              <a:cs typeface="Calibri" panose="020F0502020204030204" pitchFamily="34" charset="0"/>
            </a:endParaRPr>
          </a:p>
          <a:p>
            <a:pPr marL="457200" indent="-381000">
              <a:lnSpc>
                <a:spcPct val="100000"/>
              </a:lnSpc>
              <a:spcBef>
                <a:spcPts val="0"/>
              </a:spcBef>
              <a:spcAft>
                <a:spcPts val="0"/>
              </a:spcAft>
              <a:buClr>
                <a:srgbClr val="000000"/>
              </a:buClr>
              <a:buSzPts val="2400"/>
              <a:buFont typeface="EB Garamond"/>
              <a:buChar char="•"/>
            </a:pPr>
            <a:endParaRPr lang="en-US" sz="1800" u="sng" dirty="0">
              <a:solidFill>
                <a:schemeClr val="tx1"/>
              </a:solidFill>
              <a:latin typeface="Calibri" panose="020F0502020204030204" pitchFamily="34" charset="0"/>
              <a:cs typeface="Calibri" panose="020F0502020204030204" pitchFamily="34" charset="0"/>
            </a:endParaRPr>
          </a:p>
          <a:p>
            <a:pPr marL="457200" indent="-381000">
              <a:lnSpc>
                <a:spcPct val="100000"/>
              </a:lnSpc>
              <a:spcBef>
                <a:spcPts val="0"/>
              </a:spcBef>
              <a:spcAft>
                <a:spcPts val="0"/>
              </a:spcAft>
              <a:buClr>
                <a:srgbClr val="000000"/>
              </a:buClr>
              <a:buSzPts val="2400"/>
              <a:buFont typeface="EB Garamond"/>
              <a:buChar char="•"/>
            </a:pPr>
            <a:r>
              <a:rPr lang="en-US" sz="1800" i="1" dirty="0">
                <a:solidFill>
                  <a:schemeClr val="tx1"/>
                </a:solidFill>
                <a:latin typeface="Calibri" panose="020F0502020204030204" pitchFamily="34" charset="0"/>
                <a:cs typeface="Calibri" panose="020F0502020204030204" pitchFamily="34" charset="0"/>
              </a:rPr>
              <a:t>Denver Post: “Are store rewards programs worthwhile? Mostly not. </a:t>
            </a:r>
            <a:r>
              <a:rPr lang="en-US" sz="1800" dirty="0">
                <a:solidFill>
                  <a:schemeClr val="tx1"/>
                </a:solidFill>
                <a:latin typeface="Calibri" panose="020F0502020204030204" pitchFamily="34" charset="0"/>
                <a:cs typeface="Calibri" panose="020F0502020204030204" pitchFamily="34" charset="0"/>
              </a:rPr>
              <a:t>Retrieved from </a:t>
            </a:r>
            <a:r>
              <a:rPr lang="en-US" sz="1800" u="sng" dirty="0">
                <a:solidFill>
                  <a:schemeClr val="tx1"/>
                </a:solidFill>
                <a:latin typeface="Calibri" panose="020F0502020204030204" pitchFamily="34" charset="0"/>
                <a:cs typeface="Calibri" panose="020F0502020204030204" pitchFamily="34" charset="0"/>
                <a:hlinkClick r:id="rId3"/>
              </a:rPr>
              <a:t>https://www.denverpost.com/2016/09/04/are-store-rewards-programs-worthwhile-mostly-not/</a:t>
            </a:r>
            <a:endParaRPr lang="en-US" sz="1800" i="1" dirty="0">
              <a:solidFill>
                <a:schemeClr val="tx1"/>
              </a:solidFill>
              <a:latin typeface="Calibri" panose="020F0502020204030204" pitchFamily="34" charset="0"/>
              <a:cs typeface="Calibri" panose="020F0502020204030204" pitchFamily="34" charset="0"/>
              <a:sym typeface="EB Garamond"/>
            </a:endParaRPr>
          </a:p>
          <a:p>
            <a:pPr marL="457200" lvl="0" indent="-381000">
              <a:lnSpc>
                <a:spcPct val="100000"/>
              </a:lnSpc>
              <a:spcBef>
                <a:spcPts val="0"/>
              </a:spcBef>
              <a:spcAft>
                <a:spcPts val="0"/>
              </a:spcAft>
              <a:buClr>
                <a:srgbClr val="000000"/>
              </a:buClr>
              <a:buSzPts val="2400"/>
              <a:buFont typeface="EB Garamond"/>
              <a:buChar char="•"/>
            </a:pPr>
            <a:endParaRPr lang="en-US" sz="1800" i="1" dirty="0">
              <a:solidFill>
                <a:schemeClr val="tx1"/>
              </a:solidFill>
              <a:latin typeface="Calibri" panose="020F0502020204030204" pitchFamily="34" charset="0"/>
              <a:cs typeface="Calibri" panose="020F0502020204030204" pitchFamily="34" charset="0"/>
              <a:sym typeface="EB Garamond"/>
            </a:endParaRPr>
          </a:p>
          <a:p>
            <a:pPr marL="457200" lvl="0" indent="-381000">
              <a:lnSpc>
                <a:spcPct val="100000"/>
              </a:lnSpc>
              <a:spcBef>
                <a:spcPts val="0"/>
              </a:spcBef>
              <a:spcAft>
                <a:spcPts val="0"/>
              </a:spcAft>
              <a:buClr>
                <a:srgbClr val="000000"/>
              </a:buClr>
              <a:buSzPts val="2400"/>
              <a:buFont typeface="EB Garamond"/>
              <a:buChar char="•"/>
            </a:pPr>
            <a:r>
              <a:rPr lang="en-US" sz="1800" i="1" dirty="0">
                <a:solidFill>
                  <a:schemeClr val="tx1"/>
                </a:solidFill>
                <a:latin typeface="Calibri" panose="020F0502020204030204" pitchFamily="34" charset="0"/>
                <a:cs typeface="Calibri" panose="020F0502020204030204" pitchFamily="34" charset="0"/>
                <a:sym typeface="EB Garamond"/>
              </a:rPr>
              <a:t>Gaussian Mixture Model. </a:t>
            </a:r>
            <a:r>
              <a:rPr lang="en-US" sz="1800" dirty="0">
                <a:solidFill>
                  <a:schemeClr val="tx1"/>
                </a:solidFill>
                <a:latin typeface="Calibri" panose="020F0502020204030204" pitchFamily="34" charset="0"/>
                <a:cs typeface="Calibri" panose="020F0502020204030204" pitchFamily="34" charset="0"/>
                <a:sym typeface="EB Garamond"/>
              </a:rPr>
              <a:t>Scikit learn</a:t>
            </a:r>
            <a:r>
              <a:rPr lang="en-US" sz="1800" i="1" dirty="0">
                <a:solidFill>
                  <a:schemeClr val="tx1"/>
                </a:solidFill>
                <a:latin typeface="Calibri" panose="020F0502020204030204" pitchFamily="34" charset="0"/>
                <a:cs typeface="Calibri" panose="020F0502020204030204" pitchFamily="34" charset="0"/>
                <a:sym typeface="EB Garamond"/>
              </a:rPr>
              <a:t>. </a:t>
            </a:r>
            <a:r>
              <a:rPr lang="en-US" sz="1800" dirty="0">
                <a:solidFill>
                  <a:schemeClr val="tx1"/>
                </a:solidFill>
                <a:latin typeface="Calibri" panose="020F0502020204030204" pitchFamily="34" charset="0"/>
                <a:cs typeface="Calibri" panose="020F0502020204030204" pitchFamily="34" charset="0"/>
                <a:sym typeface="EB Garamond"/>
              </a:rPr>
              <a:t>Retrieved from </a:t>
            </a:r>
            <a:r>
              <a:rPr lang="en-US" sz="1800" i="1" dirty="0">
                <a:solidFill>
                  <a:schemeClr val="tx1"/>
                </a:solidFill>
                <a:latin typeface="Calibri" panose="020F0502020204030204" pitchFamily="34" charset="0"/>
                <a:cs typeface="Calibri" panose="020F0502020204030204" pitchFamily="34" charset="0"/>
                <a:sym typeface="EB Garamond"/>
                <a:hlinkClick r:id="rId4"/>
              </a:rPr>
              <a:t>https://scikit-learn.org/stable/modules/mixture.html</a:t>
            </a:r>
            <a:r>
              <a:rPr lang="en-US" sz="1800" i="1" dirty="0">
                <a:solidFill>
                  <a:schemeClr val="tx1"/>
                </a:solidFill>
                <a:latin typeface="Calibri" panose="020F0502020204030204" pitchFamily="34" charset="0"/>
                <a:cs typeface="Calibri" panose="020F0502020204030204" pitchFamily="34" charset="0"/>
                <a:sym typeface="EB Garamond"/>
              </a:rPr>
              <a:t> </a:t>
            </a:r>
          </a:p>
          <a:p>
            <a:pPr marL="457200" lvl="0" indent="-381000">
              <a:lnSpc>
                <a:spcPct val="100000"/>
              </a:lnSpc>
              <a:spcBef>
                <a:spcPts val="0"/>
              </a:spcBef>
              <a:spcAft>
                <a:spcPts val="0"/>
              </a:spcAft>
              <a:buClr>
                <a:srgbClr val="000000"/>
              </a:buClr>
              <a:buSzPts val="2400"/>
              <a:buFont typeface="EB Garamond"/>
              <a:buChar char="•"/>
            </a:pPr>
            <a:endParaRPr lang="en-US" sz="1800" i="1" dirty="0">
              <a:solidFill>
                <a:schemeClr val="tx1"/>
              </a:solidFill>
              <a:latin typeface="Calibri" panose="020F0502020204030204" pitchFamily="34" charset="0"/>
              <a:cs typeface="Calibri" panose="020F0502020204030204" pitchFamily="34" charset="0"/>
              <a:sym typeface="EB Garamond"/>
            </a:endParaRPr>
          </a:p>
          <a:p>
            <a:pPr marL="457200" lvl="0" indent="-381000">
              <a:lnSpc>
                <a:spcPct val="100000"/>
              </a:lnSpc>
              <a:spcBef>
                <a:spcPts val="0"/>
              </a:spcBef>
              <a:spcAft>
                <a:spcPts val="0"/>
              </a:spcAft>
              <a:buClr>
                <a:srgbClr val="000000"/>
              </a:buClr>
              <a:buSzPts val="2400"/>
              <a:buFont typeface="EB Garamond"/>
              <a:buChar char="•"/>
            </a:pPr>
            <a:r>
              <a:rPr lang="en-US" sz="1800" i="1" dirty="0">
                <a:solidFill>
                  <a:schemeClr val="tx1"/>
                </a:solidFill>
                <a:latin typeface="Calibri" panose="020F0502020204030204" pitchFamily="34" charset="0"/>
                <a:cs typeface="Calibri" panose="020F0502020204030204" pitchFamily="34" charset="0"/>
                <a:sym typeface="EB Garamond"/>
              </a:rPr>
              <a:t>Gaussian Mixture Models (2019). </a:t>
            </a:r>
            <a:r>
              <a:rPr lang="en-US" sz="1800" dirty="0">
                <a:solidFill>
                  <a:schemeClr val="tx1"/>
                </a:solidFill>
                <a:latin typeface="Calibri" panose="020F0502020204030204" pitchFamily="34" charset="0"/>
                <a:cs typeface="Calibri" panose="020F0502020204030204" pitchFamily="34" charset="0"/>
                <a:sym typeface="EB Garamond"/>
              </a:rPr>
              <a:t>Retrieved from </a:t>
            </a:r>
            <a:r>
              <a:rPr lang="en-US" sz="1800" i="1" dirty="0">
                <a:solidFill>
                  <a:schemeClr val="tx1"/>
                </a:solidFill>
                <a:latin typeface="Calibri" panose="020F0502020204030204" pitchFamily="34" charset="0"/>
                <a:cs typeface="Calibri" panose="020F0502020204030204" pitchFamily="34" charset="0"/>
                <a:sym typeface="EB Garamond"/>
                <a:hlinkClick r:id="rId5"/>
              </a:rPr>
              <a:t>https://towardsdatascience.com/gaussian-mixture-models-d13a5e915c8e</a:t>
            </a:r>
            <a:r>
              <a:rPr lang="en-US" sz="1800" i="1" dirty="0">
                <a:solidFill>
                  <a:schemeClr val="tx1"/>
                </a:solidFill>
                <a:latin typeface="Calibri" panose="020F0502020204030204" pitchFamily="34" charset="0"/>
                <a:cs typeface="Calibri" panose="020F0502020204030204" pitchFamily="34" charset="0"/>
                <a:sym typeface="EB Garamond"/>
              </a:rPr>
              <a:t> </a:t>
            </a:r>
          </a:p>
        </p:txBody>
      </p:sp>
    </p:spTree>
    <p:extLst>
      <p:ext uri="{BB962C8B-B14F-4D97-AF65-F5344CB8AC3E}">
        <p14:creationId xmlns:p14="http://schemas.microsoft.com/office/powerpoint/2010/main" val="194253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Clustering Analysis</a:t>
            </a:r>
          </a:p>
        </p:txBody>
      </p:sp>
    </p:spTree>
    <p:extLst>
      <p:ext uri="{BB962C8B-B14F-4D97-AF65-F5344CB8AC3E}">
        <p14:creationId xmlns:p14="http://schemas.microsoft.com/office/powerpoint/2010/main" val="26133890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95896"/>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Appendix 1 – Ward’s method in clustering</a:t>
            </a:r>
          </a:p>
        </p:txBody>
      </p:sp>
    </p:spTree>
    <p:extLst>
      <p:ext uri="{BB962C8B-B14F-4D97-AF65-F5344CB8AC3E}">
        <p14:creationId xmlns:p14="http://schemas.microsoft.com/office/powerpoint/2010/main" val="30162327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Ward’s minimum variance agglomerative clustering procedure</a:t>
            </a:r>
          </a:p>
        </p:txBody>
      </p:sp>
      <p:sp>
        <p:nvSpPr>
          <p:cNvPr id="3" name="Content Placeholder 2"/>
          <p:cNvSpPr>
            <a:spLocks noGrp="1"/>
          </p:cNvSpPr>
          <p:nvPr>
            <p:ph idx="1"/>
          </p:nvPr>
        </p:nvSpPr>
        <p:spPr>
          <a:xfrm>
            <a:off x="1163782" y="1753372"/>
            <a:ext cx="9991898" cy="433339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Does not compute distance between clusters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It forms clusters by maximizing </a:t>
            </a:r>
            <a:r>
              <a:rPr lang="en-US" sz="2400" b="1" u="sng" dirty="0">
                <a:solidFill>
                  <a:schemeClr val="tx1"/>
                </a:solidFill>
                <a:latin typeface="Calibri" panose="020F0502020204030204" pitchFamily="34" charset="0"/>
                <a:ea typeface="ヒラギノ角ゴ Pro W3" charset="-128"/>
                <a:cs typeface="Calibri" panose="020F0502020204030204" pitchFamily="34" charset="0"/>
                <a:sym typeface="EB Garamond"/>
              </a:rPr>
              <a:t>within</a:t>
            </a: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 cluster homogeneity</a:t>
            </a:r>
          </a:p>
          <a:p>
            <a:pPr marL="1280160" lvl="3" indent="-365760">
              <a:lnSpc>
                <a:spcPct val="100000"/>
              </a:lnSpc>
              <a:spcBef>
                <a:spcPts val="0"/>
              </a:spcBef>
              <a:spcAft>
                <a:spcPts val="0"/>
              </a:spcAft>
              <a:buClrTx/>
              <a:buSzPct val="80000"/>
              <a:buFont typeface="Courier New" panose="02070309020205020404" pitchFamily="49" charset="0"/>
              <a:buChar char="o"/>
              <a:defRPr/>
            </a:pPr>
            <a:r>
              <a:rPr lang="en-US" sz="1800" b="1" dirty="0">
                <a:solidFill>
                  <a:schemeClr val="tx1"/>
                </a:solidFill>
                <a:latin typeface="Calibri" panose="020F0502020204030204" pitchFamily="34" charset="0"/>
                <a:cs typeface="Calibri" panose="020F0502020204030204" pitchFamily="34" charset="0"/>
                <a:sym typeface="EB Garamond"/>
              </a:rPr>
              <a:t>Maximizing</a:t>
            </a:r>
            <a:r>
              <a:rPr lang="en-US" sz="1800" dirty="0">
                <a:solidFill>
                  <a:schemeClr val="tx1"/>
                </a:solidFill>
                <a:latin typeface="Calibri" panose="020F0502020204030204" pitchFamily="34" charset="0"/>
                <a:cs typeface="Calibri" panose="020F0502020204030204" pitchFamily="34" charset="0"/>
                <a:sym typeface="EB Garamond"/>
              </a:rPr>
              <a:t> within cluster homogeneity ⇔ </a:t>
            </a:r>
            <a:r>
              <a:rPr lang="en-US" sz="1800" b="1" dirty="0">
                <a:solidFill>
                  <a:schemeClr val="tx1"/>
                </a:solidFill>
                <a:latin typeface="Calibri" panose="020F0502020204030204" pitchFamily="34" charset="0"/>
                <a:cs typeface="Calibri" panose="020F0502020204030204" pitchFamily="34" charset="0"/>
                <a:sym typeface="EB Garamond"/>
              </a:rPr>
              <a:t>Minimizing</a:t>
            </a:r>
            <a:r>
              <a:rPr lang="en-US" sz="1800" dirty="0">
                <a:solidFill>
                  <a:schemeClr val="tx1"/>
                </a:solidFill>
                <a:latin typeface="Calibri" panose="020F0502020204030204" pitchFamily="34" charset="0"/>
                <a:cs typeface="Calibri" panose="020F0502020204030204" pitchFamily="34" charset="0"/>
                <a:sym typeface="EB Garamond"/>
              </a:rPr>
              <a:t> within cluster error sum of square (ESS)</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4089740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Error sum of Square (ESS)</a:t>
            </a:r>
          </a:p>
        </p:txBody>
      </p:sp>
      <p:sp>
        <p:nvSpPr>
          <p:cNvPr id="3" name="Content Placeholder 2"/>
          <p:cNvSpPr>
            <a:spLocks noGrp="1"/>
          </p:cNvSpPr>
          <p:nvPr>
            <p:ph idx="1"/>
          </p:nvPr>
        </p:nvSpPr>
        <p:spPr>
          <a:xfrm>
            <a:off x="1163782" y="1753372"/>
            <a:ext cx="9991898" cy="4333392"/>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US" dirty="0">
                <a:solidFill>
                  <a:schemeClr val="tx1"/>
                </a:solidFill>
                <a:latin typeface="Calibri" panose="020F0502020204030204" pitchFamily="34" charset="0"/>
                <a:ea typeface="ヒラギノ角ゴ Pro W3" charset="-128"/>
                <a:cs typeface="Calibri" panose="020F0502020204030204" pitchFamily="34" charset="0"/>
              </a:rPr>
              <a:t>Intuition: Deviation from mean (i.e. how different an observation is from its mean) </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US" dirty="0">
                <a:solidFill>
                  <a:schemeClr val="tx1"/>
                </a:solidFill>
                <a:latin typeface="Calibri" panose="020F0502020204030204" pitchFamily="34" charset="0"/>
                <a:ea typeface="ヒラギノ角ゴ Pro W3" charset="-128"/>
                <a:cs typeface="Calibri" panose="020F0502020204030204" pitchFamily="34" charset="0"/>
              </a:rPr>
              <a:t>Suppose we have information on j = 1, …, p variables for i = 1, …, I individuals.</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CA" dirty="0">
                <a:solidFill>
                  <a:schemeClr val="tx1"/>
                </a:solidFill>
                <a:latin typeface="Calibri" panose="020F0502020204030204" pitchFamily="34" charset="0"/>
                <a:ea typeface="ヒラギノ角ゴ Pro W3" charset="-128"/>
                <a:cs typeface="Calibri" panose="020F0502020204030204" pitchFamily="34" charset="0"/>
              </a:rPr>
              <a:t>Denote the value of variable j for individual i as x (i, j)</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CA" dirty="0">
                <a:solidFill>
                  <a:schemeClr val="tx1"/>
                </a:solidFill>
                <a:latin typeface="Calibri" panose="020F0502020204030204" pitchFamily="34" charset="0"/>
                <a:ea typeface="ヒラギノ角ゴ Pro W3" charset="-128"/>
                <a:cs typeface="Calibri" panose="020F0502020204030204" pitchFamily="34" charset="0"/>
              </a:rPr>
              <a:t>Suppose clusters are indexed by k = 1, …, r</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CA" dirty="0">
                <a:solidFill>
                  <a:schemeClr val="tx1"/>
                </a:solidFill>
                <a:latin typeface="Calibri" panose="020F0502020204030204" pitchFamily="34" charset="0"/>
                <a:ea typeface="ヒラギノ角ゴ Pro W3" charset="-128"/>
                <a:cs typeface="Calibri" panose="020F0502020204030204" pitchFamily="34" charset="0"/>
              </a:rPr>
              <a:t>Denote C(k) as the set of individuals in cluster k (e.g., C(2)={3,7,10})</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US" dirty="0">
                <a:solidFill>
                  <a:schemeClr val="tx1"/>
                </a:solidFill>
                <a:latin typeface="Calibri" panose="020F0502020204030204" pitchFamily="34" charset="0"/>
                <a:ea typeface="ヒラギノ角ゴ Pro W3" charset="-128"/>
                <a:cs typeface="Calibri" panose="020F0502020204030204" pitchFamily="34" charset="0"/>
              </a:rPr>
              <a:t>To compute Error Sum of Squares for a cluster k, first compute the </a:t>
            </a:r>
            <a:r>
              <a:rPr lang="en-US" b="1" dirty="0">
                <a:solidFill>
                  <a:schemeClr val="tx1"/>
                </a:solidFill>
                <a:latin typeface="Calibri" panose="020F0502020204030204" pitchFamily="34" charset="0"/>
                <a:ea typeface="ヒラギノ角ゴ Pro W3" charset="-128"/>
                <a:cs typeface="Calibri" panose="020F0502020204030204" pitchFamily="34" charset="0"/>
              </a:rPr>
              <a:t>within-cluster averages </a:t>
            </a:r>
            <a:r>
              <a:rPr lang="en-US" dirty="0">
                <a:solidFill>
                  <a:schemeClr val="tx1"/>
                </a:solidFill>
                <a:latin typeface="Calibri" panose="020F0502020204030204" pitchFamily="34" charset="0"/>
                <a:ea typeface="ヒラギノ角ゴ Pro W3" charset="-128"/>
                <a:cs typeface="Calibri" panose="020F0502020204030204" pitchFamily="34" charset="0"/>
              </a:rPr>
              <a:t>of each variable for each cluster. Note: N(k) = number of individuals in cluster k:</a:t>
            </a: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endParaRPr lang="en-CA" dirty="0">
              <a:solidFill>
                <a:schemeClr val="tx1"/>
              </a:solidFill>
              <a:latin typeface="Calibri" panose="020F0502020204030204" pitchFamily="34" charset="0"/>
              <a:ea typeface="ヒラギノ角ゴ Pro W3" charset="-128"/>
              <a:cs typeface="Calibri" panose="020F0502020204030204" pitchFamily="34" charset="0"/>
            </a:endParaRPr>
          </a:p>
          <a:p>
            <a:pPr marL="914400" lvl="1" indent="-365760">
              <a:lnSpc>
                <a:spcPct val="100000"/>
              </a:lnSpc>
              <a:spcBef>
                <a:spcPts val="0"/>
              </a:spcBef>
              <a:spcAft>
                <a:spcPts val="0"/>
              </a:spcAft>
              <a:buClrTx/>
              <a:buSzPct val="10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pPr>
            <a:r>
              <a:rPr lang="en-CA" dirty="0">
                <a:solidFill>
                  <a:schemeClr val="tx1"/>
                </a:solidFill>
                <a:latin typeface="Calibri" panose="020F0502020204030204" pitchFamily="34" charset="0"/>
                <a:ea typeface="ヒラギノ角ゴ Pro W3" charset="-128"/>
                <a:cs typeface="Calibri" panose="020F0502020204030204" pitchFamily="34" charset="0"/>
              </a:rPr>
              <a:t>Then the ESS for cluster k is:</a:t>
            </a:r>
            <a:endParaRPr lang="en-US" dirty="0">
              <a:solidFill>
                <a:schemeClr val="tx1"/>
              </a:solidFill>
              <a:latin typeface="Calibri" panose="020F0502020204030204" pitchFamily="34" charset="0"/>
              <a:ea typeface="ヒラギノ角ゴ Pro W3" charset="-128"/>
              <a:cs typeface="Calibri" panose="020F0502020204030204" pitchFamily="34" charset="0"/>
            </a:endParaRPr>
          </a:p>
          <a:p>
            <a:pPr marL="914400" lvl="3" indent="0">
              <a:lnSpc>
                <a:spcPct val="100000"/>
              </a:lnSpc>
              <a:spcBef>
                <a:spcPts val="0"/>
              </a:spcBef>
              <a:spcAft>
                <a:spcPts val="0"/>
              </a:spcAft>
              <a:buClrTx/>
              <a:buSzPct val="80000"/>
              <a:buNone/>
              <a:defRPr/>
            </a:pPr>
            <a:endParaRPr lang="en-US" sz="1800" dirty="0">
              <a:solidFill>
                <a:schemeClr val="tx1"/>
              </a:solidFill>
              <a:latin typeface="Calibri" panose="020F0502020204030204" pitchFamily="34" charset="0"/>
              <a:cs typeface="Calibri" panose="020F0502020204030204" pitchFamily="34" charset="0"/>
              <a:sym typeface="EB Garamond"/>
            </a:endParaRPr>
          </a:p>
        </p:txBody>
      </p:sp>
      <mc:AlternateContent xmlns:mc="http://schemas.openxmlformats.org/markup-compatibility/2006" xmlns:a14="http://schemas.microsoft.com/office/drawing/2010/main">
        <mc:Choice Requires="a14">
          <p:sp>
            <p:nvSpPr>
              <p:cNvPr id="4" name="TextBox 3"/>
              <p:cNvSpPr txBox="1"/>
              <p:nvPr/>
            </p:nvSpPr>
            <p:spPr>
              <a:xfrm>
                <a:off x="5243600" y="4260984"/>
                <a:ext cx="1765760" cy="652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CA" sz="1400" b="0" i="1" smtClean="0">
                                  <a:latin typeface="Cambria Math" panose="02040503050406030204" pitchFamily="18" charset="0"/>
                                </a:rPr>
                                <m:t>𝑥</m:t>
                              </m:r>
                            </m:e>
                          </m:acc>
                        </m:e>
                        <m:sub>
                          <m:r>
                            <a:rPr lang="en-CA" sz="1400" b="0" i="1" smtClean="0">
                              <a:latin typeface="Cambria Math" panose="02040503050406030204" pitchFamily="18" charset="0"/>
                            </a:rPr>
                            <m:t>𝑗𝑘</m:t>
                          </m:r>
                        </m:sub>
                      </m:sSub>
                      <m:r>
                        <a:rPr lang="en-CA" sz="1400" b="0" i="1" smtClean="0">
                          <a:latin typeface="Cambria Math" panose="02040503050406030204" pitchFamily="18" charset="0"/>
                        </a:rPr>
                        <m:t>=</m:t>
                      </m:r>
                      <m:f>
                        <m:fPr>
                          <m:ctrlPr>
                            <a:rPr lang="en-CA" sz="1400" b="0" i="1" smtClean="0">
                              <a:latin typeface="Cambria Math" panose="02040503050406030204" pitchFamily="18" charset="0"/>
                            </a:rPr>
                          </m:ctrlPr>
                        </m:fPr>
                        <m:num>
                          <m:r>
                            <a:rPr lang="en-CA" sz="1400" b="0" i="1" smtClean="0">
                              <a:latin typeface="Cambria Math" panose="02040503050406030204" pitchFamily="18" charset="0"/>
                            </a:rPr>
                            <m:t>1</m:t>
                          </m:r>
                        </m:num>
                        <m:den>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𝑁</m:t>
                              </m:r>
                            </m:e>
                            <m:sub>
                              <m:r>
                                <a:rPr lang="en-CA" sz="1400" b="0" i="1" smtClean="0">
                                  <a:latin typeface="Cambria Math" panose="02040503050406030204" pitchFamily="18" charset="0"/>
                                </a:rPr>
                                <m:t>𝑘</m:t>
                              </m:r>
                            </m:sub>
                          </m:sSub>
                        </m:den>
                      </m:f>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𝐶</m:t>
                          </m:r>
                          <m:r>
                            <a:rPr lang="en-CA" sz="1400" b="0" i="1" smtClean="0">
                              <a:latin typeface="Cambria Math" panose="02040503050406030204" pitchFamily="18" charset="0"/>
                              <a:ea typeface="Cambria Math" panose="02040503050406030204" pitchFamily="18" charset="0"/>
                            </a:rPr>
                            <m:t>(</m:t>
                          </m:r>
                          <m:r>
                            <a:rPr lang="en-CA" sz="1400" b="0" i="1" smtClean="0">
                              <a:latin typeface="Cambria Math" panose="02040503050406030204" pitchFamily="18" charset="0"/>
                              <a:ea typeface="Cambria Math" panose="02040503050406030204" pitchFamily="18" charset="0"/>
                            </a:rPr>
                            <m:t>𝑘</m:t>
                          </m:r>
                          <m:r>
                            <a:rPr lang="en-CA" sz="1400" b="0" i="1" smtClean="0">
                              <a:latin typeface="Cambria Math" panose="02040503050406030204" pitchFamily="18" charset="0"/>
                              <a:ea typeface="Cambria Math" panose="02040503050406030204" pitchFamily="18" charset="0"/>
                            </a:rPr>
                            <m:t>)</m:t>
                          </m:r>
                        </m:sub>
                        <m:sup/>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𝑥</m:t>
                              </m:r>
                            </m:e>
                            <m:sub>
                              <m:r>
                                <a:rPr lang="en-CA" sz="1400" b="0" i="1" smtClean="0">
                                  <a:latin typeface="Cambria Math" panose="02040503050406030204" pitchFamily="18" charset="0"/>
                                </a:rPr>
                                <m:t>𝑖𝑗</m:t>
                              </m:r>
                            </m:sub>
                          </m:sSub>
                        </m:e>
                      </m:nary>
                    </m:oMath>
                  </m:oMathPara>
                </a14:m>
                <a:endParaRPr lang="en-US" sz="1400" dirty="0">
                  <a:latin typeface="Calibri" panose="020F0502020204030204" pitchFamily="34" charset="0"/>
                  <a:cs typeface="Calibri" panose="020F0502020204030204" pitchFamily="34"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243600" y="4260984"/>
                <a:ext cx="1765760" cy="65255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4C437C-544B-497E-AF7F-BA66801E578E}"/>
                  </a:ext>
                </a:extLst>
              </p:cNvPr>
              <p:cNvSpPr txBox="1"/>
              <p:nvPr/>
            </p:nvSpPr>
            <p:spPr>
              <a:xfrm>
                <a:off x="4331855" y="5247816"/>
                <a:ext cx="3842326" cy="6525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CA" sz="1400" b="0" i="1" smtClean="0">
                          <a:latin typeface="Cambria Math" panose="02040503050406030204" pitchFamily="18" charset="0"/>
                        </a:rPr>
                        <m:t>𝐸𝑆𝑆</m:t>
                      </m:r>
                      <m:d>
                        <m:dPr>
                          <m:ctrlPr>
                            <a:rPr lang="en-CA" sz="1400" b="0" i="1" smtClean="0">
                              <a:latin typeface="Cambria Math" panose="02040503050406030204" pitchFamily="18" charset="0"/>
                            </a:rPr>
                          </m:ctrlPr>
                        </m:dPr>
                        <m:e>
                          <m:r>
                            <a:rPr lang="en-CA" sz="1400" b="0" i="1" smtClean="0">
                              <a:latin typeface="Cambria Math" panose="02040503050406030204" pitchFamily="18" charset="0"/>
                            </a:rPr>
                            <m:t>𝐶</m:t>
                          </m:r>
                          <m:d>
                            <m:dPr>
                              <m:ctrlPr>
                                <a:rPr lang="en-CA" sz="1400" b="0" i="1" smtClean="0">
                                  <a:latin typeface="Cambria Math" panose="02040503050406030204" pitchFamily="18" charset="0"/>
                                </a:rPr>
                              </m:ctrlPr>
                            </m:dPr>
                            <m:e>
                              <m:r>
                                <a:rPr lang="en-CA" sz="1400" b="0" i="1" smtClean="0">
                                  <a:latin typeface="Cambria Math" panose="02040503050406030204" pitchFamily="18" charset="0"/>
                                </a:rPr>
                                <m:t>𝑘</m:t>
                              </m:r>
                            </m:e>
                          </m:d>
                        </m:e>
                      </m:d>
                      <m:r>
                        <a:rPr lang="en-CA" sz="1400" b="0" i="1" smtClean="0">
                          <a:latin typeface="Cambria Math" panose="02040503050406030204" pitchFamily="18" charset="0"/>
                        </a:rPr>
                        <m:t>= </m:t>
                      </m:r>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𝑗</m:t>
                          </m:r>
                          <m:r>
                            <a:rPr lang="en-CA" sz="1400" b="0" i="1" smtClean="0">
                              <a:latin typeface="Cambria Math" panose="02040503050406030204" pitchFamily="18" charset="0"/>
                            </a:rPr>
                            <m:t>=1</m:t>
                          </m:r>
                        </m:sub>
                        <m:sup>
                          <m:r>
                            <a:rPr lang="en-CA" sz="1400" b="0" i="1" smtClean="0">
                              <a:latin typeface="Cambria Math" panose="02040503050406030204" pitchFamily="18" charset="0"/>
                            </a:rPr>
                            <m:t>𝑝</m:t>
                          </m:r>
                        </m:sup>
                        <m:e>
                          <m:nary>
                            <m:naryPr>
                              <m:chr m:val="∑"/>
                              <m:ctrlPr>
                                <a:rPr lang="en-CA" sz="1400" b="0" i="1" smtClean="0">
                                  <a:latin typeface="Cambria Math" panose="02040503050406030204" pitchFamily="18" charset="0"/>
                                </a:rPr>
                              </m:ctrlPr>
                            </m:naryPr>
                            <m:sub>
                              <m:r>
                                <m:rPr>
                                  <m:brk m:alnAt="23"/>
                                </m:rPr>
                                <a:rPr lang="en-CA" sz="1400" b="0" i="1" smtClean="0">
                                  <a:latin typeface="Cambria Math" panose="02040503050406030204" pitchFamily="18" charset="0"/>
                                </a:rPr>
                                <m:t>𝑖</m:t>
                              </m:r>
                              <m:r>
                                <a:rPr lang="en-CA" sz="1400" b="0" i="1" smtClean="0">
                                  <a:latin typeface="Cambria Math" panose="02040503050406030204" pitchFamily="18" charset="0"/>
                                </a:rPr>
                                <m:t>∈</m:t>
                              </m:r>
                              <m:r>
                                <a:rPr lang="en-CA" sz="1400" b="0" i="1" smtClean="0">
                                  <a:latin typeface="Cambria Math" panose="02040503050406030204" pitchFamily="18" charset="0"/>
                                </a:rPr>
                                <m:t>𝐶</m:t>
                              </m:r>
                              <m:r>
                                <a:rPr lang="en-CA" sz="1400" b="0" i="1" smtClean="0">
                                  <a:latin typeface="Cambria Math" panose="02040503050406030204" pitchFamily="18" charset="0"/>
                                </a:rPr>
                                <m:t>(</m:t>
                              </m:r>
                              <m:r>
                                <a:rPr lang="en-CA" sz="1400" b="0" i="1" smtClean="0">
                                  <a:latin typeface="Cambria Math" panose="02040503050406030204" pitchFamily="18" charset="0"/>
                                </a:rPr>
                                <m:t>𝑘</m:t>
                              </m:r>
                              <m:r>
                                <a:rPr lang="en-CA" sz="1400" b="0" i="1" smtClean="0">
                                  <a:latin typeface="Cambria Math" panose="02040503050406030204" pitchFamily="18" charset="0"/>
                                </a:rPr>
                                <m:t>)</m:t>
                              </m:r>
                            </m:sub>
                            <m:sup/>
                            <m:e>
                              <m:sSup>
                                <m:sSupPr>
                                  <m:ctrlPr>
                                    <a:rPr lang="en-CA" sz="1400" b="0" i="1" smtClean="0">
                                      <a:latin typeface="Cambria Math" panose="02040503050406030204" pitchFamily="18" charset="0"/>
                                    </a:rPr>
                                  </m:ctrlPr>
                                </m:sSupPr>
                                <m:e>
                                  <m:d>
                                    <m:dPr>
                                      <m:ctrlPr>
                                        <a:rPr lang="en-CA" sz="1400" b="0" i="1" smtClean="0">
                                          <a:latin typeface="Cambria Math" panose="02040503050406030204" pitchFamily="18" charset="0"/>
                                        </a:rPr>
                                      </m:ctrlPr>
                                    </m:dPr>
                                    <m:e>
                                      <m:sSub>
                                        <m:sSubPr>
                                          <m:ctrlPr>
                                            <a:rPr lang="en-CA" sz="1400" b="0" i="1" smtClean="0">
                                              <a:latin typeface="Cambria Math" panose="02040503050406030204" pitchFamily="18" charset="0"/>
                                            </a:rPr>
                                          </m:ctrlPr>
                                        </m:sSubPr>
                                        <m:e>
                                          <m:r>
                                            <a:rPr lang="en-CA" sz="1400" b="0" i="1" smtClean="0">
                                              <a:latin typeface="Cambria Math" panose="02040503050406030204" pitchFamily="18" charset="0"/>
                                            </a:rPr>
                                            <m:t>𝑥</m:t>
                                          </m:r>
                                        </m:e>
                                        <m:sub>
                                          <m:r>
                                            <a:rPr lang="en-CA" sz="1400" b="0" i="1" smtClean="0">
                                              <a:latin typeface="Cambria Math" panose="02040503050406030204" pitchFamily="18" charset="0"/>
                                            </a:rPr>
                                            <m:t>𝑖𝑗</m:t>
                                          </m:r>
                                        </m:sub>
                                      </m:sSub>
                                      <m:r>
                                        <a:rPr lang="en-CA" sz="1400" b="0" i="1" smtClean="0">
                                          <a:latin typeface="Cambria Math" panose="02040503050406030204" pitchFamily="18" charset="0"/>
                                        </a:rPr>
                                        <m:t>−</m:t>
                                      </m:r>
                                      <m:sSub>
                                        <m:sSubPr>
                                          <m:ctrlPr>
                                            <a:rPr lang="en-US" sz="1400" b="0" i="1" smtClean="0">
                                              <a:latin typeface="Cambria Math" panose="02040503050406030204" pitchFamily="18" charset="0"/>
                                            </a:rPr>
                                          </m:ctrlPr>
                                        </m:sSubPr>
                                        <m:e>
                                          <m:acc>
                                            <m:accPr>
                                              <m:chr m:val="̅"/>
                                              <m:ctrlPr>
                                                <a:rPr lang="en-CA" sz="1400" b="0" i="1" smtClean="0">
                                                  <a:latin typeface="Cambria Math" panose="02040503050406030204" pitchFamily="18" charset="0"/>
                                                </a:rPr>
                                              </m:ctrlPr>
                                            </m:accPr>
                                            <m:e>
                                              <m:r>
                                                <a:rPr lang="en-US" sz="1400" b="0" i="1" smtClean="0">
                                                  <a:latin typeface="Cambria Math" panose="02040503050406030204" pitchFamily="18" charset="0"/>
                                                </a:rPr>
                                                <m:t>𝑥</m:t>
                                              </m:r>
                                            </m:e>
                                          </m:acc>
                                        </m:e>
                                        <m:sub>
                                          <m:r>
                                            <a:rPr lang="en-CA" sz="1400" b="0" i="1" smtClean="0">
                                              <a:latin typeface="Cambria Math" panose="02040503050406030204" pitchFamily="18" charset="0"/>
                                            </a:rPr>
                                            <m:t>𝑗𝑘</m:t>
                                          </m:r>
                                        </m:sub>
                                      </m:sSub>
                                    </m:e>
                                  </m:d>
                                </m:e>
                                <m:sup>
                                  <m:r>
                                    <a:rPr lang="en-CA" sz="1400" b="0" i="1" smtClean="0">
                                      <a:latin typeface="Cambria Math" panose="02040503050406030204" pitchFamily="18" charset="0"/>
                                    </a:rPr>
                                    <m:t>2</m:t>
                                  </m:r>
                                </m:sup>
                              </m:sSup>
                            </m:e>
                          </m:nary>
                        </m:e>
                      </m:nary>
                    </m:oMath>
                  </m:oMathPara>
                </a14:m>
                <a:endParaRPr lang="en-CA" sz="1400" dirty="0"/>
              </a:p>
            </p:txBody>
          </p:sp>
        </mc:Choice>
        <mc:Fallback xmlns="">
          <p:sp>
            <p:nvSpPr>
              <p:cNvPr id="5" name="TextBox 4">
                <a:extLst>
                  <a:ext uri="{FF2B5EF4-FFF2-40B4-BE49-F238E27FC236}">
                    <a16:creationId xmlns:a16="http://schemas.microsoft.com/office/drawing/2014/main" id="{874C437C-544B-497E-AF7F-BA66801E578E}"/>
                  </a:ext>
                </a:extLst>
              </p:cNvPr>
              <p:cNvSpPr txBox="1">
                <a:spLocks noRot="1" noChangeAspect="1" noMove="1" noResize="1" noEditPoints="1" noAdjustHandles="1" noChangeArrowheads="1" noChangeShapeType="1" noTextEdit="1"/>
              </p:cNvSpPr>
              <p:nvPr/>
            </p:nvSpPr>
            <p:spPr>
              <a:xfrm>
                <a:off x="4331855" y="5247816"/>
                <a:ext cx="3842326" cy="65255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874559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 for Ward’s Clustering</a:t>
            </a:r>
          </a:p>
        </p:txBody>
      </p:sp>
      <p:sp>
        <p:nvSpPr>
          <p:cNvPr id="3" name="Content Placeholder 2"/>
          <p:cNvSpPr>
            <a:spLocks noGrp="1"/>
          </p:cNvSpPr>
          <p:nvPr>
            <p:ph idx="1"/>
          </p:nvPr>
        </p:nvSpPr>
        <p:spPr>
          <a:xfrm>
            <a:off x="1163782" y="1753372"/>
            <a:ext cx="9991898" cy="4333392"/>
          </a:xfrm>
        </p:spPr>
        <p:txBody>
          <a:bodyPr>
            <a:noAutofit/>
          </a:bodyPr>
          <a:lstStyle/>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Begin with each individual in their own cluster</a:t>
            </a: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endParaRPr lang="en-US"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Suppose we have r clusters: For all possible pairs of clusters k and k’, compute the increase in Error Sum of Squares (ESS) that would arise from combining those clusters</a:t>
            </a: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endParaRPr lang="en-CA"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r>
              <a:rPr lang="en-CA" sz="2400" dirty="0">
                <a:solidFill>
                  <a:schemeClr val="tx1"/>
                </a:solidFill>
                <a:latin typeface="Calibri" panose="020F0502020204030204" pitchFamily="34" charset="0"/>
                <a:cs typeface="Calibri" panose="020F0502020204030204" pitchFamily="34" charset="0"/>
              </a:rPr>
              <a:t>Combine the pair of clusters </a:t>
            </a:r>
            <a:r>
              <a:rPr lang="en-US" sz="2400" dirty="0">
                <a:solidFill>
                  <a:schemeClr val="tx1"/>
                </a:solidFill>
                <a:latin typeface="Calibri" panose="020F0502020204030204" pitchFamily="34" charset="0"/>
                <a:cs typeface="Calibri" panose="020F0502020204030204" pitchFamily="34" charset="0"/>
              </a:rPr>
              <a:t>k and k’ that are closest to each other</a:t>
            </a:r>
          </a:p>
          <a:p>
            <a:pPr marL="1463040" lvl="4" indent="-365760">
              <a:lnSpc>
                <a:spcPct val="100000"/>
              </a:lnSpc>
              <a:spcBef>
                <a:spcPts val="0"/>
              </a:spcBef>
              <a:spcAft>
                <a:spcPts val="0"/>
              </a:spcAft>
              <a:buClrTx/>
              <a:buSzPct val="8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defRPr/>
            </a:pPr>
            <a:r>
              <a:rPr lang="en-US" sz="1800" dirty="0">
                <a:solidFill>
                  <a:schemeClr val="tx1"/>
                </a:solidFill>
                <a:latin typeface="Calibri" panose="020F0502020204030204" pitchFamily="34" charset="0"/>
                <a:cs typeface="Calibri" panose="020F0502020204030204" pitchFamily="34" charset="0"/>
              </a:rPr>
              <a:t>Where the increase in Error Sum of Squares (ESS) computed from part 2) is smallest, resulting in r-1 clusters</a:t>
            </a: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endParaRPr lang="en-US"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mj-lt"/>
              <a:buAutoNum type="arabicPeriod"/>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Repeat steps 2-3 until there is only 1 cluster</a:t>
            </a:r>
          </a:p>
          <a:p>
            <a:pPr marL="1280160" lvl="3" indent="-365760">
              <a:lnSpc>
                <a:spcPct val="100000"/>
              </a:lnSpc>
              <a:spcBef>
                <a:spcPts val="0"/>
              </a:spcBef>
              <a:spcAft>
                <a:spcPts val="0"/>
              </a:spcAft>
              <a:buClrTx/>
              <a:buSzPct val="80000"/>
              <a:buFont typeface="Courier New" panose="02070309020205020404" pitchFamily="49" charset="0"/>
              <a:buChar char="o"/>
              <a:tabLst>
                <a:tab pos="2195513" algn="r"/>
                <a:tab pos="2476500" algn="dec"/>
                <a:tab pos="3621088" algn="r"/>
                <a:tab pos="3998913" algn="dec"/>
                <a:tab pos="5143500" algn="r"/>
                <a:tab pos="5424488" algn="dec"/>
                <a:tab pos="6569075" algn="r"/>
                <a:tab pos="6945313" algn="dec"/>
                <a:tab pos="7902575" algn="r"/>
                <a:tab pos="8185150" algn="dec"/>
              </a:tabLst>
              <a:defRPr/>
            </a:pPr>
            <a:endParaRPr lang="en-US"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Courier New" panose="02070309020205020404" pitchFamily="49" charset="0"/>
              <a:buChar char="o"/>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Intuition: minimize within cluster variance at each step.</a:t>
            </a:r>
          </a:p>
          <a:p>
            <a:pPr marL="1280160" lvl="3" indent="-365760">
              <a:lnSpc>
                <a:spcPct val="100000"/>
              </a:lnSpc>
              <a:spcBef>
                <a:spcPts val="0"/>
              </a:spcBef>
              <a:spcAft>
                <a:spcPts val="0"/>
              </a:spcAft>
              <a:buClrTx/>
              <a:buSzPct val="80000"/>
              <a:buFont typeface="Courier New" panose="02070309020205020404" pitchFamily="49" charset="0"/>
              <a:buChar char="o"/>
              <a:defRPr/>
            </a:pPr>
            <a:endParaRPr lang="en-US" sz="18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824634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 for Ward’s Clustering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63782" y="1753372"/>
                <a:ext cx="9991898" cy="4333392"/>
              </a:xfrm>
            </p:spPr>
            <p:txBody>
              <a:bodyPr>
                <a:noAutofit/>
              </a:bodyPr>
              <a:lstStyle/>
              <a:p>
                <a:pPr marL="1280160" lvl="3" indent="-365760">
                  <a:lnSpc>
                    <a:spcPct val="100000"/>
                  </a:lnSpc>
                  <a:spcBef>
                    <a:spcPts val="0"/>
                  </a:spcBef>
                  <a:spcAft>
                    <a:spcPts val="0"/>
                  </a:spcAft>
                  <a:buClrTx/>
                  <a:buSzPct val="8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When combining clusters, for each pair of clusters k and k’, we calculate</a:t>
                </a:r>
              </a:p>
              <a:p>
                <a:pPr marL="1280160" lvl="3" indent="-365760">
                  <a:lnSpc>
                    <a:spcPct val="100000"/>
                  </a:lnSpc>
                  <a:spcBef>
                    <a:spcPts val="0"/>
                  </a:spcBef>
                  <a:spcAft>
                    <a:spcPts val="0"/>
                  </a:spcAft>
                  <a:buClrTx/>
                  <a:buSzPct val="8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defRPr/>
                </a:pPr>
                <a:endParaRPr lang="en-US"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defRPr/>
                </a:pPr>
                <a:endParaRPr lang="en-US" sz="2400" dirty="0">
                  <a:solidFill>
                    <a:schemeClr val="tx1"/>
                  </a:solidFill>
                  <a:latin typeface="Calibri" panose="020F0502020204030204" pitchFamily="34" charset="0"/>
                  <a:cs typeface="Calibri" panose="020F0502020204030204" pitchFamily="34" charset="0"/>
                </a:endParaRPr>
              </a:p>
              <a:p>
                <a:pPr marL="1280160" lvl="3" indent="-365760">
                  <a:lnSpc>
                    <a:spcPct val="100000"/>
                  </a:lnSpc>
                  <a:spcBef>
                    <a:spcPts val="0"/>
                  </a:spcBef>
                  <a:spcAft>
                    <a:spcPts val="0"/>
                  </a:spcAft>
                  <a:buClrTx/>
                  <a:buSzPct val="80000"/>
                  <a:buFont typeface="Arial" panose="020B0604020202020204" pitchFamily="34" charset="0"/>
                  <a:buChar char="•"/>
                  <a:tabLst>
                    <a:tab pos="2195513" algn="r"/>
                    <a:tab pos="2476500" algn="dec"/>
                    <a:tab pos="3621088" algn="r"/>
                    <a:tab pos="3998913" algn="dec"/>
                    <a:tab pos="5143500" algn="r"/>
                    <a:tab pos="5424488" algn="dec"/>
                    <a:tab pos="6569075" algn="r"/>
                    <a:tab pos="6945313" algn="dec"/>
                    <a:tab pos="7902575" algn="r"/>
                    <a:tab pos="8185150" algn="dec"/>
                  </a:tabLst>
                  <a:defRPr/>
                </a:pPr>
                <a:r>
                  <a:rPr lang="en-US" sz="2400" dirty="0">
                    <a:solidFill>
                      <a:schemeClr val="tx1"/>
                    </a:solidFill>
                    <a:latin typeface="Calibri" panose="020F0502020204030204" pitchFamily="34" charset="0"/>
                    <a:cs typeface="Calibri" panose="020F0502020204030204" pitchFamily="34" charset="0"/>
                  </a:rPr>
                  <a:t>We combine together the clusters for which </a:t>
                </a:r>
                <a14:m>
                  <m:oMath xmlns:m="http://schemas.openxmlformats.org/officeDocument/2006/math">
                    <m:r>
                      <m:rPr>
                        <m:sty m:val="p"/>
                      </m:rPr>
                      <a:rPr lang="en-CA" sz="2400">
                        <a:solidFill>
                          <a:schemeClr val="tx1"/>
                        </a:solidFill>
                        <a:latin typeface="Cambria Math" panose="02040503050406030204" pitchFamily="18" charset="0"/>
                        <a:cs typeface="Calibri" panose="020F0502020204030204" pitchFamily="34" charset="0"/>
                      </a:rPr>
                      <m:t>Δ</m:t>
                    </m:r>
                    <m:d>
                      <m:dPr>
                        <m:ctrlPr>
                          <a:rPr lang="en-CA" sz="2400" i="1">
                            <a:solidFill>
                              <a:schemeClr val="tx1"/>
                            </a:solidFill>
                            <a:latin typeface="Cambria Math" panose="02040503050406030204" pitchFamily="18" charset="0"/>
                            <a:cs typeface="Calibri" panose="020F0502020204030204" pitchFamily="34" charset="0"/>
                          </a:rPr>
                        </m:ctrlPr>
                      </m:dPr>
                      <m:e>
                        <m:r>
                          <a:rPr lang="en-CA" sz="2400">
                            <a:solidFill>
                              <a:schemeClr val="tx1"/>
                            </a:solidFill>
                            <a:latin typeface="Cambria Math" panose="02040503050406030204" pitchFamily="18" charset="0"/>
                            <a:cs typeface="Calibri" panose="020F0502020204030204" pitchFamily="34" charset="0"/>
                          </a:rPr>
                          <m:t>𝑘</m:t>
                        </m:r>
                        <m:r>
                          <a:rPr lang="en-CA" sz="2400">
                            <a:solidFill>
                              <a:schemeClr val="tx1"/>
                            </a:solidFill>
                            <a:latin typeface="Cambria Math" panose="02040503050406030204" pitchFamily="18" charset="0"/>
                            <a:cs typeface="Calibri" panose="020F0502020204030204" pitchFamily="34" charset="0"/>
                          </a:rPr>
                          <m:t>,</m:t>
                        </m:r>
                        <m:sSup>
                          <m:sSupPr>
                            <m:ctrlPr>
                              <a:rPr lang="en-CA" sz="2400" i="1">
                                <a:solidFill>
                                  <a:schemeClr val="tx1"/>
                                </a:solidFill>
                                <a:latin typeface="Cambria Math" panose="02040503050406030204" pitchFamily="18" charset="0"/>
                                <a:cs typeface="Calibri" panose="020F0502020204030204" pitchFamily="34" charset="0"/>
                              </a:rPr>
                            </m:ctrlPr>
                          </m:sSupPr>
                          <m:e>
                            <m:r>
                              <a:rPr lang="en-CA" sz="2400">
                                <a:solidFill>
                                  <a:schemeClr val="tx1"/>
                                </a:solidFill>
                                <a:latin typeface="Cambria Math" panose="02040503050406030204" pitchFamily="18" charset="0"/>
                                <a:cs typeface="Calibri" panose="020F0502020204030204" pitchFamily="34" charset="0"/>
                              </a:rPr>
                              <m:t>𝑘</m:t>
                            </m:r>
                          </m:e>
                          <m:sup>
                            <m:r>
                              <a:rPr lang="en-CA" sz="2400">
                                <a:solidFill>
                                  <a:schemeClr val="tx1"/>
                                </a:solidFill>
                                <a:latin typeface="Cambria Math" panose="02040503050406030204" pitchFamily="18" charset="0"/>
                                <a:cs typeface="Calibri" panose="020F0502020204030204" pitchFamily="34" charset="0"/>
                              </a:rPr>
                              <m:t>′</m:t>
                            </m:r>
                          </m:sup>
                        </m:sSup>
                      </m:e>
                    </m:d>
                  </m:oMath>
                </a14:m>
                <a:r>
                  <a:rPr lang="en-US" sz="2400" dirty="0">
                    <a:solidFill>
                      <a:schemeClr val="tx1"/>
                    </a:solidFill>
                    <a:latin typeface="Calibri" panose="020F0502020204030204" pitchFamily="34" charset="0"/>
                    <a:cs typeface="Calibri" panose="020F0502020204030204" pitchFamily="34" charset="0"/>
                  </a:rPr>
                  <a:t> is the </a:t>
                </a:r>
                <a:r>
                  <a:rPr lang="en-US" sz="2400" b="1" dirty="0">
                    <a:solidFill>
                      <a:schemeClr val="tx1"/>
                    </a:solidFill>
                    <a:latin typeface="Calibri" panose="020F0502020204030204" pitchFamily="34" charset="0"/>
                    <a:cs typeface="Calibri" panose="020F0502020204030204" pitchFamily="34" charset="0"/>
                  </a:rPr>
                  <a:t>smallest</a:t>
                </a:r>
                <a:endParaRPr lang="en-US" sz="2400" dirty="0">
                  <a:solidFill>
                    <a:schemeClr val="tx1"/>
                  </a:solidFill>
                  <a:latin typeface="Calibri" panose="020F0502020204030204" pitchFamily="34" charset="0"/>
                  <a:cs typeface="Calibri" panose="020F050202020403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63782" y="1753372"/>
                <a:ext cx="9991898" cy="4333392"/>
              </a:xfrm>
              <a:blipFill>
                <a:blip r:embed="rId2"/>
                <a:stretch>
                  <a:fillRect t="-11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F1486A6-9A6E-449E-8161-2D968A873C5D}"/>
                  </a:ext>
                </a:extLst>
              </p:cNvPr>
              <p:cNvSpPr txBox="1"/>
              <p:nvPr/>
            </p:nvSpPr>
            <p:spPr>
              <a:xfrm>
                <a:off x="3393000" y="2563621"/>
                <a:ext cx="5911105"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CA" b="0" i="0" smtClean="0">
                          <a:latin typeface="Cambria Math" panose="02040503050406030204" pitchFamily="18" charset="0"/>
                        </a:rPr>
                        <m:t>Δ</m:t>
                      </m:r>
                      <m:d>
                        <m:dPr>
                          <m:ctrlPr>
                            <a:rPr lang="en-CA" b="0" i="1" smtClean="0">
                              <a:latin typeface="Cambria Math" panose="02040503050406030204" pitchFamily="18" charset="0"/>
                            </a:rPr>
                          </m:ctrlPr>
                        </m:dPr>
                        <m:e>
                          <m:r>
                            <a:rPr lang="en-CA" b="0" i="1" smtClean="0">
                              <a:latin typeface="Cambria Math" panose="02040503050406030204" pitchFamily="18" charset="0"/>
                            </a:rPr>
                            <m:t>𝑘</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𝑘</m:t>
                              </m:r>
                            </m:e>
                            <m:sup>
                              <m:r>
                                <a:rPr lang="en-CA" b="0" i="1" smtClean="0">
                                  <a:latin typeface="Cambria Math" panose="02040503050406030204" pitchFamily="18" charset="0"/>
                                </a:rPr>
                                <m:t>′</m:t>
                              </m:r>
                            </m:sup>
                          </m:sSup>
                        </m:e>
                      </m:d>
                      <m:r>
                        <a:rPr lang="en-CA" b="0" i="1" smtClean="0">
                          <a:latin typeface="Cambria Math" panose="02040503050406030204" pitchFamily="18" charset="0"/>
                        </a:rPr>
                        <m:t>=</m:t>
                      </m:r>
                      <m:r>
                        <a:rPr lang="en-CA" b="0" i="1" smtClean="0">
                          <a:latin typeface="Cambria Math" panose="02040503050406030204" pitchFamily="18" charset="0"/>
                        </a:rPr>
                        <m:t>𝐸𝑆𝑆</m:t>
                      </m:r>
                      <m:d>
                        <m:dPr>
                          <m:ctrlPr>
                            <a:rPr lang="en-CA" b="0" i="1" smtClean="0">
                              <a:latin typeface="Cambria Math" panose="02040503050406030204" pitchFamily="18" charset="0"/>
                            </a:rPr>
                          </m:ctrlPr>
                        </m:dPr>
                        <m:e>
                          <m:r>
                            <a:rPr lang="en-CA" b="0" i="1" smtClean="0">
                              <a:latin typeface="Cambria Math" panose="02040503050406030204" pitchFamily="18" charset="0"/>
                            </a:rPr>
                            <m:t>𝐶</m:t>
                          </m:r>
                          <m:d>
                            <m:dPr>
                              <m:ctrlPr>
                                <a:rPr lang="en-CA" b="0" i="1" smtClean="0">
                                  <a:latin typeface="Cambria Math" panose="02040503050406030204" pitchFamily="18" charset="0"/>
                                </a:rPr>
                              </m:ctrlPr>
                            </m:dPr>
                            <m:e>
                              <m:r>
                                <a:rPr lang="en-CA" b="0" i="1" smtClean="0">
                                  <a:latin typeface="Cambria Math" panose="02040503050406030204" pitchFamily="18" charset="0"/>
                                </a:rPr>
                                <m:t>𝑘</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𝐶</m:t>
                          </m:r>
                          <m:d>
                            <m:dPr>
                              <m:ctrlPr>
                                <a:rPr lang="en-CA" b="0" i="1" smtClean="0">
                                  <a:latin typeface="Cambria Math" panose="02040503050406030204" pitchFamily="18" charset="0"/>
                                  <a:ea typeface="Cambria Math" panose="02040503050406030204" pitchFamily="18" charset="0"/>
                                </a:rPr>
                              </m:ctrlPr>
                            </m:dPr>
                            <m:e>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𝑘</m:t>
                                  </m:r>
                                </m:e>
                                <m:sup>
                                  <m:r>
                                    <a:rPr lang="en-CA" b="0" i="1" smtClean="0">
                                      <a:latin typeface="Cambria Math" panose="02040503050406030204" pitchFamily="18" charset="0"/>
                                      <a:ea typeface="Cambria Math" panose="02040503050406030204" pitchFamily="18" charset="0"/>
                                    </a:rPr>
                                    <m:t>′</m:t>
                                  </m:r>
                                </m:sup>
                              </m:sSup>
                            </m:e>
                          </m:d>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𝐸𝑆𝑆</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𝐶</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𝑘</m:t>
                              </m:r>
                            </m:e>
                          </m:d>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𝐸𝑆𝑆</m:t>
                      </m:r>
                      <m:d>
                        <m:dPr>
                          <m:ctrlPr>
                            <a:rPr lang="en-CA"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𝐶</m:t>
                          </m:r>
                          <m:d>
                            <m:dPr>
                              <m:ctrlPr>
                                <a:rPr lang="en-CA" b="0" i="1" smtClean="0">
                                  <a:latin typeface="Cambria Math" panose="02040503050406030204" pitchFamily="18" charset="0"/>
                                  <a:ea typeface="Cambria Math" panose="02040503050406030204" pitchFamily="18" charset="0"/>
                                </a:rPr>
                              </m:ctrlPr>
                            </m:dPr>
                            <m:e>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𝑘</m:t>
                                  </m:r>
                                </m:e>
                                <m:sup>
                                  <m:r>
                                    <a:rPr lang="en-CA" b="0" i="1" smtClean="0">
                                      <a:latin typeface="Cambria Math" panose="02040503050406030204" pitchFamily="18" charset="0"/>
                                      <a:ea typeface="Cambria Math" panose="02040503050406030204" pitchFamily="18" charset="0"/>
                                    </a:rPr>
                                    <m:t>′</m:t>
                                  </m:r>
                                </m:sup>
                              </m:sSup>
                            </m:e>
                          </m:d>
                        </m:e>
                      </m:d>
                    </m:oMath>
                  </m:oMathPara>
                </a14:m>
                <a:endParaRPr lang="en-CA" dirty="0"/>
              </a:p>
            </p:txBody>
          </p:sp>
        </mc:Choice>
        <mc:Fallback xmlns="">
          <p:sp>
            <p:nvSpPr>
              <p:cNvPr id="4" name="TextBox 3">
                <a:extLst>
                  <a:ext uri="{FF2B5EF4-FFF2-40B4-BE49-F238E27FC236}">
                    <a16:creationId xmlns:a16="http://schemas.microsoft.com/office/drawing/2014/main" id="{5F1486A6-9A6E-449E-8161-2D968A873C5D}"/>
                  </a:ext>
                </a:extLst>
              </p:cNvPr>
              <p:cNvSpPr txBox="1">
                <a:spLocks noRot="1" noChangeAspect="1" noMove="1" noResize="1" noEditPoints="1" noAdjustHandles="1" noChangeArrowheads="1" noChangeShapeType="1" noTextEdit="1"/>
              </p:cNvSpPr>
              <p:nvPr/>
            </p:nvSpPr>
            <p:spPr>
              <a:xfrm>
                <a:off x="3393000" y="2563621"/>
                <a:ext cx="5911105" cy="312650"/>
              </a:xfrm>
              <a:prstGeom prst="rect">
                <a:avLst/>
              </a:prstGeom>
              <a:blipFill>
                <a:blip r:embed="rId3"/>
                <a:stretch>
                  <a:fillRect b="-3922"/>
                </a:stretch>
              </a:blipFill>
            </p:spPr>
            <p:txBody>
              <a:bodyPr/>
              <a:lstStyle/>
              <a:p>
                <a:r>
                  <a:rPr lang="en-US">
                    <a:noFill/>
                  </a:rPr>
                  <a:t> </a:t>
                </a:r>
              </a:p>
            </p:txBody>
          </p:sp>
        </mc:Fallback>
      </mc:AlternateContent>
    </p:spTree>
    <p:extLst>
      <p:ext uri="{BB962C8B-B14F-4D97-AF65-F5344CB8AC3E}">
        <p14:creationId xmlns:p14="http://schemas.microsoft.com/office/powerpoint/2010/main" val="40550555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Hierarchical Clustering – Ward’s method</a:t>
            </a:r>
          </a:p>
        </p:txBody>
      </p:sp>
      <p:sp>
        <p:nvSpPr>
          <p:cNvPr id="3" name="Content Placeholder 2"/>
          <p:cNvSpPr>
            <a:spLocks noGrp="1"/>
          </p:cNvSpPr>
          <p:nvPr>
            <p:ph idx="1"/>
          </p:nvPr>
        </p:nvSpPr>
        <p:spPr>
          <a:xfrm>
            <a:off x="1097278" y="1753372"/>
            <a:ext cx="7113849" cy="4176373"/>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Let’s combine c1 &amp; c2 (vs c1 &amp; c3)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ESS of (c1 &amp; c2), c3, c4, c5, c6, c7, c8, c9, c10 </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ESS= (2-2.5)² + (3-2.5)² + (3-3)² + (3-3)² = 0.25 + 0.25 = </a:t>
            </a:r>
            <a:r>
              <a:rPr lang="en-US" sz="1800" b="1" dirty="0">
                <a:solidFill>
                  <a:schemeClr val="tx1"/>
                </a:solidFill>
                <a:latin typeface="Calibri" panose="020F0502020204030204" pitchFamily="34" charset="0"/>
                <a:ea typeface="ヒラギノ角ゴ Pro W3" charset="-128"/>
                <a:cs typeface="Calibri" panose="020F0502020204030204" pitchFamily="34" charset="0"/>
                <a:sym typeface="EB Garamond"/>
              </a:rPr>
              <a:t>0.50</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For (c3, c4...c10) each point is a cluster so ESS=0</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ESS of (c1 &amp; c3), c2, c4, c5, c6, c7, c8, c9, c10 </a:t>
            </a:r>
          </a:p>
          <a:p>
            <a:pPr marL="1280160" lvl="3"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ea typeface="ヒラギノ角ゴ Pro W3" charset="-128"/>
                <a:cs typeface="Calibri" panose="020F0502020204030204" pitchFamily="34" charset="0"/>
                <a:sym typeface="EB Garamond"/>
              </a:rPr>
              <a:t>ESS= (2-5)² + (8-5)² + (3-5.5)² + (8-5.5)² = 9+9+6.25+6.25 = </a:t>
            </a:r>
            <a:r>
              <a:rPr lang="en-US" sz="1800" b="1" dirty="0">
                <a:solidFill>
                  <a:schemeClr val="tx1"/>
                </a:solidFill>
                <a:latin typeface="Calibri" panose="020F0502020204030204" pitchFamily="34" charset="0"/>
                <a:ea typeface="ヒラギノ角ゴ Pro W3" charset="-128"/>
                <a:cs typeface="Calibri" panose="020F0502020204030204" pitchFamily="34" charset="0"/>
                <a:sym typeface="EB Garamond"/>
              </a:rPr>
              <a:t>30.50</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rPr>
              <a:t>Ward method will favour c1 &amp; c2 over (c1 &amp; c3)</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ea typeface="ヒラギノ角ゴ Pro W3" charset="-128"/>
              <a:cs typeface="Calibri" panose="020F0502020204030204" pitchFamily="34" charset="0"/>
              <a:sym typeface="EB Garamond"/>
            </a:endParaRPr>
          </a:p>
        </p:txBody>
      </p:sp>
      <p:graphicFrame>
        <p:nvGraphicFramePr>
          <p:cNvPr id="13" name="Google Shape;276;p50"/>
          <p:cNvGraphicFramePr/>
          <p:nvPr/>
        </p:nvGraphicFramePr>
        <p:xfrm>
          <a:off x="8469745" y="2004291"/>
          <a:ext cx="3048000" cy="3055620"/>
        </p:xfrm>
        <a:graphic>
          <a:graphicData uri="http://schemas.openxmlformats.org/drawingml/2006/table">
            <a:tbl>
              <a:tblPr>
                <a:noFill/>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384328">
                <a:tc>
                  <a:txBody>
                    <a:bodyPr/>
                    <a:lstStyle/>
                    <a:p>
                      <a:pPr marL="0" lvl="0" indent="0" algn="ctr" rtl="0">
                        <a:lnSpc>
                          <a:spcPct val="100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Customer id </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Performance rating BMW</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Overall </a:t>
                      </a:r>
                      <a:endParaRPr sz="1200" b="1" dirty="0">
                        <a:latin typeface="Calibri" panose="020F0502020204030204" pitchFamily="34" charset="0"/>
                        <a:ea typeface="EB Garamond"/>
                        <a:cs typeface="Calibri" panose="020F0502020204030204" pitchFamily="34" charset="0"/>
                        <a:sym typeface="EB Garamond"/>
                      </a:endParaRPr>
                    </a:p>
                    <a:p>
                      <a:pPr marL="0" lvl="0" indent="0" algn="ctr" rtl="0">
                        <a:lnSpc>
                          <a:spcPct val="100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rating BMW</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0"/>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c1</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c2</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3</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210293">
                <a:tc>
                  <a:txBody>
                    <a:bodyPr/>
                    <a:lstStyle/>
                    <a:p>
                      <a:pPr marL="0" lvl="0" indent="0" algn="ctr" rtl="0">
                        <a:lnSpc>
                          <a:spcPct val="100000"/>
                        </a:lnSpc>
                        <a:spcBef>
                          <a:spcPts val="0"/>
                        </a:spcBef>
                        <a:spcAft>
                          <a:spcPts val="0"/>
                        </a:spcAft>
                        <a:buNone/>
                      </a:pPr>
                      <a:r>
                        <a:rPr lang="en" sz="1200" b="1" dirty="0">
                          <a:latin typeface="Calibri" panose="020F0502020204030204" pitchFamily="34" charset="0"/>
                          <a:ea typeface="EB Garamond"/>
                          <a:cs typeface="Calibri" panose="020F0502020204030204" pitchFamily="34" charset="0"/>
                          <a:sym typeface="EB Garamond"/>
                        </a:rPr>
                        <a:t>c1 &amp; c2</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2.5</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panose="020F0502020204030204" pitchFamily="34" charset="0"/>
                          <a:ea typeface="EB Garamond"/>
                          <a:cs typeface="Calibri" panose="020F0502020204030204" pitchFamily="34" charset="0"/>
                          <a:sym typeface="EB Garamond"/>
                        </a:rPr>
                        <a:t>3</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210293">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c3</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2102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alibri" panose="020F0502020204030204" pitchFamily="34" charset="0"/>
                          <a:ea typeface="EB Garamond"/>
                          <a:cs typeface="Calibri" panose="020F0502020204030204" pitchFamily="34" charset="0"/>
                          <a:sym typeface="EB Garamond"/>
                        </a:rPr>
                        <a:t>c1 &amp; c3</a:t>
                      </a: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b="1" dirty="0">
                          <a:latin typeface="Calibri" panose="020F0502020204030204" pitchFamily="34" charset="0"/>
                          <a:ea typeface="EB Garamond"/>
                          <a:cs typeface="Calibri" panose="020F0502020204030204" pitchFamily="34" charset="0"/>
                          <a:sym typeface="EB Garamond"/>
                        </a:rPr>
                        <a:t>5</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US" sz="1200" b="1" dirty="0">
                          <a:latin typeface="Calibri" panose="020F0502020204030204" pitchFamily="34" charset="0"/>
                          <a:ea typeface="EB Garamond"/>
                          <a:cs typeface="Calibri" panose="020F0502020204030204" pitchFamily="34" charset="0"/>
                          <a:sym typeface="EB Garamond"/>
                        </a:rPr>
                        <a:t>5.5</a:t>
                      </a:r>
                      <a:endParaRPr sz="1200" b="1"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lgn="ctr">
                      <a:solidFill>
                        <a:srgbClr val="CCCCCC"/>
                      </a:solidFill>
                      <a:prstDash val="solid"/>
                      <a:round/>
                      <a:headEnd type="none" w="sm" len="sm"/>
                      <a:tailEnd type="none" w="sm" len="sm"/>
                    </a:lnB>
                  </a:tcPr>
                </a:tc>
                <a:extLst>
                  <a:ext uri="{0D108BD9-81ED-4DB2-BD59-A6C34878D82A}">
                    <a16:rowId xmlns:a16="http://schemas.microsoft.com/office/drawing/2014/main" val="470243039"/>
                  </a:ext>
                </a:extLst>
              </a:tr>
              <a:tr h="210293">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c4</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c5</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c6</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6</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c7</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8</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210293">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c8</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7</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lgn="ctr">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2</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lgn="ctr">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lgn="ctr">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c9</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1</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1"/>
                  </a:ext>
                </a:extLst>
              </a:tr>
              <a:tr h="210293">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c10</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5</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6</a:t>
                      </a:r>
                      <a:endParaRPr sz="1200" dirty="0">
                        <a:latin typeface="Calibri" panose="020F0502020204030204" pitchFamily="34" charset="0"/>
                        <a:ea typeface="EB Garamond"/>
                        <a:cs typeface="Calibri" panose="020F0502020204030204" pitchFamily="34" charset="0"/>
                        <a:sym typeface="EB Garamond"/>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6691686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Ward’s method – visualization</a:t>
            </a:r>
          </a:p>
        </p:txBody>
      </p:sp>
      <p:grpSp>
        <p:nvGrpSpPr>
          <p:cNvPr id="5" name="Group 4"/>
          <p:cNvGrpSpPr/>
          <p:nvPr/>
        </p:nvGrpSpPr>
        <p:grpSpPr>
          <a:xfrm>
            <a:off x="1613760" y="2011586"/>
            <a:ext cx="6800900" cy="4133880"/>
            <a:chOff x="1613760" y="2002350"/>
            <a:chExt cx="6800900" cy="4133880"/>
          </a:xfrm>
        </p:grpSpPr>
        <p:pic>
          <p:nvPicPr>
            <p:cNvPr id="7" name="Picture 6">
              <a:extLst>
                <a:ext uri="{FF2B5EF4-FFF2-40B4-BE49-F238E27FC236}">
                  <a16:creationId xmlns:a16="http://schemas.microsoft.com/office/drawing/2014/main" id="{B8DF8FF4-A6D5-4EDF-BEAD-7FF2A81A7C1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613760" y="2002350"/>
              <a:ext cx="6800900" cy="4133880"/>
            </a:xfrm>
            <a:prstGeom prst="rect">
              <a:avLst/>
            </a:prstGeom>
          </p:spPr>
        </p:pic>
        <p:cxnSp>
          <p:nvCxnSpPr>
            <p:cNvPr id="8" name="Straight Arrow Connector 7">
              <a:extLst>
                <a:ext uri="{FF2B5EF4-FFF2-40B4-BE49-F238E27FC236}">
                  <a16:creationId xmlns:a16="http://schemas.microsoft.com/office/drawing/2014/main" id="{0E776F2F-B811-4F52-9731-9ECB162AB5F8}"/>
                </a:ext>
              </a:extLst>
            </p:cNvPr>
            <p:cNvCxnSpPr/>
            <p:nvPr/>
          </p:nvCxnSpPr>
          <p:spPr>
            <a:xfrm>
              <a:off x="3543560" y="2858125"/>
              <a:ext cx="3147934" cy="187377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9761839-5820-4518-B462-6D789E4A32CA}"/>
                </a:ext>
              </a:extLst>
            </p:cNvPr>
            <p:cNvSpPr txBox="1"/>
            <p:nvPr/>
          </p:nvSpPr>
          <p:spPr>
            <a:xfrm>
              <a:off x="4910996" y="3404394"/>
              <a:ext cx="1787156" cy="307777"/>
            </a:xfrm>
            <a:prstGeom prst="rect">
              <a:avLst/>
            </a:prstGeom>
            <a:noFill/>
          </p:spPr>
          <p:txBody>
            <a:bodyPr wrap="none" rtlCol="0">
              <a:spAutoFit/>
            </a:bodyPr>
            <a:lstStyle/>
            <a:p>
              <a:r>
                <a:rPr lang="en-CA" sz="1400" b="1" dirty="0">
                  <a:latin typeface="Calibri" panose="020F0502020204030204" pitchFamily="34" charset="0"/>
                  <a:cs typeface="Calibri" panose="020F0502020204030204" pitchFamily="34" charset="0"/>
                </a:rPr>
                <a:t>Increase in ESS: 85.74</a:t>
              </a:r>
            </a:p>
          </p:txBody>
        </p:sp>
        <p:cxnSp>
          <p:nvCxnSpPr>
            <p:cNvPr id="10" name="Straight Arrow Connector 9">
              <a:extLst>
                <a:ext uri="{FF2B5EF4-FFF2-40B4-BE49-F238E27FC236}">
                  <a16:creationId xmlns:a16="http://schemas.microsoft.com/office/drawing/2014/main" id="{8C5C0011-D49C-4F27-9F0B-66912081D38D}"/>
                </a:ext>
              </a:extLst>
            </p:cNvPr>
            <p:cNvCxnSpPr>
              <a:cxnSpLocks/>
            </p:cNvCxnSpPr>
            <p:nvPr/>
          </p:nvCxnSpPr>
          <p:spPr>
            <a:xfrm flipV="1">
              <a:off x="3464087" y="4489785"/>
              <a:ext cx="1274164" cy="584617"/>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2F8BC4-3191-47CC-BB35-68B852131232}"/>
                </a:ext>
              </a:extLst>
            </p:cNvPr>
            <p:cNvSpPr txBox="1"/>
            <p:nvPr/>
          </p:nvSpPr>
          <p:spPr>
            <a:xfrm>
              <a:off x="4017418" y="4933979"/>
              <a:ext cx="1787156" cy="307777"/>
            </a:xfrm>
            <a:prstGeom prst="rect">
              <a:avLst/>
            </a:prstGeom>
            <a:noFill/>
          </p:spPr>
          <p:txBody>
            <a:bodyPr wrap="none" rtlCol="0">
              <a:spAutoFit/>
            </a:bodyPr>
            <a:lstStyle/>
            <a:p>
              <a:r>
                <a:rPr lang="en-CA" sz="1400" b="1" dirty="0">
                  <a:latin typeface="Calibri" panose="020F0502020204030204" pitchFamily="34" charset="0"/>
                  <a:cs typeface="Calibri" panose="020F0502020204030204" pitchFamily="34" charset="0"/>
                </a:rPr>
                <a:t>Increase in ESS: 14.41</a:t>
              </a:r>
            </a:p>
          </p:txBody>
        </p:sp>
      </p:grpSp>
      <p:sp>
        <p:nvSpPr>
          <p:cNvPr id="12" name="TextBox 11"/>
          <p:cNvSpPr txBox="1"/>
          <p:nvPr/>
        </p:nvSpPr>
        <p:spPr>
          <a:xfrm>
            <a:off x="8082152" y="2447636"/>
            <a:ext cx="2447303"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Combining 2 and 3 will be preferred over 1 and 4</a:t>
            </a:r>
          </a:p>
        </p:txBody>
      </p:sp>
    </p:spTree>
    <p:extLst>
      <p:ext uri="{BB962C8B-B14F-4D97-AF65-F5344CB8AC3E}">
        <p14:creationId xmlns:p14="http://schemas.microsoft.com/office/powerpoint/2010/main" val="28737500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Ward’s method – creating a dendrogram</a:t>
            </a:r>
          </a:p>
        </p:txBody>
      </p:sp>
      <p:sp>
        <p:nvSpPr>
          <p:cNvPr id="6" name="Rectangle 7"/>
          <p:cNvSpPr txBox="1">
            <a:spLocks noChangeArrowheads="1"/>
          </p:cNvSpPr>
          <p:nvPr/>
        </p:nvSpPr>
        <p:spPr>
          <a:xfrm>
            <a:off x="1209963" y="1737360"/>
            <a:ext cx="9945717" cy="4217988"/>
          </a:xfrm>
          <a:prstGeom prst="rect">
            <a:avLst/>
          </a:prstGeom>
        </p:spPr>
        <p:txBody>
          <a:bodyPr vert="horz" lIns="92075" tIns="46038" rIns="92075" bIns="46038"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defTabSz="1062038">
              <a:lnSpc>
                <a:spcPct val="100000"/>
              </a:lnSpc>
              <a:spcBef>
                <a:spcPts val="0"/>
              </a:spcBef>
              <a:spcAft>
                <a:spcPct val="80000"/>
              </a:spcAft>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First Stage:		A=2	B=5		C=9		D=10		E=15</a:t>
            </a: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Second Stage:			AB =	4.5	BD =	12.5</a:t>
            </a: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			AC =	24.5	BE =	50.0</a:t>
            </a: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			AD =	32.0 	          </a:t>
            </a:r>
            <a:r>
              <a:rPr lang="en-US" sz="1800" b="1" dirty="0">
                <a:solidFill>
                  <a:schemeClr val="tx1"/>
                </a:solidFill>
                <a:latin typeface="Calibri" panose="020F0502020204030204" pitchFamily="34" charset="0"/>
                <a:cs typeface="Calibri" panose="020F0502020204030204" pitchFamily="34" charset="0"/>
              </a:rPr>
              <a:t>CD =0.5</a:t>
            </a:r>
            <a:endParaRPr lang="en-US" sz="1800" dirty="0">
              <a:solidFill>
                <a:schemeClr val="tx1"/>
              </a:solidFill>
              <a:latin typeface="Calibri" panose="020F0502020204030204" pitchFamily="34" charset="0"/>
              <a:cs typeface="Calibri" panose="020F0502020204030204" pitchFamily="34" charset="0"/>
            </a:endParaRP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			AE =	84.5	CE =	18.0</a:t>
            </a:r>
          </a:p>
          <a:p>
            <a:pPr marL="0" indent="0" defTabSz="1062038">
              <a:lnSpc>
                <a:spcPct val="100000"/>
              </a:lnSpc>
              <a:spcBef>
                <a:spcPts val="0"/>
              </a:spcBef>
              <a:spcAft>
                <a:spcPct val="80000"/>
              </a:spcAft>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			BC =	8.0	      DE =	12.5</a:t>
            </a: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Third Stage: CDA =37.5	 		CDB =13.5		CDE =20.16	 	</a:t>
            </a:r>
            <a:r>
              <a:rPr lang="en-US" sz="1800" b="1" dirty="0">
                <a:solidFill>
                  <a:schemeClr val="tx1"/>
                </a:solidFill>
                <a:latin typeface="Calibri" panose="020F0502020204030204" pitchFamily="34" charset="0"/>
                <a:cs typeface="Calibri" panose="020F0502020204030204" pitchFamily="34" charset="0"/>
              </a:rPr>
              <a:t>AB =4.5 		</a:t>
            </a:r>
            <a:r>
              <a:rPr lang="en-US" sz="1800" dirty="0">
                <a:solidFill>
                  <a:schemeClr val="tx1"/>
                </a:solidFill>
                <a:latin typeface="Calibri" panose="020F0502020204030204" pitchFamily="34" charset="0"/>
                <a:cs typeface="Calibri" panose="020F0502020204030204" pitchFamily="34" charset="0"/>
              </a:rPr>
              <a:t>AE =84.5	 	BE =50.0</a:t>
            </a:r>
          </a:p>
          <a:p>
            <a:pPr marL="0" indent="0" defTabSz="1062038">
              <a:lnSpc>
                <a:spcPct val="100000"/>
              </a:lnSpc>
              <a:spcBef>
                <a:spcPts val="0"/>
              </a:spcBef>
              <a:spcAft>
                <a:spcPct val="80000"/>
              </a:spcAft>
              <a:buFontTx/>
              <a:buNone/>
              <a:tabLst>
                <a:tab pos="2195513" algn="r"/>
                <a:tab pos="2476500" algn="dec"/>
                <a:tab pos="3621088" algn="r"/>
                <a:tab pos="3998913" algn="dec"/>
                <a:tab pos="5143500" algn="r"/>
                <a:tab pos="5424488" algn="dec"/>
                <a:tab pos="6569075" algn="r"/>
                <a:tab pos="6945313" algn="dec"/>
                <a:tab pos="7902575" algn="r"/>
                <a:tab pos="8185150" algn="dec"/>
              </a:tabLst>
            </a:pPr>
            <a:endParaRPr lang="en-US" sz="1800" dirty="0">
              <a:solidFill>
                <a:schemeClr val="tx1"/>
              </a:solidFill>
              <a:latin typeface="Calibri" panose="020F0502020204030204" pitchFamily="34" charset="0"/>
              <a:cs typeface="Calibri" panose="020F0502020204030204" pitchFamily="34" charset="0"/>
            </a:endParaRPr>
          </a:p>
          <a:p>
            <a:pPr marL="0" indent="0" defTabSz="1062038">
              <a:lnSpc>
                <a:spcPct val="100000"/>
              </a:lnSpc>
              <a:spcBef>
                <a:spcPts val="0"/>
              </a:spcBef>
              <a:spcAft>
                <a:spcPct val="80000"/>
              </a:spcAft>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Fourth Stage: 			ABCD =	36.0  	ABE=	88.17		</a:t>
            </a:r>
            <a:r>
              <a:rPr lang="en-US" sz="1800" b="1" dirty="0">
                <a:solidFill>
                  <a:schemeClr val="tx1"/>
                </a:solidFill>
                <a:latin typeface="Calibri" panose="020F0502020204030204" pitchFamily="34" charset="0"/>
                <a:cs typeface="Calibri" panose="020F0502020204030204" pitchFamily="34" charset="0"/>
              </a:rPr>
              <a:t>CDE =	20.18</a:t>
            </a:r>
            <a:endParaRPr lang="en-US" sz="1800" dirty="0">
              <a:solidFill>
                <a:schemeClr val="tx1"/>
              </a:solidFill>
              <a:latin typeface="Calibri" panose="020F0502020204030204" pitchFamily="34" charset="0"/>
              <a:cs typeface="Calibri" panose="020F0502020204030204" pitchFamily="34" charset="0"/>
            </a:endParaRPr>
          </a:p>
          <a:p>
            <a:pPr marL="0" indent="0" defTabSz="1062038">
              <a:lnSpc>
                <a:spcPct val="100000"/>
              </a:lnSpc>
              <a:spcBef>
                <a:spcPts val="0"/>
              </a:spcBef>
              <a:buFontTx/>
              <a:buNone/>
              <a:tabLst>
                <a:tab pos="2195513" algn="r"/>
                <a:tab pos="2476500" algn="dec"/>
                <a:tab pos="3621088" algn="r"/>
                <a:tab pos="3998913" algn="dec"/>
                <a:tab pos="5143500" algn="r"/>
                <a:tab pos="5424488" algn="dec"/>
                <a:tab pos="6569075" algn="r"/>
                <a:tab pos="6945313" algn="dec"/>
                <a:tab pos="7902575" algn="r"/>
                <a:tab pos="8185150" algn="dec"/>
              </a:tabLst>
            </a:pPr>
            <a:r>
              <a:rPr lang="en-US" sz="1800" dirty="0">
                <a:solidFill>
                  <a:schemeClr val="tx1"/>
                </a:solidFill>
                <a:latin typeface="Calibri" panose="020F0502020204030204" pitchFamily="34" charset="0"/>
                <a:cs typeface="Calibri" panose="020F0502020204030204" pitchFamily="34" charset="0"/>
              </a:rPr>
              <a:t>Fifth Stage:					</a:t>
            </a:r>
            <a:r>
              <a:rPr lang="en-US" sz="1800" b="1" dirty="0">
                <a:solidFill>
                  <a:schemeClr val="tx1"/>
                </a:solidFill>
                <a:latin typeface="Calibri" panose="020F0502020204030204" pitchFamily="34" charset="0"/>
                <a:cs typeface="Calibri" panose="020F0502020204030204" pitchFamily="34" charset="0"/>
              </a:rPr>
              <a:t>ABCDE =	73.62</a:t>
            </a:r>
            <a:r>
              <a:rPr lang="en-US" sz="1800" dirty="0">
                <a:solidFill>
                  <a:schemeClr val="tx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4751439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95896"/>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Appendix  2 – Machine Learning </a:t>
            </a:r>
          </a:p>
        </p:txBody>
      </p:sp>
    </p:spTree>
    <p:extLst>
      <p:ext uri="{BB962C8B-B14F-4D97-AF65-F5344CB8AC3E}">
        <p14:creationId xmlns:p14="http://schemas.microsoft.com/office/powerpoint/2010/main" val="319118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200727" y="74319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Definition </a:t>
            </a:r>
            <a:endParaRPr sz="3200" spc="0" dirty="0">
              <a:solidFill>
                <a:srgbClr val="0070C0"/>
              </a:solidFill>
              <a:latin typeface="Calibri" panose="020F0502020204030204" pitchFamily="34" charset="0"/>
              <a:cs typeface="Calibri" panose="020F0502020204030204" pitchFamily="34" charset="0"/>
              <a:sym typeface="EB Garamond"/>
            </a:endParaRPr>
          </a:p>
        </p:txBody>
      </p:sp>
      <p:sp>
        <p:nvSpPr>
          <p:cNvPr id="73" name="Google Shape;73;p14"/>
          <p:cNvSpPr txBox="1">
            <a:spLocks noGrp="1"/>
          </p:cNvSpPr>
          <p:nvPr>
            <p:ph type="body" idx="1"/>
          </p:nvPr>
        </p:nvSpPr>
        <p:spPr>
          <a:xfrm>
            <a:off x="1200727" y="1762596"/>
            <a:ext cx="10021455" cy="943200"/>
          </a:xfrm>
          <a:prstGeom prst="rect">
            <a:avLst/>
          </a:prstGeom>
        </p:spPr>
        <p:txBody>
          <a:bodyPr spcFirstLastPara="1" vert="horz" wrap="square" lIns="121900" tIns="121900" rIns="121900" bIns="121900" rtlCol="0" anchor="t" anchorCtr="0">
            <a:noAutofit/>
          </a:bodyPr>
          <a:lstStyle/>
          <a:p>
            <a:pPr marL="914400" lvl="1" indent="-365760">
              <a:lnSpc>
                <a:spcPct val="100000"/>
              </a:lnSpc>
              <a:spcBef>
                <a:spcPts val="0"/>
              </a:spcBef>
              <a:buClrTx/>
              <a:buSzPct val="100000"/>
              <a:buFont typeface="Arial" panose="020B0604020202020204" pitchFamily="34" charset="0"/>
              <a:buChar char="•"/>
            </a:pPr>
            <a:r>
              <a:rPr lang="en" dirty="0">
                <a:solidFill>
                  <a:srgbClr val="000000"/>
                </a:solidFill>
                <a:latin typeface="Calibri" panose="020F0502020204030204" pitchFamily="34" charset="0"/>
                <a:ea typeface="EB Garamond"/>
                <a:cs typeface="Calibri" panose="020F0502020204030204" pitchFamily="34" charset="0"/>
                <a:sym typeface="EB Garamond"/>
              </a:rPr>
              <a:t>"</a:t>
            </a:r>
            <a:r>
              <a:rPr lang="en" i="1" dirty="0">
                <a:solidFill>
                  <a:srgbClr val="000000"/>
                </a:solidFill>
                <a:latin typeface="Calibri" panose="020F0502020204030204" pitchFamily="34" charset="0"/>
                <a:cs typeface="Calibri" panose="020F0502020204030204" pitchFamily="34" charset="0"/>
                <a:sym typeface="EB Garamond"/>
              </a:rPr>
              <a:t>Machine learning is a field of computer science that gives computers the ability to learn [from data] without being explicitly programmed</a:t>
            </a:r>
            <a:r>
              <a:rPr lang="en" dirty="0">
                <a:solidFill>
                  <a:srgbClr val="000000"/>
                </a:solidFill>
                <a:latin typeface="Calibri" panose="020F0502020204030204" pitchFamily="34" charset="0"/>
                <a:cs typeface="Calibri" panose="020F0502020204030204" pitchFamily="34" charset="0"/>
                <a:sym typeface="EB Garamond"/>
              </a:rPr>
              <a:t>." Wikipedia</a:t>
            </a:r>
            <a:endParaRPr dirty="0">
              <a:solidFill>
                <a:srgbClr val="000000"/>
              </a:solidFill>
              <a:latin typeface="Calibri" panose="020F0502020204030204" pitchFamily="34" charset="0"/>
              <a:cs typeface="Calibri" panose="020F0502020204030204" pitchFamily="34" charset="0"/>
              <a:sym typeface="EB Garamond"/>
            </a:endParaRPr>
          </a:p>
          <a:p>
            <a:pPr indent="0">
              <a:lnSpc>
                <a:spcPct val="100000"/>
              </a:lnSpc>
              <a:spcAft>
                <a:spcPts val="2133"/>
              </a:spcAft>
              <a:buNone/>
            </a:pPr>
            <a:endParaRPr sz="1600" dirty="0">
              <a:solidFill>
                <a:srgbClr val="000000"/>
              </a:solidFill>
              <a:latin typeface="Playfair Display"/>
              <a:ea typeface="Playfair Display"/>
              <a:cs typeface="Playfair Display"/>
              <a:sym typeface="Playfair Display"/>
            </a:endParaRPr>
          </a:p>
        </p:txBody>
      </p:sp>
      <p:pic>
        <p:nvPicPr>
          <p:cNvPr id="74" name="Google Shape;74;p14"/>
          <p:cNvPicPr preferRelativeResize="0"/>
          <p:nvPr/>
        </p:nvPicPr>
        <p:blipFill>
          <a:blip r:embed="rId3">
            <a:alphaModFix/>
          </a:blip>
          <a:stretch>
            <a:fillRect/>
          </a:stretch>
        </p:blipFill>
        <p:spPr>
          <a:xfrm>
            <a:off x="2281334" y="3079063"/>
            <a:ext cx="6895167" cy="2936300"/>
          </a:xfrm>
          <a:prstGeom prst="rect">
            <a:avLst/>
          </a:prstGeom>
          <a:noFill/>
          <a:ln>
            <a:noFill/>
          </a:ln>
        </p:spPr>
      </p:pic>
    </p:spTree>
    <p:extLst>
      <p:ext uri="{BB962C8B-B14F-4D97-AF65-F5344CB8AC3E}">
        <p14:creationId xmlns:p14="http://schemas.microsoft.com/office/powerpoint/2010/main" val="337118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2800" spc="0" dirty="0">
                <a:solidFill>
                  <a:srgbClr val="0070C0"/>
                </a:solidFill>
                <a:latin typeface="Calibri" panose="020F0502020204030204" pitchFamily="34" charset="0"/>
                <a:cs typeface="Calibri" panose="020F0502020204030204" pitchFamily="34" charset="0"/>
              </a:rPr>
              <a:t>Making Sound Business Decisions with Clustering Analysis</a:t>
            </a:r>
            <a:endParaRPr lang="en-US" sz="2800" spc="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07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133565" y="75158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Types and applications</a:t>
            </a:r>
            <a:endParaRPr sz="3200" spc="0" dirty="0">
              <a:solidFill>
                <a:srgbClr val="0070C0"/>
              </a:solidFill>
              <a:latin typeface="Calibri" panose="020F0502020204030204" pitchFamily="34" charset="0"/>
              <a:cs typeface="Calibri" panose="020F0502020204030204" pitchFamily="34" charset="0"/>
              <a:sym typeface="EB Garamond"/>
            </a:endParaRPr>
          </a:p>
        </p:txBody>
      </p:sp>
      <p:pic>
        <p:nvPicPr>
          <p:cNvPr id="3" name="Picture 2"/>
          <p:cNvPicPr>
            <a:picLocks noChangeAspect="1"/>
          </p:cNvPicPr>
          <p:nvPr/>
        </p:nvPicPr>
        <p:blipFill>
          <a:blip r:embed="rId3"/>
          <a:stretch>
            <a:fillRect/>
          </a:stretch>
        </p:blipFill>
        <p:spPr>
          <a:xfrm>
            <a:off x="6775269" y="2037805"/>
            <a:ext cx="4315096" cy="3085294"/>
          </a:xfrm>
          <a:prstGeom prst="rect">
            <a:avLst/>
          </a:prstGeom>
        </p:spPr>
      </p:pic>
      <p:sp>
        <p:nvSpPr>
          <p:cNvPr id="4" name="Rectangle 3"/>
          <p:cNvSpPr/>
          <p:nvPr/>
        </p:nvSpPr>
        <p:spPr>
          <a:xfrm>
            <a:off x="6392091" y="5123099"/>
            <a:ext cx="5460274" cy="430887"/>
          </a:xfrm>
          <a:prstGeom prst="rect">
            <a:avLst/>
          </a:prstGeom>
        </p:spPr>
        <p:txBody>
          <a:bodyPr wrap="square">
            <a:spAutoFit/>
          </a:bodyPr>
          <a:lstStyle/>
          <a:p>
            <a:r>
              <a:rPr lang="en-US" sz="1100" dirty="0">
                <a:latin typeface="Calibri" panose="020F0502020204030204" pitchFamily="34" charset="0"/>
                <a:cs typeface="Calibri" panose="020F0502020204030204" pitchFamily="34" charset="0"/>
              </a:rPr>
              <a:t>Source: </a:t>
            </a:r>
            <a:r>
              <a:rPr lang="en-US" sz="1100" dirty="0">
                <a:latin typeface="Calibri" panose="020F0502020204030204" pitchFamily="34" charset="0"/>
                <a:cs typeface="Calibri" panose="020F0502020204030204" pitchFamily="34" charset="0"/>
                <a:hlinkClick r:id="rId4"/>
              </a:rPr>
              <a:t>https://www.kdnuggets.com/2019/04/poll-data-science-machine-learning-methods-algorithms-use-2018-2019.html</a:t>
            </a:r>
            <a:r>
              <a:rPr lang="en-US" sz="1100" dirty="0">
                <a:latin typeface="Calibri" panose="020F0502020204030204" pitchFamily="34" charset="0"/>
                <a:cs typeface="Calibri" panose="020F0502020204030204" pitchFamily="34" charset="0"/>
              </a:rPr>
              <a:t> </a:t>
            </a:r>
          </a:p>
        </p:txBody>
      </p:sp>
      <p:pic>
        <p:nvPicPr>
          <p:cNvPr id="6" name="Picture 5"/>
          <p:cNvPicPr>
            <a:picLocks noChangeAspect="1"/>
          </p:cNvPicPr>
          <p:nvPr/>
        </p:nvPicPr>
        <p:blipFill>
          <a:blip r:embed="rId5"/>
          <a:stretch>
            <a:fillRect/>
          </a:stretch>
        </p:blipFill>
        <p:spPr>
          <a:xfrm>
            <a:off x="1200727" y="2037805"/>
            <a:ext cx="5278516" cy="2216977"/>
          </a:xfrm>
          <a:prstGeom prst="rect">
            <a:avLst/>
          </a:prstGeom>
        </p:spPr>
      </p:pic>
      <p:sp>
        <p:nvSpPr>
          <p:cNvPr id="7" name="Rectangle 6"/>
          <p:cNvSpPr/>
          <p:nvPr/>
        </p:nvSpPr>
        <p:spPr>
          <a:xfrm>
            <a:off x="1345827" y="5200042"/>
            <a:ext cx="4204805" cy="276999"/>
          </a:xfrm>
          <a:prstGeom prst="rect">
            <a:avLst/>
          </a:prstGeom>
        </p:spPr>
        <p:txBody>
          <a:bodyPr wrap="none">
            <a:spAutoFit/>
          </a:bodyPr>
          <a:lstStyle/>
          <a:p>
            <a:r>
              <a:rPr lang="en-US" sz="1200" dirty="0">
                <a:latin typeface="Calibri" panose="020F0502020204030204" pitchFamily="34" charset="0"/>
                <a:cs typeface="Calibri" panose="020F0502020204030204" pitchFamily="34" charset="0"/>
              </a:rPr>
              <a:t>Source: </a:t>
            </a:r>
            <a:r>
              <a:rPr lang="en-US" sz="1200" dirty="0">
                <a:latin typeface="Calibri" panose="020F0502020204030204" pitchFamily="34" charset="0"/>
                <a:cs typeface="Calibri" panose="020F0502020204030204" pitchFamily="34" charset="0"/>
                <a:hlinkClick r:id="rId6"/>
              </a:rPr>
              <a:t>https://www.javatpoint.com/types-of-machine-learning</a:t>
            </a:r>
            <a:r>
              <a:rPr lang="en-US" sz="1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512248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1133565" y="751581"/>
            <a:ext cx="9956800" cy="943200"/>
          </a:xfrm>
          <a:prstGeom prst="rect">
            <a:avLst/>
          </a:prstGeom>
        </p:spPr>
        <p:txBody>
          <a:bodyPr spcFirstLastPara="1" vert="horz" wrap="square" lIns="121900" tIns="121900" rIns="121900" bIns="121900" rtlCol="0" anchor="t" anchorCtr="0">
            <a:noAutofit/>
          </a:bodyPr>
          <a:lstStyle/>
          <a:p>
            <a:pPr>
              <a:spcBef>
                <a:spcPct val="0"/>
              </a:spcBef>
            </a:pPr>
            <a:r>
              <a:rPr lang="en" sz="3200" spc="0" dirty="0">
                <a:solidFill>
                  <a:srgbClr val="0070C0"/>
                </a:solidFill>
                <a:latin typeface="Calibri" panose="020F0502020204030204" pitchFamily="34" charset="0"/>
                <a:cs typeface="Calibri" panose="020F0502020204030204" pitchFamily="34" charset="0"/>
                <a:sym typeface="EB Garamond"/>
              </a:rPr>
              <a:t>Machine Learning – Algorithms</a:t>
            </a:r>
            <a:endParaRPr sz="3200" spc="0" dirty="0">
              <a:solidFill>
                <a:srgbClr val="0070C0"/>
              </a:solidFill>
              <a:latin typeface="Calibri" panose="020F0502020204030204" pitchFamily="34" charset="0"/>
              <a:cs typeface="Calibri" panose="020F0502020204030204" pitchFamily="34" charset="0"/>
              <a:sym typeface="EB Garamond"/>
            </a:endParaRPr>
          </a:p>
        </p:txBody>
      </p:sp>
      <p:sp>
        <p:nvSpPr>
          <p:cNvPr id="7" name="Rectangle 6"/>
          <p:cNvSpPr/>
          <p:nvPr/>
        </p:nvSpPr>
        <p:spPr>
          <a:xfrm>
            <a:off x="1133565" y="5899289"/>
            <a:ext cx="5304401" cy="276999"/>
          </a:xfrm>
          <a:prstGeom prst="rect">
            <a:avLst/>
          </a:prstGeom>
        </p:spPr>
        <p:txBody>
          <a:bodyPr wrap="none">
            <a:spAutoFit/>
          </a:bodyPr>
          <a:lstStyle/>
          <a:p>
            <a:r>
              <a:rPr lang="en-US" sz="1200" dirty="0">
                <a:latin typeface="Calibri" panose="020F0502020204030204" pitchFamily="34" charset="0"/>
                <a:cs typeface="Calibri" panose="020F0502020204030204" pitchFamily="34" charset="0"/>
              </a:rPr>
              <a:t>Source: </a:t>
            </a:r>
            <a:r>
              <a:rPr lang="en-US" sz="1200" dirty="0">
                <a:latin typeface="Calibri" panose="020F0502020204030204" pitchFamily="34" charset="0"/>
                <a:cs typeface="Calibri" panose="020F0502020204030204" pitchFamily="34" charset="0"/>
                <a:hlinkClick r:id="rId3"/>
              </a:rPr>
              <a:t>https://scikit-learn.org/stable/tutorial/machine_learning_map/index.html</a:t>
            </a:r>
            <a:r>
              <a:rPr lang="en-US" sz="1200" dirty="0">
                <a:latin typeface="Calibri" panose="020F0502020204030204" pitchFamily="34" charset="0"/>
                <a:cs typeface="Calibri" panose="020F0502020204030204" pitchFamily="34" charset="0"/>
              </a:rPr>
              <a:t> </a:t>
            </a:r>
          </a:p>
        </p:txBody>
      </p:sp>
      <p:pic>
        <p:nvPicPr>
          <p:cNvPr id="2" name="Picture 1"/>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40228" y="1954705"/>
            <a:ext cx="6178266" cy="3851955"/>
          </a:xfrm>
          <a:prstGeom prst="rect">
            <a:avLst/>
          </a:prstGeom>
        </p:spPr>
      </p:pic>
    </p:spTree>
    <p:extLst>
      <p:ext uri="{BB962C8B-B14F-4D97-AF65-F5344CB8AC3E}">
        <p14:creationId xmlns:p14="http://schemas.microsoft.com/office/powerpoint/2010/main" val="42698994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Machine learning </a:t>
            </a:r>
            <a:r>
              <a:rPr lang="en-US" sz="3200" dirty="0">
                <a:solidFill>
                  <a:srgbClr val="0070C0"/>
                </a:solidFill>
                <a:latin typeface="Calibri" panose="020F0502020204030204" pitchFamily="34" charset="0"/>
                <a:cs typeface="Calibri" panose="020F0502020204030204" pitchFamily="34" charset="0"/>
                <a:sym typeface="EB Garamond"/>
              </a:rPr>
              <a:t>–</a:t>
            </a:r>
            <a:r>
              <a:rPr lang="en-US" sz="3200" dirty="0">
                <a:solidFill>
                  <a:srgbClr val="0070C0"/>
                </a:solidFill>
                <a:latin typeface="Calibri" panose="020F0502020204030204" pitchFamily="34" charset="0"/>
                <a:cs typeface="Calibri" panose="020F0502020204030204" pitchFamily="34" charset="0"/>
              </a:rPr>
              <a:t> Supervised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46069"/>
            <a:ext cx="10519954" cy="4480559"/>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Machine learning – a program that learns from experience </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2400" b="1"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Supervised: The computer is “</a:t>
            </a:r>
            <a:r>
              <a:rPr lang="en-US" sz="2400" b="1" dirty="0">
                <a:solidFill>
                  <a:schemeClr val="tx1"/>
                </a:solidFill>
                <a:latin typeface="Calibri" panose="020F0502020204030204" pitchFamily="34" charset="0"/>
                <a:cs typeface="Calibri" panose="020F0502020204030204" pitchFamily="34" charset="0"/>
                <a:sym typeface="EB Garamond"/>
              </a:rPr>
              <a:t>taught</a:t>
            </a:r>
            <a:r>
              <a:rPr lang="en-US" sz="2400" dirty="0">
                <a:solidFill>
                  <a:schemeClr val="tx1"/>
                </a:solidFill>
                <a:latin typeface="Calibri" panose="020F0502020204030204" pitchFamily="34" charset="0"/>
                <a:cs typeface="Calibri" panose="020F0502020204030204" pitchFamily="34" charset="0"/>
                <a:sym typeface="EB Garamond"/>
              </a:rPr>
              <a:t>” with examples of desired inputs and outputs and goal is to learn from “input-output” relationships</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Assume an unknown function f that returns output y given some input X, i.e., y = f(X)</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Supervised learning: learn a function h that approximates f. y ≈ h(X)</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X= price, y= sales 	OR  	X = price, y = purchase or no purchase (categorical variable)</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937260" lvl="3" indent="0" fontAlgn="base">
              <a:lnSpc>
                <a:spcPct val="100000"/>
              </a:lnSpc>
              <a:spcBef>
                <a:spcPts val="0"/>
              </a:spcBef>
              <a:spcAft>
                <a:spcPts val="0"/>
              </a:spcAft>
              <a:buClr>
                <a:srgbClr val="000000"/>
              </a:buClr>
              <a:buSzPct val="80000"/>
              <a:buNone/>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571500" lvl="1" indent="0" fontAlgn="base">
              <a:lnSpc>
                <a:spcPct val="100000"/>
              </a:lnSpc>
              <a:spcBef>
                <a:spcPts val="0"/>
              </a:spcBef>
              <a:spcAft>
                <a:spcPts val="0"/>
              </a:spcAft>
              <a:buClr>
                <a:srgbClr val="000000"/>
              </a:buClr>
              <a:buSzPct val="80000"/>
              <a:buNone/>
            </a:pPr>
            <a:endParaRPr lang="en-US" sz="12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2172462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Machine learning </a:t>
            </a:r>
            <a:r>
              <a:rPr lang="en-US" sz="3200" dirty="0">
                <a:solidFill>
                  <a:srgbClr val="0070C0"/>
                </a:solidFill>
                <a:latin typeface="Calibri" panose="020F0502020204030204" pitchFamily="34" charset="0"/>
                <a:cs typeface="Calibri" panose="020F0502020204030204" pitchFamily="34" charset="0"/>
                <a:sym typeface="EB Garamond"/>
              </a:rPr>
              <a:t>–</a:t>
            </a:r>
            <a:r>
              <a:rPr lang="en-US" sz="3200" dirty="0">
                <a:solidFill>
                  <a:srgbClr val="0070C0"/>
                </a:solidFill>
                <a:latin typeface="Calibri" panose="020F0502020204030204" pitchFamily="34" charset="0"/>
                <a:cs typeface="Calibri" panose="020F0502020204030204" pitchFamily="34" charset="0"/>
              </a:rPr>
              <a:t> Supervised</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62446" y="1801014"/>
            <a:ext cx="7195021" cy="443432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lvl="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An unknown function f that returns output y given some input X, i.e., y = f(X)</a:t>
            </a:r>
          </a:p>
          <a:p>
            <a:pPr marL="621792" lvl="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621792" lvl="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Supervised learning: learn a function h that approximates f. y ≈ h(X)</a:t>
            </a:r>
          </a:p>
          <a:p>
            <a:pPr marL="621792" lvl="3"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Correct output known for each training example, i.e., data are labeled, and the algorithm learns h that approximates f</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dirty="0">
                <a:solidFill>
                  <a:schemeClr val="tx1"/>
                </a:solidFill>
                <a:latin typeface="Calibri" panose="020F0502020204030204" pitchFamily="34" charset="0"/>
                <a:ea typeface="EB Garamond"/>
                <a:cs typeface="Calibri" panose="020F0502020204030204" pitchFamily="34" charset="0"/>
                <a:sym typeface="EB Garamond"/>
              </a:rPr>
              <a:t>X= price, y= sales; OR X = price, y = purchase / no purchase (categorical variable)</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dirty="0">
                <a:solidFill>
                  <a:schemeClr val="tx1"/>
                </a:solidFill>
                <a:latin typeface="Calibri" panose="020F0502020204030204" pitchFamily="34" charset="0"/>
                <a:ea typeface="EB Garamond"/>
                <a:cs typeface="Calibri" panose="020F0502020204030204" pitchFamily="34" charset="0"/>
                <a:sym typeface="EB Garamond"/>
              </a:rPr>
              <a:t>X= independent variable or feature, y = dependent variable or outcome</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dirty="0">
              <a:solidFill>
                <a:schemeClr val="tx1"/>
              </a:solidFill>
              <a:latin typeface="Calibri" panose="020F0502020204030204" pitchFamily="34" charset="0"/>
              <a:ea typeface="EB Garamond"/>
              <a:cs typeface="Calibri" panose="020F0502020204030204" pitchFamily="34" charset="0"/>
              <a:sym typeface="EB Garamond"/>
            </a:endParaRPr>
          </a:p>
          <a:p>
            <a:pPr marL="937260" lvl="3" indent="0" fontAlgn="base">
              <a:lnSpc>
                <a:spcPct val="100000"/>
              </a:lnSpc>
              <a:spcBef>
                <a:spcPts val="0"/>
              </a:spcBef>
              <a:spcAft>
                <a:spcPts val="0"/>
              </a:spcAft>
              <a:buClr>
                <a:srgbClr val="000000"/>
              </a:buClr>
              <a:buSzPct val="80000"/>
              <a:buNone/>
            </a:pPr>
            <a:r>
              <a:rPr lang="en-US" dirty="0">
                <a:solidFill>
                  <a:schemeClr val="tx1"/>
                </a:solidFill>
                <a:latin typeface="Calibri" panose="020F0502020204030204" pitchFamily="34" charset="0"/>
                <a:ea typeface="EB Garamond"/>
                <a:cs typeface="Calibri" panose="020F0502020204030204" pitchFamily="34" charset="0"/>
                <a:sym typeface="EB Garamond"/>
              </a:rPr>
              <a:t> </a:t>
            </a:r>
          </a:p>
          <a:p>
            <a:pPr marL="621792" lvl="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Question – What is the target variable in each of the figures given here?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571500" lvl="1" indent="0" fontAlgn="base">
              <a:lnSpc>
                <a:spcPct val="100000"/>
              </a:lnSpc>
              <a:spcBef>
                <a:spcPts val="0"/>
              </a:spcBef>
              <a:spcAft>
                <a:spcPts val="0"/>
              </a:spcAft>
              <a:buClr>
                <a:srgbClr val="000000"/>
              </a:buClr>
              <a:buSzPct val="80000"/>
              <a:buNone/>
            </a:pPr>
            <a:endParaRPr lang="en-US" sz="12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pic>
        <p:nvPicPr>
          <p:cNvPr id="3" name="Picture 2"/>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8257467" y="4215787"/>
            <a:ext cx="3533939" cy="1262121"/>
          </a:xfrm>
          <a:prstGeom prst="rect">
            <a:avLst/>
          </a:prstGeom>
        </p:spPr>
      </p:pic>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8257468" y="1905516"/>
            <a:ext cx="2601802" cy="1396089"/>
          </a:xfrm>
          <a:prstGeom prst="rect">
            <a:avLst/>
          </a:prstGeom>
        </p:spPr>
      </p:pic>
      <p:sp>
        <p:nvSpPr>
          <p:cNvPr id="5" name="Rectangle 4"/>
          <p:cNvSpPr/>
          <p:nvPr/>
        </p:nvSpPr>
        <p:spPr>
          <a:xfrm>
            <a:off x="10859270" y="2989809"/>
            <a:ext cx="806631" cy="246221"/>
          </a:xfrm>
          <a:prstGeom prst="rect">
            <a:avLst/>
          </a:prstGeom>
        </p:spPr>
        <p:txBody>
          <a:bodyPr wrap="none">
            <a:spAutoFit/>
          </a:bodyPr>
          <a:lstStyle/>
          <a:p>
            <a:r>
              <a:rPr lang="en-US" sz="1000" dirty="0">
                <a:latin typeface="Arial" panose="020B0604020202020204" pitchFamily="34" charset="0"/>
              </a:rPr>
              <a:t>and yi ∈ ℝ.</a:t>
            </a:r>
            <a:endParaRPr lang="en-US" sz="1000" dirty="0"/>
          </a:p>
        </p:txBody>
      </p:sp>
    </p:spTree>
    <p:extLst>
      <p:ext uri="{BB962C8B-B14F-4D97-AF65-F5344CB8AC3E}">
        <p14:creationId xmlns:p14="http://schemas.microsoft.com/office/powerpoint/2010/main" val="34311656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Machine learning </a:t>
            </a:r>
            <a:r>
              <a:rPr lang="en-US" sz="3200" dirty="0">
                <a:solidFill>
                  <a:srgbClr val="0070C0"/>
                </a:solidFill>
                <a:latin typeface="Calibri" panose="020F0502020204030204" pitchFamily="34" charset="0"/>
                <a:cs typeface="Calibri" panose="020F0502020204030204" pitchFamily="34" charset="0"/>
                <a:sym typeface="EB Garamond"/>
              </a:rPr>
              <a:t>–</a:t>
            </a:r>
            <a:r>
              <a:rPr lang="en-US" sz="3200" dirty="0">
                <a:solidFill>
                  <a:srgbClr val="0070C0"/>
                </a:solidFill>
                <a:latin typeface="Calibri" panose="020F0502020204030204" pitchFamily="34" charset="0"/>
                <a:cs typeface="Calibri" panose="020F0502020204030204" pitchFamily="34" charset="0"/>
              </a:rPr>
              <a:t> Unsupervised </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37360"/>
            <a:ext cx="7071360"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Machine learning – a program that learns from experience </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b="1"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1800" dirty="0">
                <a:solidFill>
                  <a:schemeClr val="tx1"/>
                </a:solidFill>
                <a:latin typeface="Calibri" panose="020F0502020204030204" pitchFamily="34" charset="0"/>
                <a:cs typeface="Calibri" panose="020F0502020204030204" pitchFamily="34" charset="0"/>
                <a:sym typeface="EB Garamond"/>
              </a:rPr>
              <a:t>Unsupervised: The computer is “left on its own” to find structure in the data and learn the relationships between various inputs</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It create an internal representation of the input, capturing regularities/structure/patterns in data, i.e., unlabeled data, i.e., no distinction between dependent and independent variables</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cs typeface="Calibri" panose="020F0502020204030204" pitchFamily="34" charset="0"/>
                <a:sym typeface="EB Garamond"/>
              </a:rPr>
              <a:t>Question – What is the target variable in the figure given here? </a:t>
            </a: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p:txBody>
      </p:sp>
      <p:pic>
        <p:nvPicPr>
          <p:cNvPr id="3" name="Picture 2"/>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8038012" y="1994844"/>
            <a:ext cx="3372777" cy="2820996"/>
          </a:xfrm>
          <a:prstGeom prst="rect">
            <a:avLst/>
          </a:prstGeom>
        </p:spPr>
      </p:pic>
    </p:spTree>
    <p:extLst>
      <p:ext uri="{BB962C8B-B14F-4D97-AF65-F5344CB8AC3E}">
        <p14:creationId xmlns:p14="http://schemas.microsoft.com/office/powerpoint/2010/main" val="14899105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A few other types of learning</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818432"/>
            <a:ext cx="10519954"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Classic: supervised, unsupervised, reinforcement</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Hybrid: </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Semi-supervised: a few labelled and many unlabeled data</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Self-supervised: unsupervised learning with a supervised learner (e.g., language model)</a:t>
            </a:r>
          </a:p>
          <a:p>
            <a:pPr marL="621792" indent="-365760" fontAlgn="base">
              <a:lnSpc>
                <a:spcPct val="100000"/>
              </a:lnSpc>
              <a:spcBef>
                <a:spcPts val="0"/>
              </a:spcBef>
              <a:spcAft>
                <a:spcPts val="0"/>
              </a:spcAft>
              <a:buClrTx/>
              <a:buSzPct val="8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621792" indent="-365760" fontAlgn="base">
              <a:lnSpc>
                <a:spcPct val="100000"/>
              </a:lnSpc>
              <a:spcBef>
                <a:spcPts val="0"/>
              </a:spcBef>
              <a:spcAft>
                <a:spcPts val="0"/>
              </a:spcAft>
              <a:buClrTx/>
              <a:buSzPct val="8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Learning techniques</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Multi-task learning: Supervised learning predicting multiple targets</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Transfer learning: Train on one task and use the model on another task (often after fine-tuning)</a:t>
            </a:r>
          </a:p>
          <a:p>
            <a:pPr marL="1097280" lvl="2" indent="-342900" fontAlgn="base">
              <a:lnSpc>
                <a:spcPct val="100000"/>
              </a:lnSpc>
              <a:spcBef>
                <a:spcPts val="0"/>
              </a:spcBef>
              <a:spcAft>
                <a:spcPts val="0"/>
              </a:spcAft>
              <a:buClr>
                <a:srgbClr val="000000"/>
              </a:buClr>
              <a:buSzPct val="80000"/>
              <a:buFont typeface="EB Garamond"/>
              <a:buChar char="○"/>
            </a:pPr>
            <a:endParaRPr lang="en-US" sz="1800" dirty="0">
              <a:solidFill>
                <a:schemeClr val="tx1"/>
              </a:solidFill>
              <a:latin typeface="Calibri" panose="020F0502020204030204" pitchFamily="34" charset="0"/>
              <a:ea typeface="EB Garamond"/>
              <a:cs typeface="Calibri" panose="020F0502020204030204" pitchFamily="34" charset="0"/>
              <a:sym typeface="EB Garamond"/>
            </a:endParaRP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Online learning: Update (train) the model as new data arrives</a:t>
            </a:r>
          </a:p>
        </p:txBody>
      </p:sp>
    </p:spTree>
    <p:extLst>
      <p:ext uri="{BB962C8B-B14F-4D97-AF65-F5344CB8AC3E}">
        <p14:creationId xmlns:p14="http://schemas.microsoft.com/office/powerpoint/2010/main" val="20799421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dirty="0">
                <a:solidFill>
                  <a:srgbClr val="0070C0"/>
                </a:solidFill>
                <a:latin typeface="Calibri" panose="020F0502020204030204" pitchFamily="34" charset="0"/>
                <a:cs typeface="Calibri" panose="020F0502020204030204" pitchFamily="34" charset="0"/>
              </a:rPr>
              <a:t>Machine learning </a:t>
            </a:r>
            <a:r>
              <a:rPr lang="en-US" sz="3200" dirty="0">
                <a:solidFill>
                  <a:srgbClr val="0070C0"/>
                </a:solidFill>
                <a:latin typeface="Calibri" panose="020F0502020204030204" pitchFamily="34" charset="0"/>
                <a:cs typeface="Calibri" panose="020F0502020204030204" pitchFamily="34" charset="0"/>
                <a:sym typeface="EB Garamond"/>
              </a:rPr>
              <a:t>–</a:t>
            </a:r>
            <a:r>
              <a:rPr lang="en-US" sz="3200" dirty="0">
                <a:solidFill>
                  <a:srgbClr val="0070C0"/>
                </a:solidFill>
                <a:latin typeface="Calibri" panose="020F0502020204030204" pitchFamily="34" charset="0"/>
                <a:cs typeface="Calibri" panose="020F0502020204030204" pitchFamily="34" charset="0"/>
              </a:rPr>
              <a:t> Supervised vs Unsupervised</a:t>
            </a:r>
            <a:endParaRPr lang="en-US" sz="1800" spc="0" dirty="0">
              <a:solidFill>
                <a:srgbClr val="0070C0"/>
              </a:solidFill>
              <a:latin typeface="Calibri" panose="020F0502020204030204" pitchFamily="34" charset="0"/>
              <a:cs typeface="Calibri" panose="020F0502020204030204" pitchFamily="34" charset="0"/>
            </a:endParaRPr>
          </a:p>
        </p:txBody>
      </p:sp>
      <p:sp>
        <p:nvSpPr>
          <p:cNvPr id="6" name="Content Placeholder 2"/>
          <p:cNvSpPr txBox="1">
            <a:spLocks/>
          </p:cNvSpPr>
          <p:nvPr/>
        </p:nvSpPr>
        <p:spPr>
          <a:xfrm>
            <a:off x="1097280" y="1737360"/>
            <a:ext cx="10519954" cy="459107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621792" indent="-365760" fontAlgn="base">
              <a:lnSpc>
                <a:spcPct val="100000"/>
              </a:lnSpc>
              <a:spcBef>
                <a:spcPts val="0"/>
              </a:spcBef>
              <a:spcAft>
                <a:spcPts val="0"/>
              </a:spcAft>
              <a:buClrTx/>
              <a:buSzPct val="8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Supervised</a:t>
            </a:r>
            <a:r>
              <a:rPr lang="en-US" sz="2400" dirty="0">
                <a:solidFill>
                  <a:schemeClr val="tx1"/>
                </a:solidFill>
                <a:latin typeface="Calibri" panose="020F0502020204030204" pitchFamily="34" charset="0"/>
                <a:cs typeface="Calibri" panose="020F0502020204030204" pitchFamily="34" charset="0"/>
                <a:sym typeface="EB Garamond"/>
              </a:rPr>
              <a:t> </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You are an investment analyst at a boutique firm in downtown Toronto.  One of your clients loves investing in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gold</a:t>
            </a:r>
            <a:r>
              <a:rPr lang="en-US" sz="1800" dirty="0">
                <a:solidFill>
                  <a:schemeClr val="tx1"/>
                </a:solidFill>
                <a:latin typeface="Calibri" panose="020F0502020204030204" pitchFamily="34" charset="0"/>
                <a:ea typeface="EB Garamond"/>
                <a:cs typeface="Calibri" panose="020F0502020204030204" pitchFamily="34" charset="0"/>
                <a:sym typeface="EB Garamond"/>
              </a:rPr>
              <a:t> and thinks gold provides the best hedging against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inflation</a:t>
            </a:r>
            <a:r>
              <a:rPr lang="en-US" sz="1800" dirty="0">
                <a:solidFill>
                  <a:schemeClr val="tx1"/>
                </a:solidFill>
                <a:latin typeface="Calibri" panose="020F0502020204030204" pitchFamily="34" charset="0"/>
                <a:ea typeface="EB Garamond"/>
                <a:cs typeface="Calibri" panose="020F0502020204030204" pitchFamily="34" charset="0"/>
                <a:sym typeface="EB Garamond"/>
              </a:rPr>
              <a:t> than investing in </a:t>
            </a:r>
            <a:r>
              <a:rPr lang="en-US" sz="1800" b="1" dirty="0">
                <a:solidFill>
                  <a:schemeClr val="tx1"/>
                </a:solidFill>
                <a:latin typeface="Calibri" panose="020F0502020204030204" pitchFamily="34" charset="0"/>
                <a:ea typeface="EB Garamond"/>
                <a:cs typeface="Calibri" panose="020F0502020204030204" pitchFamily="34" charset="0"/>
                <a:sym typeface="EB Garamond"/>
              </a:rPr>
              <a:t>stocks</a:t>
            </a:r>
            <a:r>
              <a:rPr lang="en-US" sz="1800" dirty="0">
                <a:solidFill>
                  <a:schemeClr val="tx1"/>
                </a:solidFill>
                <a:latin typeface="Calibri" panose="020F0502020204030204" pitchFamily="34" charset="0"/>
                <a:ea typeface="EB Garamond"/>
                <a:cs typeface="Calibri" panose="020F0502020204030204" pitchFamily="34" charset="0"/>
                <a:sym typeface="EB Garamond"/>
              </a:rPr>
              <a:t>. The client provided you with the data on GP (gold price index), TSX index, and CPI (inflation index)</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If your client’s brief is correct  → gold prices rise faster than TSX relative to inflation. How to establish such relationship between (GP/CPI) or (TSX/CPI)</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Predict GP (or TSX) as a function of CPI, i.e., if CPI rises by 1%, how much GP (or TSX) will rise?</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2400" b="1" dirty="0">
              <a:solidFill>
                <a:schemeClr val="tx1"/>
              </a:solidFill>
              <a:latin typeface="Calibri" panose="020F0502020204030204" pitchFamily="34" charset="0"/>
              <a:cs typeface="Calibri" panose="020F0502020204030204" pitchFamily="34" charset="0"/>
              <a:sym typeface="EB Garamond"/>
            </a:endParaRPr>
          </a:p>
          <a:p>
            <a:pPr marL="621792" lvl="3" indent="-365760" fontAlgn="base">
              <a:lnSpc>
                <a:spcPct val="100000"/>
              </a:lnSpc>
              <a:spcBef>
                <a:spcPts val="0"/>
              </a:spcBef>
              <a:spcAft>
                <a:spcPts val="0"/>
              </a:spcAft>
              <a:buClrTx/>
              <a:buSzPct val="8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UnSupervised </a:t>
            </a:r>
          </a:p>
          <a:p>
            <a:pPr marL="1097280" lvl="2" indent="-342900" fontAlgn="base">
              <a:lnSpc>
                <a:spcPct val="100000"/>
              </a:lnSpc>
              <a:spcBef>
                <a:spcPts val="0"/>
              </a:spcBef>
              <a:spcAft>
                <a:spcPts val="0"/>
              </a:spcAft>
              <a:buClr>
                <a:srgbClr val="000000"/>
              </a:buClr>
              <a:buSzPct val="80000"/>
              <a:buFont typeface="EB Garamond"/>
              <a:buChar char="○"/>
            </a:pPr>
            <a:r>
              <a:rPr lang="en-US" sz="1800" dirty="0">
                <a:solidFill>
                  <a:schemeClr val="tx1"/>
                </a:solidFill>
                <a:latin typeface="Calibri" panose="020F0502020204030204" pitchFamily="34" charset="0"/>
                <a:ea typeface="EB Garamond"/>
                <a:cs typeface="Calibri" panose="020F0502020204030204" pitchFamily="34" charset="0"/>
                <a:sym typeface="EB Garamond"/>
              </a:rPr>
              <a:t>Your team has collected data on 150 financial ratios used to measure health of a firm. The client has asked if there is a way to reduce 150 ratios to 10 categories/indices to simplify the task and present it to the CEO?</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10 indices should be able to capture almost all information which is available in 150 different types of ratios</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Predict which specific category (10 categories) each ratio is going to be assigned to? </a:t>
            </a: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1280160" lvl="3" indent="-342900" fontAlgn="base">
              <a:lnSpc>
                <a:spcPct val="100000"/>
              </a:lnSpc>
              <a:spcBef>
                <a:spcPts val="0"/>
              </a:spcBef>
              <a:spcAft>
                <a:spcPts val="0"/>
              </a:spcAft>
              <a:buClr>
                <a:srgbClr val="000000"/>
              </a:buClr>
              <a:buSzPct val="80000"/>
              <a:buFont typeface="Wingdings" panose="05000000000000000000" pitchFamily="2" charset="2"/>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2716582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Making Sound Business Decisions with Clustering Analysis</a:t>
            </a:r>
          </a:p>
        </p:txBody>
      </p:sp>
      <p:pic>
        <p:nvPicPr>
          <p:cNvPr id="5" name="Picture 4"/>
          <p:cNvPicPr>
            <a:picLocks noChangeAspect="1"/>
          </p:cNvPicPr>
          <p:nvPr/>
        </p:nvPicPr>
        <p:blipFill>
          <a:blip r:embed="rId2"/>
          <a:stretch>
            <a:fillRect/>
          </a:stretch>
        </p:blipFill>
        <p:spPr>
          <a:xfrm>
            <a:off x="1234209" y="2327564"/>
            <a:ext cx="4941375" cy="3006003"/>
          </a:xfrm>
          <a:prstGeom prst="rect">
            <a:avLst/>
          </a:prstGeom>
        </p:spPr>
      </p:pic>
      <p:pic>
        <p:nvPicPr>
          <p:cNvPr id="8" name="Picture 7"/>
          <p:cNvPicPr>
            <a:picLocks noChangeAspect="1"/>
          </p:cNvPicPr>
          <p:nvPr/>
        </p:nvPicPr>
        <p:blipFill>
          <a:blip r:embed="rId3"/>
          <a:stretch>
            <a:fillRect/>
          </a:stretch>
        </p:blipFill>
        <p:spPr>
          <a:xfrm>
            <a:off x="7174200" y="2561792"/>
            <a:ext cx="3514725" cy="2771775"/>
          </a:xfrm>
          <a:prstGeom prst="rect">
            <a:avLst/>
          </a:prstGeom>
        </p:spPr>
      </p:pic>
      <p:sp>
        <p:nvSpPr>
          <p:cNvPr id="3" name="TextBox 2"/>
          <p:cNvSpPr txBox="1"/>
          <p:nvPr/>
        </p:nvSpPr>
        <p:spPr>
          <a:xfrm>
            <a:off x="7869381" y="2007794"/>
            <a:ext cx="2258247"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Hierarchical clustering</a:t>
            </a:r>
          </a:p>
        </p:txBody>
      </p:sp>
      <p:sp>
        <p:nvSpPr>
          <p:cNvPr id="6" name="TextBox 5"/>
          <p:cNvSpPr txBox="1"/>
          <p:nvPr/>
        </p:nvSpPr>
        <p:spPr>
          <a:xfrm>
            <a:off x="2793999" y="2007794"/>
            <a:ext cx="2721514"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Non-Hierarchical clustering</a:t>
            </a:r>
          </a:p>
        </p:txBody>
      </p:sp>
    </p:spTree>
    <p:extLst>
      <p:ext uri="{BB962C8B-B14F-4D97-AF65-F5344CB8AC3E}">
        <p14:creationId xmlns:p14="http://schemas.microsoft.com/office/powerpoint/2010/main" val="4047123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 Clustering Analysis</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sym typeface="EB Garamond"/>
              </a:rPr>
              <a:t>Fundamentals of clustering analysis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Geometrical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Analytical </a:t>
            </a: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sym typeface="EB Garamond"/>
              </a:rPr>
              <a:t>Key inputs to clustering analysis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Feature selection</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Distance measures</a:t>
            </a: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sym typeface="EB Garamond"/>
              </a:rPr>
              <a:t>Methodologies / algorithms for clustering analysis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Hierarchical clustering (linkage methods, Ward’s minimum variance)</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Non-hierarchical clustering (k-mean)</a:t>
            </a: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sym typeface="EB Garamond"/>
              </a:rPr>
              <a:t>Criteria for selecting the final clustering solutions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Numeric results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Strategic criteria</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Your judgment</a:t>
            </a: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Profiling Segments </a:t>
            </a:r>
          </a:p>
          <a:p>
            <a:pPr marL="914400" lvl="1" indent="-365760">
              <a:lnSpc>
                <a:spcPct val="100000"/>
              </a:lnSpc>
              <a:spcBef>
                <a:spcPts val="0"/>
              </a:spcBef>
              <a:spcAft>
                <a:spcPts val="0"/>
              </a:spcAft>
              <a:buClrTx/>
              <a:buSzPct val="100000"/>
              <a:buFont typeface="Arial" panose="020B0604020202020204" pitchFamily="34" charset="0"/>
              <a:buChar char="•"/>
            </a:pPr>
            <a:r>
              <a:rPr lang="en-US" sz="2000" dirty="0">
                <a:solidFill>
                  <a:srgbClr val="000000"/>
                </a:solidFill>
                <a:latin typeface="Calibri" panose="020F0502020204030204" pitchFamily="34" charset="0"/>
                <a:cs typeface="Calibri" panose="020F0502020204030204" pitchFamily="34" charset="0"/>
              </a:rPr>
              <a:t>Targeting</a:t>
            </a:r>
          </a:p>
        </p:txBody>
      </p:sp>
    </p:spTree>
    <p:extLst>
      <p:ext uri="{BB962C8B-B14F-4D97-AF65-F5344CB8AC3E}">
        <p14:creationId xmlns:p14="http://schemas.microsoft.com/office/powerpoint/2010/main" val="403767235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3b77d479-df79-44e8-a6b4-b16bedb51f7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E354AEAC0D15B458C11A27189D92A26" ma:contentTypeVersion="13" ma:contentTypeDescription="Create a new document." ma:contentTypeScope="" ma:versionID="77429dfaad16494f18c3ff5990266921">
  <xsd:schema xmlns:xsd="http://www.w3.org/2001/XMLSchema" xmlns:xs="http://www.w3.org/2001/XMLSchema" xmlns:p="http://schemas.microsoft.com/office/2006/metadata/properties" xmlns:ns3="db9418f5-5240-4e9a-911c-6dd0bc751640" xmlns:ns4="3b77d479-df79-44e8-a6b4-b16bedb51f78" targetNamespace="http://schemas.microsoft.com/office/2006/metadata/properties" ma:root="true" ma:fieldsID="9067451a4e85c13003077cb6bff561c0" ns3:_="" ns4:_="">
    <xsd:import namespace="db9418f5-5240-4e9a-911c-6dd0bc751640"/>
    <xsd:import namespace="3b77d479-df79-44e8-a6b4-b16bedb51f7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LengthInSeconds" minOccurs="0"/>
                <xsd:element ref="ns4:MediaServiceDateTaken" minOccurs="0"/>
                <xsd:element ref="ns4:_activity" minOccurs="0"/>
                <xsd:element ref="ns4:MediaServiceAutoTags" minOccurs="0"/>
                <xsd:element ref="ns4:MediaServiceSearchProperties"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9418f5-5240-4e9a-911c-6dd0bc75164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7d479-df79-44e8-a6b4-b16bedb51f7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ternalName="MediaServiceDateTaken" ma:readOnly="true">
      <xsd:simpleType>
        <xsd:restriction base="dms:Text"/>
      </xsd:simpleType>
    </xsd:element>
    <xsd:element name="_activity" ma:index="15" nillable="true" ma:displayName="_activity" ma:hidden="true" ma:internalName="_activity">
      <xsd:simpleType>
        <xsd:restriction base="dms:Note"/>
      </xsd:simpleType>
    </xsd:element>
    <xsd:element name="MediaServiceAutoTags" ma:index="16" nillable="true" ma:displayName="Tags" ma:internalName="MediaServiceAutoTag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F22BC9-3FB0-4AC4-AC95-0D9EE1C72140}">
  <ds:schemaRefs>
    <ds:schemaRef ds:uri="http://schemas.microsoft.com/sharepoint/v3/contenttype/forms"/>
  </ds:schemaRefs>
</ds:datastoreItem>
</file>

<file path=customXml/itemProps2.xml><?xml version="1.0" encoding="utf-8"?>
<ds:datastoreItem xmlns:ds="http://schemas.openxmlformats.org/officeDocument/2006/customXml" ds:itemID="{EC8A3B29-2F7C-4F51-B065-1EE9FD0F5F6E}">
  <ds:schemaRefs>
    <ds:schemaRef ds:uri="http://purl.org/dc/elements/1.1/"/>
    <ds:schemaRef ds:uri="http://schemas.microsoft.com/office/2006/metadata/properties"/>
    <ds:schemaRef ds:uri="http://schemas.microsoft.com/office/2006/documentManagement/types"/>
    <ds:schemaRef ds:uri="http://purl.org/dc/terms/"/>
    <ds:schemaRef ds:uri="http://www.w3.org/XML/1998/namespace"/>
    <ds:schemaRef ds:uri="db9418f5-5240-4e9a-911c-6dd0bc751640"/>
    <ds:schemaRef ds:uri="http://purl.org/dc/dcmitype/"/>
    <ds:schemaRef ds:uri="http://schemas.microsoft.com/office/infopath/2007/PartnerControls"/>
    <ds:schemaRef ds:uri="http://schemas.openxmlformats.org/package/2006/metadata/core-properties"/>
    <ds:schemaRef ds:uri="3b77d479-df79-44e8-a6b4-b16bedb51f78"/>
  </ds:schemaRefs>
</ds:datastoreItem>
</file>

<file path=customXml/itemProps3.xml><?xml version="1.0" encoding="utf-8"?>
<ds:datastoreItem xmlns:ds="http://schemas.openxmlformats.org/officeDocument/2006/customXml" ds:itemID="{699DB900-2656-49DD-8416-556E1A6A72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9418f5-5240-4e9a-911c-6dd0bc751640"/>
    <ds:schemaRef ds:uri="3b77d479-df79-44e8-a6b4-b16bedb51f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4411</TotalTime>
  <Words>7013</Words>
  <Application>Microsoft Office PowerPoint</Application>
  <PresentationFormat>Widescreen</PresentationFormat>
  <Paragraphs>1276</Paragraphs>
  <Slides>76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76</vt:i4>
      </vt:variant>
    </vt:vector>
  </HeadingPairs>
  <TitlesOfParts>
    <vt:vector size="86" baseType="lpstr">
      <vt:lpstr>Arial</vt:lpstr>
      <vt:lpstr>Arial,Sans-Serif</vt:lpstr>
      <vt:lpstr>Calibri</vt:lpstr>
      <vt:lpstr>Calibri Light</vt:lpstr>
      <vt:lpstr>Cambria Math</vt:lpstr>
      <vt:lpstr>Courier New</vt:lpstr>
      <vt:lpstr>EB Garamond</vt:lpstr>
      <vt:lpstr>Playfair Display</vt:lpstr>
      <vt:lpstr>Wingdings</vt:lpstr>
      <vt:lpstr>Retrospect</vt:lpstr>
      <vt:lpstr>AI Fundamentals, MMAI 5000  S5 – Machine learning – Unsupervised ML  Clustering  Hemant Sangwan</vt:lpstr>
      <vt:lpstr>Agenda – UnSupervised Machine learning </vt:lpstr>
      <vt:lpstr>Machine learning – Unsupervised </vt:lpstr>
      <vt:lpstr>Importance of Unsupervised ML </vt:lpstr>
      <vt:lpstr>What can be done with Unsupervised ML </vt:lpstr>
      <vt:lpstr>Clustering Analysis</vt:lpstr>
      <vt:lpstr>Making Sound Business Decisions with Clustering Analysis</vt:lpstr>
      <vt:lpstr>Making Sound Business Decisions with Clustering Analysis</vt:lpstr>
      <vt:lpstr>Agenda – Clustering Analysis</vt:lpstr>
      <vt:lpstr>Agenda – Making Sound Business Decisions with Clustering Analysis </vt:lpstr>
      <vt:lpstr>Overview – Making Sound Business Decisions with Clustering</vt:lpstr>
      <vt:lpstr>Clustering Analysis</vt:lpstr>
      <vt:lpstr>What is Clustering Analysis?</vt:lpstr>
      <vt:lpstr>Selfie and Picture taking behaviour</vt:lpstr>
      <vt:lpstr>Poll 1 – Selfie and Picture taking behaviour</vt:lpstr>
      <vt:lpstr>Poll 2 – Selfie and Picture taking behaviour</vt:lpstr>
      <vt:lpstr>Clustering – Future of smartphone experience</vt:lpstr>
      <vt:lpstr>Benefits of Clustering (or classification) Analysis?</vt:lpstr>
      <vt:lpstr>Activity – When clustering is not meaningful</vt:lpstr>
      <vt:lpstr>Key inputs (or challenges) to Clustering Analysis?</vt:lpstr>
      <vt:lpstr>Challenges to Clustering Analysis  (Identifying and selecting dimensions, i.e., feature selection)</vt:lpstr>
      <vt:lpstr>Challenges to Clustering Analysis  (measuring distance)</vt:lpstr>
      <vt:lpstr>What is “distance” in clustering? </vt:lpstr>
      <vt:lpstr>Commonly used “distance” measures in clustering </vt:lpstr>
      <vt:lpstr>“Distance” measures in data science and analytics</vt:lpstr>
      <vt:lpstr>Methodologies / Algorithms for clustering analysis</vt:lpstr>
      <vt:lpstr>Hierarchical Clustering </vt:lpstr>
      <vt:lpstr>Hierarchical Clustering – Centroid  </vt:lpstr>
      <vt:lpstr>Hierarchical Clustering – Nearest Neighbour (single linkage)</vt:lpstr>
      <vt:lpstr>Hierarchical Clustering – Farthest Neighbour (complete linkage)</vt:lpstr>
      <vt:lpstr>Hierarchical Clustering – other linkage methods include median linkage, etc. </vt:lpstr>
      <vt:lpstr>Hierarchical Clustering – Dendrogram </vt:lpstr>
      <vt:lpstr>Hierarchical Clustering – Agglomerative vs Divisive</vt:lpstr>
      <vt:lpstr>Non-Hierarchical Clustering</vt:lpstr>
      <vt:lpstr>Non-Hierarchical, K-mean clustering</vt:lpstr>
      <vt:lpstr>Non-Hierarchical, K-mean clustering</vt:lpstr>
      <vt:lpstr>Non-Hierarchical, K-mean clustering</vt:lpstr>
      <vt:lpstr>Non-Hierarchical Clustering – Maximum possible no of clusters</vt:lpstr>
      <vt:lpstr>Hybrid Approach to Clustering </vt:lpstr>
      <vt:lpstr>Optimal number of clusters – practical tips</vt:lpstr>
      <vt:lpstr>Choosing the best clustering solution</vt:lpstr>
      <vt:lpstr>Clustering and Personalization</vt:lpstr>
      <vt:lpstr>Personalized Targeting</vt:lpstr>
      <vt:lpstr>Poll 3 – Personalization and Privacy </vt:lpstr>
      <vt:lpstr>Example – Clustering </vt:lpstr>
      <vt:lpstr>Data – Clustering </vt:lpstr>
      <vt:lpstr>Activity – Clustering </vt:lpstr>
      <vt:lpstr>Code  – Clustering </vt:lpstr>
      <vt:lpstr>Code  – k-mean Clustering </vt:lpstr>
      <vt:lpstr>Code  – Hierarchical Clustering </vt:lpstr>
      <vt:lpstr>Analysis / results – k-mean Clustering </vt:lpstr>
      <vt:lpstr>Analysis / results – Hierarchal Clustering </vt:lpstr>
      <vt:lpstr>Summary </vt:lpstr>
      <vt:lpstr>Activity </vt:lpstr>
      <vt:lpstr>Gaussian Mixture Models (GMM)</vt:lpstr>
      <vt:lpstr>Gaussain Mixture Models</vt:lpstr>
      <vt:lpstr>Gaussain Mixture Models</vt:lpstr>
      <vt:lpstr>GMM Estimaiton – EM Algorithm</vt:lpstr>
      <vt:lpstr>Suggested Readings</vt:lpstr>
      <vt:lpstr>Appendix 1 – Ward’s method in clustering</vt:lpstr>
      <vt:lpstr>Hierarchical Clustering – Ward’s minimum variance agglomerative clustering procedure</vt:lpstr>
      <vt:lpstr>Error sum of Square (ESS)</vt:lpstr>
      <vt:lpstr>Algorithm for Ward’s Clustering</vt:lpstr>
      <vt:lpstr>Algorithm for Ward’s Clustering</vt:lpstr>
      <vt:lpstr>Hierarchical Clustering – Ward’s method</vt:lpstr>
      <vt:lpstr>Ward’s method – visualization</vt:lpstr>
      <vt:lpstr>Ward’s method – creating a dendrogram</vt:lpstr>
      <vt:lpstr>Appendix  2 – Machine Learning </vt:lpstr>
      <vt:lpstr>Machine Learning – Definition </vt:lpstr>
      <vt:lpstr>Machine Learning – Types and applications</vt:lpstr>
      <vt:lpstr>Machine Learning – Algorithms</vt:lpstr>
      <vt:lpstr>Machine learning – Supervised </vt:lpstr>
      <vt:lpstr>Machine learning – Supervised</vt:lpstr>
      <vt:lpstr>Machine learning – Unsupervised </vt:lpstr>
      <vt:lpstr>A few other types of learning</vt:lpstr>
      <vt:lpstr>Machine learning – Supervised vs Unsupervised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Hemant Sangwan</cp:lastModifiedBy>
  <cp:revision>320</cp:revision>
  <dcterms:created xsi:type="dcterms:W3CDTF">2021-08-05T09:50:20Z</dcterms:created>
  <dcterms:modified xsi:type="dcterms:W3CDTF">2025-04-28T12:50:22Z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0x0101005E354AEAC0D15B458C11A27189D92A26</vt:lpwstr>
  </property>
</Properties>
</file>