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9"/>
  </p:notesMasterIdLst>
  <p:sldIdLst>
    <p:sldId id="482" r:id="rId5"/>
    <p:sldId id="527" r:id="rId6"/>
    <p:sldId id="576" r:id="rId7"/>
    <p:sldId id="581" r:id="rId8"/>
    <p:sldId id="582" r:id="rId9"/>
    <p:sldId id="584" r:id="rId10"/>
    <p:sldId id="580" r:id="rId11"/>
    <p:sldId id="585" r:id="rId12"/>
    <p:sldId id="583" r:id="rId13"/>
    <p:sldId id="579" r:id="rId14"/>
    <p:sldId id="660" r:id="rId15"/>
    <p:sldId id="587" r:id="rId16"/>
    <p:sldId id="654" r:id="rId17"/>
    <p:sldId id="588" r:id="rId18"/>
    <p:sldId id="656" r:id="rId19"/>
    <p:sldId id="655" r:id="rId20"/>
    <p:sldId id="661" r:id="rId21"/>
    <p:sldId id="589" r:id="rId22"/>
    <p:sldId id="612" r:id="rId23"/>
    <p:sldId id="658" r:id="rId24"/>
    <p:sldId id="659" r:id="rId25"/>
    <p:sldId id="662" r:id="rId26"/>
    <p:sldId id="624" r:id="rId27"/>
    <p:sldId id="663" r:id="rId28"/>
    <p:sldId id="664" r:id="rId29"/>
    <p:sldId id="665" r:id="rId30"/>
    <p:sldId id="666" r:id="rId31"/>
    <p:sldId id="667" r:id="rId32"/>
    <p:sldId id="668" r:id="rId33"/>
    <p:sldId id="669" r:id="rId34"/>
    <p:sldId id="670" r:id="rId35"/>
    <p:sldId id="671" r:id="rId36"/>
    <p:sldId id="672" r:id="rId37"/>
    <p:sldId id="652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mant Sangwan" userId="3f3a2e0f-a54c-4645-8469-0c75659b5132" providerId="ADAL" clId="{AEC7AF1A-E444-4A0C-B5D4-3BF98972327B}"/>
    <pc:docChg chg="custSel modSld">
      <pc:chgData name="Hemant Sangwan" userId="3f3a2e0f-a54c-4645-8469-0c75659b5132" providerId="ADAL" clId="{AEC7AF1A-E444-4A0C-B5D4-3BF98972327B}" dt="2023-05-03T11:14:46.854" v="2" actId="33524"/>
      <pc:docMkLst>
        <pc:docMk/>
      </pc:docMkLst>
      <pc:sldChg chg="modSp mod">
        <pc:chgData name="Hemant Sangwan" userId="3f3a2e0f-a54c-4645-8469-0c75659b5132" providerId="ADAL" clId="{AEC7AF1A-E444-4A0C-B5D4-3BF98972327B}" dt="2023-05-03T11:14:25.480" v="0" actId="33524"/>
        <pc:sldMkLst>
          <pc:docMk/>
          <pc:sldMk cId="2493674355" sldId="588"/>
        </pc:sldMkLst>
        <pc:spChg chg="mod">
          <ac:chgData name="Hemant Sangwan" userId="3f3a2e0f-a54c-4645-8469-0c75659b5132" providerId="ADAL" clId="{AEC7AF1A-E444-4A0C-B5D4-3BF98972327B}" dt="2023-05-03T11:14:25.480" v="0" actId="33524"/>
          <ac:spMkLst>
            <pc:docMk/>
            <pc:sldMk cId="2493674355" sldId="588"/>
            <ac:spMk id="3" creationId="{00000000-0000-0000-0000-000000000000}"/>
          </ac:spMkLst>
        </pc:spChg>
      </pc:sldChg>
      <pc:sldChg chg="modSp mod">
        <pc:chgData name="Hemant Sangwan" userId="3f3a2e0f-a54c-4645-8469-0c75659b5132" providerId="ADAL" clId="{AEC7AF1A-E444-4A0C-B5D4-3BF98972327B}" dt="2023-05-03T11:14:46.854" v="2" actId="33524"/>
        <pc:sldMkLst>
          <pc:docMk/>
          <pc:sldMk cId="94117707" sldId="655"/>
        </pc:sldMkLst>
        <pc:spChg chg="mod">
          <ac:chgData name="Hemant Sangwan" userId="3f3a2e0f-a54c-4645-8469-0c75659b5132" providerId="ADAL" clId="{AEC7AF1A-E444-4A0C-B5D4-3BF98972327B}" dt="2023-05-03T11:14:46.854" v="2" actId="33524"/>
          <ac:spMkLst>
            <pc:docMk/>
            <pc:sldMk cId="94117707" sldId="655"/>
            <ac:spMk id="3" creationId="{00000000-0000-0000-0000-000000000000}"/>
          </ac:spMkLst>
        </pc:spChg>
      </pc:sldChg>
      <pc:sldChg chg="modSp mod">
        <pc:chgData name="Hemant Sangwan" userId="3f3a2e0f-a54c-4645-8469-0c75659b5132" providerId="ADAL" clId="{AEC7AF1A-E444-4A0C-B5D4-3BF98972327B}" dt="2023-05-03T11:14:38.494" v="1" actId="33524"/>
        <pc:sldMkLst>
          <pc:docMk/>
          <pc:sldMk cId="1101522965" sldId="656"/>
        </pc:sldMkLst>
        <pc:spChg chg="mod">
          <ac:chgData name="Hemant Sangwan" userId="3f3a2e0f-a54c-4645-8469-0c75659b5132" providerId="ADAL" clId="{AEC7AF1A-E444-4A0C-B5D4-3BF98972327B}" dt="2023-05-03T11:14:38.494" v="1" actId="33524"/>
          <ac:spMkLst>
            <pc:docMk/>
            <pc:sldMk cId="1101522965" sldId="656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C605B7-4C12-45B7-8630-4807B88CCFAC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9881B6-1389-4AA2-83B0-B676B7F2B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694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fab4a3da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fab4a3da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3039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fab4a3da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fab4a3da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480751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fab4a3da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fab4a3da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84288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DBF81-E95E-4A76-A47C-EA481D1C8073}" type="datetimeFigureOut">
              <a:rPr lang="en-US" smtClean="0"/>
              <a:t>4/28/2025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B761-FE6A-4780-994E-08EEF474BA7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0654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DBF81-E95E-4A76-A47C-EA481D1C8073}" type="datetimeFigureOut">
              <a:rPr lang="en-US" smtClean="0"/>
              <a:t>4/28/2025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B761-FE6A-4780-994E-08EEF474BA7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140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DBF81-E95E-4A76-A47C-EA481D1C8073}" type="datetimeFigureOut">
              <a:rPr lang="en-US" smtClean="0"/>
              <a:t>4/28/2025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B761-FE6A-4780-994E-08EEF474BA7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2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100" y="6727600"/>
            <a:ext cx="12192000" cy="130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9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415600" y="1688433"/>
            <a:ext cx="11360800" cy="44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57189">
              <a:spcBef>
                <a:spcPts val="2133"/>
              </a:spcBef>
              <a:spcAft>
                <a:spcPts val="0"/>
              </a:spcAft>
              <a:buSzPts val="1800"/>
              <a:buChar char="○"/>
              <a:defRPr/>
            </a:lvl2pPr>
            <a:lvl3pPr marL="1828754" lvl="2" indent="-457189">
              <a:spcBef>
                <a:spcPts val="2133"/>
              </a:spcBef>
              <a:spcAft>
                <a:spcPts val="0"/>
              </a:spcAft>
              <a:buSzPts val="1800"/>
              <a:buChar char="■"/>
              <a:defRPr/>
            </a:lvl3pPr>
            <a:lvl4pPr marL="2438339" lvl="3" indent="-457189">
              <a:spcBef>
                <a:spcPts val="2133"/>
              </a:spcBef>
              <a:spcAft>
                <a:spcPts val="0"/>
              </a:spcAft>
              <a:buSzPts val="1800"/>
              <a:buChar char="●"/>
              <a:defRPr/>
            </a:lvl4pPr>
            <a:lvl5pPr marL="3047924" lvl="4" indent="-457189">
              <a:spcBef>
                <a:spcPts val="2133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>
              <a:spcBef>
                <a:spcPts val="2133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>
              <a:spcBef>
                <a:spcPts val="2133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>
              <a:spcBef>
                <a:spcPts val="2133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>
              <a:spcBef>
                <a:spcPts val="2133"/>
              </a:spcBef>
              <a:spcAft>
                <a:spcPts val="2133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37082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DBF81-E95E-4A76-A47C-EA481D1C8073}" type="datetimeFigureOut">
              <a:rPr lang="en-US" smtClean="0"/>
              <a:t>4/28/2025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B761-FE6A-4780-994E-08EEF474BA7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862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DBF81-E95E-4A76-A47C-EA481D1C8073}" type="datetimeFigureOut">
              <a:rPr lang="en-US" smtClean="0"/>
              <a:t>4/28/2025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B761-FE6A-4780-994E-08EEF474BA7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0654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DBF81-E95E-4A76-A47C-EA481D1C8073}" type="datetimeFigureOut">
              <a:rPr lang="en-US" smtClean="0"/>
              <a:t>4/28/2025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B761-FE6A-4780-994E-08EEF474BA7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937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DBF81-E95E-4A76-A47C-EA481D1C8073}" type="datetimeFigureOut">
              <a:rPr lang="en-US" smtClean="0"/>
              <a:t>4/28/2025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B761-FE6A-4780-994E-08EEF474BA7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284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DBF81-E95E-4A76-A47C-EA481D1C8073}" type="datetimeFigureOut">
              <a:rPr lang="en-US" smtClean="0"/>
              <a:t>4/28/2025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B761-FE6A-4780-994E-08EEF474BA7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281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DBF81-E95E-4A76-A47C-EA481D1C8073}" type="datetimeFigureOut">
              <a:rPr lang="en-US" smtClean="0"/>
              <a:t>4/28/2025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B761-FE6A-4780-994E-08EEF474BA7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003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D4DBF81-E95E-4A76-A47C-EA481D1C8073}" type="datetimeFigureOut">
              <a:rPr lang="en-US" smtClean="0"/>
              <a:t>4/28/2025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43DB761-FE6A-4780-994E-08EEF474BA7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475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DBF81-E95E-4A76-A47C-EA481D1C8073}" type="datetimeFigureOut">
              <a:rPr lang="en-US" smtClean="0"/>
              <a:t>4/28/2025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DB761-FE6A-4780-994E-08EEF474BA7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569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D4DBF81-E95E-4A76-A47C-EA481D1C8073}" type="datetimeFigureOut">
              <a:rPr lang="en-US" smtClean="0"/>
              <a:t>4/28/2025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43DB761-FE6A-4780-994E-08EEF474BA7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1495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/index.php?curid=4404547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en.wikipedia.org/w/index.php?curid=15837493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mmons.wikimedia.org/w/index.php?curid=3610704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entropy-how-decision-trees-make-decisions-2946b9c18c8" TargetMode="External"/><Relationship Id="rId2" Type="http://schemas.openxmlformats.org/officeDocument/2006/relationships/hyperlink" Target="https://scikit-learn.org/stable/modules/tree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owardsdatascience.com/a-short-introduction-to-model-selection-bb1bb9c73376" TargetMode="External"/><Relationship Id="rId4" Type="http://schemas.openxmlformats.org/officeDocument/2006/relationships/hyperlink" Target="https://scikit-learn.org/stable/model_selection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javatpoint.com/types-of-machine-learning" TargetMode="External"/><Relationship Id="rId5" Type="http://schemas.openxmlformats.org/officeDocument/2006/relationships/image" Target="../media/image4.png"/><Relationship Id="rId4" Type="http://schemas.openxmlformats.org/officeDocument/2006/relationships/hyperlink" Target="https://www.kdnuggets.com/2019/04/poll-data-science-machine-learning-methods-algorithms-use-2018-2019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tutorial/machine_learning_map/index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68188"/>
            <a:ext cx="10058400" cy="3566160"/>
          </a:xfrm>
        </p:spPr>
        <p:txBody>
          <a:bodyPr anchor="ctr">
            <a:normAutofit/>
          </a:bodyPr>
          <a:lstStyle/>
          <a:p>
            <a:pPr algn="ctr"/>
            <a:r>
              <a:rPr lang="en-US" sz="3200" spc="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AI Fundamentals, MMAI 5000</a:t>
            </a:r>
            <a:br>
              <a:rPr lang="en-US" sz="3200" spc="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3200" spc="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spc="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S4B – Machine learning – Supervised ML</a:t>
            </a:r>
            <a:br>
              <a:rPr lang="en-US" sz="3200" spc="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3200" spc="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spc="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Decision Tree</a:t>
            </a:r>
            <a:br>
              <a:rPr lang="en-US" sz="2400" spc="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2400" spc="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spc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Hemant Sangwan</a:t>
            </a:r>
          </a:p>
        </p:txBody>
      </p:sp>
    </p:spTree>
    <p:extLst>
      <p:ext uri="{BB962C8B-B14F-4D97-AF65-F5344CB8AC3E}">
        <p14:creationId xmlns:p14="http://schemas.microsoft.com/office/powerpoint/2010/main" val="3585569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Machine learning </a:t>
            </a:r>
            <a:r>
              <a:rPr lang="en-US" sz="3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–</a:t>
            </a:r>
            <a:r>
              <a:rPr lang="en-US" sz="3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Supervised vs Unsupervised</a:t>
            </a:r>
            <a:endParaRPr lang="en-US" sz="1800" spc="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097280" y="1737360"/>
            <a:ext cx="10519954" cy="459107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621792" indent="-36576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Supervised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 </a:t>
            </a:r>
          </a:p>
          <a:p>
            <a:pPr marL="1097280" lvl="2" indent="-34290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EB Garamond"/>
              <a:buChar char="○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You are an investment analyst at a boutique firm in downtown Toronto.  One of your clients loves investing in </a:t>
            </a:r>
            <a:r>
              <a:rPr lang="en-US" sz="1800" b="1" dirty="0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gold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 and thinks gold provides the best hedging against </a:t>
            </a:r>
            <a:r>
              <a:rPr lang="en-US" sz="1800" b="1" dirty="0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inflation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 than investing in </a:t>
            </a:r>
            <a:r>
              <a:rPr lang="en-US" sz="1800" b="1" dirty="0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stocks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. The client provided you with the data on GP (gold price index), TSX index, and CPI (inflation index)</a:t>
            </a:r>
          </a:p>
          <a:p>
            <a:pPr marL="1280160" lvl="3" indent="-34290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Wingdings" panose="05000000000000000000" pitchFamily="2" charset="2"/>
              <a:buChar char="§"/>
            </a:pPr>
            <a:endParaRPr lang="en-US" sz="1600" dirty="0">
              <a:solidFill>
                <a:schemeClr val="tx1"/>
              </a:solidFill>
              <a:latin typeface="Calibri" panose="020F0502020204030204" pitchFamily="34" charset="0"/>
              <a:ea typeface="EB Garamond"/>
              <a:cs typeface="Calibri" panose="020F0502020204030204" pitchFamily="34" charset="0"/>
              <a:sym typeface="EB Garamond"/>
            </a:endParaRPr>
          </a:p>
          <a:p>
            <a:pPr marL="1280160" lvl="3" indent="-34290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If your client’s brief is correct  → gold prices rise faster than TSX relative to inflation. How to establish such relationship between (GP/CPI) or (TSX/CPI)</a:t>
            </a:r>
          </a:p>
          <a:p>
            <a:pPr marL="1280160" lvl="3" indent="-34290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Predict GP (or TSX) as a function of CPI, i.e., if CPI rises by 1%, how much GP (or TSX) will rise?</a:t>
            </a:r>
          </a:p>
          <a:p>
            <a:pPr marL="1280160" lvl="3" indent="-34290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Wingdings" panose="05000000000000000000" pitchFamily="2" charset="2"/>
              <a:buChar char="§"/>
            </a:pPr>
            <a:endParaRPr lang="en-US"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EB Garamond"/>
            </a:endParaRPr>
          </a:p>
          <a:p>
            <a:pPr marL="621792" lvl="3" indent="-36576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UnSupervised </a:t>
            </a:r>
          </a:p>
          <a:p>
            <a:pPr marL="1097280" lvl="2" indent="-34290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EB Garamond"/>
              <a:buChar char="○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Your team has collected data on 150 financial ratios used to measure health of a firm. The client has asked if there is a way to reduce 150 ratios to 10 categories/indices to simplify the task and present it to the CEO?</a:t>
            </a:r>
          </a:p>
          <a:p>
            <a:pPr marL="1280160" lvl="3" indent="-34290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10 indices should be able to capture almost all information which is available in 150 different types of ratios</a:t>
            </a:r>
          </a:p>
          <a:p>
            <a:pPr marL="1280160" lvl="3" indent="-34290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Predict which specific category (10 categories) each ratio is going to be assigned to? </a:t>
            </a:r>
          </a:p>
          <a:p>
            <a:pPr marL="1280160" lvl="3" indent="-34290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Wingdings" panose="05000000000000000000" pitchFamily="2" charset="2"/>
              <a:buChar char="§"/>
            </a:pPr>
            <a:endParaRPr lang="en-US" sz="1600" dirty="0">
              <a:solidFill>
                <a:schemeClr val="tx1"/>
              </a:solidFill>
              <a:latin typeface="Calibri" panose="020F0502020204030204" pitchFamily="34" charset="0"/>
              <a:ea typeface="EB Garamond"/>
              <a:cs typeface="Calibri" panose="020F0502020204030204" pitchFamily="34" charset="0"/>
              <a:sym typeface="EB Garamond"/>
            </a:endParaRPr>
          </a:p>
          <a:p>
            <a:pPr marL="1280160" lvl="3" indent="-34290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Wingdings" panose="05000000000000000000" pitchFamily="2" charset="2"/>
              <a:buChar char="§"/>
            </a:pPr>
            <a:endParaRPr lang="en-US" sz="1600" dirty="0">
              <a:solidFill>
                <a:schemeClr val="tx1"/>
              </a:solidFill>
              <a:latin typeface="Calibri" panose="020F0502020204030204" pitchFamily="34" charset="0"/>
              <a:ea typeface="EB Garamond"/>
              <a:cs typeface="Calibri" panose="020F0502020204030204" pitchFamily="34" charset="0"/>
              <a:sym typeface="EB 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425625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68188"/>
            <a:ext cx="10058400" cy="3566160"/>
          </a:xfrm>
        </p:spPr>
        <p:txBody>
          <a:bodyPr anchor="ctr">
            <a:normAutofit/>
          </a:bodyPr>
          <a:lstStyle/>
          <a:p>
            <a:pPr algn="ctr"/>
            <a:r>
              <a:rPr lang="en-US" sz="3200" spc="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Decision Trees (DT) </a:t>
            </a:r>
            <a:endParaRPr lang="en-US" sz="2800" spc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5061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" sz="3200" spc="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Decis</a:t>
            </a:r>
            <a:r>
              <a:rPr lang="en-US" sz="3200" spc="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i</a:t>
            </a:r>
            <a:r>
              <a:rPr lang="en" sz="3200" spc="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on Trees</a:t>
            </a:r>
            <a:endParaRPr lang="en-US" sz="3200" spc="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0770" y="1863634"/>
            <a:ext cx="3574910" cy="422733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262743" y="3044875"/>
            <a:ext cx="62266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Source: Image credit: By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Gokul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Jadhav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- Public Domain,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https://commons.wikimedia.org/w/index.php?curid=4404547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91662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" sz="3200" spc="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Decis</a:t>
            </a:r>
            <a:r>
              <a:rPr lang="en-US" sz="3200" spc="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i</a:t>
            </a:r>
            <a:r>
              <a:rPr lang="en" sz="3200" spc="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on Trees – Examples </a:t>
            </a:r>
            <a:endParaRPr lang="en-US" sz="3200" spc="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93" r="7751"/>
          <a:stretch/>
        </p:blipFill>
        <p:spPr>
          <a:xfrm>
            <a:off x="3979817" y="1838497"/>
            <a:ext cx="7175863" cy="41664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027611" y="2086932"/>
            <a:ext cx="295220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Which feature was most important in the example here?</a:t>
            </a:r>
          </a:p>
          <a:p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What makes this learning algorithm greedy?</a:t>
            </a:r>
          </a:p>
        </p:txBody>
      </p:sp>
    </p:spTree>
    <p:extLst>
      <p:ext uri="{BB962C8B-B14F-4D97-AF65-F5344CB8AC3E}">
        <p14:creationId xmlns:p14="http://schemas.microsoft.com/office/powerpoint/2010/main" val="33146670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" sz="3200" spc="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Learning in Decis</a:t>
            </a:r>
            <a:r>
              <a:rPr lang="en-US" sz="3200" spc="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i</a:t>
            </a:r>
            <a:r>
              <a:rPr lang="en" sz="3200" spc="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on Trees  </a:t>
            </a:r>
            <a:endParaRPr lang="en-US" sz="3200" spc="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4901"/>
            <a:ext cx="10058400" cy="4564300"/>
          </a:xfrm>
        </p:spPr>
        <p:txBody>
          <a:bodyPr>
            <a:noAutofit/>
          </a:bodyPr>
          <a:lstStyle/>
          <a:p>
            <a:pPr marL="914400" lvl="1" indent="-365760">
              <a:lnSpc>
                <a:spcPct val="100000"/>
              </a:lnSpc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Learn by a greedy divide-and-conquer strategy</a:t>
            </a:r>
          </a:p>
          <a:p>
            <a:pPr marL="1097280" lvl="2" indent="-34290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EB Garamond"/>
              <a:buChar char="○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Test the most important feature first, i.e., the feature that makes the 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most difference to classification </a:t>
            </a:r>
          </a:p>
          <a:p>
            <a:pPr marL="1097280" lvl="2" indent="-34290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EB Garamond"/>
              <a:buChar char="○"/>
            </a:pP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EB Garamond"/>
            </a:endParaRPr>
          </a:p>
          <a:p>
            <a:pPr marL="1097280" lvl="2" indent="-34290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EB Garamond"/>
              <a:buChar char="○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Build the tree by applying the above rule recursively (i.e., repeatedly on the remaining features)</a:t>
            </a:r>
          </a:p>
          <a:p>
            <a:pPr marL="1097280" lvl="2" indent="-34290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EB Garamond"/>
              <a:buChar char="○"/>
            </a:pP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EB Garamond"/>
            </a:endParaRPr>
          </a:p>
          <a:p>
            <a:pPr marL="1097280" lvl="2" indent="-34290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EB Garamond"/>
              <a:buChar char="○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Greedy search is meant to approximately minimize the depth of the tree</a:t>
            </a: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EB Garamond"/>
            </a:endParaRP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How to measure feature importance: Entropy and Gini index</a:t>
            </a: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Entropy</a:t>
            </a:r>
          </a:p>
          <a:p>
            <a:pPr marL="1097280" lvl="2" indent="-34290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EB Garamond"/>
              <a:buChar char="○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Measures the uncertainty of a random variable</a:t>
            </a:r>
          </a:p>
          <a:p>
            <a:pPr marL="1097280" lvl="2" indent="-34290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EB Garamond"/>
              <a:buChar char="○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The feature resulting in the greatest gain in information is selected first</a:t>
            </a: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EB 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4936743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" sz="3200" spc="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Entropy and feature selection </a:t>
            </a:r>
            <a:endParaRPr lang="en-US" sz="3200" spc="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4901"/>
            <a:ext cx="10058400" cy="4564300"/>
          </a:xfrm>
        </p:spPr>
        <p:txBody>
          <a:bodyPr>
            <a:noAutofit/>
          </a:bodyPr>
          <a:lstStyle/>
          <a:p>
            <a:pPr marL="914400" lvl="1" indent="-365760">
              <a:lnSpc>
                <a:spcPct val="100000"/>
              </a:lnSpc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The feature resulting in the greatest gain is used first</a:t>
            </a:r>
          </a:p>
          <a:p>
            <a:pPr marL="1097280" lvl="2" indent="-34290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EB Garamond"/>
              <a:buChar char="○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Entropy of a random binary variable q (e.g., coin flips): 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H(p)= - (p log p+(1-p) log (1-p))</a:t>
            </a:r>
          </a:p>
          <a:p>
            <a:pPr marL="1097280" lvl="2" indent="-34290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EB Garamond"/>
              <a:buChar char="○"/>
            </a:pP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ea typeface="EB Garamond"/>
              <a:cs typeface="Calibri" panose="020F0502020204030204" pitchFamily="34" charset="0"/>
              <a:sym typeface="EB Garamond"/>
            </a:endParaRPr>
          </a:p>
          <a:p>
            <a:pPr marL="1097280" lvl="2" indent="-34290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EB Garamond"/>
              <a:buChar char="○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R (x)= Entropy remaining after using feature x with k levels (i.e., feature splits the data into k branches)</a:t>
            </a:r>
          </a:p>
          <a:p>
            <a:pPr marL="1097280" lvl="2" indent="-34290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EB Garamond"/>
              <a:buChar char="○"/>
            </a:pP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ea typeface="EB Garamond"/>
              <a:cs typeface="Calibri" panose="020F0502020204030204" pitchFamily="34" charset="0"/>
              <a:sym typeface="EB Garamond"/>
            </a:endParaRPr>
          </a:p>
          <a:p>
            <a:pPr marL="1097280" lvl="2" indent="-34290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EB Garamond"/>
              <a:buChar char="○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Information gained by using a feature G (x) = H - R (x)</a:t>
            </a: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EB Garamond"/>
            </a:endParaRP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EB 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1015229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" sz="3200" spc="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Overfitting in Decis</a:t>
            </a:r>
            <a:r>
              <a:rPr lang="en-US" sz="3200" spc="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i</a:t>
            </a:r>
            <a:r>
              <a:rPr lang="en" sz="3200" spc="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on Trees  </a:t>
            </a:r>
            <a:endParaRPr lang="en-US" sz="3200" spc="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4901"/>
            <a:ext cx="10058400" cy="4564300"/>
          </a:xfrm>
        </p:spPr>
        <p:txBody>
          <a:bodyPr>
            <a:noAutofit/>
          </a:bodyPr>
          <a:lstStyle/>
          <a:p>
            <a:pPr marL="914400" lvl="1" indent="-365760">
              <a:lnSpc>
                <a:spcPct val="100000"/>
              </a:lnSpc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Overfitting: the model does not generalize to new data or does not generalize findings</a:t>
            </a: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EB Garamond"/>
            </a:endParaRP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Learn a decision tree to predict if the roll of a die will come up as 6</a:t>
            </a:r>
          </a:p>
          <a:p>
            <a:pPr marL="1097280" lvl="2" indent="-34290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EB Garamond"/>
              <a:buChar char="○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Features: die colour, die weight, time of roll, and if fingers were crossed</a:t>
            </a:r>
          </a:p>
          <a:p>
            <a:pPr marL="1280160" lvl="3" indent="-34290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Note: none of these features are predictive of the outcome of a fair die, thus the tree should not have any branches and always predict False (i.e. not 6)</a:t>
            </a:r>
          </a:p>
          <a:p>
            <a:pPr marL="1097280" lvl="2" indent="-34290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EB Garamond"/>
              <a:buChar char="○"/>
            </a:pP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ea typeface="EB Garamond"/>
              <a:cs typeface="Calibri" panose="020F0502020204030204" pitchFamily="34" charset="0"/>
              <a:sym typeface="EB Garamond"/>
            </a:endParaRPr>
          </a:p>
          <a:p>
            <a:pPr marL="1097280" lvl="2" indent="-34290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EB Garamond"/>
              <a:buChar char="○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The training data contains random irregularities</a:t>
            </a:r>
          </a:p>
          <a:p>
            <a:pPr marL="1280160" lvl="3" indent="-34290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E.g., 2 rolls with colour: blue, weight: 7 gram, fingers crossed and outcome 6</a:t>
            </a: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EB Garamond"/>
            </a:endParaRP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Even though there are no relations between the feature values and the outcome, the learning algorithm will split the tree on randomly occurring patterns</a:t>
            </a: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However, new data (not in the training set) will likely not include the same random patterns, so the predictions will be wrong</a:t>
            </a: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In other words, the model doesn’t generalize to new data. It is over fitted to the training data</a:t>
            </a: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EB Garamond"/>
            </a:endParaRPr>
          </a:p>
        </p:txBody>
      </p:sp>
    </p:spTree>
    <p:extLst>
      <p:ext uri="{BB962C8B-B14F-4D97-AF65-F5344CB8AC3E}">
        <p14:creationId xmlns:p14="http://schemas.microsoft.com/office/powerpoint/2010/main" val="941177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68188"/>
            <a:ext cx="10058400" cy="3566160"/>
          </a:xfrm>
        </p:spPr>
        <p:txBody>
          <a:bodyPr anchor="ctr">
            <a:normAutofit/>
          </a:bodyPr>
          <a:lstStyle/>
          <a:p>
            <a:pPr algn="ctr"/>
            <a:r>
              <a:rPr lang="en-US" sz="3200" spc="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Over and underfitting in Decision Trees (DT) </a:t>
            </a:r>
            <a:endParaRPr lang="en-US" sz="2800" spc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00365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" sz="3200" spc="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Over and under fitting – Bias and variance tradeoffs</a:t>
            </a:r>
            <a:endParaRPr lang="en-US" sz="3200" spc="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4901"/>
            <a:ext cx="10058400" cy="1691790"/>
          </a:xfrm>
        </p:spPr>
        <p:txBody>
          <a:bodyPr>
            <a:noAutofit/>
          </a:bodyPr>
          <a:lstStyle/>
          <a:p>
            <a:pPr marL="914400" lvl="1" indent="-365760">
              <a:lnSpc>
                <a:spcPct val="100000"/>
              </a:lnSpc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“With four parameters I can fit an elephant, with five I can make him wiggle his trunk”</a:t>
            </a:r>
          </a:p>
          <a:p>
            <a:pPr marL="548640" lvl="1" indent="0">
              <a:lnSpc>
                <a:spcPct val="100000"/>
              </a:lnSpc>
              <a:spcBef>
                <a:spcPts val="0"/>
              </a:spcBef>
              <a:buClrTx/>
              <a:buSzPct val="100000"/>
              <a:buNone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         John Von Neumann</a:t>
            </a: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EB Garamond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08068" y="2692364"/>
            <a:ext cx="5947953" cy="3359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5005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" sz="3200" spc="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Overcoming overfitting </a:t>
            </a:r>
            <a:endParaRPr lang="en-US" sz="3200" spc="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43609"/>
            <a:ext cx="10058400" cy="4518118"/>
          </a:xfrm>
        </p:spPr>
        <p:txBody>
          <a:bodyPr>
            <a:noAutofit/>
          </a:bodyPr>
          <a:lstStyle/>
          <a:p>
            <a:pPr marL="914400" lvl="1" indent="-365760">
              <a:lnSpc>
                <a:spcPct val="100000"/>
              </a:lnSpc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Regularization</a:t>
            </a:r>
            <a:endParaRPr 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EB Garamond"/>
            </a:endParaRPr>
          </a:p>
          <a:p>
            <a:pPr marL="1706865" lvl="3" indent="-365760">
              <a:lnSpc>
                <a:spcPct val="100000"/>
              </a:lnSpc>
              <a:spcBef>
                <a:spcPts val="0"/>
              </a:spcBef>
              <a:buClrTx/>
              <a:buSzPct val="80000"/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Lower the number of features (often used for linear regression) </a:t>
            </a:r>
          </a:p>
          <a:p>
            <a:pPr marL="1706865" lvl="3" indent="-365760">
              <a:lnSpc>
                <a:spcPct val="100000"/>
              </a:lnSpc>
              <a:spcBef>
                <a:spcPts val="0"/>
              </a:spcBef>
              <a:buClrTx/>
              <a:buSzPct val="80000"/>
              <a:buFont typeface="Courier New" panose="02070309020205020404" pitchFamily="49" charset="0"/>
              <a:buChar char="o"/>
            </a:pPr>
            <a:endParaRPr 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EB Garamond"/>
            </a:endParaRPr>
          </a:p>
          <a:p>
            <a:pPr marL="1706865" lvl="3" indent="-365760">
              <a:lnSpc>
                <a:spcPct val="100000"/>
              </a:lnSpc>
              <a:spcBef>
                <a:spcPts val="0"/>
              </a:spcBef>
              <a:buClrTx/>
              <a:buSzPct val="80000"/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Lower the number of parameters or depth of decision trees</a:t>
            </a:r>
          </a:p>
          <a:p>
            <a:pPr marL="1706865" lvl="3" indent="-365760">
              <a:lnSpc>
                <a:spcPct val="100000"/>
              </a:lnSpc>
              <a:spcBef>
                <a:spcPts val="0"/>
              </a:spcBef>
              <a:buClrTx/>
              <a:buSzPct val="80000"/>
              <a:buFont typeface="Courier New" panose="02070309020205020404" pitchFamily="49" charset="0"/>
              <a:buChar char="o"/>
            </a:pPr>
            <a:endParaRPr 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EB Garamond"/>
            </a:endParaRPr>
          </a:p>
          <a:p>
            <a:pPr marL="1706865" lvl="3" indent="-365760">
              <a:lnSpc>
                <a:spcPct val="100000"/>
              </a:lnSpc>
              <a:spcBef>
                <a:spcPts val="0"/>
              </a:spcBef>
              <a:buClrTx/>
              <a:buSzPct val="80000"/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Reduce the magnitude of parameters (good for many features that all contribute a bit to predicting the target) </a:t>
            </a:r>
          </a:p>
          <a:p>
            <a:pPr marL="1706865" lvl="3" indent="-365760">
              <a:lnSpc>
                <a:spcPct val="100000"/>
              </a:lnSpc>
              <a:spcBef>
                <a:spcPts val="0"/>
              </a:spcBef>
              <a:buClrTx/>
              <a:buSzPct val="80000"/>
              <a:buFont typeface="Courier New" panose="02070309020205020404" pitchFamily="49" charset="0"/>
              <a:buChar char="o"/>
            </a:pPr>
            <a:endParaRPr 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EB Garamond"/>
            </a:endParaRPr>
          </a:p>
          <a:p>
            <a:pPr marL="1706865" lvl="3" indent="-365760">
              <a:lnSpc>
                <a:spcPct val="100000"/>
              </a:lnSpc>
              <a:spcBef>
                <a:spcPts val="0"/>
              </a:spcBef>
              <a:buClrTx/>
              <a:buSzPct val="80000"/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Early stopping: Stop training when validation errors increase</a:t>
            </a:r>
          </a:p>
        </p:txBody>
      </p:sp>
    </p:spTree>
    <p:extLst>
      <p:ext uri="{BB962C8B-B14F-4D97-AF65-F5344CB8AC3E}">
        <p14:creationId xmlns:p14="http://schemas.microsoft.com/office/powerpoint/2010/main" val="3115465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62038" y="274836"/>
            <a:ext cx="10520362" cy="1143000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Agenda </a:t>
            </a:r>
            <a:r>
              <a:rPr lang="en" sz="3200" kern="1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–</a:t>
            </a:r>
            <a:r>
              <a:rPr lang="en-US" sz="3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Supervised </a:t>
            </a:r>
            <a:r>
              <a:rPr lang="en-US" sz="3200" spc="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Machine learning </a:t>
            </a:r>
            <a:endParaRPr lang="en-US" sz="2400" spc="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062446" y="1417836"/>
            <a:ext cx="10519954" cy="459107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Discuss methods, examples, and applications of Supervised ML</a:t>
            </a:r>
          </a:p>
          <a:p>
            <a:pPr marL="1097280" lvl="2" indent="-34290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EB Garamond"/>
              <a:buChar char="○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Decision Trees</a:t>
            </a:r>
          </a:p>
          <a:p>
            <a:pPr marL="1097280" lvl="2" indent="-34290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EB Garamond"/>
              <a:buChar char="○"/>
            </a:pP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ea typeface="EB Garamond"/>
              <a:cs typeface="Calibri" panose="020F0502020204030204" pitchFamily="34" charset="0"/>
              <a:sym typeface="EB Garamond"/>
            </a:endParaRPr>
          </a:p>
          <a:p>
            <a:pPr marL="1097280" lvl="2" indent="-34290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EB Garamond"/>
              <a:buChar char="○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Bagging (Random Forests, RF)</a:t>
            </a:r>
          </a:p>
          <a:p>
            <a:pPr marL="1097280" lvl="2" indent="-34290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EB Garamond"/>
              <a:buChar char="○"/>
            </a:pP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ea typeface="EB Garamond"/>
              <a:cs typeface="Calibri" panose="020F0502020204030204" pitchFamily="34" charset="0"/>
              <a:sym typeface="EB Garamond"/>
            </a:endParaRPr>
          </a:p>
          <a:p>
            <a:pPr marL="1097280" lvl="2" indent="-34290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EB Garamond"/>
              <a:buChar char="○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Boosting (</a:t>
            </a:r>
            <a:r>
              <a:rPr lang="en-US" sz="1800" dirty="0" err="1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AdaBoost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, </a:t>
            </a:r>
            <a:r>
              <a:rPr lang="en-US" sz="1800" dirty="0" err="1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XGBoost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) </a:t>
            </a:r>
          </a:p>
          <a:p>
            <a:pPr marL="1097280" lvl="2" indent="-34290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EB Garamond"/>
              <a:buChar char="○"/>
            </a:pP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ea typeface="EB Garamond"/>
              <a:cs typeface="Calibri" panose="020F0502020204030204" pitchFamily="34" charset="0"/>
              <a:sym typeface="EB 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7410198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" sz="3200" spc="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Regularization – Regression  </a:t>
            </a:r>
            <a:endParaRPr lang="en-US" sz="3200" spc="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743608"/>
            <a:ext cx="6810104" cy="3725375"/>
          </a:xfrm>
        </p:spPr>
        <p:txBody>
          <a:bodyPr>
            <a:noAutofit/>
          </a:bodyPr>
          <a:lstStyle/>
          <a:p>
            <a:pPr marL="914400" lvl="1" indent="-365760">
              <a:lnSpc>
                <a:spcPct val="100000"/>
              </a:lnSpc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Regression – fit a polynomial </a:t>
            </a:r>
            <a:endParaRPr 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EB Garamond"/>
            </a:endParaRPr>
          </a:p>
          <a:p>
            <a:pPr marL="1706865" lvl="3" indent="-365760">
              <a:lnSpc>
                <a:spcPct val="100000"/>
              </a:lnSpc>
              <a:spcBef>
                <a:spcPts val="0"/>
              </a:spcBef>
              <a:buClrTx/>
              <a:buSzPct val="80000"/>
              <a:buFont typeface="Courier New" panose="02070309020205020404" pitchFamily="49" charset="0"/>
              <a:buChar char="o"/>
            </a:pPr>
            <a:r>
              <a:rPr lang="pl-PL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1st degree: h</a:t>
            </a:r>
            <a:r>
              <a:rPr lang="pl-PL" sz="1600" baseline="-25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w</a:t>
            </a:r>
            <a:r>
              <a:rPr lang="en-US" sz="1600" baseline="-25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 </a:t>
            </a:r>
            <a:r>
              <a:rPr lang="pl-PL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(x) = w</a:t>
            </a:r>
            <a:r>
              <a:rPr lang="pl-PL" sz="1600" baseline="-25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1</a:t>
            </a:r>
            <a:r>
              <a:rPr lang="pl-PL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x + b</a:t>
            </a:r>
          </a:p>
          <a:p>
            <a:pPr marL="1706865" lvl="3" indent="-365760">
              <a:lnSpc>
                <a:spcPct val="100000"/>
              </a:lnSpc>
              <a:spcBef>
                <a:spcPts val="0"/>
              </a:spcBef>
              <a:buClrTx/>
              <a:buSzPct val="80000"/>
              <a:buFont typeface="Courier New" panose="02070309020205020404" pitchFamily="49" charset="0"/>
              <a:buChar char="o"/>
            </a:pPr>
            <a:r>
              <a:rPr lang="pl-PL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2nd</a:t>
            </a: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 degree: </a:t>
            </a:r>
            <a:r>
              <a:rPr lang="pl-PL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h</a:t>
            </a:r>
            <a:r>
              <a:rPr lang="pl-PL" sz="1600" baseline="-25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w</a:t>
            </a:r>
            <a:r>
              <a:rPr lang="en-US" sz="1600" baseline="-25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 </a:t>
            </a:r>
            <a:r>
              <a:rPr lang="pl-PL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(x) = w</a:t>
            </a:r>
            <a:r>
              <a:rPr lang="pl-PL" sz="1600" baseline="-25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1</a:t>
            </a:r>
            <a:r>
              <a:rPr lang="pl-PL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x + w</a:t>
            </a:r>
            <a:r>
              <a:rPr lang="en-US" sz="1600" baseline="-25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2</a:t>
            </a:r>
            <a:r>
              <a:rPr lang="pl-PL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x</a:t>
            </a:r>
            <a:r>
              <a:rPr lang="en-US" sz="1600" baseline="30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2</a:t>
            </a:r>
            <a:r>
              <a:rPr lang="pl-PL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+ </a:t>
            </a:r>
            <a:r>
              <a:rPr lang="pl-PL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b</a:t>
            </a:r>
          </a:p>
          <a:p>
            <a:pPr marL="1706865" lvl="3" indent="-365760">
              <a:lnSpc>
                <a:spcPct val="100000"/>
              </a:lnSpc>
              <a:spcBef>
                <a:spcPts val="0"/>
              </a:spcBef>
              <a:buClrTx/>
              <a:buSzPct val="80000"/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Nth degree </a:t>
            </a:r>
            <a:r>
              <a:rPr lang="pl-PL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h</a:t>
            </a:r>
            <a:r>
              <a:rPr lang="pl-PL" sz="1600" baseline="-25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w</a:t>
            </a:r>
            <a:r>
              <a:rPr lang="pl-PL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(x) = w</a:t>
            </a:r>
            <a:r>
              <a:rPr lang="pl-PL" sz="1600" baseline="-25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1</a:t>
            </a:r>
            <a:r>
              <a:rPr lang="pl-PL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x + w</a:t>
            </a:r>
            <a:r>
              <a:rPr lang="en-US" sz="1600" baseline="-25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2</a:t>
            </a:r>
            <a:r>
              <a:rPr lang="pl-PL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x</a:t>
            </a:r>
            <a:r>
              <a:rPr lang="en-US" sz="1600" baseline="30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2</a:t>
            </a:r>
            <a:r>
              <a:rPr lang="pl-PL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+ …+</a:t>
            </a:r>
            <a:r>
              <a:rPr lang="pl-PL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 w</a:t>
            </a:r>
            <a:r>
              <a:rPr lang="en-US" sz="1600" baseline="-25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n</a:t>
            </a:r>
            <a:r>
              <a:rPr lang="pl-PL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x</a:t>
            </a:r>
            <a:r>
              <a:rPr lang="en-US" sz="1600" baseline="30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n</a:t>
            </a: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 +</a:t>
            </a:r>
            <a:r>
              <a:rPr lang="pl-PL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b</a:t>
            </a:r>
            <a:endParaRPr 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EB Garamond"/>
            </a:endParaRPr>
          </a:p>
          <a:p>
            <a:pPr marL="1706865" lvl="3" indent="-365760">
              <a:lnSpc>
                <a:spcPct val="100000"/>
              </a:lnSpc>
              <a:spcBef>
                <a:spcPts val="0"/>
              </a:spcBef>
              <a:buClrTx/>
              <a:buSzPct val="80000"/>
              <a:buFont typeface="Courier New" panose="02070309020205020404" pitchFamily="49" charset="0"/>
              <a:buChar char="o"/>
            </a:pPr>
            <a:endParaRPr 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EB Garamond"/>
            </a:endParaRP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Minimize combined regression error and regularization term </a:t>
            </a:r>
          </a:p>
          <a:p>
            <a:pPr marL="1706865" lvl="3" indent="-365760">
              <a:lnSpc>
                <a:spcPct val="100000"/>
              </a:lnSpc>
              <a:spcBef>
                <a:spcPts val="0"/>
              </a:spcBef>
              <a:buClrTx/>
              <a:buSzPct val="80000"/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Lambda (</a:t>
            </a:r>
            <a:r>
              <a:rPr lang="el-GR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λ)</a:t>
            </a: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: Regularization parameter. It measures trades off between minimizing data error and “simple” model</a:t>
            </a:r>
          </a:p>
          <a:p>
            <a:pPr marL="1706865" lvl="3" indent="-365760">
              <a:lnSpc>
                <a:spcPct val="100000"/>
              </a:lnSpc>
              <a:spcBef>
                <a:spcPts val="0"/>
              </a:spcBef>
              <a:buClrTx/>
              <a:buSzPct val="80000"/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Parameters that do not contribute much to minimizing the prediction error get smaller</a:t>
            </a:r>
          </a:p>
          <a:p>
            <a:pPr marL="1706865" lvl="3" indent="-365760">
              <a:lnSpc>
                <a:spcPct val="100000"/>
              </a:lnSpc>
              <a:spcBef>
                <a:spcPts val="0"/>
              </a:spcBef>
              <a:buClrTx/>
              <a:buSzPct val="80000"/>
              <a:buFont typeface="Courier New" panose="02070309020205020404" pitchFamily="49" charset="0"/>
              <a:buChar char="o"/>
            </a:pPr>
            <a:endParaRPr 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EB Garamond"/>
            </a:endParaRPr>
          </a:p>
          <a:p>
            <a:pPr marL="1889745" lvl="4" indent="-365760">
              <a:lnSpc>
                <a:spcPct val="100000"/>
              </a:lnSpc>
              <a:spcBef>
                <a:spcPts val="0"/>
              </a:spcBef>
              <a:buClrTx/>
              <a:buSzPct val="80000"/>
              <a:buFont typeface="Wingdings" panose="05000000000000000000" pitchFamily="2" charset="2"/>
              <a:buChar char="§"/>
            </a:pPr>
            <a:r>
              <a:rPr lang="pl-PL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h</a:t>
            </a:r>
            <a:r>
              <a:rPr lang="pl-PL" sz="1600" baseline="-25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w</a:t>
            </a:r>
            <a:r>
              <a:rPr lang="pl-PL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(x) = w</a:t>
            </a:r>
            <a:r>
              <a:rPr lang="pl-PL" sz="1600" baseline="-25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1</a:t>
            </a:r>
            <a:r>
              <a:rPr lang="pl-PL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x + w</a:t>
            </a:r>
            <a:r>
              <a:rPr lang="en-US" sz="1600" baseline="-25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2</a:t>
            </a:r>
            <a:r>
              <a:rPr lang="pl-PL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x</a:t>
            </a:r>
            <a:r>
              <a:rPr lang="en-US" sz="1600" baseline="30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2</a:t>
            </a:r>
            <a:r>
              <a:rPr lang="pl-PL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+ …</a:t>
            </a:r>
            <a:r>
              <a:rPr lang="pl-PL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 w</a:t>
            </a:r>
            <a:r>
              <a:rPr lang="en-US" sz="1600" baseline="-25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n-1</a:t>
            </a:r>
            <a:r>
              <a:rPr lang="pl-PL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x</a:t>
            </a:r>
            <a:r>
              <a:rPr lang="en-US" sz="1600" baseline="30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n-1 </a:t>
            </a: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+</a:t>
            </a:r>
            <a:r>
              <a:rPr lang="pl-PL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 w</a:t>
            </a:r>
            <a:r>
              <a:rPr lang="en-US" sz="1600" baseline="-25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n</a:t>
            </a:r>
            <a:r>
              <a:rPr lang="pl-PL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x</a:t>
            </a:r>
            <a:r>
              <a:rPr lang="en-US" sz="1600" baseline="30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n</a:t>
            </a: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 +</a:t>
            </a:r>
            <a:r>
              <a:rPr lang="pl-PL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b</a:t>
            </a: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;  i.e.,  </a:t>
            </a:r>
            <a:r>
              <a:rPr lang="pl-PL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w</a:t>
            </a:r>
            <a:r>
              <a:rPr lang="en-US" sz="1600" baseline="-25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n-1</a:t>
            </a:r>
            <a:r>
              <a:rPr lang="pl-PL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 w</a:t>
            </a:r>
            <a:r>
              <a:rPr lang="en-US" sz="1600" baseline="-25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n</a:t>
            </a: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0</a:t>
            </a:r>
            <a:endParaRPr 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EB Garamond"/>
            </a:endParaRP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•"/>
            </a:pPr>
            <a:endParaRPr lang="pl-PL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EB Garamond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19703" y="1810171"/>
            <a:ext cx="3735977" cy="12224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90261" y="3275439"/>
            <a:ext cx="3520263" cy="97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5419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" sz="3200" spc="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Regularization – Decision Tree  </a:t>
            </a:r>
            <a:endParaRPr lang="en-US" sz="3200" spc="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743608"/>
            <a:ext cx="7323910" cy="3725375"/>
          </a:xfrm>
        </p:spPr>
        <p:txBody>
          <a:bodyPr>
            <a:noAutofit/>
          </a:bodyPr>
          <a:lstStyle/>
          <a:p>
            <a:pPr marL="914400" lvl="1" indent="-365760">
              <a:lnSpc>
                <a:spcPct val="100000"/>
              </a:lnSpc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Pruning  </a:t>
            </a:r>
            <a:endParaRPr 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EB Garamond"/>
            </a:endParaRPr>
          </a:p>
          <a:p>
            <a:pPr marL="1706865" lvl="3" indent="-365760">
              <a:lnSpc>
                <a:spcPct val="100000"/>
              </a:lnSpc>
              <a:spcBef>
                <a:spcPts val="0"/>
              </a:spcBef>
              <a:buClrTx/>
              <a:buSzPct val="80000"/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No weights and cost functions in DT, i.e. the regularization method used for regression does not work</a:t>
            </a:r>
          </a:p>
          <a:p>
            <a:pPr marL="1706865" lvl="3" indent="-365760">
              <a:lnSpc>
                <a:spcPct val="100000"/>
              </a:lnSpc>
              <a:spcBef>
                <a:spcPts val="0"/>
              </a:spcBef>
              <a:buClrTx/>
              <a:buSzPct val="80000"/>
              <a:buFont typeface="Courier New" panose="02070309020205020404" pitchFamily="49" charset="0"/>
              <a:buChar char="o"/>
            </a:pPr>
            <a:endParaRPr 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EB Garamond"/>
            </a:endParaRPr>
          </a:p>
          <a:p>
            <a:pPr marL="1706865" lvl="3" indent="-365760">
              <a:lnSpc>
                <a:spcPct val="100000"/>
              </a:lnSpc>
              <a:spcBef>
                <a:spcPts val="0"/>
              </a:spcBef>
              <a:buClrTx/>
              <a:buSzPct val="80000"/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Instead, the tree is pruned by removing nodes with too small information gain</a:t>
            </a:r>
          </a:p>
          <a:p>
            <a:pPr marL="1341105" lvl="3" indent="0">
              <a:lnSpc>
                <a:spcPct val="100000"/>
              </a:lnSpc>
              <a:spcBef>
                <a:spcPts val="0"/>
              </a:spcBef>
              <a:buClrTx/>
              <a:buSzPct val="80000"/>
              <a:buNone/>
            </a:pPr>
            <a:endParaRPr 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EB Garamond"/>
            </a:endParaRPr>
          </a:p>
          <a:p>
            <a:pPr marL="1341105" lvl="3" indent="0">
              <a:lnSpc>
                <a:spcPct val="100000"/>
              </a:lnSpc>
              <a:spcBef>
                <a:spcPts val="0"/>
              </a:spcBef>
              <a:buClrTx/>
              <a:buSzPct val="80000"/>
              <a:buNone/>
            </a:pP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Source: Pruning by Eric Frei. Retrieved from </a:t>
            </a: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  <a:hlinkClick r:id="rId2"/>
              </a:rPr>
              <a:t>https://en.wikipedia.org/w/index.php?curid=15837493</a:t>
            </a: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 </a:t>
            </a: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•"/>
            </a:pPr>
            <a:endParaRPr lang="pl-PL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EB Garamond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1189" y="1908811"/>
            <a:ext cx="2734491" cy="2050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8596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68188"/>
            <a:ext cx="10058400" cy="3566160"/>
          </a:xfrm>
        </p:spPr>
        <p:txBody>
          <a:bodyPr anchor="ctr">
            <a:normAutofit/>
          </a:bodyPr>
          <a:lstStyle/>
          <a:p>
            <a:pPr algn="ctr"/>
            <a:r>
              <a:rPr lang="en-US" sz="3200" spc="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Bagging (Ensemble learning) </a:t>
            </a:r>
            <a:endParaRPr lang="en-US" sz="2800" spc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21803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" sz="3200" spc="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Crowd sourcing – wisdowm of crowds! </a:t>
            </a:r>
            <a:endParaRPr lang="en-US" sz="3200" spc="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4900"/>
            <a:ext cx="10058400" cy="4518118"/>
          </a:xfrm>
        </p:spPr>
        <p:txBody>
          <a:bodyPr>
            <a:noAutofit/>
          </a:bodyPr>
          <a:lstStyle/>
          <a:p>
            <a:pPr marL="914400" lvl="1" indent="-365760">
              <a:lnSpc>
                <a:spcPct val="100000"/>
              </a:lnSpc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In 1906, 800 individuals participated in a contest to guess the weight of an ox at a livestock fair</a:t>
            </a: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EB Garamond"/>
            </a:endParaRP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Galton observed that the median weight was within 0.8% of the true weight, much better than the average individual guess, i.e., the crowd was wiser than any individual</a:t>
            </a: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EB Garamond"/>
            </a:endParaRP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If estimates (e.g. guesses of the ox’s weight) have random, independent errors, then averaging the guesses will decrease the total error</a:t>
            </a: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EB Garamond"/>
            </a:endParaRP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In machine learning different models give different errors:</a:t>
            </a:r>
          </a:p>
          <a:p>
            <a:pPr marL="1706865" lvl="3" indent="-365760">
              <a:lnSpc>
                <a:spcPct val="100000"/>
              </a:lnSpc>
              <a:spcBef>
                <a:spcPts val="0"/>
              </a:spcBef>
              <a:buClrTx/>
              <a:buSzPct val="80000"/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An ensemble model combines several individual models for better predictions</a:t>
            </a:r>
          </a:p>
          <a:p>
            <a:pPr marL="1706865" lvl="3" indent="-365760">
              <a:lnSpc>
                <a:spcPct val="100000"/>
              </a:lnSpc>
              <a:spcBef>
                <a:spcPts val="0"/>
              </a:spcBef>
              <a:buClrTx/>
              <a:buSzPct val="80000"/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Ensemble methods combine weak learners, i.e. models that are just a little better than chance, for predictions that are much better than chance</a:t>
            </a: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EB Garamond"/>
            </a:endParaRPr>
          </a:p>
        </p:txBody>
      </p:sp>
    </p:spTree>
    <p:extLst>
      <p:ext uri="{BB962C8B-B14F-4D97-AF65-F5344CB8AC3E}">
        <p14:creationId xmlns:p14="http://schemas.microsoft.com/office/powerpoint/2010/main" val="40086857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" sz="3200" spc="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Bagging decsion trees</a:t>
            </a:r>
            <a:endParaRPr lang="en-US" sz="3200" spc="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4900"/>
            <a:ext cx="10058399" cy="4518118"/>
          </a:xfrm>
        </p:spPr>
        <p:txBody>
          <a:bodyPr>
            <a:noAutofit/>
          </a:bodyPr>
          <a:lstStyle/>
          <a:p>
            <a:pPr marL="914400" lvl="1" indent="-365760">
              <a:lnSpc>
                <a:spcPct val="100000"/>
              </a:lnSpc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Bootstrap aggregating – an ensemble meta algorithm </a:t>
            </a:r>
          </a:p>
          <a:p>
            <a:pPr marL="1706865" lvl="3" indent="-365760">
              <a:lnSpc>
                <a:spcPct val="100000"/>
              </a:lnSpc>
              <a:spcBef>
                <a:spcPts val="0"/>
              </a:spcBef>
              <a:buClrTx/>
              <a:buSzPct val="80000"/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Learn several decision trees on </a:t>
            </a:r>
            <a:r>
              <a:rPr lang="en-US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different subsets of training data </a:t>
            </a: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and average (or majority vote) their predictions</a:t>
            </a:r>
          </a:p>
          <a:p>
            <a:pPr marL="1706865" lvl="3" indent="-365760">
              <a:lnSpc>
                <a:spcPct val="100000"/>
              </a:lnSpc>
              <a:spcBef>
                <a:spcPts val="0"/>
              </a:spcBef>
              <a:buClrTx/>
              <a:buSzPct val="80000"/>
              <a:buFont typeface="Courier New" panose="02070309020205020404" pitchFamily="49" charset="0"/>
              <a:buChar char="o"/>
            </a:pPr>
            <a:endParaRPr 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EB Garamond"/>
            </a:endParaRPr>
          </a:p>
          <a:p>
            <a:pPr marL="1706865" lvl="3" indent="-365760">
              <a:lnSpc>
                <a:spcPct val="100000"/>
              </a:lnSpc>
              <a:spcBef>
                <a:spcPts val="0"/>
              </a:spcBef>
              <a:buClrTx/>
              <a:buSzPct val="80000"/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The assumption of uncorrelated errors is critical! </a:t>
            </a:r>
          </a:p>
          <a:p>
            <a:pPr marL="2291297" lvl="8" indent="0">
              <a:lnSpc>
                <a:spcPct val="100000"/>
              </a:lnSpc>
              <a:spcBef>
                <a:spcPts val="0"/>
              </a:spcBef>
              <a:buClrTx/>
              <a:buSzPct val="80000"/>
              <a:buNone/>
            </a:pPr>
            <a:endParaRPr 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EB Garamond"/>
            </a:endParaRPr>
          </a:p>
          <a:p>
            <a:pPr marL="2291297" lvl="8" indent="0">
              <a:lnSpc>
                <a:spcPct val="100000"/>
              </a:lnSpc>
              <a:spcBef>
                <a:spcPts val="0"/>
              </a:spcBef>
              <a:buClrTx/>
              <a:buSzPct val="80000"/>
              <a:buNone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for l in range(L):</a:t>
            </a:r>
          </a:p>
          <a:p>
            <a:pPr marL="2291297" lvl="8" indent="0">
              <a:lnSpc>
                <a:spcPct val="100000"/>
              </a:lnSpc>
              <a:spcBef>
                <a:spcPts val="0"/>
              </a:spcBef>
              <a:buClrTx/>
              <a:buSzPct val="80000"/>
              <a:buNone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	Sample with replacement N;  X</a:t>
            </a:r>
            <a:r>
              <a:rPr lang="en-US" sz="1600" baseline="-25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L</a:t>
            </a: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Y</a:t>
            </a:r>
            <a:r>
              <a:rPr lang="en-US" sz="1600" baseline="-25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L</a:t>
            </a: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  </a:t>
            </a:r>
          </a:p>
          <a:p>
            <a:pPr marL="2291297" lvl="8" indent="0">
              <a:lnSpc>
                <a:spcPct val="100000"/>
              </a:lnSpc>
              <a:spcBef>
                <a:spcPts val="0"/>
              </a:spcBef>
              <a:buClrTx/>
              <a:buSzPct val="80000"/>
              <a:buNone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Learn a tree </a:t>
            </a:r>
            <a:r>
              <a:rPr lang="en-US" sz="16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h</a:t>
            </a:r>
            <a:r>
              <a:rPr lang="en-US" sz="1600" baseline="-25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L</a:t>
            </a: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 on X</a:t>
            </a:r>
            <a:r>
              <a:rPr lang="en-US" sz="1600" baseline="-25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L</a:t>
            </a: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Y</a:t>
            </a:r>
            <a:r>
              <a:rPr lang="en-US" sz="1600" baseline="-25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L</a:t>
            </a:r>
            <a:endParaRPr 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EB Garamond"/>
            </a:endParaRPr>
          </a:p>
          <a:p>
            <a:pPr marL="2291297" lvl="8" indent="0">
              <a:lnSpc>
                <a:spcPct val="100000"/>
              </a:lnSpc>
              <a:spcBef>
                <a:spcPts val="0"/>
              </a:spcBef>
              <a:buClrTx/>
              <a:buSzPct val="80000"/>
              <a:buNone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Average prediction across trees   </a:t>
            </a:r>
          </a:p>
          <a:p>
            <a:pPr marL="2291297" lvl="8" indent="0">
              <a:lnSpc>
                <a:spcPct val="100000"/>
              </a:lnSpc>
              <a:spcBef>
                <a:spcPts val="0"/>
              </a:spcBef>
              <a:buClrTx/>
              <a:buSzPct val="80000"/>
              <a:buNone/>
            </a:pPr>
            <a:endParaRPr 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EB 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7187738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" sz="3200" spc="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Random Forests (RF)</a:t>
            </a:r>
            <a:endParaRPr lang="en-US" sz="3200" spc="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4900"/>
            <a:ext cx="10058399" cy="4518118"/>
          </a:xfrm>
        </p:spPr>
        <p:txBody>
          <a:bodyPr>
            <a:noAutofit/>
          </a:bodyPr>
          <a:lstStyle/>
          <a:p>
            <a:pPr marL="914400" lvl="1" indent="-365760">
              <a:lnSpc>
                <a:spcPct val="100000"/>
              </a:lnSpc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Random forests is a random subspace method</a:t>
            </a:r>
          </a:p>
          <a:p>
            <a:pPr marL="1706865" lvl="3" indent="-365760">
              <a:lnSpc>
                <a:spcPct val="100000"/>
              </a:lnSpc>
              <a:spcBef>
                <a:spcPts val="0"/>
              </a:spcBef>
              <a:buClrTx/>
              <a:buSzPct val="80000"/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Learn several decision trees on </a:t>
            </a:r>
            <a:r>
              <a:rPr lang="en-US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different subsets of features </a:t>
            </a: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and average (or majority vote) their predictions</a:t>
            </a:r>
          </a:p>
          <a:p>
            <a:pPr marL="1706865" lvl="3" indent="-365760">
              <a:lnSpc>
                <a:spcPct val="100000"/>
              </a:lnSpc>
              <a:spcBef>
                <a:spcPts val="0"/>
              </a:spcBef>
              <a:buClrTx/>
              <a:buSzPct val="80000"/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The assumption of uncorrelated errors is critical! </a:t>
            </a:r>
          </a:p>
          <a:p>
            <a:pPr marL="2291297" lvl="8" indent="0">
              <a:lnSpc>
                <a:spcPct val="100000"/>
              </a:lnSpc>
              <a:spcBef>
                <a:spcPts val="0"/>
              </a:spcBef>
              <a:buClrTx/>
              <a:buSzPct val="80000"/>
              <a:buNone/>
            </a:pPr>
            <a:endParaRPr 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EB Garamond"/>
            </a:endParaRPr>
          </a:p>
          <a:p>
            <a:pPr marL="2291297" lvl="8" indent="0">
              <a:lnSpc>
                <a:spcPct val="100000"/>
              </a:lnSpc>
              <a:spcBef>
                <a:spcPts val="0"/>
              </a:spcBef>
              <a:buClrTx/>
              <a:buSzPct val="80000"/>
              <a:buNone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for l in range(L):</a:t>
            </a:r>
          </a:p>
          <a:p>
            <a:pPr marL="2291297" lvl="8" indent="0">
              <a:lnSpc>
                <a:spcPct val="100000"/>
              </a:lnSpc>
              <a:spcBef>
                <a:spcPts val="0"/>
              </a:spcBef>
              <a:buClrTx/>
              <a:buSzPct val="80000"/>
              <a:buNone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	Sample d features from D (d &lt; D)</a:t>
            </a:r>
          </a:p>
          <a:p>
            <a:pPr marL="2291297" lvl="8" indent="0">
              <a:lnSpc>
                <a:spcPct val="100000"/>
              </a:lnSpc>
              <a:spcBef>
                <a:spcPts val="0"/>
              </a:spcBef>
              <a:buClrTx/>
              <a:buSzPct val="80000"/>
              <a:buNone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	Sample with replacement N;  X</a:t>
            </a:r>
            <a:r>
              <a:rPr lang="en-US" sz="1600" baseline="-25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L</a:t>
            </a: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Y</a:t>
            </a:r>
            <a:r>
              <a:rPr lang="en-US" sz="1600" baseline="-25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L</a:t>
            </a: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  </a:t>
            </a:r>
          </a:p>
          <a:p>
            <a:pPr marL="2291297" lvl="8" indent="0">
              <a:lnSpc>
                <a:spcPct val="100000"/>
              </a:lnSpc>
              <a:spcBef>
                <a:spcPts val="0"/>
              </a:spcBef>
              <a:buClrTx/>
              <a:buSzPct val="80000"/>
              <a:buNone/>
            </a:pPr>
            <a:endParaRPr 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EB Garamond"/>
            </a:endParaRPr>
          </a:p>
          <a:p>
            <a:pPr marL="2291297" lvl="8" indent="0">
              <a:lnSpc>
                <a:spcPct val="100000"/>
              </a:lnSpc>
              <a:spcBef>
                <a:spcPts val="0"/>
              </a:spcBef>
              <a:buClrTx/>
              <a:buSzPct val="80000"/>
              <a:buNone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Learn a tree </a:t>
            </a:r>
            <a:r>
              <a:rPr lang="en-US" sz="16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h</a:t>
            </a:r>
            <a:r>
              <a:rPr lang="en-US" sz="1600" baseline="-25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L</a:t>
            </a: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 on X</a:t>
            </a:r>
            <a:r>
              <a:rPr lang="en-US" sz="1600" baseline="-25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L</a:t>
            </a: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Y</a:t>
            </a:r>
            <a:r>
              <a:rPr lang="en-US" sz="1600" baseline="-25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L</a:t>
            </a:r>
            <a:endParaRPr 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EB Garamond"/>
            </a:endParaRPr>
          </a:p>
          <a:p>
            <a:pPr marL="2291297" lvl="8" indent="0">
              <a:lnSpc>
                <a:spcPct val="100000"/>
              </a:lnSpc>
              <a:spcBef>
                <a:spcPts val="0"/>
              </a:spcBef>
              <a:buClrTx/>
              <a:buSzPct val="80000"/>
              <a:buNone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Average predictions across trees   </a:t>
            </a:r>
          </a:p>
          <a:p>
            <a:pPr marL="2291297" lvl="8" indent="0">
              <a:lnSpc>
                <a:spcPct val="100000"/>
              </a:lnSpc>
              <a:spcBef>
                <a:spcPts val="0"/>
              </a:spcBef>
              <a:buClrTx/>
              <a:buSzPct val="80000"/>
              <a:buNone/>
            </a:pPr>
            <a:endParaRPr 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EB 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6356703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68188"/>
            <a:ext cx="10058400" cy="3566160"/>
          </a:xfrm>
        </p:spPr>
        <p:txBody>
          <a:bodyPr anchor="ctr">
            <a:normAutofit/>
          </a:bodyPr>
          <a:lstStyle/>
          <a:p>
            <a:pPr algn="ctr"/>
            <a:r>
              <a:rPr lang="en-US" sz="3200" spc="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Boosting (Ensemble learning) </a:t>
            </a:r>
            <a:endParaRPr lang="en-US" sz="2800" spc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47244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" sz="3200" spc="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Boosting – higher weights to better learners </a:t>
            </a:r>
            <a:endParaRPr lang="en-US" sz="3200" spc="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4900"/>
            <a:ext cx="7602583" cy="4517854"/>
          </a:xfrm>
        </p:spPr>
        <p:txBody>
          <a:bodyPr>
            <a:noAutofit/>
          </a:bodyPr>
          <a:lstStyle/>
          <a:p>
            <a:pPr marL="914400" lvl="1" indent="-365760">
              <a:lnSpc>
                <a:spcPct val="100000"/>
              </a:lnSpc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The bagging and the random forest algorithm give an equal weight to all trees</a:t>
            </a: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EB Garamond"/>
            </a:endParaRP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What if some trees are better, i.e. reduce the error more, than other?</a:t>
            </a:r>
          </a:p>
          <a:p>
            <a:pPr marL="1706865" lvl="3" indent="-365760">
              <a:lnSpc>
                <a:spcPct val="100000"/>
              </a:lnSpc>
              <a:spcBef>
                <a:spcPts val="0"/>
              </a:spcBef>
              <a:buClrTx/>
              <a:buSzPct val="80000"/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Boosting: gives better learners higher weight than poor learners. i.e. combine learners with a weighted sum</a:t>
            </a:r>
          </a:p>
          <a:p>
            <a:pPr marL="1706865" lvl="3" indent="-365760">
              <a:lnSpc>
                <a:spcPct val="100000"/>
              </a:lnSpc>
              <a:spcBef>
                <a:spcPts val="0"/>
              </a:spcBef>
              <a:buClrTx/>
              <a:buSzPct val="80000"/>
              <a:buFont typeface="Courier New" panose="02070309020205020404" pitchFamily="49" charset="0"/>
              <a:buChar char="o"/>
            </a:pPr>
            <a:endParaRPr 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EB Garamond"/>
            </a:endParaRP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EB Garamond"/>
            </a:endParaRP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AdaBoost</a:t>
            </a: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 (Adaptive boosting) </a:t>
            </a:r>
          </a:p>
          <a:p>
            <a:pPr marL="1706865" lvl="3" indent="-365760">
              <a:lnSpc>
                <a:spcPct val="100000"/>
              </a:lnSpc>
              <a:spcBef>
                <a:spcPts val="0"/>
              </a:spcBef>
              <a:buClrTx/>
              <a:buSzPct val="80000"/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Two sets of weight: a and W, W= weight for the data points in training set</a:t>
            </a:r>
          </a:p>
          <a:p>
            <a:pPr marL="1706865" lvl="3" indent="-365760">
              <a:lnSpc>
                <a:spcPct val="100000"/>
              </a:lnSpc>
              <a:spcBef>
                <a:spcPts val="0"/>
              </a:spcBef>
              <a:buClrTx/>
              <a:buSzPct val="80000"/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The data points that were misclassified by previous learners get higher weight, i.e., lower weights to easy data points and larger </a:t>
            </a:r>
            <a:r>
              <a:rPr lang="en-US" sz="16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to</a:t>
            </a: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 difficult ones </a:t>
            </a:r>
          </a:p>
          <a:p>
            <a:pPr marL="1706865" lvl="3" indent="-365760">
              <a:lnSpc>
                <a:spcPct val="100000"/>
              </a:lnSpc>
              <a:spcBef>
                <a:spcPts val="0"/>
              </a:spcBef>
              <a:buClrTx/>
              <a:buSzPct val="80000"/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W focuses on making subsequent learners focus on misclassified examples</a:t>
            </a:r>
          </a:p>
          <a:p>
            <a:pPr marL="1706865" lvl="3" indent="-365760">
              <a:lnSpc>
                <a:spcPct val="100000"/>
              </a:lnSpc>
              <a:spcBef>
                <a:spcPts val="0"/>
              </a:spcBef>
              <a:buClrTx/>
              <a:buSzPct val="80000"/>
              <a:buFont typeface="Courier New" panose="02070309020205020404" pitchFamily="49" charset="0"/>
              <a:buChar char="o"/>
            </a:pPr>
            <a:endParaRPr 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EB Garamond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589360" y="3185657"/>
                <a:ext cx="5666366" cy="2921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CA" dirty="0"/>
                  <a:t>y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CA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  <m:e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𝑤𝑒𝑖𝑔h𝑡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𝑙𝑒𝑎𝑟𝑛𝑒𝑟</m:t>
                        </m:r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9360" y="3185657"/>
                <a:ext cx="5666366" cy="292131"/>
              </a:xfrm>
              <a:prstGeom prst="rect">
                <a:avLst/>
              </a:prstGeom>
              <a:blipFill>
                <a:blip r:embed="rId2"/>
                <a:stretch>
                  <a:fillRect l="-2583" t="-162500" b="-2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830492" y="3817298"/>
            <a:ext cx="2534193" cy="243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01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" sz="3200" spc="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AdaBoost – Example </a:t>
            </a:r>
            <a:endParaRPr lang="en-US" sz="3200" spc="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93670" y="1863552"/>
            <a:ext cx="8813074" cy="4013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4053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" sz="3200" spc="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Boosting – other examples </a:t>
            </a:r>
            <a:endParaRPr lang="en-US" sz="2400" spc="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4900"/>
            <a:ext cx="10058400" cy="4517854"/>
          </a:xfrm>
        </p:spPr>
        <p:txBody>
          <a:bodyPr>
            <a:noAutofit/>
          </a:bodyPr>
          <a:lstStyle/>
          <a:p>
            <a:pPr marL="914400" lvl="1" indent="-365760">
              <a:lnSpc>
                <a:spcPct val="100000"/>
              </a:lnSpc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XGBoost</a:t>
            </a: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 – A top performing algorithm in machine learning competitions</a:t>
            </a:r>
          </a:p>
          <a:p>
            <a:pPr marL="1706865" lvl="3" indent="-365760">
              <a:lnSpc>
                <a:spcPct val="100000"/>
              </a:lnSpc>
              <a:spcBef>
                <a:spcPts val="0"/>
              </a:spcBef>
              <a:buClrTx/>
              <a:buSzPct val="80000"/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Decision tree-based ensemble algorithm</a:t>
            </a:r>
          </a:p>
          <a:p>
            <a:pPr marL="1706865" lvl="3" indent="-365760">
              <a:lnSpc>
                <a:spcPct val="100000"/>
              </a:lnSpc>
              <a:spcBef>
                <a:spcPts val="0"/>
              </a:spcBef>
              <a:buClrTx/>
              <a:buSzPct val="80000"/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A highly optimized implementation of gradient boosting</a:t>
            </a:r>
          </a:p>
          <a:p>
            <a:pPr marL="1706865" lvl="3" indent="-365760">
              <a:lnSpc>
                <a:spcPct val="100000"/>
              </a:lnSpc>
              <a:spcBef>
                <a:spcPts val="0"/>
              </a:spcBef>
              <a:buClrTx/>
              <a:buSzPct val="80000"/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Lots of enhancement for speed, performance and convenience</a:t>
            </a: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EB Garamond"/>
            </a:endParaRP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Gradient boost – Errors are minimized by gradient descent</a:t>
            </a:r>
          </a:p>
        </p:txBody>
      </p:sp>
    </p:spTree>
    <p:extLst>
      <p:ext uri="{BB962C8B-B14F-4D97-AF65-F5344CB8AC3E}">
        <p14:creationId xmlns:p14="http://schemas.microsoft.com/office/powerpoint/2010/main" val="3184145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1200727" y="743191"/>
            <a:ext cx="9956800" cy="94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ct val="0"/>
              </a:spcBef>
            </a:pPr>
            <a:r>
              <a:rPr lang="en" sz="3200" spc="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Machine Learning – Definition </a:t>
            </a:r>
            <a:endParaRPr sz="3200" spc="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  <a:sym typeface="EB Garamond"/>
            </a:endParaRPr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1200727" y="1762596"/>
            <a:ext cx="10021455" cy="94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914400" lvl="1" indent="-365760">
              <a:lnSpc>
                <a:spcPct val="100000"/>
              </a:lnSpc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•"/>
            </a:pPr>
            <a:r>
              <a:rPr lang="en" dirty="0">
                <a:solidFill>
                  <a:srgbClr val="000000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"</a:t>
            </a:r>
            <a:r>
              <a:rPr lang="en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Machine learning is a field of computer science that gives computers the ability to learn [from data] without being explicitly programmed</a:t>
            </a:r>
            <a:r>
              <a:rPr lang="en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." Wikipedia</a:t>
            </a:r>
            <a:endParaRPr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EB Garamond"/>
            </a:endParaRPr>
          </a:p>
          <a:p>
            <a:pPr indent="0">
              <a:lnSpc>
                <a:spcPct val="100000"/>
              </a:lnSpc>
              <a:spcAft>
                <a:spcPts val="2133"/>
              </a:spcAft>
              <a:buNone/>
            </a:pPr>
            <a:endParaRPr sz="1600" dirty="0">
              <a:solidFill>
                <a:srgbClr val="00000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1334" y="3079063"/>
            <a:ext cx="6895167" cy="2936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923995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68188"/>
            <a:ext cx="10058400" cy="3566160"/>
          </a:xfrm>
        </p:spPr>
        <p:txBody>
          <a:bodyPr anchor="ctr">
            <a:normAutofit/>
          </a:bodyPr>
          <a:lstStyle/>
          <a:p>
            <a:pPr algn="ctr"/>
            <a:r>
              <a:rPr lang="en-US" sz="3200" spc="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 selection and evaluation </a:t>
            </a:r>
            <a:endParaRPr lang="en-US" sz="2800" spc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27958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3200" spc="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Model selection and evaluation </a:t>
            </a:r>
            <a:endParaRPr lang="en-US" sz="2400" spc="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4900"/>
            <a:ext cx="10058400" cy="877671"/>
          </a:xfrm>
        </p:spPr>
        <p:txBody>
          <a:bodyPr>
            <a:noAutofit/>
          </a:bodyPr>
          <a:lstStyle/>
          <a:p>
            <a:pPr marL="914400" lvl="1" indent="-365760">
              <a:lnSpc>
                <a:spcPct val="100000"/>
              </a:lnSpc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Which of the two models will perform best on the </a:t>
            </a:r>
            <a:r>
              <a:rPr lang="en-US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training data</a:t>
            </a: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?</a:t>
            </a: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EB Garamond"/>
            </a:endParaRP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Which of the two models will perform best on </a:t>
            </a:r>
            <a:r>
              <a:rPr lang="en-US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previously unseen data </a:t>
            </a: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(i.e. not training data)?</a:t>
            </a: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EB Garamond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064870"/>
            <a:ext cx="2386149" cy="23861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36052" t="51044" r="28381" b="24038"/>
          <a:stretch/>
        </p:blipFill>
        <p:spPr>
          <a:xfrm>
            <a:off x="4745871" y="3041964"/>
            <a:ext cx="6409809" cy="240905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024144" y="5880412"/>
            <a:ext cx="45606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Source: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https://commons.wikimedia.org/w/index.php?curid=3610704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750151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3200" spc="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Model selection and evaluation </a:t>
            </a:r>
            <a:endParaRPr lang="en-US" sz="2400" spc="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4900"/>
            <a:ext cx="10058400" cy="4517854"/>
          </a:xfrm>
        </p:spPr>
        <p:txBody>
          <a:bodyPr>
            <a:noAutofit/>
          </a:bodyPr>
          <a:lstStyle/>
          <a:p>
            <a:pPr marL="914400" lvl="1" indent="-365760">
              <a:lnSpc>
                <a:spcPct val="100000"/>
              </a:lnSpc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How can we do model selection if we’re can neither use the training set nor the test set?</a:t>
            </a:r>
          </a:p>
          <a:p>
            <a:pPr marL="1706865" lvl="3" indent="-365760">
              <a:lnSpc>
                <a:spcPct val="100000"/>
              </a:lnSpc>
              <a:spcBef>
                <a:spcPts val="0"/>
              </a:spcBef>
              <a:buClrTx/>
              <a:buSzPct val="80000"/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Model selection = best model among different algorithms and hyper parameter settings is called model selection</a:t>
            </a:r>
          </a:p>
          <a:p>
            <a:pPr marL="1706865" lvl="3" indent="-365760">
              <a:lnSpc>
                <a:spcPct val="100000"/>
              </a:lnSpc>
              <a:spcBef>
                <a:spcPts val="0"/>
              </a:spcBef>
              <a:buClrTx/>
              <a:buSzPct val="80000"/>
              <a:buFont typeface="Courier New" panose="02070309020205020404" pitchFamily="49" charset="0"/>
              <a:buChar char="o"/>
            </a:pPr>
            <a:endParaRPr 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EB Garamond"/>
            </a:endParaRPr>
          </a:p>
          <a:p>
            <a:pPr marL="1706865" lvl="3" indent="-365760">
              <a:lnSpc>
                <a:spcPct val="100000"/>
              </a:lnSpc>
              <a:spcBef>
                <a:spcPts val="0"/>
              </a:spcBef>
              <a:buClrTx/>
              <a:buSzPct val="80000"/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Model performance on the training data is irrelevant (only useful for training)</a:t>
            </a: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model selection should not be based on </a:t>
            </a:r>
            <a:r>
              <a:rPr lang="en-US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training set</a:t>
            </a:r>
            <a:endParaRPr lang="en-US" sz="16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EB Garamond"/>
            </a:endParaRPr>
          </a:p>
          <a:p>
            <a:pPr marL="1706865" lvl="3" indent="-365760">
              <a:lnSpc>
                <a:spcPct val="100000"/>
              </a:lnSpc>
              <a:spcBef>
                <a:spcPts val="0"/>
              </a:spcBef>
              <a:buClrTx/>
              <a:buSzPct val="80000"/>
              <a:buFont typeface="Courier New" panose="02070309020205020404" pitchFamily="49" charset="0"/>
              <a:buChar char="o"/>
            </a:pPr>
            <a:endParaRPr 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EB Garamond"/>
            </a:endParaRPr>
          </a:p>
          <a:p>
            <a:pPr marL="1706865" lvl="3" indent="-365760">
              <a:lnSpc>
                <a:spcPct val="100000"/>
              </a:lnSpc>
              <a:spcBef>
                <a:spcPts val="0"/>
              </a:spcBef>
              <a:buClrTx/>
              <a:buSzPct val="80000"/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Model selection based on performance on test data </a:t>
            </a: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</a:t>
            </a: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over fitting as performance will no longer be representative for unseen data </a:t>
            </a: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we should not use the </a:t>
            </a:r>
            <a:r>
              <a:rPr lang="en-US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test set </a:t>
            </a: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for model selection</a:t>
            </a:r>
            <a:endParaRPr 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EB Garamond"/>
            </a:endParaRPr>
          </a:p>
          <a:p>
            <a:pPr marL="1706865" lvl="3" indent="-365760">
              <a:lnSpc>
                <a:spcPct val="100000"/>
              </a:lnSpc>
              <a:spcBef>
                <a:spcPts val="0"/>
              </a:spcBef>
              <a:buClrTx/>
              <a:buSzPct val="80000"/>
              <a:buFont typeface="Courier New" panose="02070309020205020404" pitchFamily="49" charset="0"/>
              <a:buChar char="o"/>
            </a:pPr>
            <a:endParaRPr 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EB Garamond"/>
            </a:endParaRP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We need a third set – a validation set </a:t>
            </a:r>
          </a:p>
        </p:txBody>
      </p:sp>
    </p:spTree>
    <p:extLst>
      <p:ext uri="{BB962C8B-B14F-4D97-AF65-F5344CB8AC3E}">
        <p14:creationId xmlns:p14="http://schemas.microsoft.com/office/powerpoint/2010/main" val="14574161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3200" spc="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Model selection and evaluation – data partitioning  </a:t>
            </a:r>
            <a:endParaRPr lang="en-US" sz="2400" spc="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4900"/>
            <a:ext cx="10058400" cy="4517854"/>
          </a:xfrm>
        </p:spPr>
        <p:txBody>
          <a:bodyPr>
            <a:noAutofit/>
          </a:bodyPr>
          <a:lstStyle/>
          <a:p>
            <a:pPr marL="914400" lvl="1" indent="-365760">
              <a:lnSpc>
                <a:spcPct val="100000"/>
              </a:lnSpc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Training set (e.g. 60% of total data set): Used to learn model, e.g. fit weights and/or learn trees</a:t>
            </a: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EB Garamond"/>
            </a:endParaRP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Validation set (e.g. 20% of total data set): Used for model selection, e.g. choosing algorithm, tuning hyper parameters or for early stopping (e.g. deciding when to stop building a decision tree or stop training a neural network)</a:t>
            </a: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EB Garamond"/>
            </a:endParaRP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Testing set (e.g. 20% of the total data set): Used only to evaluate the performance of the final model. No decisions should be made based on the test set</a:t>
            </a: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EB 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1987826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Recommended Readings</a:t>
            </a:r>
            <a:endParaRPr lang="en-US" sz="3200" spc="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4900"/>
            <a:ext cx="10058400" cy="4518118"/>
          </a:xfrm>
        </p:spPr>
        <p:txBody>
          <a:bodyPr>
            <a:noAutofit/>
          </a:bodyPr>
          <a:lstStyle/>
          <a:p>
            <a:pPr marL="914400" lvl="1" indent="-365760">
              <a:lnSpc>
                <a:spcPct val="100000"/>
              </a:lnSpc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Decision Trees. Retrieved from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  <a:hlinkClick r:id="rId2"/>
              </a:rPr>
              <a:t>https://scikit-learn.org/stable/modules/tree.html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 </a:t>
            </a: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EB Garamond"/>
            </a:endParaRP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Entropy: How Decision Trees Make Decisions. Retrieved from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  <a:hlinkClick r:id="rId3"/>
              </a:rPr>
              <a:t>https://towardsdatascience.com/entropy-how-decision-trees-make-decisions-2946b9c18c8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 </a:t>
            </a: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EB Garamond"/>
            </a:endParaRP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Model selection and evaluation. Retrieved from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  <a:hlinkClick r:id="rId4"/>
              </a:rPr>
              <a:t>https://scikit-learn.org/stable/model_selection.html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 </a:t>
            </a: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EB Garamond"/>
            </a:endParaRPr>
          </a:p>
          <a:p>
            <a:pPr marL="914400" lvl="1" indent="-365760">
              <a:lnSpc>
                <a:spcPct val="100000"/>
              </a:lnSpc>
              <a:spcBef>
                <a:spcPts val="0"/>
              </a:spcBef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A “short” introduction to model selection. Retrieved from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  <a:hlinkClick r:id="rId5"/>
              </a:rPr>
              <a:t>https://towardsdatascience.com/a-short-introduction-to-model-selection-bb1bb9c73376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 </a:t>
            </a:r>
          </a:p>
          <a:p>
            <a:pPr marL="548640" lvl="1" indent="0">
              <a:lnSpc>
                <a:spcPct val="100000"/>
              </a:lnSpc>
              <a:spcBef>
                <a:spcPts val="0"/>
              </a:spcBef>
              <a:buClrTx/>
              <a:buSzPct val="100000"/>
              <a:buNone/>
            </a:pP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EB Garamond"/>
            </a:endParaRPr>
          </a:p>
          <a:p>
            <a:pPr marL="548640" lvl="1" indent="0">
              <a:lnSpc>
                <a:spcPct val="100000"/>
              </a:lnSpc>
              <a:spcBef>
                <a:spcPts val="0"/>
              </a:spcBef>
              <a:buClrTx/>
              <a:buSzPct val="100000"/>
              <a:buNone/>
            </a:pP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EB Garamond"/>
            </a:endParaRPr>
          </a:p>
        </p:txBody>
      </p:sp>
    </p:spTree>
    <p:extLst>
      <p:ext uri="{BB962C8B-B14F-4D97-AF65-F5344CB8AC3E}">
        <p14:creationId xmlns:p14="http://schemas.microsoft.com/office/powerpoint/2010/main" val="741183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1133565" y="751581"/>
            <a:ext cx="9956800" cy="94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ct val="0"/>
              </a:spcBef>
            </a:pPr>
            <a:r>
              <a:rPr lang="en" sz="3200" spc="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Machine Learning – Types and applications</a:t>
            </a:r>
            <a:endParaRPr sz="3200" spc="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  <a:sym typeface="EB Garamond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5269" y="2037805"/>
            <a:ext cx="4315096" cy="308529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392091" y="5123099"/>
            <a:ext cx="546027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Source: </a:t>
            </a: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https://www.kdnuggets.com/2019/04/poll-data-science-machine-learning-methods-algorithms-use-2018-2019.html</a:t>
            </a: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0727" y="2037805"/>
            <a:ext cx="5278516" cy="221697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345827" y="5200042"/>
            <a:ext cx="420480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Source: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https://www.javatpoint.com/types-of-machine-learning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67992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1133565" y="751581"/>
            <a:ext cx="9956800" cy="94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ct val="0"/>
              </a:spcBef>
            </a:pPr>
            <a:r>
              <a:rPr lang="en" sz="3200" spc="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Machine Learning – Algorithms</a:t>
            </a:r>
            <a:endParaRPr sz="3200" spc="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  <a:sym typeface="EB Garamond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33565" y="5899289"/>
            <a:ext cx="53044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Source: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https://scikit-learn.org/stable/tutorial/machine_learning_map/index.html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40228" y="1954705"/>
            <a:ext cx="6178266" cy="3851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999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Machine learning </a:t>
            </a:r>
            <a:r>
              <a:rPr lang="en-US" sz="3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–</a:t>
            </a:r>
            <a:r>
              <a:rPr lang="en-US" sz="3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Supervised </a:t>
            </a:r>
            <a:endParaRPr lang="en-US" sz="1800" spc="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097280" y="1737360"/>
            <a:ext cx="10519954" cy="4480559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621792" indent="-36576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Machine learning – a program that learns from experience </a:t>
            </a:r>
          </a:p>
          <a:p>
            <a:pPr marL="621792" indent="-36576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EB Garamond"/>
            </a:endParaRPr>
          </a:p>
          <a:p>
            <a:pPr marL="621792" indent="-36576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Supervised: The computer is “</a:t>
            </a: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taught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” with examples of desired inputs and outputs and goal is to learn from “input-output” relationships</a:t>
            </a:r>
          </a:p>
          <a:p>
            <a:pPr marL="621792" indent="-36576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EB Garamond"/>
            </a:endParaRPr>
          </a:p>
          <a:p>
            <a:pPr marL="1097280" lvl="2" indent="-34290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EB Garamond"/>
              <a:buChar char="○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Assume an unknown function f that returns output y given some input X, i.e., y = f(X)</a:t>
            </a:r>
          </a:p>
          <a:p>
            <a:pPr marL="1097280" lvl="2" indent="-34290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EB Garamond"/>
              <a:buChar char="○"/>
            </a:pP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ea typeface="EB Garamond"/>
              <a:cs typeface="Calibri" panose="020F0502020204030204" pitchFamily="34" charset="0"/>
              <a:sym typeface="EB Garamond"/>
            </a:endParaRPr>
          </a:p>
          <a:p>
            <a:pPr marL="1097280" lvl="2" indent="-34290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EB Garamond"/>
              <a:buChar char="○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Supervised learning: learn a function h that approximates f. y ≈ h(X)</a:t>
            </a:r>
          </a:p>
          <a:p>
            <a:pPr marL="1280160" lvl="3" indent="-34290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Wingdings" panose="05000000000000000000" pitchFamily="2" charset="2"/>
              <a:buChar char="§"/>
            </a:pP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ea typeface="EB Garamond"/>
              <a:cs typeface="Calibri" panose="020F0502020204030204" pitchFamily="34" charset="0"/>
              <a:sym typeface="EB Garamond"/>
            </a:endParaRPr>
          </a:p>
          <a:p>
            <a:pPr marL="1280160" lvl="3" indent="-34290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X= price, y= sales 	OR  	X = price, y = purchase or no purchase (categorical variable)</a:t>
            </a:r>
          </a:p>
          <a:p>
            <a:pPr marL="1097280" lvl="2" indent="-34290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EB Garamond"/>
              <a:buChar char="○"/>
            </a:pP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ea typeface="EB Garamond"/>
              <a:cs typeface="Calibri" panose="020F0502020204030204" pitchFamily="34" charset="0"/>
              <a:sym typeface="EB Garamond"/>
            </a:endParaRPr>
          </a:p>
          <a:p>
            <a:pPr marL="937260" lvl="3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0000"/>
              <a:buNone/>
            </a:pP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ea typeface="EB Garamond"/>
              <a:cs typeface="Calibri" panose="020F0502020204030204" pitchFamily="34" charset="0"/>
              <a:sym typeface="EB Garamond"/>
            </a:endParaRPr>
          </a:p>
          <a:p>
            <a:pPr marL="571500" lvl="1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0000"/>
              <a:buNone/>
            </a:pPr>
            <a:endParaRPr lang="en-US" sz="1200" dirty="0">
              <a:solidFill>
                <a:schemeClr val="tx1"/>
              </a:solidFill>
              <a:latin typeface="Calibri" panose="020F0502020204030204" pitchFamily="34" charset="0"/>
              <a:ea typeface="EB Garamond"/>
              <a:cs typeface="Calibri" panose="020F0502020204030204" pitchFamily="34" charset="0"/>
              <a:sym typeface="EB Garamond"/>
            </a:endParaRPr>
          </a:p>
          <a:p>
            <a:pPr marL="1280160" lvl="3" indent="-34290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Wingdings" panose="05000000000000000000" pitchFamily="2" charset="2"/>
              <a:buChar char="§"/>
            </a:pP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ea typeface="EB Garamond"/>
              <a:cs typeface="Calibri" panose="020F0502020204030204" pitchFamily="34" charset="0"/>
              <a:sym typeface="EB 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560426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Machine learning </a:t>
            </a:r>
            <a:r>
              <a:rPr lang="en-US" sz="3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–</a:t>
            </a:r>
            <a:r>
              <a:rPr lang="en-US" sz="3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Supervised</a:t>
            </a:r>
            <a:endParaRPr lang="en-US" sz="1800" spc="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062446" y="1801014"/>
            <a:ext cx="7195021" cy="4434324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621792" lvl="2" indent="-36576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An unknown function f that returns output y given some input X, i.e., y = f(X)</a:t>
            </a:r>
          </a:p>
          <a:p>
            <a:pPr marL="621792" lvl="2" indent="-36576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EB Garamond"/>
            </a:endParaRPr>
          </a:p>
          <a:p>
            <a:pPr marL="621792" lvl="2" indent="-36576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Supervised learning: learn a function h that approximates f. y ≈ h(X)</a:t>
            </a:r>
          </a:p>
          <a:p>
            <a:pPr marL="621792" lvl="3" indent="-36576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EB Garamond"/>
            </a:endParaRPr>
          </a:p>
          <a:p>
            <a:pPr marL="1097280" lvl="2" indent="-34290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EB Garamond"/>
              <a:buChar char="○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Correct output known for each training example, i.e., data are labeled and the algorithm learns h that approximates f</a:t>
            </a:r>
          </a:p>
          <a:p>
            <a:pPr marL="1280160" lvl="3" indent="-34290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  <a:latin typeface="Calibri" panose="020F0502020204030204" pitchFamily="34" charset="0"/>
              <a:ea typeface="EB Garamond"/>
              <a:cs typeface="Calibri" panose="020F0502020204030204" pitchFamily="34" charset="0"/>
              <a:sym typeface="EB Garamond"/>
            </a:endParaRPr>
          </a:p>
          <a:p>
            <a:pPr marL="1280160" lvl="3" indent="-34290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X= price, y= sales; OR X = price, y = purchase / no purchase (categorical variable)</a:t>
            </a:r>
          </a:p>
          <a:p>
            <a:pPr marL="1280160" lvl="3" indent="-34290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  <a:latin typeface="Calibri" panose="020F0502020204030204" pitchFamily="34" charset="0"/>
              <a:ea typeface="EB Garamond"/>
              <a:cs typeface="Calibri" panose="020F0502020204030204" pitchFamily="34" charset="0"/>
              <a:sym typeface="EB Garamond"/>
            </a:endParaRPr>
          </a:p>
          <a:p>
            <a:pPr marL="1280160" lvl="3" indent="-34290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X= independent variable or feature, y = dependent variable or outcome</a:t>
            </a:r>
          </a:p>
          <a:p>
            <a:pPr marL="1280160" lvl="3" indent="-34290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  <a:latin typeface="Calibri" panose="020F0502020204030204" pitchFamily="34" charset="0"/>
              <a:ea typeface="EB Garamond"/>
              <a:cs typeface="Calibri" panose="020F0502020204030204" pitchFamily="34" charset="0"/>
              <a:sym typeface="EB Garamond"/>
            </a:endParaRPr>
          </a:p>
          <a:p>
            <a:pPr marL="937260" lvl="3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0000"/>
              <a:buNone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 </a:t>
            </a:r>
          </a:p>
          <a:p>
            <a:pPr marL="621792" lvl="2" indent="-36576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Question – What is the target variable in each of the figures given here? </a:t>
            </a: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ea typeface="EB Garamond"/>
              <a:cs typeface="Calibri" panose="020F0502020204030204" pitchFamily="34" charset="0"/>
              <a:sym typeface="EB Garamond"/>
            </a:endParaRPr>
          </a:p>
          <a:p>
            <a:pPr marL="1280160" lvl="3" indent="-34290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Wingdings" panose="05000000000000000000" pitchFamily="2" charset="2"/>
              <a:buChar char="§"/>
            </a:pP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ea typeface="EB Garamond"/>
              <a:cs typeface="Calibri" panose="020F0502020204030204" pitchFamily="34" charset="0"/>
              <a:sym typeface="EB Garamond"/>
            </a:endParaRPr>
          </a:p>
          <a:p>
            <a:pPr marL="571500" lvl="1" indent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0000"/>
              <a:buNone/>
            </a:pPr>
            <a:endParaRPr lang="en-US" sz="1200" dirty="0">
              <a:solidFill>
                <a:schemeClr val="tx1"/>
              </a:solidFill>
              <a:latin typeface="Calibri" panose="020F0502020204030204" pitchFamily="34" charset="0"/>
              <a:ea typeface="EB Garamond"/>
              <a:cs typeface="Calibri" panose="020F0502020204030204" pitchFamily="34" charset="0"/>
              <a:sym typeface="EB Garamond"/>
            </a:endParaRPr>
          </a:p>
          <a:p>
            <a:pPr marL="1280160" lvl="3" indent="-34290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Wingdings" panose="05000000000000000000" pitchFamily="2" charset="2"/>
              <a:buChar char="§"/>
            </a:pP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ea typeface="EB Garamond"/>
              <a:cs typeface="Calibri" panose="020F0502020204030204" pitchFamily="34" charset="0"/>
              <a:sym typeface="EB Garamond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257467" y="4215787"/>
            <a:ext cx="3533939" cy="126212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257468" y="1905516"/>
            <a:ext cx="2601802" cy="139608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859270" y="2989809"/>
            <a:ext cx="80663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</a:rPr>
              <a:t>and </a:t>
            </a:r>
            <a:r>
              <a:rPr lang="en-US" sz="1000" dirty="0" err="1">
                <a:latin typeface="Arial" panose="020B0604020202020204" pitchFamily="34" charset="0"/>
              </a:rPr>
              <a:t>yi</a:t>
            </a:r>
            <a:r>
              <a:rPr lang="en-US" sz="1000" dirty="0">
                <a:latin typeface="Arial" panose="020B0604020202020204" pitchFamily="34" charset="0"/>
              </a:rPr>
              <a:t> ∈ ℝ.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70747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Machine learning </a:t>
            </a:r>
            <a:r>
              <a:rPr lang="en-US" sz="3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–</a:t>
            </a:r>
            <a:r>
              <a:rPr lang="en-US" sz="3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Unsupervised </a:t>
            </a:r>
            <a:endParaRPr lang="en-US" sz="1800" spc="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097280" y="1737360"/>
            <a:ext cx="7071360" cy="459107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621792" indent="-36576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Machine learning – a program that learns from experience </a:t>
            </a:r>
          </a:p>
          <a:p>
            <a:pPr marL="621792" indent="-36576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</a:pPr>
            <a:endParaRPr lang="en-US" sz="18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EB Garamond"/>
            </a:endParaRPr>
          </a:p>
          <a:p>
            <a:pPr marL="621792" indent="-36576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Unsupervised: The computer is “left on its own” to find structure in the data and learn the relationships between various inputs</a:t>
            </a:r>
          </a:p>
          <a:p>
            <a:pPr marL="621792" indent="-36576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EB Garamond"/>
            </a:endParaRPr>
          </a:p>
          <a:p>
            <a:pPr marL="1097280" lvl="2" indent="-34290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EB Garamond"/>
              <a:buChar char="○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It create an internal representation of the input, capturing regularities/structure/patterns in data, i.e., unlabeled data, i.e., no distinction between dependent and independent variables</a:t>
            </a:r>
          </a:p>
          <a:p>
            <a:pPr marL="1097280" lvl="2" indent="-34290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EB Garamond"/>
              <a:buChar char="○"/>
            </a:pP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ea typeface="EB Garamond"/>
              <a:cs typeface="Calibri" panose="020F0502020204030204" pitchFamily="34" charset="0"/>
              <a:sym typeface="EB Garamond"/>
            </a:endParaRPr>
          </a:p>
          <a:p>
            <a:pPr marL="1097280" lvl="2" indent="-34290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EB Garamond"/>
              <a:buChar char="○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Question – What is the target variable in the figure given here? </a:t>
            </a: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ea typeface="EB Garamond"/>
              <a:cs typeface="Calibri" panose="020F0502020204030204" pitchFamily="34" charset="0"/>
              <a:sym typeface="EB Garamond"/>
            </a:endParaRPr>
          </a:p>
          <a:p>
            <a:pPr marL="1097280" lvl="2" indent="-34290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EB Garamond"/>
              <a:buChar char="○"/>
            </a:pP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ea typeface="EB Garamond"/>
              <a:cs typeface="Calibri" panose="020F0502020204030204" pitchFamily="34" charset="0"/>
              <a:sym typeface="EB Garamond"/>
            </a:endParaRPr>
          </a:p>
          <a:p>
            <a:pPr marL="1097280" lvl="2" indent="-34290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EB Garamond"/>
              <a:buChar char="○"/>
            </a:pP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ea typeface="EB Garamond"/>
              <a:cs typeface="Calibri" panose="020F0502020204030204" pitchFamily="34" charset="0"/>
              <a:sym typeface="EB Garamond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38012" y="1994844"/>
            <a:ext cx="3372777" cy="2820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396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few other types of learning</a:t>
            </a:r>
            <a:endParaRPr lang="en-US" sz="1800" spc="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097280" y="1818432"/>
            <a:ext cx="10519954" cy="459107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621792" indent="-36576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Classic: supervised, unsupervised, reinforcement</a:t>
            </a:r>
          </a:p>
          <a:p>
            <a:pPr marL="621792" indent="-36576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EB Garamond"/>
            </a:endParaRPr>
          </a:p>
          <a:p>
            <a:pPr marL="621792" indent="-36576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Hybrid: </a:t>
            </a:r>
          </a:p>
          <a:p>
            <a:pPr marL="1097280" lvl="2" indent="-34290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EB Garamond"/>
              <a:buChar char="○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Semi-supervised: a few labelled and many unlabeled data</a:t>
            </a:r>
          </a:p>
          <a:p>
            <a:pPr marL="1097280" lvl="2" indent="-34290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EB Garamond"/>
              <a:buChar char="○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Self-supervised: unsupervised learning with a supervised learner (e.g., language model)</a:t>
            </a:r>
          </a:p>
          <a:p>
            <a:pPr marL="621792" indent="-36576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EB Garamond"/>
            </a:endParaRPr>
          </a:p>
          <a:p>
            <a:pPr marL="621792" indent="-36576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EB Garamond"/>
              </a:rPr>
              <a:t>Learning techniques</a:t>
            </a:r>
          </a:p>
          <a:p>
            <a:pPr marL="1097280" lvl="2" indent="-34290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EB Garamond"/>
              <a:buChar char="○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Multi-task learning: Supervised learning predicting multiple targets</a:t>
            </a:r>
          </a:p>
          <a:p>
            <a:pPr marL="1097280" lvl="2" indent="-34290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EB Garamond"/>
              <a:buChar char="○"/>
            </a:pP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ea typeface="EB Garamond"/>
              <a:cs typeface="Calibri" panose="020F0502020204030204" pitchFamily="34" charset="0"/>
              <a:sym typeface="EB Garamond"/>
            </a:endParaRPr>
          </a:p>
          <a:p>
            <a:pPr marL="1097280" lvl="2" indent="-34290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EB Garamond"/>
              <a:buChar char="○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Transfer learning: Train on one task and use the model on another task (often after fine-tuning)</a:t>
            </a:r>
          </a:p>
          <a:p>
            <a:pPr marL="1097280" lvl="2" indent="-34290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EB Garamond"/>
              <a:buChar char="○"/>
            </a:pPr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ea typeface="EB Garamond"/>
              <a:cs typeface="Calibri" panose="020F0502020204030204" pitchFamily="34" charset="0"/>
              <a:sym typeface="EB Garamond"/>
            </a:endParaRPr>
          </a:p>
          <a:p>
            <a:pPr marL="1097280" lvl="2" indent="-34290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0000"/>
              <a:buFont typeface="EB Garamond"/>
              <a:buChar char="○"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ea typeface="EB Garamond"/>
                <a:cs typeface="Calibri" panose="020F0502020204030204" pitchFamily="34" charset="0"/>
                <a:sym typeface="EB Garamond"/>
              </a:rPr>
              <a:t>Online learning: Update (train) the model as new data arrives</a:t>
            </a:r>
          </a:p>
        </p:txBody>
      </p:sp>
    </p:spTree>
    <p:extLst>
      <p:ext uri="{BB962C8B-B14F-4D97-AF65-F5344CB8AC3E}">
        <p14:creationId xmlns:p14="http://schemas.microsoft.com/office/powerpoint/2010/main" val="119561326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3b77d479-df79-44e8-a6b4-b16bedb51f78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E354AEAC0D15B458C11A27189D92A26" ma:contentTypeVersion="13" ma:contentTypeDescription="Create a new document." ma:contentTypeScope="" ma:versionID="77429dfaad16494f18c3ff5990266921">
  <xsd:schema xmlns:xsd="http://www.w3.org/2001/XMLSchema" xmlns:xs="http://www.w3.org/2001/XMLSchema" xmlns:p="http://schemas.microsoft.com/office/2006/metadata/properties" xmlns:ns3="db9418f5-5240-4e9a-911c-6dd0bc751640" xmlns:ns4="3b77d479-df79-44e8-a6b4-b16bedb51f78" targetNamespace="http://schemas.microsoft.com/office/2006/metadata/properties" ma:root="true" ma:fieldsID="9067451a4e85c13003077cb6bff561c0" ns3:_="" ns4:_="">
    <xsd:import namespace="db9418f5-5240-4e9a-911c-6dd0bc751640"/>
    <xsd:import namespace="3b77d479-df79-44e8-a6b4-b16bedb51f78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LengthInSeconds" minOccurs="0"/>
                <xsd:element ref="ns4:MediaServiceDateTaken" minOccurs="0"/>
                <xsd:element ref="ns4:_activity" minOccurs="0"/>
                <xsd:element ref="ns4:MediaServiceAutoTags" minOccurs="0"/>
                <xsd:element ref="ns4:MediaServiceSearchProperties" minOccurs="0"/>
                <xsd:element ref="ns4:MediaServiceGenerationTime" minOccurs="0"/>
                <xsd:element ref="ns4:MediaServiceEventHashCode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9418f5-5240-4e9a-911c-6dd0bc75164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77d479-df79-44e8-a6b4-b16bedb51f7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_activity" ma:index="15" nillable="true" ma:displayName="_activity" ma:hidden="true" ma:internalName="_activity">
      <xsd:simpleType>
        <xsd:restriction base="dms:Note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SearchProperties" ma:index="17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9E52BD6-0D6A-446C-B487-F167D045332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20E77A0-5700-4BF8-9E9A-7035E57C0102}">
  <ds:schemaRefs>
    <ds:schemaRef ds:uri="3b77d479-df79-44e8-a6b4-b16bedb51f78"/>
    <ds:schemaRef ds:uri="http://schemas.openxmlformats.org/package/2006/metadata/core-properti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dcmitype/"/>
    <ds:schemaRef ds:uri="http://www.w3.org/XML/1998/namespace"/>
    <ds:schemaRef ds:uri="http://schemas.microsoft.com/office/2006/documentManagement/types"/>
    <ds:schemaRef ds:uri="http://purl.org/dc/terms/"/>
    <ds:schemaRef ds:uri="db9418f5-5240-4e9a-911c-6dd0bc751640"/>
  </ds:schemaRefs>
</ds:datastoreItem>
</file>

<file path=customXml/itemProps3.xml><?xml version="1.0" encoding="utf-8"?>
<ds:datastoreItem xmlns:ds="http://schemas.openxmlformats.org/officeDocument/2006/customXml" ds:itemID="{B8D6CB9B-C087-4C95-85FC-80AF573C93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b9418f5-5240-4e9a-911c-6dd0bc751640"/>
    <ds:schemaRef ds:uri="3b77d479-df79-44e8-a6b4-b16bedb51f7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4237</TotalTime>
  <Words>2300</Words>
  <Application>Microsoft Office PowerPoint</Application>
  <PresentationFormat>Widescreen</PresentationFormat>
  <Paragraphs>226</Paragraphs>
  <Slides>34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Arial</vt:lpstr>
      <vt:lpstr>Calibri</vt:lpstr>
      <vt:lpstr>Calibri Light</vt:lpstr>
      <vt:lpstr>Cambria Math</vt:lpstr>
      <vt:lpstr>Courier New</vt:lpstr>
      <vt:lpstr>EB Garamond</vt:lpstr>
      <vt:lpstr>Playfair Display</vt:lpstr>
      <vt:lpstr>Wingdings</vt:lpstr>
      <vt:lpstr>Retrospect</vt:lpstr>
      <vt:lpstr>AI Fundamentals, MMAI 5000  S4B – Machine learning – Supervised ML  Decision Tree  Hemant Sangwan</vt:lpstr>
      <vt:lpstr>Agenda – Supervised Machine learning </vt:lpstr>
      <vt:lpstr>Machine Learning – Definition </vt:lpstr>
      <vt:lpstr>Machine Learning – Types and applications</vt:lpstr>
      <vt:lpstr>Machine Learning – Algorithms</vt:lpstr>
      <vt:lpstr>Machine learning – Supervised </vt:lpstr>
      <vt:lpstr>Machine learning – Supervised</vt:lpstr>
      <vt:lpstr>Machine learning – Unsupervised </vt:lpstr>
      <vt:lpstr>A few other types of learning</vt:lpstr>
      <vt:lpstr>Machine learning – Supervised vs Unsupervised</vt:lpstr>
      <vt:lpstr>Decision Trees (DT) </vt:lpstr>
      <vt:lpstr>Decision Trees</vt:lpstr>
      <vt:lpstr>Decision Trees – Examples </vt:lpstr>
      <vt:lpstr>Learning in Decision Trees  </vt:lpstr>
      <vt:lpstr>Entropy and feature selection </vt:lpstr>
      <vt:lpstr>Overfitting in Decision Trees  </vt:lpstr>
      <vt:lpstr>Over and underfitting in Decision Trees (DT) </vt:lpstr>
      <vt:lpstr>Over and under fitting – Bias and variance tradeoffs</vt:lpstr>
      <vt:lpstr>Overcoming overfitting </vt:lpstr>
      <vt:lpstr>Regularization – Regression  </vt:lpstr>
      <vt:lpstr>Regularization – Decision Tree  </vt:lpstr>
      <vt:lpstr>Bagging (Ensemble learning) </vt:lpstr>
      <vt:lpstr>Crowd sourcing – wisdowm of crowds! </vt:lpstr>
      <vt:lpstr>Bagging decsion trees</vt:lpstr>
      <vt:lpstr>Random Forests (RF)</vt:lpstr>
      <vt:lpstr>Boosting (Ensemble learning) </vt:lpstr>
      <vt:lpstr>Boosting – higher weights to better learners </vt:lpstr>
      <vt:lpstr>AdaBoost – Example </vt:lpstr>
      <vt:lpstr>Boosting – other examples </vt:lpstr>
      <vt:lpstr>Model selection and evaluation </vt:lpstr>
      <vt:lpstr>Model selection and evaluation </vt:lpstr>
      <vt:lpstr>Model selection and evaluation </vt:lpstr>
      <vt:lpstr>Model selection and evaluation – data partitioning  </vt:lpstr>
      <vt:lpstr>Recommended Readings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 Science  MMI 1030  Hemant Sangwan</dc:title>
  <dc:creator>Hemant Sangwan</dc:creator>
  <cp:lastModifiedBy>Hemant Sangwan</cp:lastModifiedBy>
  <cp:revision>302</cp:revision>
  <dcterms:created xsi:type="dcterms:W3CDTF">2021-08-05T09:50:20Z</dcterms:created>
  <dcterms:modified xsi:type="dcterms:W3CDTF">2025-04-28T12:41:21Z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0x0101005E354AEAC0D15B458C11A27189D92A26</vt:lpwstr>
  </property>
</Properties>
</file>