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397" r:id="rId2"/>
    <p:sldId id="399" r:id="rId3"/>
    <p:sldId id="392" r:id="rId4"/>
    <p:sldId id="400" r:id="rId5"/>
    <p:sldId id="401"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14E"/>
    <a:srgbClr val="FDE6B8"/>
    <a:srgbClr val="002C46"/>
    <a:srgbClr val="FDDA95"/>
    <a:srgbClr val="FFFFFF"/>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92808" autoAdjust="0"/>
  </p:normalViewPr>
  <p:slideViewPr>
    <p:cSldViewPr snapToGrid="0">
      <p:cViewPr varScale="1">
        <p:scale>
          <a:sx n="108" d="100"/>
          <a:sy n="108" d="100"/>
        </p:scale>
        <p:origin x="163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ames%20Luu\Desktop\Economic%20Analysis%5bJamesLuu%5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ames%20Luu\Desktop\Economic%20Analysis%5bJamesLuu%5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ames%20Luu\Desktop\Economic%20Analysis%5bJamesLuu%5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ames%20Luu\Desktop\Economic%20Analysis%5bJamesLuu%5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ames%20Luu\Desktop\Economic%20Analysis%5bJamesLuu%5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James%20Luu\Desktop\Economic%20Analysis%5bJamesLuu%5d.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Kootha's Scatter Plot</a:t>
            </a:r>
            <a:r>
              <a:rPr lang="en-US" b="1" baseline="0"/>
              <a:t> (Cost to produce vs Volume of Water Produced)</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Kootha's Scatter Plot</c:v>
          </c:tx>
          <c:spPr>
            <a:ln w="25400" cap="rnd">
              <a:noFill/>
              <a:round/>
            </a:ln>
            <a:effectLst/>
          </c:spPr>
          <c:marker>
            <c:symbol val="circle"/>
            <c:size val="5"/>
            <c:spPr>
              <a:solidFill>
                <a:srgbClr val="00B0F0"/>
              </a:solidFill>
              <a:ln w="9525">
                <a:solidFill>
                  <a:schemeClr val="accent1"/>
                </a:solidFill>
              </a:ln>
              <a:effectLst/>
            </c:spPr>
          </c:marker>
          <c:xVal>
            <c:numRef>
              <c:f>'Economic Cost Analysis'!$G$21:$R$21</c:f>
              <c:numCache>
                <c:formatCode>0.00</c:formatCode>
                <c:ptCount val="12"/>
                <c:pt idx="0">
                  <c:v>181.933291</c:v>
                </c:pt>
                <c:pt idx="1">
                  <c:v>187.44394299999999</c:v>
                </c:pt>
                <c:pt idx="2">
                  <c:v>184.77365699999999</c:v>
                </c:pt>
                <c:pt idx="3">
                  <c:v>191.54109299999999</c:v>
                </c:pt>
                <c:pt idx="4">
                  <c:v>98.096062000000003</c:v>
                </c:pt>
                <c:pt idx="5">
                  <c:v>185.30685299999999</c:v>
                </c:pt>
                <c:pt idx="6">
                  <c:v>186.90143900000001</c:v>
                </c:pt>
                <c:pt idx="7">
                  <c:v>158.58676500000001</c:v>
                </c:pt>
                <c:pt idx="8">
                  <c:v>191.40367599999999</c:v>
                </c:pt>
                <c:pt idx="9">
                  <c:v>171.057864</c:v>
                </c:pt>
                <c:pt idx="10">
                  <c:v>169.28699900000001</c:v>
                </c:pt>
                <c:pt idx="11">
                  <c:v>142.50871699999999</c:v>
                </c:pt>
              </c:numCache>
            </c:numRef>
          </c:xVal>
          <c:yVal>
            <c:numRef>
              <c:f>'Economic Cost Analysis'!$G$22:$R$22</c:f>
              <c:numCache>
                <c:formatCode>"$"#,##0.00;[Red]\-"$"#,##0.00\ "$/ML"</c:formatCode>
                <c:ptCount val="12"/>
                <c:pt idx="0">
                  <c:v>19.008554460403097</c:v>
                </c:pt>
                <c:pt idx="1">
                  <c:v>25.492172623052561</c:v>
                </c:pt>
                <c:pt idx="2">
                  <c:v>20.246430814356369</c:v>
                </c:pt>
                <c:pt idx="3">
                  <c:v>18.538208897820557</c:v>
                </c:pt>
                <c:pt idx="4">
                  <c:v>37.173188734592117</c:v>
                </c:pt>
                <c:pt idx="5">
                  <c:v>18.926571259334377</c:v>
                </c:pt>
                <c:pt idx="6">
                  <c:v>28.088710165040506</c:v>
                </c:pt>
                <c:pt idx="7">
                  <c:v>27.869870996564565</c:v>
                </c:pt>
                <c:pt idx="8">
                  <c:v>23.038875551690033</c:v>
                </c:pt>
                <c:pt idx="9">
                  <c:v>25.83514265328515</c:v>
                </c:pt>
                <c:pt idx="10">
                  <c:v>27.720966236714666</c:v>
                </c:pt>
                <c:pt idx="11">
                  <c:v>37.542526065045898</c:v>
                </c:pt>
              </c:numCache>
            </c:numRef>
          </c:yVal>
          <c:smooth val="0"/>
          <c:extLst>
            <c:ext xmlns:c16="http://schemas.microsoft.com/office/drawing/2014/chart" uri="{C3380CC4-5D6E-409C-BE32-E72D297353CC}">
              <c16:uniqueId val="{00000000-B58E-4175-B024-E24F31313D6B}"/>
            </c:ext>
          </c:extLst>
        </c:ser>
        <c:dLbls>
          <c:showLegendKey val="0"/>
          <c:showVal val="0"/>
          <c:showCatName val="0"/>
          <c:showSerName val="0"/>
          <c:showPercent val="0"/>
          <c:showBubbleSize val="0"/>
        </c:dLbls>
        <c:axId val="1904714831"/>
        <c:axId val="1904701519"/>
      </c:scatterChart>
      <c:valAx>
        <c:axId val="1904714831"/>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904701519"/>
        <c:crosses val="autoZero"/>
        <c:crossBetween val="midCat"/>
      </c:valAx>
      <c:valAx>
        <c:axId val="1904701519"/>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quot;$/ML&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90471483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Surjek's Scatter Plot (Cost to produce vs Volume of Water Produced)</c:v>
          </c:tx>
          <c:spPr>
            <a:ln w="25400" cap="rnd">
              <a:noFill/>
              <a:round/>
            </a:ln>
            <a:effectLst/>
          </c:spPr>
          <c:marker>
            <c:symbol val="circle"/>
            <c:size val="5"/>
            <c:spPr>
              <a:solidFill>
                <a:srgbClr val="00B0F0"/>
              </a:solidFill>
              <a:ln w="9525">
                <a:solidFill>
                  <a:schemeClr val="accent1"/>
                </a:solidFill>
              </a:ln>
              <a:effectLst/>
            </c:spPr>
          </c:marker>
          <c:xVal>
            <c:numRef>
              <c:f>'Economic Cost Analysis'!$G$32:$R$32</c:f>
              <c:numCache>
                <c:formatCode>0.00</c:formatCode>
                <c:ptCount val="12"/>
                <c:pt idx="0">
                  <c:v>214.968999</c:v>
                </c:pt>
                <c:pt idx="1">
                  <c:v>228.199051</c:v>
                </c:pt>
                <c:pt idx="2">
                  <c:v>216.53646700000002</c:v>
                </c:pt>
                <c:pt idx="3">
                  <c:v>236.760276</c:v>
                </c:pt>
                <c:pt idx="4">
                  <c:v>232.052864</c:v>
                </c:pt>
                <c:pt idx="5">
                  <c:v>240.21016</c:v>
                </c:pt>
                <c:pt idx="6">
                  <c:v>288.160549</c:v>
                </c:pt>
                <c:pt idx="7">
                  <c:v>306.884524</c:v>
                </c:pt>
                <c:pt idx="8">
                  <c:v>367.65100600000005</c:v>
                </c:pt>
                <c:pt idx="9">
                  <c:v>351.99016599999999</c:v>
                </c:pt>
                <c:pt idx="10">
                  <c:v>362.822</c:v>
                </c:pt>
                <c:pt idx="11">
                  <c:v>260.31229999999999</c:v>
                </c:pt>
              </c:numCache>
            </c:numRef>
          </c:xVal>
          <c:yVal>
            <c:numRef>
              <c:f>'Economic Cost Analysis'!$G$33:$R$33</c:f>
              <c:numCache>
                <c:formatCode>"$"#,##0.00;[Red]\-"$"#,##0.00</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numRef>
          </c:yVal>
          <c:smooth val="0"/>
          <c:extLst>
            <c:ext xmlns:c16="http://schemas.microsoft.com/office/drawing/2014/chart" uri="{C3380CC4-5D6E-409C-BE32-E72D297353CC}">
              <c16:uniqueId val="{00000000-A68D-4D75-BDD3-07864FABB8F2}"/>
            </c:ext>
          </c:extLst>
        </c:ser>
        <c:dLbls>
          <c:showLegendKey val="0"/>
          <c:showVal val="0"/>
          <c:showCatName val="0"/>
          <c:showSerName val="0"/>
          <c:showPercent val="0"/>
          <c:showBubbleSize val="0"/>
        </c:dLbls>
        <c:axId val="1904748527"/>
        <c:axId val="1904743119"/>
      </c:scatterChart>
      <c:valAx>
        <c:axId val="1904748527"/>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904743119"/>
        <c:crosses val="autoZero"/>
        <c:crossBetween val="midCat"/>
      </c:valAx>
      <c:valAx>
        <c:axId val="1904743119"/>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90474852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Jutik's Scatter Plot (Cost to produce vs Volume of Water Produced)</c:v>
          </c:tx>
          <c:spPr>
            <a:ln w="25400" cap="rnd">
              <a:noFill/>
              <a:round/>
            </a:ln>
            <a:effectLst/>
          </c:spPr>
          <c:marker>
            <c:symbol val="circle"/>
            <c:size val="5"/>
            <c:spPr>
              <a:solidFill>
                <a:srgbClr val="00B0F0"/>
              </a:solidFill>
              <a:ln w="9525">
                <a:solidFill>
                  <a:schemeClr val="accent1"/>
                </a:solidFill>
              </a:ln>
              <a:effectLst/>
            </c:spPr>
          </c:marker>
          <c:xVal>
            <c:numRef>
              <c:f>'Economic Cost Analysis'!$G$43:$R$43</c:f>
              <c:numCache>
                <c:formatCode>#,##0.00</c:formatCode>
                <c:ptCount val="12"/>
                <c:pt idx="0">
                  <c:v>250.24199099999998</c:v>
                </c:pt>
                <c:pt idx="1">
                  <c:v>206.740703</c:v>
                </c:pt>
                <c:pt idx="2">
                  <c:v>201.23546099999996</c:v>
                </c:pt>
                <c:pt idx="3">
                  <c:v>174.36956599999999</c:v>
                </c:pt>
                <c:pt idx="4">
                  <c:v>204.09105</c:v>
                </c:pt>
                <c:pt idx="5">
                  <c:v>146.35666599999999</c:v>
                </c:pt>
                <c:pt idx="6">
                  <c:v>204.20249700000002</c:v>
                </c:pt>
                <c:pt idx="7">
                  <c:v>217.43019900000002</c:v>
                </c:pt>
                <c:pt idx="8">
                  <c:v>230.98220000000001</c:v>
                </c:pt>
                <c:pt idx="9">
                  <c:v>236.441136</c:v>
                </c:pt>
                <c:pt idx="10">
                  <c:v>241.40736899999999</c:v>
                </c:pt>
                <c:pt idx="11">
                  <c:v>220.380334</c:v>
                </c:pt>
              </c:numCache>
            </c:numRef>
          </c:xVal>
          <c:yVal>
            <c:numRef>
              <c:f>'Economic Cost Analysis'!$G$44:$R$44</c:f>
              <c:numCache>
                <c:formatCode>"$"#,##0.00;[Red]\-"$"#,##0.00\ "$/ML"</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numRef>
          </c:yVal>
          <c:smooth val="0"/>
          <c:extLst>
            <c:ext xmlns:c16="http://schemas.microsoft.com/office/drawing/2014/chart" uri="{C3380CC4-5D6E-409C-BE32-E72D297353CC}">
              <c16:uniqueId val="{00000000-2E94-4E93-920A-F7ACA696DEDE}"/>
            </c:ext>
          </c:extLst>
        </c:ser>
        <c:dLbls>
          <c:showLegendKey val="0"/>
          <c:showVal val="0"/>
          <c:showCatName val="0"/>
          <c:showSerName val="0"/>
          <c:showPercent val="0"/>
          <c:showBubbleSize val="0"/>
        </c:dLbls>
        <c:axId val="1904708175"/>
        <c:axId val="1904708591"/>
      </c:scatterChart>
      <c:valAx>
        <c:axId val="1904708175"/>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904708591"/>
        <c:crosses val="autoZero"/>
        <c:crossBetween val="midCat"/>
      </c:valAx>
      <c:valAx>
        <c:axId val="1904708591"/>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quot;$/ML&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90470817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Macro</a:t>
            </a:r>
            <a:r>
              <a:rPr lang="en-US" baseline="0"/>
              <a:t> Hard + Soft Water Table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rgbClr val="00B0F0"/>
              </a:solidFill>
              <a:ln w="9525">
                <a:solidFill>
                  <a:schemeClr val="accent1"/>
                </a:solidFill>
              </a:ln>
              <a:effectLst/>
            </c:spPr>
          </c:marker>
          <c:xVal>
            <c:numRef>
              <c:f>'Economic Market Analysis'!$C$15:$N$15</c:f>
              <c:numCache>
                <c:formatCode>"$"#,##0.00</c:formatCode>
                <c:ptCount val="12"/>
                <c:pt idx="0">
                  <c:v>86.391757235371969</c:v>
                </c:pt>
                <c:pt idx="1">
                  <c:v>86.829490475868141</c:v>
                </c:pt>
                <c:pt idx="2">
                  <c:v>81.49989122823844</c:v>
                </c:pt>
                <c:pt idx="3">
                  <c:v>72.569232168710826</c:v>
                </c:pt>
                <c:pt idx="4">
                  <c:v>71.259354341223244</c:v>
                </c:pt>
                <c:pt idx="5">
                  <c:v>72.156510799663252</c:v>
                </c:pt>
                <c:pt idx="6">
                  <c:v>76.602720430107496</c:v>
                </c:pt>
                <c:pt idx="7">
                  <c:v>74.932540098566292</c:v>
                </c:pt>
                <c:pt idx="8">
                  <c:v>74.066319823232305</c:v>
                </c:pt>
                <c:pt idx="9">
                  <c:v>75.093148943932377</c:v>
                </c:pt>
                <c:pt idx="10">
                  <c:v>73.700956254509322</c:v>
                </c:pt>
                <c:pt idx="11">
                  <c:v>74.376656830400748</c:v>
                </c:pt>
              </c:numCache>
            </c:numRef>
          </c:xVal>
          <c:yVal>
            <c:numRef>
              <c:f>'Economic Market Analysis'!$C$16:$N$16</c:f>
              <c:numCache>
                <c:formatCode>#,##0.00</c:formatCode>
                <c:ptCount val="12"/>
                <c:pt idx="0">
                  <c:v>2298.1901589653967</c:v>
                </c:pt>
                <c:pt idx="1">
                  <c:v>2406.0918962111036</c:v>
                </c:pt>
                <c:pt idx="2">
                  <c:v>2127.8145432709766</c:v>
                </c:pt>
                <c:pt idx="3">
                  <c:v>2185.7997542263706</c:v>
                </c:pt>
                <c:pt idx="4">
                  <c:v>2145.7837188661065</c:v>
                </c:pt>
                <c:pt idx="5">
                  <c:v>2229.7496611442612</c:v>
                </c:pt>
                <c:pt idx="6">
                  <c:v>2283.0502472527673</c:v>
                </c:pt>
                <c:pt idx="7">
                  <c:v>2201.0592458815067</c:v>
                </c:pt>
                <c:pt idx="8">
                  <c:v>2153.3431850899528</c:v>
                </c:pt>
                <c:pt idx="9">
                  <c:v>2098.9913812617792</c:v>
                </c:pt>
                <c:pt idx="10">
                  <c:v>2200.9293289926659</c:v>
                </c:pt>
                <c:pt idx="11">
                  <c:v>2312.1995397611418</c:v>
                </c:pt>
              </c:numCache>
            </c:numRef>
          </c:yVal>
          <c:smooth val="0"/>
          <c:extLst>
            <c:ext xmlns:c16="http://schemas.microsoft.com/office/drawing/2014/chart" uri="{C3380CC4-5D6E-409C-BE32-E72D297353CC}">
              <c16:uniqueId val="{00000000-ECB7-4C3B-B9CA-2222A175FBC8}"/>
            </c:ext>
          </c:extLst>
        </c:ser>
        <c:dLbls>
          <c:showLegendKey val="0"/>
          <c:showVal val="0"/>
          <c:showCatName val="0"/>
          <c:showSerName val="0"/>
          <c:showPercent val="0"/>
          <c:showBubbleSize val="0"/>
        </c:dLbls>
        <c:axId val="294522847"/>
        <c:axId val="294532415"/>
      </c:scatterChart>
      <c:valAx>
        <c:axId val="294522847"/>
        <c:scaling>
          <c:orientation val="minMax"/>
          <c:max val="90"/>
          <c:min val="60"/>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294532415"/>
        <c:crosses val="autoZero"/>
        <c:crossBetween val="midCat"/>
      </c:valAx>
      <c:valAx>
        <c:axId val="29453241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29452284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Hard Water Scatter Table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rgbClr val="00B0F0"/>
              </a:solidFill>
              <a:ln w="9525">
                <a:solidFill>
                  <a:schemeClr val="accent1"/>
                </a:solidFill>
              </a:ln>
              <a:effectLst/>
            </c:spPr>
          </c:marker>
          <c:xVal>
            <c:numRef>
              <c:f>'Economic Market Analysis'!$C$21:$N$21</c:f>
              <c:numCache>
                <c:formatCode>"$"#,##0.00</c:formatCode>
                <c:ptCount val="12"/>
                <c:pt idx="0">
                  <c:v>110.48381542382315</c:v>
                </c:pt>
                <c:pt idx="1">
                  <c:v>110.62720422979757</c:v>
                </c:pt>
                <c:pt idx="2">
                  <c:v>110.55818806730868</c:v>
                </c:pt>
                <c:pt idx="3">
                  <c:v>93.17518584656078</c:v>
                </c:pt>
                <c:pt idx="4">
                  <c:v>93.408910429176501</c:v>
                </c:pt>
                <c:pt idx="5">
                  <c:v>92.851211447811423</c:v>
                </c:pt>
                <c:pt idx="6">
                  <c:v>92.809567652329747</c:v>
                </c:pt>
                <c:pt idx="7">
                  <c:v>93.14548020527856</c:v>
                </c:pt>
                <c:pt idx="8">
                  <c:v>92.989220833333306</c:v>
                </c:pt>
                <c:pt idx="9">
                  <c:v>92.823577188940064</c:v>
                </c:pt>
                <c:pt idx="10">
                  <c:v>93.029854347041791</c:v>
                </c:pt>
                <c:pt idx="11">
                  <c:v>93.232935483870918</c:v>
                </c:pt>
              </c:numCache>
            </c:numRef>
          </c:xVal>
          <c:yVal>
            <c:numRef>
              <c:f>'Economic Market Analysis'!$C$22:$N$22</c:f>
              <c:numCache>
                <c:formatCode>#,##0.00</c:formatCode>
                <c:ptCount val="12"/>
                <c:pt idx="0">
                  <c:v>2391.3758824827114</c:v>
                </c:pt>
                <c:pt idx="1">
                  <c:v>2533.2689003303749</c:v>
                </c:pt>
                <c:pt idx="2">
                  <c:v>2203.7442618771042</c:v>
                </c:pt>
                <c:pt idx="3">
                  <c:v>2349.5141185681864</c:v>
                </c:pt>
                <c:pt idx="4">
                  <c:v>2243.584512119523</c:v>
                </c:pt>
                <c:pt idx="5">
                  <c:v>2359.3149577593058</c:v>
                </c:pt>
                <c:pt idx="6">
                  <c:v>2443.2652008227428</c:v>
                </c:pt>
                <c:pt idx="7">
                  <c:v>2300.8485926974759</c:v>
                </c:pt>
                <c:pt idx="8">
                  <c:v>2261.3424374589526</c:v>
                </c:pt>
                <c:pt idx="9">
                  <c:v>2188.7956099697999</c:v>
                </c:pt>
                <c:pt idx="10">
                  <c:v>2303.4374718156046</c:v>
                </c:pt>
                <c:pt idx="11">
                  <c:v>2443.6005061474129</c:v>
                </c:pt>
              </c:numCache>
            </c:numRef>
          </c:yVal>
          <c:smooth val="0"/>
          <c:extLst>
            <c:ext xmlns:c16="http://schemas.microsoft.com/office/drawing/2014/chart" uri="{C3380CC4-5D6E-409C-BE32-E72D297353CC}">
              <c16:uniqueId val="{00000000-1847-4BBB-B1DB-5540C83FE777}"/>
            </c:ext>
          </c:extLst>
        </c:ser>
        <c:dLbls>
          <c:showLegendKey val="0"/>
          <c:showVal val="0"/>
          <c:showCatName val="0"/>
          <c:showSerName val="0"/>
          <c:showPercent val="0"/>
          <c:showBubbleSize val="0"/>
        </c:dLbls>
        <c:axId val="294526175"/>
        <c:axId val="294521183"/>
      </c:scatterChart>
      <c:valAx>
        <c:axId val="294526175"/>
        <c:scaling>
          <c:orientation val="minMax"/>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4521183"/>
        <c:crosses val="autoZero"/>
        <c:crossBetween val="midCat"/>
      </c:valAx>
      <c:valAx>
        <c:axId val="29452118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29452617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Soft Water Scatter Table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rgbClr val="00B0F0"/>
              </a:solidFill>
              <a:ln w="9525">
                <a:solidFill>
                  <a:schemeClr val="accent1"/>
                </a:solidFill>
              </a:ln>
              <a:effectLst/>
            </c:spPr>
          </c:marker>
          <c:xVal>
            <c:numRef>
              <c:f>'Economic Market Analysis'!$C$27:$N$27</c:f>
              <c:numCache>
                <c:formatCode>"$"#,##0.00</c:formatCode>
                <c:ptCount val="12"/>
                <c:pt idx="0">
                  <c:v>62.299699046920772</c:v>
                </c:pt>
                <c:pt idx="1">
                  <c:v>63.031776721938691</c:v>
                </c:pt>
                <c:pt idx="2">
                  <c:v>52.441594389168138</c:v>
                </c:pt>
                <c:pt idx="3">
                  <c:v>51.963278490860944</c:v>
                </c:pt>
                <c:pt idx="4">
                  <c:v>49.10979825327</c:v>
                </c:pt>
                <c:pt idx="5">
                  <c:v>51.461810151515095</c:v>
                </c:pt>
                <c:pt idx="6">
                  <c:v>60.395873207885266</c:v>
                </c:pt>
                <c:pt idx="7">
                  <c:v>56.719599991853968</c:v>
                </c:pt>
                <c:pt idx="8">
                  <c:v>55.143418813131255</c:v>
                </c:pt>
                <c:pt idx="9">
                  <c:v>57.362720698924704</c:v>
                </c:pt>
                <c:pt idx="10">
                  <c:v>54.372058161976852</c:v>
                </c:pt>
                <c:pt idx="11">
                  <c:v>55.520378176930556</c:v>
                </c:pt>
              </c:numCache>
            </c:numRef>
          </c:xVal>
          <c:yVal>
            <c:numRef>
              <c:f>'Economic Market Analysis'!$C$28:$N$28</c:f>
              <c:numCache>
                <c:formatCode>#,##0.00</c:formatCode>
                <c:ptCount val="12"/>
                <c:pt idx="0">
                  <c:v>2205.0044354480824</c:v>
                </c:pt>
                <c:pt idx="1">
                  <c:v>2278.9148920918328</c:v>
                </c:pt>
                <c:pt idx="2">
                  <c:v>2051.8848246648477</c:v>
                </c:pt>
                <c:pt idx="3">
                  <c:v>2022.0853898845555</c:v>
                </c:pt>
                <c:pt idx="4">
                  <c:v>2047.9829256126895</c:v>
                </c:pt>
                <c:pt idx="5">
                  <c:v>2100.1843645292161</c:v>
                </c:pt>
                <c:pt idx="6">
                  <c:v>2122.8352936827923</c:v>
                </c:pt>
                <c:pt idx="7">
                  <c:v>2101.2698990655363</c:v>
                </c:pt>
                <c:pt idx="8">
                  <c:v>2045.3439327209553</c:v>
                </c:pt>
                <c:pt idx="9">
                  <c:v>2009.1871525537595</c:v>
                </c:pt>
                <c:pt idx="10">
                  <c:v>2098.4211861697281</c:v>
                </c:pt>
                <c:pt idx="11">
                  <c:v>2180.7985733748733</c:v>
                </c:pt>
              </c:numCache>
            </c:numRef>
          </c:yVal>
          <c:smooth val="0"/>
          <c:extLst>
            <c:ext xmlns:c16="http://schemas.microsoft.com/office/drawing/2014/chart" uri="{C3380CC4-5D6E-409C-BE32-E72D297353CC}">
              <c16:uniqueId val="{00000000-40DD-4A64-9C4F-02A62CE6E43F}"/>
            </c:ext>
          </c:extLst>
        </c:ser>
        <c:dLbls>
          <c:showLegendKey val="0"/>
          <c:showVal val="0"/>
          <c:showCatName val="0"/>
          <c:showSerName val="0"/>
          <c:showPercent val="0"/>
          <c:showBubbleSize val="0"/>
        </c:dLbls>
        <c:axId val="294569023"/>
        <c:axId val="294553215"/>
      </c:scatterChart>
      <c:valAx>
        <c:axId val="294569023"/>
        <c:scaling>
          <c:orientation val="minMax"/>
          <c:min val="20"/>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294553215"/>
        <c:crosses val="autoZero"/>
        <c:crossBetween val="midCat"/>
      </c:valAx>
      <c:valAx>
        <c:axId val="29455321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29456902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8/08/2021</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24" Type="http://schemas.openxmlformats.org/officeDocument/2006/relationships/image" Target="../media/image1.emf"/><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oleObject" Target="../embeddings/oleObject1.bin"/><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5"/>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2"/>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6"/>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0"/>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7"/>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8"/>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8"/>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6"/>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9"/>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4"/>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0"/>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2"/>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With a estimated 22% reduction in Surjek’s Revenues ($157 M) due to the Maintenance Outage, Quarter 4 presents the best balance of revenue-loss mitigation with respect to market pricing, as opposed to Quarter 1 which represents the highest demand (2277 GL) and Water Balancing Market Prices ($84.91).</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60A8E60-7767-4D30-AD75-F31486CB4B6C}"/>
              </a:ext>
            </a:extLst>
          </p:cNvPr>
          <p:cNvPicPr>
            <a:picLocks noChangeAspect="1"/>
          </p:cNvPicPr>
          <p:nvPr/>
        </p:nvPicPr>
        <p:blipFill>
          <a:blip r:embed="rId2"/>
          <a:stretch>
            <a:fillRect/>
          </a:stretch>
        </p:blipFill>
        <p:spPr>
          <a:xfrm>
            <a:off x="1559425" y="904806"/>
            <a:ext cx="5249008" cy="2514951"/>
          </a:xfrm>
          <a:prstGeom prst="rect">
            <a:avLst/>
          </a:prstGeom>
        </p:spPr>
      </p:pic>
      <p:pic>
        <p:nvPicPr>
          <p:cNvPr id="6" name="Picture 5">
            <a:extLst>
              <a:ext uri="{FF2B5EF4-FFF2-40B4-BE49-F238E27FC236}">
                <a16:creationId xmlns:a16="http://schemas.microsoft.com/office/drawing/2014/main" id="{8324A7A1-7CA4-4260-8FE3-DE9B880C84AA}"/>
              </a:ext>
            </a:extLst>
          </p:cNvPr>
          <p:cNvPicPr>
            <a:picLocks noChangeAspect="1"/>
          </p:cNvPicPr>
          <p:nvPr/>
        </p:nvPicPr>
        <p:blipFill>
          <a:blip r:embed="rId3"/>
          <a:stretch>
            <a:fillRect/>
          </a:stretch>
        </p:blipFill>
        <p:spPr>
          <a:xfrm>
            <a:off x="0" y="3740188"/>
            <a:ext cx="8961438" cy="2355367"/>
          </a:xfrm>
          <a:prstGeom prst="rect">
            <a:avLst/>
          </a:prstGeom>
        </p:spPr>
      </p:pic>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r>
              <a:rPr lang="en-GB" sz="1200" b="1" dirty="0"/>
              <a:t>Of the three Desalination Plants, all three remain profitable at current market prices by a favourable margin; Clearly </a:t>
            </a:r>
            <a:r>
              <a:rPr lang="en-GB" sz="1200" b="1" dirty="0" err="1"/>
              <a:t>Kootha</a:t>
            </a:r>
            <a:r>
              <a:rPr lang="en-GB" sz="1200" b="1" dirty="0"/>
              <a:t> is the most cost-effective $25/ML) followed by </a:t>
            </a:r>
            <a:r>
              <a:rPr lang="en-GB" sz="1200" b="1" dirty="0" err="1"/>
              <a:t>Jutik</a:t>
            </a:r>
            <a:r>
              <a:rPr lang="en-GB" sz="1200" b="1" dirty="0"/>
              <a:t> ($35.80/ML) and lastly </a:t>
            </a:r>
            <a:r>
              <a:rPr lang="en-GB" sz="1200" b="1" dirty="0" err="1"/>
              <a:t>Surjek</a:t>
            </a:r>
            <a:r>
              <a:rPr lang="en-GB" sz="1200" b="1" dirty="0"/>
              <a:t>($54.23/ML) which is consistent across the July-2013 to June-2014 period. </a:t>
            </a:r>
            <a:endParaRPr lang="en-AU" sz="12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16E769D-D4DE-4F14-A2D0-092A7B9D1DCF}"/>
              </a:ext>
            </a:extLst>
          </p:cNvPr>
          <p:cNvPicPr>
            <a:picLocks noChangeAspect="1"/>
          </p:cNvPicPr>
          <p:nvPr/>
        </p:nvPicPr>
        <p:blipFill>
          <a:blip r:embed="rId2"/>
          <a:stretch>
            <a:fillRect/>
          </a:stretch>
        </p:blipFill>
        <p:spPr>
          <a:xfrm>
            <a:off x="1325279" y="3833923"/>
            <a:ext cx="4563112" cy="2772162"/>
          </a:xfrm>
          <a:prstGeom prst="rect">
            <a:avLst/>
          </a:prstGeom>
        </p:spPr>
      </p:pic>
      <p:pic>
        <p:nvPicPr>
          <p:cNvPr id="6" name="Picture 5">
            <a:extLst>
              <a:ext uri="{FF2B5EF4-FFF2-40B4-BE49-F238E27FC236}">
                <a16:creationId xmlns:a16="http://schemas.microsoft.com/office/drawing/2014/main" id="{10625320-0446-4914-95E9-E225F0AC7519}"/>
              </a:ext>
            </a:extLst>
          </p:cNvPr>
          <p:cNvPicPr>
            <a:picLocks noChangeAspect="1"/>
          </p:cNvPicPr>
          <p:nvPr/>
        </p:nvPicPr>
        <p:blipFill>
          <a:blip r:embed="rId3"/>
          <a:stretch>
            <a:fillRect/>
          </a:stretch>
        </p:blipFill>
        <p:spPr>
          <a:xfrm>
            <a:off x="719092" y="1050254"/>
            <a:ext cx="5379868" cy="2702407"/>
          </a:xfrm>
          <a:prstGeom prst="rect">
            <a:avLst/>
          </a:prstGeom>
        </p:spPr>
      </p:pic>
    </p:spTree>
    <p:extLst>
      <p:ext uri="{BB962C8B-B14F-4D97-AF65-F5344CB8AC3E}">
        <p14:creationId xmlns:p14="http://schemas.microsoft.com/office/powerpoint/2010/main" val="6676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Contrasting the Cost to Produce against the Volume of Water Produced highlights clear </a:t>
            </a:r>
            <a:r>
              <a:rPr lang="en-GB" sz="1200" b="1" i="1" dirty="0"/>
              <a:t>economies of scales </a:t>
            </a:r>
            <a:r>
              <a:rPr lang="en-GB" sz="1200" b="1" dirty="0"/>
              <a:t>with costs rapidly dwindling across all plants as volume surges, with this being particularly noticeable across the Kootha and Surjek Plants with costs dropping as much as 50%.  </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7" name="Chart 6">
            <a:extLst>
              <a:ext uri="{FF2B5EF4-FFF2-40B4-BE49-F238E27FC236}">
                <a16:creationId xmlns:a16="http://schemas.microsoft.com/office/drawing/2014/main" id="{FC0A82E2-CAF2-4033-9D11-CDE2B6B72E77}"/>
              </a:ext>
            </a:extLst>
          </p:cNvPr>
          <p:cNvGraphicFramePr>
            <a:graphicFrameLocks/>
          </p:cNvGraphicFramePr>
          <p:nvPr>
            <p:extLst>
              <p:ext uri="{D42A27DB-BD31-4B8C-83A1-F6EECF244321}">
                <p14:modId xmlns:p14="http://schemas.microsoft.com/office/powerpoint/2010/main" val="2170166917"/>
              </p:ext>
            </p:extLst>
          </p:nvPr>
        </p:nvGraphicFramePr>
        <p:xfrm>
          <a:off x="0" y="940918"/>
          <a:ext cx="4570319" cy="27684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252BE8A8-AE30-48D4-9702-76856AD555EF}"/>
              </a:ext>
            </a:extLst>
          </p:cNvPr>
          <p:cNvGraphicFramePr>
            <a:graphicFrameLocks/>
          </p:cNvGraphicFramePr>
          <p:nvPr>
            <p:extLst>
              <p:ext uri="{D42A27DB-BD31-4B8C-83A1-F6EECF244321}">
                <p14:modId xmlns:p14="http://schemas.microsoft.com/office/powerpoint/2010/main" val="3928559361"/>
              </p:ext>
            </p:extLst>
          </p:nvPr>
        </p:nvGraphicFramePr>
        <p:xfrm>
          <a:off x="12887" y="3911107"/>
          <a:ext cx="4557432" cy="27684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7679BF43-8364-4F44-8CCA-FBAFC8F9B1B5}"/>
              </a:ext>
            </a:extLst>
          </p:cNvPr>
          <p:cNvGraphicFramePr>
            <a:graphicFrameLocks/>
          </p:cNvGraphicFramePr>
          <p:nvPr>
            <p:extLst>
              <p:ext uri="{D42A27DB-BD31-4B8C-83A1-F6EECF244321}">
                <p14:modId xmlns:p14="http://schemas.microsoft.com/office/powerpoint/2010/main" val="753727602"/>
              </p:ext>
            </p:extLst>
          </p:nvPr>
        </p:nvGraphicFramePr>
        <p:xfrm>
          <a:off x="4507811" y="2010382"/>
          <a:ext cx="4453627" cy="270070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Drilling down further from a product-perspective, reveals two different patterns of elasticity where</a:t>
            </a:r>
            <a:br>
              <a:rPr lang="en-GB" sz="1400" b="1" dirty="0"/>
            </a:br>
            <a:r>
              <a:rPr lang="en-GB" sz="1400" b="1" dirty="0"/>
              <a:t>Hard Water tends to be relatively price inelastic regardless of quantity purchased, whilst Soft Water &amp; Combination is more representative of an elastic price-to-volume relationship.</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BCAB8083-F94E-4B91-BC08-7310B81491A4}"/>
              </a:ext>
            </a:extLst>
          </p:cNvPr>
          <p:cNvGraphicFramePr>
            <a:graphicFrameLocks/>
          </p:cNvGraphicFramePr>
          <p:nvPr>
            <p:extLst>
              <p:ext uri="{D42A27DB-BD31-4B8C-83A1-F6EECF244321}">
                <p14:modId xmlns:p14="http://schemas.microsoft.com/office/powerpoint/2010/main" val="2898513349"/>
              </p:ext>
            </p:extLst>
          </p:nvPr>
        </p:nvGraphicFramePr>
        <p:xfrm>
          <a:off x="171451" y="1050361"/>
          <a:ext cx="4187483" cy="25124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56201618-39C5-49D5-A6A4-013446B6EE8E}"/>
              </a:ext>
            </a:extLst>
          </p:cNvPr>
          <p:cNvGraphicFramePr>
            <a:graphicFrameLocks/>
          </p:cNvGraphicFramePr>
          <p:nvPr>
            <p:extLst>
              <p:ext uri="{D42A27DB-BD31-4B8C-83A1-F6EECF244321}">
                <p14:modId xmlns:p14="http://schemas.microsoft.com/office/powerpoint/2010/main" val="3749917044"/>
              </p:ext>
            </p:extLst>
          </p:nvPr>
        </p:nvGraphicFramePr>
        <p:xfrm>
          <a:off x="1910634" y="3903003"/>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5C8D5554-B0DD-495E-9632-E60D33CF98BF}"/>
              </a:ext>
            </a:extLst>
          </p:cNvPr>
          <p:cNvGraphicFramePr>
            <a:graphicFrameLocks/>
          </p:cNvGraphicFramePr>
          <p:nvPr>
            <p:extLst>
              <p:ext uri="{D42A27DB-BD31-4B8C-83A1-F6EECF244321}">
                <p14:modId xmlns:p14="http://schemas.microsoft.com/office/powerpoint/2010/main" val="616781919"/>
              </p:ext>
            </p:extLst>
          </p:nvPr>
        </p:nvGraphicFramePr>
        <p:xfrm>
          <a:off x="4388892" y="1050361"/>
          <a:ext cx="4187483" cy="251249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34358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Lastly, when viewing the economic pricing data from an micro-perspective, it is indicative that Soft Water is seen as more of a ‘less core’ product than that of Hard Water whose price remains largely inflexible.</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6848941-E0C0-4A02-B372-79013A1CC1FB}"/>
              </a:ext>
            </a:extLst>
          </p:cNvPr>
          <p:cNvPicPr>
            <a:picLocks noChangeAspect="1"/>
          </p:cNvPicPr>
          <p:nvPr/>
        </p:nvPicPr>
        <p:blipFill>
          <a:blip r:embed="rId2"/>
          <a:stretch>
            <a:fillRect/>
          </a:stretch>
        </p:blipFill>
        <p:spPr>
          <a:xfrm>
            <a:off x="223323" y="3893860"/>
            <a:ext cx="4257396" cy="2550882"/>
          </a:xfrm>
          <a:prstGeom prst="rect">
            <a:avLst/>
          </a:prstGeom>
        </p:spPr>
      </p:pic>
      <p:pic>
        <p:nvPicPr>
          <p:cNvPr id="9" name="Picture 8">
            <a:extLst>
              <a:ext uri="{FF2B5EF4-FFF2-40B4-BE49-F238E27FC236}">
                <a16:creationId xmlns:a16="http://schemas.microsoft.com/office/drawing/2014/main" id="{20B05268-060E-4A62-B462-894A5C22EEF1}"/>
              </a:ext>
            </a:extLst>
          </p:cNvPr>
          <p:cNvPicPr>
            <a:picLocks noChangeAspect="1"/>
          </p:cNvPicPr>
          <p:nvPr/>
        </p:nvPicPr>
        <p:blipFill>
          <a:blip r:embed="rId3"/>
          <a:stretch>
            <a:fillRect/>
          </a:stretch>
        </p:blipFill>
        <p:spPr>
          <a:xfrm>
            <a:off x="4730708" y="3893860"/>
            <a:ext cx="4230730" cy="2533106"/>
          </a:xfrm>
          <a:prstGeom prst="rect">
            <a:avLst/>
          </a:prstGeom>
        </p:spPr>
      </p:pic>
      <p:pic>
        <p:nvPicPr>
          <p:cNvPr id="10" name="Picture 9">
            <a:extLst>
              <a:ext uri="{FF2B5EF4-FFF2-40B4-BE49-F238E27FC236}">
                <a16:creationId xmlns:a16="http://schemas.microsoft.com/office/drawing/2014/main" id="{09706616-74CA-412E-BDA2-0F181925A349}"/>
              </a:ext>
            </a:extLst>
          </p:cNvPr>
          <p:cNvPicPr>
            <a:picLocks noChangeAspect="1"/>
          </p:cNvPicPr>
          <p:nvPr/>
        </p:nvPicPr>
        <p:blipFill>
          <a:blip r:embed="rId4"/>
          <a:stretch>
            <a:fillRect/>
          </a:stretch>
        </p:blipFill>
        <p:spPr>
          <a:xfrm>
            <a:off x="2199163" y="1050361"/>
            <a:ext cx="4563112" cy="2734057"/>
          </a:xfrm>
          <a:prstGeom prst="rect">
            <a:avLst/>
          </a:prstGeom>
        </p:spPr>
      </p:pic>
    </p:spTree>
    <p:extLst>
      <p:ext uri="{BB962C8B-B14F-4D97-AF65-F5344CB8AC3E}">
        <p14:creationId xmlns:p14="http://schemas.microsoft.com/office/powerpoint/2010/main" val="11677186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15426</TotalTime>
  <Words>293</Words>
  <Application>Microsoft Office PowerPoint</Application>
  <PresentationFormat>Custom</PresentationFormat>
  <Paragraphs>11</Paragraphs>
  <Slides>5</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Calibri</vt:lpstr>
      <vt:lpstr>1_Synergy_CF_YNR013</vt:lpstr>
      <vt:lpstr>think-cell Slide</vt:lpstr>
      <vt:lpstr>With a estimated 22% reduction in Surjek’s Revenues ($157 M) due to the Maintenance Outage, Quarter 4 presents the best balance of revenue-loss mitigation with respect to market pricing, as opposed to Quarter 1 which represents the highest demand (2277 GL) and Water Balancing Market Prices ($84.91).</vt:lpstr>
      <vt:lpstr>Of the three Desalination Plants, all three remain profitable at current market prices by a favourable margin; Clearly Kootha is the most cost-effective $25/ML) followed by Jutik ($35.80/ML) and lastly Surjek($54.23/ML) which is consistent across the July-2013 to June-2014 period. </vt:lpstr>
      <vt:lpstr>Contrasting the Cost to Produce against the Volume of Water Produced highlights clear economies of scales with costs rapidly dwindling across all plants as volume surges, with this being particularly noticeable across the Kootha and Surjek Plants with costs dropping as much as 50%.  </vt:lpstr>
      <vt:lpstr>Drilling down further from a product-perspective, reveals two different patterns of elasticity where Hard Water tends to be relatively price inelastic regardless of quantity purchased, whilst Soft Water &amp; Combination is more representative of an elastic price-to-volume relationship.</vt:lpstr>
      <vt:lpstr>Lastly, when viewing the economic pricing data from an micro-perspective, it is indicative that Soft Water is seen as more of a ‘less core’ product than that of Hard Water whose price remains largely inflexible.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James</cp:lastModifiedBy>
  <cp:revision>74</cp:revision>
  <dcterms:created xsi:type="dcterms:W3CDTF">2020-04-12T13:23:13Z</dcterms:created>
  <dcterms:modified xsi:type="dcterms:W3CDTF">2021-08-08T23:32:54Z</dcterms:modified>
</cp:coreProperties>
</file>