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8"/>
  </p:notesMasterIdLst>
  <p:sldIdLst>
    <p:sldId id="397" r:id="rId2"/>
    <p:sldId id="399" r:id="rId3"/>
    <p:sldId id="392" r:id="rId4"/>
    <p:sldId id="395" r:id="rId5"/>
    <p:sldId id="396" r:id="rId6"/>
    <p:sldId id="391" r:id="rId7"/>
  </p:sldIdLst>
  <p:sldSz cx="8961438" cy="67214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6B8"/>
    <a:srgbClr val="002C46"/>
    <a:srgbClr val="FDDA95"/>
    <a:srgbClr val="FFFFFF"/>
    <a:srgbClr val="FBC14E"/>
    <a:srgbClr val="EBEEF2"/>
    <a:srgbClr val="AABFD6"/>
    <a:srgbClr val="8497B0"/>
    <a:srgbClr val="657E9D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2808" autoAdjust="0"/>
  </p:normalViewPr>
  <p:slideViewPr>
    <p:cSldViewPr snapToGrid="0">
      <p:cViewPr varScale="1">
        <p:scale>
          <a:sx n="108" d="100"/>
          <a:sy n="108" d="100"/>
        </p:scale>
        <p:origin x="9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mes%20Luu\Desktop\SWFC%20%5bJames%20Luu%5d%20-%20Cop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mes%20Luu\Desktop\SWFC%20%5bJames%20Luu%5d%20-%20Copy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mes%20Luu\Desktop\SWFC%20%5bJames%20Luu%5d%20-%20Copy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mes%20Luu\Desktop\SWFC%20%5bJames%20Luu%5d%20-%20Copy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mes%20Luu\Desktop\SWFC%20%5bJames%20Luu%5d%20-%20Copy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mes%20Luu\Desktop\SWFC%20%5bJames%20Luu%5d%20-%20Copy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mes%20Luu\Desktop\SWFC%20%5bJames%20Luu%5d%20-%20Cop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mes%20Luu\Desktop\SWFC%20%5bJames%20Luu%5d%20-%20Cop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mes%20Luu\Desktop\SWFC%20%5bJames%20Luu%5d%20-%20Cop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mes%20Luu\Desktop\SWFC%20%5bJames%20Luu%5d%20-%20Cop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mes%20Luu\Desktop\SWFC%20%5bJames%20Luu%5d%20-%20Cop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mes%20Luu\Desktop\SWFC%20%5bJames%20Luu%5d%20-%20Cop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mes%20Luu\Desktop\SWFC%20%5bJames%20Luu%5d%20-%20Copy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mes%20Luu\Desktop\SWFC%20%5bJames%20Luu%5d%20-%20Copy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Percentile</a:t>
            </a:r>
            <a:r>
              <a:rPr lang="en-US" baseline="0"/>
              <a:t> of Sales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Kootha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'Revenue Analysis'!$B$61:$D$61</c:f>
              <c:strCache>
                <c:ptCount val="3"/>
                <c:pt idx="0">
                  <c:v>001 Private Water Hedge Sales</c:v>
                </c:pt>
                <c:pt idx="1">
                  <c:v>002 Public Sales</c:v>
                </c:pt>
                <c:pt idx="2">
                  <c:v>003 Residential Sales</c:v>
                </c:pt>
              </c:strCache>
            </c:strRef>
          </c:cat>
          <c:val>
            <c:numRef>
              <c:f>'Revenue Analysis'!$B$62:$D$62</c:f>
              <c:numCache>
                <c:formatCode>0.0%</c:formatCode>
                <c:ptCount val="3"/>
                <c:pt idx="0">
                  <c:v>0.52320475368890484</c:v>
                </c:pt>
                <c:pt idx="1">
                  <c:v>0.25754754000336344</c:v>
                </c:pt>
                <c:pt idx="2">
                  <c:v>0.21924770630773166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99-415F-8A9C-F0A12C5B9A93}"/>
            </c:ext>
          </c:extLst>
        </c:ser>
        <c:ser>
          <c:idx val="1"/>
          <c:order val="1"/>
          <c:tx>
            <c:v>Surjek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'Revenue Analysis'!$B$61:$D$61</c:f>
              <c:strCache>
                <c:ptCount val="3"/>
                <c:pt idx="0">
                  <c:v>001 Private Water Hedge Sales</c:v>
                </c:pt>
                <c:pt idx="1">
                  <c:v>002 Public Sales</c:v>
                </c:pt>
                <c:pt idx="2">
                  <c:v>003 Residential Sales</c:v>
                </c:pt>
              </c:strCache>
            </c:strRef>
          </c:cat>
          <c:val>
            <c:numRef>
              <c:f>'Revenue Analysis'!$B$63:$D$63</c:f>
              <c:numCache>
                <c:formatCode>0.0%</c:formatCode>
                <c:ptCount val="3"/>
                <c:pt idx="0">
                  <c:v>0.40764341953130878</c:v>
                </c:pt>
                <c:pt idx="1">
                  <c:v>0.34887778413286691</c:v>
                </c:pt>
                <c:pt idx="2">
                  <c:v>0.24347879633582434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99-415F-8A9C-F0A12C5B9A93}"/>
            </c:ext>
          </c:extLst>
        </c:ser>
        <c:ser>
          <c:idx val="2"/>
          <c:order val="2"/>
          <c:tx>
            <c:v>Jutik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'Revenue Analysis'!$B$61:$D$61</c:f>
              <c:strCache>
                <c:ptCount val="3"/>
                <c:pt idx="0">
                  <c:v>001 Private Water Hedge Sales</c:v>
                </c:pt>
                <c:pt idx="1">
                  <c:v>002 Public Sales</c:v>
                </c:pt>
                <c:pt idx="2">
                  <c:v>003 Residential Sales</c:v>
                </c:pt>
              </c:strCache>
            </c:strRef>
          </c:cat>
          <c:val>
            <c:numRef>
              <c:f>'Revenue Analysis'!$B$64:$D$64</c:f>
              <c:numCache>
                <c:formatCode>0.0%</c:formatCode>
                <c:ptCount val="3"/>
                <c:pt idx="0">
                  <c:v>0.41462998885337127</c:v>
                </c:pt>
                <c:pt idx="1">
                  <c:v>0.35498085766522613</c:v>
                </c:pt>
                <c:pt idx="2">
                  <c:v>0.23038915348140254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99-415F-8A9C-F0A12C5B9A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49075952"/>
        <c:axId val="249089680"/>
      </c:barChart>
      <c:catAx>
        <c:axId val="249075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089680"/>
        <c:crosses val="autoZero"/>
        <c:auto val="1"/>
        <c:lblAlgn val="ctr"/>
        <c:lblOffset val="100"/>
        <c:noMultiLvlLbl val="0"/>
      </c:catAx>
      <c:valAx>
        <c:axId val="249089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075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Kootha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Chemical Cost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'Expenses Analysis'!$F$103:$Q$103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Analysis'!$F$105:$Q$105</c:f>
              <c:numCache>
                <c:formatCode>"$"#,##0.00;[Red]\-"$"#,##0.00</c:formatCode>
                <c:ptCount val="12"/>
                <c:pt idx="0">
                  <c:v>593751.84077137313</c:v>
                </c:pt>
                <c:pt idx="1">
                  <c:v>820393.03401412489</c:v>
                </c:pt>
                <c:pt idx="2">
                  <c:v>642291.58212862327</c:v>
                </c:pt>
                <c:pt idx="3">
                  <c:v>609639.97288837493</c:v>
                </c:pt>
                <c:pt idx="4">
                  <c:v>626073.16897124995</c:v>
                </c:pt>
                <c:pt idx="5">
                  <c:v>602153.37789750006</c:v>
                </c:pt>
                <c:pt idx="6">
                  <c:v>1146143.9846999997</c:v>
                </c:pt>
                <c:pt idx="7">
                  <c:v>964931.83751249989</c:v>
                </c:pt>
                <c:pt idx="8">
                  <c:v>962733.95790000004</c:v>
                </c:pt>
                <c:pt idx="9">
                  <c:v>964825.21760624985</c:v>
                </c:pt>
                <c:pt idx="10">
                  <c:v>1024534.78359375</c:v>
                </c:pt>
                <c:pt idx="11">
                  <c:v>1168045.22566875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8B-498C-990D-B854BB907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1898159"/>
        <c:axId val="1231921039"/>
      </c:barChart>
      <c:lineChart>
        <c:grouping val="standard"/>
        <c:varyColors val="0"/>
        <c:ser>
          <c:idx val="1"/>
          <c:order val="1"/>
          <c:tx>
            <c:v>'Water Production Actual'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'Expenses Analysis'!$F$108:$Q$108</c:f>
              <c:numCache>
                <c:formatCode>"$"#,##0.00;[Red]\-"$"#,##0.00</c:formatCode>
                <c:ptCount val="12"/>
                <c:pt idx="0">
                  <c:v>181.933291</c:v>
                </c:pt>
                <c:pt idx="1">
                  <c:v>187.44394299999999</c:v>
                </c:pt>
                <c:pt idx="2">
                  <c:v>184.77365699999999</c:v>
                </c:pt>
                <c:pt idx="3">
                  <c:v>191.54109299999999</c:v>
                </c:pt>
                <c:pt idx="4">
                  <c:v>98.096062000000003</c:v>
                </c:pt>
                <c:pt idx="5">
                  <c:v>185.30685299999999</c:v>
                </c:pt>
                <c:pt idx="6">
                  <c:v>186.90143900000001</c:v>
                </c:pt>
                <c:pt idx="7">
                  <c:v>158.58676500000001</c:v>
                </c:pt>
                <c:pt idx="8">
                  <c:v>191.40367599999999</c:v>
                </c:pt>
                <c:pt idx="9">
                  <c:v>171.057864</c:v>
                </c:pt>
                <c:pt idx="10">
                  <c:v>169.28699900000001</c:v>
                </c:pt>
                <c:pt idx="11">
                  <c:v>142.50871699999999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58B-498C-990D-B854BB907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31898575"/>
        <c:axId val="1231895247"/>
      </c:lineChart>
      <c:dateAx>
        <c:axId val="1231898159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1921039"/>
        <c:crosses val="autoZero"/>
        <c:auto val="1"/>
        <c:lblOffset val="100"/>
        <c:baseTimeUnit val="months"/>
      </c:dateAx>
      <c:valAx>
        <c:axId val="1231921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,&quot; M&quot;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1898159"/>
        <c:crosses val="autoZero"/>
        <c:crossBetween val="between"/>
      </c:valAx>
      <c:valAx>
        <c:axId val="1231895247"/>
        <c:scaling>
          <c:orientation val="minMax"/>
        </c:scaling>
        <c:delete val="0"/>
        <c:axPos val="r"/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1898575"/>
        <c:crosses val="max"/>
        <c:crossBetween val="between"/>
      </c:valAx>
      <c:catAx>
        <c:axId val="1231898575"/>
        <c:scaling>
          <c:orientation val="minMax"/>
        </c:scaling>
        <c:delete val="1"/>
        <c:axPos val="b"/>
        <c:majorTickMark val="none"/>
        <c:minorTickMark val="none"/>
        <c:tickLblPos val="nextTo"/>
        <c:crossAx val="123189524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Surjek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Chemical Cost</c:v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numRef>
              <c:f>'Expenses Analysis'!$F$103:$Q$103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Analysis'!$F$106:$Q$106</c:f>
              <c:numCache>
                <c:formatCode>"$"#,##0.00;[Red]\-"$"#,##0.00</c:formatCode>
                <c:ptCount val="12"/>
                <c:pt idx="0">
                  <c:v>2533034.5131168002</c:v>
                </c:pt>
                <c:pt idx="1">
                  <c:v>3051574.1625600001</c:v>
                </c:pt>
                <c:pt idx="2">
                  <c:v>3084202.7580672004</c:v>
                </c:pt>
                <c:pt idx="3">
                  <c:v>4135202.765971201</c:v>
                </c:pt>
                <c:pt idx="4">
                  <c:v>4473275.8948415993</c:v>
                </c:pt>
                <c:pt idx="5">
                  <c:v>3464957.9260800011</c:v>
                </c:pt>
                <c:pt idx="6">
                  <c:v>4049642.8266000003</c:v>
                </c:pt>
                <c:pt idx="7">
                  <c:v>4767948.2214000002</c:v>
                </c:pt>
                <c:pt idx="8">
                  <c:v>4346722.8083999995</c:v>
                </c:pt>
                <c:pt idx="9">
                  <c:v>4671541.1274000006</c:v>
                </c:pt>
                <c:pt idx="10">
                  <c:v>5478104.6040000012</c:v>
                </c:pt>
                <c:pt idx="11">
                  <c:v>2269805.1667200001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D7-4C2A-A025-2F1C4F6508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33741663"/>
        <c:axId val="1433742079"/>
      </c:barChart>
      <c:lineChart>
        <c:grouping val="standard"/>
        <c:varyColors val="0"/>
        <c:ser>
          <c:idx val="1"/>
          <c:order val="1"/>
          <c:tx>
            <c:v>Water Production Actual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'Expenses Analysis'!$F$103:$Q$103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Analysis'!$F$109:$Q$109</c:f>
              <c:numCache>
                <c:formatCode>"$"#,##0.00;[Red]\-"$"#,##0.00</c:formatCode>
                <c:ptCount val="12"/>
                <c:pt idx="0">
                  <c:v>214.968999</c:v>
                </c:pt>
                <c:pt idx="1">
                  <c:v>228.199051</c:v>
                </c:pt>
                <c:pt idx="2">
                  <c:v>216.53646700000002</c:v>
                </c:pt>
                <c:pt idx="3">
                  <c:v>236.760276</c:v>
                </c:pt>
                <c:pt idx="4">
                  <c:v>232.052864</c:v>
                </c:pt>
                <c:pt idx="5">
                  <c:v>240.21016</c:v>
                </c:pt>
                <c:pt idx="6">
                  <c:v>288.160549</c:v>
                </c:pt>
                <c:pt idx="7">
                  <c:v>306.884524</c:v>
                </c:pt>
                <c:pt idx="8">
                  <c:v>367.65100600000005</c:v>
                </c:pt>
                <c:pt idx="9">
                  <c:v>351.99016599999999</c:v>
                </c:pt>
                <c:pt idx="10">
                  <c:v>362.822</c:v>
                </c:pt>
                <c:pt idx="11">
                  <c:v>260.31229999999999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0D7-4C2A-A025-2F1C4F6508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33748319"/>
        <c:axId val="1433737087"/>
      </c:lineChart>
      <c:dateAx>
        <c:axId val="1433741663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3742079"/>
        <c:crosses val="autoZero"/>
        <c:auto val="1"/>
        <c:lblOffset val="100"/>
        <c:baseTimeUnit val="months"/>
      </c:dateAx>
      <c:valAx>
        <c:axId val="1433742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,&quot; M&quot;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3741663"/>
        <c:crosses val="autoZero"/>
        <c:crossBetween val="between"/>
      </c:valAx>
      <c:valAx>
        <c:axId val="1433737087"/>
        <c:scaling>
          <c:orientation val="minMax"/>
        </c:scaling>
        <c:delete val="0"/>
        <c:axPos val="r"/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3748319"/>
        <c:crosses val="max"/>
        <c:crossBetween val="between"/>
      </c:valAx>
      <c:dateAx>
        <c:axId val="1433748319"/>
        <c:scaling>
          <c:orientation val="minMax"/>
        </c:scaling>
        <c:delete val="1"/>
        <c:axPos val="b"/>
        <c:numFmt formatCode="mmm\-yy" sourceLinked="1"/>
        <c:majorTickMark val="none"/>
        <c:minorTickMark val="none"/>
        <c:tickLblPos val="nextTo"/>
        <c:crossAx val="1433737087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Jutik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Chemical Cost</c:v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'Expenses Analysis'!$F$103:$Q$103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Analysis'!$F$107:$Q$107</c:f>
              <c:numCache>
                <c:formatCode>"$"#,##0.00;[Red]\-"$"#,##0.00</c:formatCode>
                <c:ptCount val="12"/>
                <c:pt idx="0">
                  <c:v>1625596.3356633</c:v>
                </c:pt>
                <c:pt idx="1">
                  <c:v>1295067.8472731998</c:v>
                </c:pt>
                <c:pt idx="2">
                  <c:v>1750624.8818057997</c:v>
                </c:pt>
                <c:pt idx="3">
                  <c:v>1472529.3869285996</c:v>
                </c:pt>
                <c:pt idx="4">
                  <c:v>1252200.4923928501</c:v>
                </c:pt>
                <c:pt idx="5">
                  <c:v>1406782.6738875001</c:v>
                </c:pt>
                <c:pt idx="6">
                  <c:v>1877449.5046125001</c:v>
                </c:pt>
                <c:pt idx="7">
                  <c:v>1912219.1750437501</c:v>
                </c:pt>
                <c:pt idx="8">
                  <c:v>2266625.1980531253</c:v>
                </c:pt>
                <c:pt idx="9">
                  <c:v>2234200.5744250002</c:v>
                </c:pt>
                <c:pt idx="10">
                  <c:v>2593715.6428375002</c:v>
                </c:pt>
                <c:pt idx="11">
                  <c:v>2274807.7859325004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31-4350-8C61-8F511B4E69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87388671"/>
        <c:axId val="1287399903"/>
      </c:barChart>
      <c:lineChart>
        <c:grouping val="standard"/>
        <c:varyColors val="0"/>
        <c:ser>
          <c:idx val="1"/>
          <c:order val="1"/>
          <c:tx>
            <c:v>Water Production Actual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'Expenses Analysis'!$F$110:$Q$110</c:f>
              <c:numCache>
                <c:formatCode>"$"#,##0.00;[Red]\-"$"#,##0.00</c:formatCode>
                <c:ptCount val="12"/>
                <c:pt idx="0">
                  <c:v>250.24199099999998</c:v>
                </c:pt>
                <c:pt idx="1">
                  <c:v>206.740703</c:v>
                </c:pt>
                <c:pt idx="2">
                  <c:v>201.23546099999996</c:v>
                </c:pt>
                <c:pt idx="3">
                  <c:v>174.36956599999999</c:v>
                </c:pt>
                <c:pt idx="4">
                  <c:v>204.09105</c:v>
                </c:pt>
                <c:pt idx="5">
                  <c:v>146.35666599999999</c:v>
                </c:pt>
                <c:pt idx="6">
                  <c:v>204.20249700000002</c:v>
                </c:pt>
                <c:pt idx="7">
                  <c:v>217.43019900000002</c:v>
                </c:pt>
                <c:pt idx="8">
                  <c:v>230.98220000000001</c:v>
                </c:pt>
                <c:pt idx="9">
                  <c:v>236.441136</c:v>
                </c:pt>
                <c:pt idx="10">
                  <c:v>241.40736899999999</c:v>
                </c:pt>
                <c:pt idx="11">
                  <c:v>220.380334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31-4350-8C61-8F511B4E69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87401151"/>
        <c:axId val="1287389919"/>
      </c:lineChart>
      <c:dateAx>
        <c:axId val="128738867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399903"/>
        <c:crosses val="autoZero"/>
        <c:auto val="1"/>
        <c:lblOffset val="100"/>
        <c:baseTimeUnit val="months"/>
      </c:dateAx>
      <c:valAx>
        <c:axId val="1287399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,&quot; M&quot;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388671"/>
        <c:crosses val="autoZero"/>
        <c:crossBetween val="between"/>
      </c:valAx>
      <c:valAx>
        <c:axId val="1287389919"/>
        <c:scaling>
          <c:orientation val="minMax"/>
        </c:scaling>
        <c:delete val="0"/>
        <c:axPos val="r"/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401151"/>
        <c:crosses val="max"/>
        <c:crossBetween val="between"/>
      </c:valAx>
      <c:catAx>
        <c:axId val="1287401151"/>
        <c:scaling>
          <c:orientation val="minMax"/>
        </c:scaling>
        <c:delete val="1"/>
        <c:axPos val="b"/>
        <c:majorTickMark val="none"/>
        <c:minorTickMark val="none"/>
        <c:tickLblPos val="nextTo"/>
        <c:crossAx val="128738991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EBIT Margin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'EBIT Analysis'!$A$56</c:f>
              <c:strCache>
                <c:ptCount val="1"/>
                <c:pt idx="0">
                  <c:v>Kootha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'EBIT Analysis'!$E$54:$P$54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'EBIT Analysis'!$E$56:$P$56</c:f>
              <c:numCache>
                <c:formatCode>0.00%</c:formatCode>
                <c:ptCount val="12"/>
                <c:pt idx="0">
                  <c:v>0.41529437933894875</c:v>
                </c:pt>
                <c:pt idx="1">
                  <c:v>0.16120151183040166</c:v>
                </c:pt>
                <c:pt idx="2">
                  <c:v>0.28887410723655493</c:v>
                </c:pt>
                <c:pt idx="3">
                  <c:v>0.32001932998338012</c:v>
                </c:pt>
                <c:pt idx="4">
                  <c:v>0.33869312626258291</c:v>
                </c:pt>
                <c:pt idx="5">
                  <c:v>0.34820783846476255</c:v>
                </c:pt>
                <c:pt idx="6">
                  <c:v>0.32889058147025918</c:v>
                </c:pt>
                <c:pt idx="7">
                  <c:v>0.36170053874987812</c:v>
                </c:pt>
                <c:pt idx="8">
                  <c:v>0.3957450352355435</c:v>
                </c:pt>
                <c:pt idx="9">
                  <c:v>0.17121060352256295</c:v>
                </c:pt>
                <c:pt idx="10">
                  <c:v>0.13014434409940612</c:v>
                </c:pt>
                <c:pt idx="11">
                  <c:v>-3.2015452692863752E-2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8D-4722-AEA3-C33575ACF889}"/>
            </c:ext>
          </c:extLst>
        </c:ser>
        <c:ser>
          <c:idx val="1"/>
          <c:order val="1"/>
          <c:tx>
            <c:strRef>
              <c:f>'EBIT Analysis'!$A$57</c:f>
              <c:strCache>
                <c:ptCount val="1"/>
                <c:pt idx="0">
                  <c:v>Surjek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'EBIT Analysis'!$E$54:$P$54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'EBIT Analysis'!$E$57:$P$57</c:f>
              <c:numCache>
                <c:formatCode>0.00%</c:formatCode>
                <c:ptCount val="12"/>
                <c:pt idx="0">
                  <c:v>0.3455956940538133</c:v>
                </c:pt>
                <c:pt idx="1">
                  <c:v>6.4599684274176436E-2</c:v>
                </c:pt>
                <c:pt idx="2">
                  <c:v>0.14433359289184161</c:v>
                </c:pt>
                <c:pt idx="3">
                  <c:v>-0.22177748431522884</c:v>
                </c:pt>
                <c:pt idx="4">
                  <c:v>-0.44766201795834271</c:v>
                </c:pt>
                <c:pt idx="5">
                  <c:v>0.16732145063494736</c:v>
                </c:pt>
                <c:pt idx="6">
                  <c:v>0.37427618015254988</c:v>
                </c:pt>
                <c:pt idx="7">
                  <c:v>0.11368942332287189</c:v>
                </c:pt>
                <c:pt idx="8">
                  <c:v>0.23574321478746135</c:v>
                </c:pt>
                <c:pt idx="9">
                  <c:v>0.11675504697526991</c:v>
                </c:pt>
                <c:pt idx="10">
                  <c:v>-0.29356581548975247</c:v>
                </c:pt>
                <c:pt idx="11">
                  <c:v>0.47482161130642109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8D-4722-AEA3-C33575ACF889}"/>
            </c:ext>
          </c:extLst>
        </c:ser>
        <c:ser>
          <c:idx val="2"/>
          <c:order val="2"/>
          <c:tx>
            <c:strRef>
              <c:f>'EBIT Analysis'!$A$58</c:f>
              <c:strCache>
                <c:ptCount val="1"/>
                <c:pt idx="0">
                  <c:v>Jutik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'EBIT Analysis'!$E$54:$P$54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'EBIT Analysis'!$E$58:$P$58</c:f>
              <c:numCache>
                <c:formatCode>0.00%</c:formatCode>
                <c:ptCount val="12"/>
                <c:pt idx="0">
                  <c:v>0.35762388953297342</c:v>
                </c:pt>
                <c:pt idx="1">
                  <c:v>0.5013107546263732</c:v>
                </c:pt>
                <c:pt idx="2">
                  <c:v>0.33532439120342417</c:v>
                </c:pt>
                <c:pt idx="3">
                  <c:v>0.37373471996246976</c:v>
                </c:pt>
                <c:pt idx="4">
                  <c:v>0.47039691903281722</c:v>
                </c:pt>
                <c:pt idx="5">
                  <c:v>0.47313004208100951</c:v>
                </c:pt>
                <c:pt idx="6">
                  <c:v>0.5353020289864372</c:v>
                </c:pt>
                <c:pt idx="7">
                  <c:v>0.52577909011510338</c:v>
                </c:pt>
                <c:pt idx="8">
                  <c:v>0.38588068285200638</c:v>
                </c:pt>
                <c:pt idx="9">
                  <c:v>0.55152119278952894</c:v>
                </c:pt>
                <c:pt idx="10">
                  <c:v>0.43228332459198315</c:v>
                </c:pt>
                <c:pt idx="11">
                  <c:v>0.37303495544431575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08D-4722-AEA3-C33575ACF8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87325439"/>
        <c:axId val="1287353311"/>
      </c:lineChart>
      <c:dateAx>
        <c:axId val="1287325439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353311"/>
        <c:crosses val="autoZero"/>
        <c:auto val="1"/>
        <c:lblOffset val="100"/>
        <c:baseTimeUnit val="months"/>
      </c:dateAx>
      <c:valAx>
        <c:axId val="1287353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3254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</a:t>
            </a:r>
            <a:r>
              <a:rPr lang="en-US" baseline="0"/>
              <a:t> EBIT Margin (July2013-June2014)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4B74-48E9-866A-EAA10F810AE4}"/>
              </c:ext>
            </c:extLst>
          </c:dPt>
          <c:dPt>
            <c:idx val="1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B74-48E9-866A-EAA10F810AE4}"/>
              </c:ext>
            </c:extLst>
          </c:dPt>
          <c:dPt>
            <c:idx val="2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B74-48E9-866A-EAA10F810AE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'EBIT Analysis'!$A$56:$A$58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'EBIT Analysis'!$Q$56:$Q$58</c:f>
              <c:numCache>
                <c:formatCode>0.00%</c:formatCode>
                <c:ptCount val="3"/>
                <c:pt idx="0">
                  <c:v>0.27797794172946699</c:v>
                </c:pt>
                <c:pt idx="1">
                  <c:v>0.11340244014940312</c:v>
                </c:pt>
                <c:pt idx="2">
                  <c:v>0.44567644671722018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74-48E9-866A-EAA10F810A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3686751"/>
        <c:axId val="1433688831"/>
      </c:barChart>
      <c:catAx>
        <c:axId val="1433686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3688831"/>
        <c:crosses val="autoZero"/>
        <c:auto val="1"/>
        <c:lblAlgn val="ctr"/>
        <c:lblOffset val="100"/>
        <c:noMultiLvlLbl val="0"/>
      </c:catAx>
      <c:valAx>
        <c:axId val="1433688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36867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0" baseline="0"/>
              <a:t>Kootha's Revenues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Prviate Water Hedge Sale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Analysis'!$E$34:$P$34</c:f>
              <c:numCache>
                <c:formatCode>"$"#,##0.00;[Red]\-"$"#,##0.00</c:formatCode>
                <c:ptCount val="12"/>
                <c:pt idx="0">
                  <c:v>3094536.9986999994</c:v>
                </c:pt>
                <c:pt idx="1">
                  <c:v>2980521.8105250001</c:v>
                </c:pt>
                <c:pt idx="2">
                  <c:v>2752413.7409999999</c:v>
                </c:pt>
                <c:pt idx="3">
                  <c:v>2732151.9371999996</c:v>
                </c:pt>
                <c:pt idx="4">
                  <c:v>2885028.0122999996</c:v>
                </c:pt>
                <c:pt idx="5">
                  <c:v>2815308.3782250006</c:v>
                </c:pt>
                <c:pt idx="6">
                  <c:v>4092821.3597249994</c:v>
                </c:pt>
                <c:pt idx="7">
                  <c:v>3622839.5636999998</c:v>
                </c:pt>
                <c:pt idx="8">
                  <c:v>3818238.1009499999</c:v>
                </c:pt>
                <c:pt idx="9">
                  <c:v>2789853.534825</c:v>
                </c:pt>
                <c:pt idx="10">
                  <c:v>2822646.2911499999</c:v>
                </c:pt>
                <c:pt idx="11">
                  <c:v>2712379.18035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9F-485F-A7E2-81CC3FAA59A5}"/>
            </c:ext>
          </c:extLst>
        </c:ser>
        <c:ser>
          <c:idx val="1"/>
          <c:order val="1"/>
          <c:tx>
            <c:v>Public Sales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Analysis'!$E$35:$P$35</c:f>
              <c:numCache>
                <c:formatCode>"$"#,##0.00;[Red]\-"$"#,##0.00</c:formatCode>
                <c:ptCount val="12"/>
                <c:pt idx="0">
                  <c:v>1523285.8376100748</c:v>
                </c:pt>
                <c:pt idx="1">
                  <c:v>1467161.8612309312</c:v>
                </c:pt>
                <c:pt idx="2">
                  <c:v>1354875.66400725</c:v>
                </c:pt>
                <c:pt idx="3">
                  <c:v>1344901.7910867</c:v>
                </c:pt>
                <c:pt idx="4">
                  <c:v>1420155.039054675</c:v>
                </c:pt>
                <c:pt idx="5">
                  <c:v>1385835.5491812564</c:v>
                </c:pt>
                <c:pt idx="6">
                  <c:v>2014691.3143246307</c:v>
                </c:pt>
                <c:pt idx="7">
                  <c:v>1783342.7752313251</c:v>
                </c:pt>
                <c:pt idx="8">
                  <c:v>1879527.7051926372</c:v>
                </c:pt>
                <c:pt idx="9">
                  <c:v>1373305.4025176065</c:v>
                </c:pt>
                <c:pt idx="10">
                  <c:v>1389447.6368185873</c:v>
                </c:pt>
                <c:pt idx="11">
                  <c:v>1335168.6515272874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9F-485F-A7E2-81CC3FAA59A5}"/>
            </c:ext>
          </c:extLst>
        </c:ser>
        <c:ser>
          <c:idx val="2"/>
          <c:order val="2"/>
          <c:tx>
            <c:v>Residential Sale</c:v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'Revenue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Analysis'!$E$36:$P$36</c:f>
              <c:numCache>
                <c:formatCode>"$"#,##0.00;[Red]\-"$"#,##0.00</c:formatCode>
                <c:ptCount val="12"/>
                <c:pt idx="0">
                  <c:v>1296758.36136</c:v>
                </c:pt>
                <c:pt idx="1">
                  <c:v>1248980.56822</c:v>
                </c:pt>
                <c:pt idx="2">
                  <c:v>1153392.4247999999</c:v>
                </c:pt>
                <c:pt idx="3">
                  <c:v>1144901.76416</c:v>
                </c:pt>
                <c:pt idx="4">
                  <c:v>1208964.11944</c:v>
                </c:pt>
                <c:pt idx="5">
                  <c:v>1179748.2727800002</c:v>
                </c:pt>
                <c:pt idx="6">
                  <c:v>1715087.0459799999</c:v>
                </c:pt>
                <c:pt idx="7">
                  <c:v>1518142.2933600002</c:v>
                </c:pt>
                <c:pt idx="8">
                  <c:v>1600023.58516</c:v>
                </c:pt>
                <c:pt idx="9">
                  <c:v>1169081.4812600003</c:v>
                </c:pt>
                <c:pt idx="10">
                  <c:v>1182823.2077200001</c:v>
                </c:pt>
                <c:pt idx="11">
                  <c:v>1136616.0374800002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9F-485F-A7E2-81CC3FAA59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18633279"/>
        <c:axId val="1218647423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v>Date</c:v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'Revenue Analysis'!$E$32:$P$32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'Revenue Analysis'!$E$32:$P$32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B59F-485F-A7E2-81CC3FAA59A5}"/>
                  </c:ext>
                </c:extLst>
              </c15:ser>
            </c15:filteredLineSeries>
          </c:ext>
        </c:extLst>
      </c:lineChart>
      <c:dateAx>
        <c:axId val="1218633279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8647423"/>
        <c:crosses val="autoZero"/>
        <c:auto val="1"/>
        <c:lblOffset val="100"/>
        <c:baseTimeUnit val="months"/>
      </c:dateAx>
      <c:valAx>
        <c:axId val="12186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,&quot; M&quot;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8633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>
                <a:solidFill>
                  <a:sysClr val="windowText" lastClr="000000"/>
                </a:solidFill>
              </a:rPr>
              <a:t>Surjek's</a:t>
            </a:r>
            <a:r>
              <a:rPr lang="en-US" sz="2000" b="1" baseline="0">
                <a:solidFill>
                  <a:sysClr val="windowText" lastClr="000000"/>
                </a:solidFill>
              </a:rPr>
              <a:t> Revenue</a:t>
            </a:r>
            <a:endParaRPr lang="en-US" sz="2000" b="1">
              <a:solidFill>
                <a:sysClr val="windowText" lastClr="0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Private Water Hedge Sale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Analysis'!$E$37:$P$37</c:f>
              <c:numCache>
                <c:formatCode>"$"#,##0.00;[Red]\-"$"#,##0.00</c:formatCode>
                <c:ptCount val="12"/>
                <c:pt idx="0">
                  <c:v>7220021.2387499996</c:v>
                </c:pt>
                <c:pt idx="1">
                  <c:v>6085131.0149999997</c:v>
                </c:pt>
                <c:pt idx="2">
                  <c:v>6723291.7162500005</c:v>
                </c:pt>
                <c:pt idx="3">
                  <c:v>6313180.5299999993</c:v>
                </c:pt>
                <c:pt idx="4">
                  <c:v>5763708.6674999995</c:v>
                </c:pt>
                <c:pt idx="5">
                  <c:v>6484566.5099999998</c:v>
                </c:pt>
                <c:pt idx="6">
                  <c:v>9314190.6750000007</c:v>
                </c:pt>
                <c:pt idx="7">
                  <c:v>6750396.1374999993</c:v>
                </c:pt>
                <c:pt idx="8">
                  <c:v>8185283.6587499995</c:v>
                </c:pt>
                <c:pt idx="9">
                  <c:v>6778514.602500001</c:v>
                </c:pt>
                <c:pt idx="10">
                  <c:v>6094707.7050000001</c:v>
                </c:pt>
                <c:pt idx="11">
                  <c:v>6735069.6974999998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46-4B5F-872D-162E8B6A2D74}"/>
            </c:ext>
          </c:extLst>
        </c:ser>
        <c:ser>
          <c:idx val="1"/>
          <c:order val="1"/>
          <c:tx>
            <c:v>Public Sales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Analysis'!$E$38:$P$38</c:f>
              <c:numCache>
                <c:formatCode>"$"#,##0.00;[Red]\-"$"#,##0.00</c:formatCode>
                <c:ptCount val="12"/>
                <c:pt idx="0">
                  <c:v>5968550.8906999994</c:v>
                </c:pt>
                <c:pt idx="1">
                  <c:v>5030374.9724000003</c:v>
                </c:pt>
                <c:pt idx="2">
                  <c:v>5557921.1521000005</c:v>
                </c:pt>
                <c:pt idx="3">
                  <c:v>5218895.9047999997</c:v>
                </c:pt>
                <c:pt idx="4">
                  <c:v>4764665.8318000007</c:v>
                </c:pt>
                <c:pt idx="5">
                  <c:v>5360574.9815999996</c:v>
                </c:pt>
                <c:pt idx="6">
                  <c:v>7699730.9580000006</c:v>
                </c:pt>
                <c:pt idx="7">
                  <c:v>6985660.807</c:v>
                </c:pt>
                <c:pt idx="8">
                  <c:v>6766501.1579</c:v>
                </c:pt>
                <c:pt idx="9">
                  <c:v>6603572.0713999998</c:v>
                </c:pt>
                <c:pt idx="10">
                  <c:v>5038291.7028000001</c:v>
                </c:pt>
                <c:pt idx="11">
                  <c:v>5567657.6166000003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246-4B5F-872D-162E8B6A2D74}"/>
            </c:ext>
          </c:extLst>
        </c:ser>
        <c:ser>
          <c:idx val="2"/>
          <c:order val="2"/>
          <c:tx>
            <c:v>Residential Sale</c:v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'Revenue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Analysis'!$E$39:$P$39</c:f>
              <c:numCache>
                <c:formatCode>"$"#,##0.00;[Red]\-"$"#,##0.00</c:formatCode>
                <c:ptCount val="12"/>
                <c:pt idx="0">
                  <c:v>4139478.8435499985</c:v>
                </c:pt>
                <c:pt idx="1">
                  <c:v>3488808.4485999988</c:v>
                </c:pt>
                <c:pt idx="2">
                  <c:v>3854687.2506499989</c:v>
                </c:pt>
                <c:pt idx="3">
                  <c:v>3619556.8371999986</c:v>
                </c:pt>
                <c:pt idx="4">
                  <c:v>3304526.302699999</c:v>
                </c:pt>
                <c:pt idx="5">
                  <c:v>3717818.1323999991</c:v>
                </c:pt>
                <c:pt idx="6">
                  <c:v>5340135.9869999988</c:v>
                </c:pt>
                <c:pt idx="7">
                  <c:v>4844893.7854999984</c:v>
                </c:pt>
                <c:pt idx="8">
                  <c:v>4692895.9643499991</c:v>
                </c:pt>
                <c:pt idx="9">
                  <c:v>4886348.3721000003</c:v>
                </c:pt>
                <c:pt idx="10">
                  <c:v>3494299.084199999</c:v>
                </c:pt>
                <c:pt idx="11">
                  <c:v>3861439.9598999987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246-4B5F-872D-162E8B6A2D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9068464"/>
        <c:axId val="249061808"/>
      </c:lineChart>
      <c:dateAx>
        <c:axId val="249068464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061808"/>
        <c:crosses val="autoZero"/>
        <c:auto val="1"/>
        <c:lblOffset val="100"/>
        <c:baseTimeUnit val="months"/>
      </c:dateAx>
      <c:valAx>
        <c:axId val="249061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,&quot; M&quot;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068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0" baseline="0">
                <a:solidFill>
                  <a:sysClr val="windowText" lastClr="000000"/>
                </a:solidFill>
              </a:rPr>
              <a:t>Jutik's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Private Water Hedge Sales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Analysis'!$E$40:$P$40</c:f>
              <c:numCache>
                <c:formatCode>"$"#,##0.00;[Red]\-"$"#,##0.00</c:formatCode>
                <c:ptCount val="12"/>
                <c:pt idx="0">
                  <c:v>5298686.1637500003</c:v>
                </c:pt>
                <c:pt idx="1">
                  <c:v>5854268.2837499995</c:v>
                </c:pt>
                <c:pt idx="2">
                  <c:v>5098113.7162500005</c:v>
                </c:pt>
                <c:pt idx="3">
                  <c:v>4506567.6112500001</c:v>
                </c:pt>
                <c:pt idx="4">
                  <c:v>4950718.5187500007</c:v>
                </c:pt>
                <c:pt idx="5">
                  <c:v>4219638.2549999999</c:v>
                </c:pt>
                <c:pt idx="6">
                  <c:v>6454620.584999999</c:v>
                </c:pt>
                <c:pt idx="7">
                  <c:v>6573684.678749999</c:v>
                </c:pt>
                <c:pt idx="8">
                  <c:v>5896579.8487499999</c:v>
                </c:pt>
                <c:pt idx="9">
                  <c:v>6254734.0800000001</c:v>
                </c:pt>
                <c:pt idx="10">
                  <c:v>6161098.0612500003</c:v>
                </c:pt>
                <c:pt idx="11">
                  <c:v>6591800.7712500002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57-460D-8D7D-4E6EDC4780DC}"/>
            </c:ext>
          </c:extLst>
        </c:ser>
        <c:ser>
          <c:idx val="1"/>
          <c:order val="1"/>
          <c:tx>
            <c:v>Public Sales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Analysis'!$E$41:$P$41</c:f>
              <c:numCache>
                <c:formatCode>"$"#,##0.00;[Red]\-"$"#,##0.00</c:formatCode>
                <c:ptCount val="12"/>
                <c:pt idx="0">
                  <c:v>4380247.2286999999</c:v>
                </c:pt>
                <c:pt idx="1">
                  <c:v>3839528.4479</c:v>
                </c:pt>
                <c:pt idx="2">
                  <c:v>5214440.6721000001</c:v>
                </c:pt>
                <c:pt idx="3">
                  <c:v>4725429.2253</c:v>
                </c:pt>
                <c:pt idx="4">
                  <c:v>4092593.9755000006</c:v>
                </c:pt>
                <c:pt idx="5">
                  <c:v>4488234.2907999996</c:v>
                </c:pt>
                <c:pt idx="6">
                  <c:v>5335819.6836000001</c:v>
                </c:pt>
                <c:pt idx="7">
                  <c:v>5434246.0011</c:v>
                </c:pt>
                <c:pt idx="8">
                  <c:v>4874506.0082999999</c:v>
                </c:pt>
                <c:pt idx="9">
                  <c:v>5170580.1728000008</c:v>
                </c:pt>
                <c:pt idx="10">
                  <c:v>5093174.3973000003</c:v>
                </c:pt>
                <c:pt idx="11">
                  <c:v>5449221.9709000001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157-460D-8D7D-4E6EDC4780DC}"/>
            </c:ext>
          </c:extLst>
        </c:ser>
        <c:ser>
          <c:idx val="2"/>
          <c:order val="2"/>
          <c:tx>
            <c:v>Residential Sales</c:v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'Revenue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Analysis'!$E$42:$P$42</c:f>
              <c:numCache>
                <c:formatCode>"$"#,##0.00;[Red]\-"$"#,##0.00</c:formatCode>
                <c:ptCount val="12"/>
                <c:pt idx="0">
                  <c:v>3037913.400549999</c:v>
                </c:pt>
                <c:pt idx="1">
                  <c:v>3356447.1493499991</c:v>
                </c:pt>
                <c:pt idx="2">
                  <c:v>2922918.5306499992</c:v>
                </c:pt>
                <c:pt idx="3">
                  <c:v>2583765.4304499994</c:v>
                </c:pt>
                <c:pt idx="4">
                  <c:v>2838411.9507499994</c:v>
                </c:pt>
                <c:pt idx="5">
                  <c:v>2419259.2661999995</c:v>
                </c:pt>
                <c:pt idx="6">
                  <c:v>3700649.1353999986</c:v>
                </c:pt>
                <c:pt idx="7">
                  <c:v>3768912.5491499985</c:v>
                </c:pt>
                <c:pt idx="8">
                  <c:v>3380705.7799499989</c:v>
                </c:pt>
                <c:pt idx="9">
                  <c:v>3586047.5391999991</c:v>
                </c:pt>
                <c:pt idx="10">
                  <c:v>3032362.88845</c:v>
                </c:pt>
                <c:pt idx="11">
                  <c:v>3079299.10885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157-460D-8D7D-4E6EDC4780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9122960"/>
        <c:axId val="249102992"/>
      </c:lineChart>
      <c:dateAx>
        <c:axId val="249122960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102992"/>
        <c:crosses val="autoZero"/>
        <c:auto val="1"/>
        <c:lblOffset val="100"/>
        <c:baseTimeUnit val="months"/>
      </c:dateAx>
      <c:valAx>
        <c:axId val="249102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,&quot; M&quot;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122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Aggregated</a:t>
            </a:r>
            <a:r>
              <a:rPr lang="en-US" b="1" baseline="0"/>
              <a:t> Cost Centre Costs (2013-2014)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'Expenses Analysis'!$D$49:$D$56</c:f>
              <c:strCache>
                <c:ptCount val="8"/>
                <c:pt idx="0">
                  <c:v>Chem-Exp (001)</c:v>
                </c:pt>
                <c:pt idx="1">
                  <c:v>Utility-Exp (002) - Heating</c:v>
                </c:pt>
                <c:pt idx="2">
                  <c:v>Utility-Exp (002) - Electricity</c:v>
                </c:pt>
                <c:pt idx="3">
                  <c:v>Plant Maintenance (001)</c:v>
                </c:pt>
                <c:pt idx="4">
                  <c:v>Plant Outages (002)</c:v>
                </c:pt>
                <c:pt idx="5">
                  <c:v>Plant Op. Costs (003)</c:v>
                </c:pt>
                <c:pt idx="6">
                  <c:v>Plant Admin Costs (004)</c:v>
                </c:pt>
                <c:pt idx="7">
                  <c:v>Labour-Costs (001)</c:v>
                </c:pt>
              </c:strCache>
            </c:strRef>
          </c:cat>
          <c:val>
            <c:numRef>
              <c:f>'Expenses Analysis'!$R$49:$R$56</c:f>
              <c:numCache>
                <c:formatCode>"$"#,##0.00;[Red]\-"$"#,##0.00</c:formatCode>
                <c:ptCount val="8"/>
                <c:pt idx="0">
                  <c:v>78413350.257664919</c:v>
                </c:pt>
                <c:pt idx="1">
                  <c:v>38717591.397570275</c:v>
                </c:pt>
                <c:pt idx="2">
                  <c:v>36414827.690372624</c:v>
                </c:pt>
                <c:pt idx="3">
                  <c:v>31752797.278513506</c:v>
                </c:pt>
                <c:pt idx="4">
                  <c:v>16735122.996921198</c:v>
                </c:pt>
                <c:pt idx="5">
                  <c:v>21090666.556378298</c:v>
                </c:pt>
                <c:pt idx="6">
                  <c:v>10813424.6638656</c:v>
                </c:pt>
                <c:pt idx="7">
                  <c:v>87328631.570812494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6B-46AB-8D21-5E4A643808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2137391"/>
        <c:axId val="52137807"/>
      </c:barChart>
      <c:catAx>
        <c:axId val="521373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37807"/>
        <c:crosses val="autoZero"/>
        <c:auto val="1"/>
        <c:lblAlgn val="ctr"/>
        <c:lblOffset val="100"/>
        <c:noMultiLvlLbl val="0"/>
      </c:catAx>
      <c:valAx>
        <c:axId val="521378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,&quot; M&quot;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37391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Aggregate Costs (All</a:t>
            </a:r>
            <a:r>
              <a:rPr lang="en-US" baseline="0"/>
              <a:t> Call Center)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Kootha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'Expenses Analysis'!$F$47:$Q$47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Analysis'!$F$23:$Q$23</c:f>
              <c:numCache>
                <c:formatCode>"$"#,##0.00;[Red]\-"$"#,##0.00</c:formatCode>
                <c:ptCount val="12"/>
                <c:pt idx="0">
                  <c:v>3458288.8701338647</c:v>
                </c:pt>
                <c:pt idx="1">
                  <c:v>4778353.3521016249</c:v>
                </c:pt>
                <c:pt idx="2">
                  <c:v>3741007.0627661142</c:v>
                </c:pt>
                <c:pt idx="3">
                  <c:v>3550828.7945508747</c:v>
                </c:pt>
                <c:pt idx="4">
                  <c:v>3646543.42684625</c:v>
                </c:pt>
                <c:pt idx="5">
                  <c:v>3507223.3581475001</c:v>
                </c:pt>
                <c:pt idx="6">
                  <c:v>5249820.3494999986</c:v>
                </c:pt>
                <c:pt idx="7">
                  <c:v>4419792.6823125007</c:v>
                </c:pt>
                <c:pt idx="8">
                  <c:v>4409725.4715</c:v>
                </c:pt>
                <c:pt idx="9">
                  <c:v>4419304.3184062503</c:v>
                </c:pt>
                <c:pt idx="10">
                  <c:v>4692799.18359375</c:v>
                </c:pt>
                <c:pt idx="11">
                  <c:v>5350137.2224687496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FE-45F3-A74F-B46E364C0799}"/>
            </c:ext>
          </c:extLst>
        </c:ser>
        <c:ser>
          <c:idx val="1"/>
          <c:order val="1"/>
          <c:tx>
            <c:v>Surjek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'Expenses Analysis'!$F$47:$Q$47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Analysis'!$F$33:$Q$33</c:f>
              <c:numCache>
                <c:formatCode>"$"#,##0.00;[Red]\-"$"#,##0.00</c:formatCode>
                <c:ptCount val="12"/>
                <c:pt idx="0">
                  <c:v>11339551.170386208</c:v>
                </c:pt>
                <c:pt idx="1">
                  <c:v>13660880.3343936</c:v>
                </c:pt>
                <c:pt idx="2">
                  <c:v>13806947.680280834</c:v>
                </c:pt>
                <c:pt idx="3">
                  <c:v>18511924.382331077</c:v>
                </c:pt>
                <c:pt idx="4">
                  <c:v>20025365.089240894</c:v>
                </c:pt>
                <c:pt idx="5">
                  <c:v>12958942.643539203</c:v>
                </c:pt>
                <c:pt idx="6">
                  <c:v>13987466.323076401</c:v>
                </c:pt>
                <c:pt idx="7">
                  <c:v>16468493.156715602</c:v>
                </c:pt>
                <c:pt idx="8">
                  <c:v>15013580.580213603</c:v>
                </c:pt>
                <c:pt idx="9">
                  <c:v>16135503.054039603</c:v>
                </c:pt>
                <c:pt idx="10">
                  <c:v>18921373.302216005</c:v>
                </c:pt>
                <c:pt idx="11">
                  <c:v>8489071.3235327993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CFE-45F3-A74F-B46E364C0799}"/>
            </c:ext>
          </c:extLst>
        </c:ser>
        <c:ser>
          <c:idx val="2"/>
          <c:order val="2"/>
          <c:tx>
            <c:v>Jutik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'Expenses Analysis'!$F$47:$Q$47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Analysis'!$F$43:$Q$43</c:f>
              <c:numCache>
                <c:formatCode>"$"#,##0.00;[Red]\-"$"#,##0.00</c:formatCode>
                <c:ptCount val="12"/>
                <c:pt idx="0">
                  <c:v>8168998.5802924205</c:v>
                </c:pt>
                <c:pt idx="1">
                  <c:v>6508016.2729576789</c:v>
                </c:pt>
                <c:pt idx="2">
                  <c:v>8797296.0201469176</c:v>
                </c:pt>
                <c:pt idx="3">
                  <c:v>7399801.6649996387</c:v>
                </c:pt>
                <c:pt idx="4">
                  <c:v>6292597.87327509</c:v>
                </c:pt>
                <c:pt idx="5">
                  <c:v>5862551.4695474999</c:v>
                </c:pt>
                <c:pt idx="6">
                  <c:v>7198677.8148285002</c:v>
                </c:pt>
                <c:pt idx="7">
                  <c:v>7481708.9511677492</c:v>
                </c:pt>
                <c:pt idx="8">
                  <c:v>8690888.6165351253</c:v>
                </c:pt>
                <c:pt idx="9">
                  <c:v>6732277.631081</c:v>
                </c:pt>
                <c:pt idx="10">
                  <c:v>8110761.1219654996</c:v>
                </c:pt>
                <c:pt idx="11">
                  <c:v>9479913.2630085014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CFE-45F3-A74F-B46E364C0799}"/>
            </c:ext>
          </c:extLst>
        </c:ser>
        <c:ser>
          <c:idx val="3"/>
          <c:order val="3"/>
          <c:tx>
            <c:v>Total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'Expenses Analysis'!$F$47:$Q$47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Analysis'!$F$57:$Q$57</c:f>
              <c:numCache>
                <c:formatCode>"$"#,##0.00;[Red]\-"$"#,##0.00</c:formatCode>
                <c:ptCount val="12"/>
                <c:pt idx="0">
                  <c:v>22966838.620812498</c:v>
                </c:pt>
                <c:pt idx="1">
                  <c:v>24947249.959452901</c:v>
                </c:pt>
                <c:pt idx="2">
                  <c:v>26345250.763193868</c:v>
                </c:pt>
                <c:pt idx="3">
                  <c:v>29462554.841881588</c:v>
                </c:pt>
                <c:pt idx="4">
                  <c:v>29964506.389362231</c:v>
                </c:pt>
                <c:pt idx="5">
                  <c:v>22328717.471234206</c:v>
                </c:pt>
                <c:pt idx="6">
                  <c:v>26435964.487404898</c:v>
                </c:pt>
                <c:pt idx="7">
                  <c:v>28369994.790195849</c:v>
                </c:pt>
                <c:pt idx="8">
                  <c:v>28114194.668248728</c:v>
                </c:pt>
                <c:pt idx="9">
                  <c:v>27287085.003526852</c:v>
                </c:pt>
                <c:pt idx="10">
                  <c:v>31724933.607775252</c:v>
                </c:pt>
                <c:pt idx="11">
                  <c:v>23319121.809010051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CFE-45F3-A74F-B46E364C07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33671775"/>
        <c:axId val="1433671359"/>
      </c:lineChart>
      <c:dateAx>
        <c:axId val="1433671775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3671359"/>
        <c:crosses val="autoZero"/>
        <c:auto val="1"/>
        <c:lblOffset val="100"/>
        <c:baseTimeUnit val="months"/>
      </c:dateAx>
      <c:valAx>
        <c:axId val="1433671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,&quot; M&quot;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36717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baseline="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Kootha</a:t>
            </a:r>
            <a:endParaRPr lang="en-US" sz="2000" b="1" baseline="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accent5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'Expenses Analysis'!$D$15:$D$22</c:f>
              <c:strCache>
                <c:ptCount val="8"/>
                <c:pt idx="0">
                  <c:v>Chem-Exp (001)</c:v>
                </c:pt>
                <c:pt idx="1">
                  <c:v>Utility-Exp (002) - Heating</c:v>
                </c:pt>
                <c:pt idx="2">
                  <c:v>Utility-Exp (002) - Electricity</c:v>
                </c:pt>
                <c:pt idx="3">
                  <c:v>Plant Maintenance (001)</c:v>
                </c:pt>
                <c:pt idx="4">
                  <c:v>Plant Outages (002)</c:v>
                </c:pt>
                <c:pt idx="5">
                  <c:v>Plant Op. Costs (003)</c:v>
                </c:pt>
                <c:pt idx="6">
                  <c:v>Plant Admin Costs (004)</c:v>
                </c:pt>
                <c:pt idx="7">
                  <c:v>Labour-Costs (001)</c:v>
                </c:pt>
              </c:strCache>
            </c:strRef>
          </c:cat>
          <c:val>
            <c:numRef>
              <c:f>'Expenses Analysis'!$R$15:$R$22</c:f>
              <c:numCache>
                <c:formatCode>"$"#,##0.00;[Red]\-"$"#,##0.00</c:formatCode>
                <c:ptCount val="8"/>
                <c:pt idx="0">
                  <c:v>10125517.983652497</c:v>
                </c:pt>
                <c:pt idx="1">
                  <c:v>4720521.2044999981</c:v>
                </c:pt>
                <c:pt idx="2">
                  <c:v>7080781.8067499967</c:v>
                </c:pt>
                <c:pt idx="3">
                  <c:v>4863981.2092249971</c:v>
                </c:pt>
                <c:pt idx="4">
                  <c:v>3054127.7360249986</c:v>
                </c:pt>
                <c:pt idx="5">
                  <c:v>3450033.1832874976</c:v>
                </c:pt>
                <c:pt idx="6">
                  <c:v>2375432.6835749988</c:v>
                </c:pt>
                <c:pt idx="7">
                  <c:v>15553428.285312492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B3-41AF-B37D-FBFB5E4C5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07277216"/>
        <c:axId val="707278464"/>
      </c:barChart>
      <c:catAx>
        <c:axId val="707277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7278464"/>
        <c:crosses val="autoZero"/>
        <c:auto val="1"/>
        <c:lblAlgn val="ctr"/>
        <c:lblOffset val="100"/>
        <c:noMultiLvlLbl val="0"/>
      </c:catAx>
      <c:valAx>
        <c:axId val="707278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,&quot; M&quot;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7277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r>
              <a:rPr lang="en-US" sz="2000" b="1" baseline="0">
                <a:solidFill>
                  <a:srgbClr val="C00000"/>
                </a:solidFill>
              </a:rPr>
              <a:t>Surjek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C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'Expenses Analysis'!$D$25:$D$32</c:f>
              <c:strCache>
                <c:ptCount val="8"/>
                <c:pt idx="0">
                  <c:v>Chem-Exp (001)</c:v>
                </c:pt>
                <c:pt idx="1">
                  <c:v>Utility-Exp (002) - Heating</c:v>
                </c:pt>
                <c:pt idx="2">
                  <c:v>Utility-Exp (002) - Electricity</c:v>
                </c:pt>
                <c:pt idx="3">
                  <c:v>Plant Maintenance (001)</c:v>
                </c:pt>
                <c:pt idx="4">
                  <c:v>Plant Outages (002)</c:v>
                </c:pt>
                <c:pt idx="5">
                  <c:v>Plant Op. Costs (003)</c:v>
                </c:pt>
                <c:pt idx="6">
                  <c:v>Plant Admin Costs (004)</c:v>
                </c:pt>
                <c:pt idx="7">
                  <c:v>Labour-Costs (001)</c:v>
                </c:pt>
              </c:strCache>
            </c:strRef>
          </c:cat>
          <c:val>
            <c:numRef>
              <c:f>'Expenses Analysis'!$R$25:$R$32</c:f>
              <c:numCache>
                <c:formatCode>"$"#,##0.00;[Red]\-"$"#,##0.00</c:formatCode>
                <c:ptCount val="8"/>
                <c:pt idx="0">
                  <c:v>46326012.775156811</c:v>
                </c:pt>
                <c:pt idx="1">
                  <c:v>23163006.387578405</c:v>
                </c:pt>
                <c:pt idx="2">
                  <c:v>19302505.322982002</c:v>
                </c:pt>
                <c:pt idx="3">
                  <c:v>18221565.024895009</c:v>
                </c:pt>
                <c:pt idx="4">
                  <c:v>11461092.4195712</c:v>
                </c:pt>
                <c:pt idx="5">
                  <c:v>12135274.3266048</c:v>
                </c:pt>
                <c:pt idx="6">
                  <c:v>6573273.5935776001</c:v>
                </c:pt>
                <c:pt idx="7">
                  <c:v>42136369.189600006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7A-4014-849C-B7DA841CC3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32275440"/>
        <c:axId val="832282928"/>
      </c:barChart>
      <c:catAx>
        <c:axId val="832275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2282928"/>
        <c:crosses val="autoZero"/>
        <c:auto val="1"/>
        <c:lblAlgn val="ctr"/>
        <c:lblOffset val="100"/>
        <c:noMultiLvlLbl val="0"/>
      </c:catAx>
      <c:valAx>
        <c:axId val="832282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,&quot; M&quot;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2275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pPr>
            <a:r>
              <a:rPr lang="en-US" sz="2000" b="1" baseline="0">
                <a:solidFill>
                  <a:srgbClr val="00B050"/>
                </a:solidFill>
              </a:rPr>
              <a:t>Jutik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00B05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'Expenses Analysis'!$D$35:$D$42</c:f>
              <c:strCache>
                <c:ptCount val="8"/>
                <c:pt idx="0">
                  <c:v>Chem-Exp (001)</c:v>
                </c:pt>
                <c:pt idx="1">
                  <c:v>Utility-Exp (002) - Heating</c:v>
                </c:pt>
                <c:pt idx="2">
                  <c:v>Utility-Exp (002) - Electricity</c:v>
                </c:pt>
                <c:pt idx="3">
                  <c:v>Plant Maintenance (001)</c:v>
                </c:pt>
                <c:pt idx="4">
                  <c:v>Plant Outages (002)</c:v>
                </c:pt>
                <c:pt idx="5">
                  <c:v>Plant Op. Costs (003)</c:v>
                </c:pt>
                <c:pt idx="6">
                  <c:v>Plant Admin Costs (004)</c:v>
                </c:pt>
                <c:pt idx="7">
                  <c:v>Labour-Costs (001)</c:v>
                </c:pt>
              </c:strCache>
            </c:strRef>
          </c:cat>
          <c:val>
            <c:numRef>
              <c:f>'Expenses Analysis'!$R$35:$R$42</c:f>
              <c:numCache>
                <c:formatCode>"$"#,##0.00;[Red]\-"$"#,##0.00</c:formatCode>
                <c:ptCount val="8"/>
                <c:pt idx="0">
                  <c:v>21961819.498855624</c:v>
                </c:pt>
                <c:pt idx="1">
                  <c:v>10834063.805491872</c:v>
                </c:pt>
                <c:pt idx="2">
                  <c:v>10031540.560640626</c:v>
                </c:pt>
                <c:pt idx="3">
                  <c:v>8667251.0443934985</c:v>
                </c:pt>
                <c:pt idx="4">
                  <c:v>2219902.8413250004</c:v>
                </c:pt>
                <c:pt idx="5">
                  <c:v>5505359.0464859996</c:v>
                </c:pt>
                <c:pt idx="6">
                  <c:v>1864718.386713</c:v>
                </c:pt>
                <c:pt idx="7">
                  <c:v>29638834.095899999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9A-4A74-92C1-66C48A0680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84565728"/>
        <c:axId val="884567808"/>
      </c:barChart>
      <c:catAx>
        <c:axId val="884565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4567808"/>
        <c:crosses val="autoZero"/>
        <c:auto val="1"/>
        <c:lblAlgn val="ctr"/>
        <c:lblOffset val="100"/>
        <c:noMultiLvlLbl val="0"/>
      </c:catAx>
      <c:valAx>
        <c:axId val="884567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,&quot; M&quot;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4565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C4C2-2D36-4DCE-92DC-7F8FD612207D}" type="datetimeFigureOut">
              <a:rPr lang="en-AU" smtClean="0"/>
              <a:t>27/07/2021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352E8-A3D8-466D-9C64-BEFAB9E6BD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56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52E8-A3D8-466D-9C64-BEFAB9E6BDD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1917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419640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ltGray">
          <a:xfrm>
            <a:off x="4030876" y="132157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ltGray">
          <a:xfrm>
            <a:off x="4030876" y="436846"/>
            <a:ext cx="218970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Printed 2/27/2017 7:03 AM India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ltGray">
          <a:xfrm>
            <a:off x="4030876" y="277771"/>
            <a:ext cx="292227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Last Modified 10/03/2017 4:54 PM W. Australia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ltGray">
          <a:xfrm>
            <a:off x="4030876" y="5305595"/>
            <a:ext cx="47697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  <p:sp>
        <p:nvSpPr>
          <p:cNvPr id="19" name="doc id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ltGray">
          <a:xfrm>
            <a:off x="4030876" y="650494"/>
            <a:ext cx="4769711" cy="98488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200" b="0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4030876" y="1887470"/>
            <a:ext cx="4769712" cy="215444"/>
          </a:xfrm>
        </p:spPr>
        <p:txBody>
          <a:bodyPr wrap="square">
            <a:spAutoFit/>
          </a:bodyPr>
          <a:lstStyle>
            <a:lvl1pPr>
              <a:defRPr sz="140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0" name="Rectangle 19"/>
          <p:cNvSpPr/>
          <p:nvPr userDrawn="1"/>
        </p:nvSpPr>
        <p:spPr bwMode="ltGray">
          <a:xfrm>
            <a:off x="3175" y="6233824"/>
            <a:ext cx="8958263" cy="48765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ltGray">
          <a:xfrm>
            <a:off x="0" y="6187568"/>
            <a:ext cx="8961438" cy="4571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7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3" Type="http://schemas.openxmlformats.org/officeDocument/2006/relationships/theme" Target="../theme/theme1.xml"/><Relationship Id="rId21" Type="http://schemas.openxmlformats.org/officeDocument/2006/relationships/tags" Target="../tags/tag18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20" Type="http://schemas.openxmlformats.org/officeDocument/2006/relationships/tags" Target="../tags/tag17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24" Type="http://schemas.openxmlformats.org/officeDocument/2006/relationships/image" Target="../media/image1.emf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23" Type="http://schemas.openxmlformats.org/officeDocument/2006/relationships/oleObject" Target="../embeddings/oleObject1.bin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4" Type="http://schemas.openxmlformats.org/officeDocument/2006/relationships/tags" Target="../tags/tag1.xml"/><Relationship Id="rId9" Type="http://schemas.openxmlformats.org/officeDocument/2006/relationships/tags" Target="../tags/tag6.xml"/><Relationship Id="rId14" Type="http://schemas.openxmlformats.org/officeDocument/2006/relationships/tags" Target="../tags/tag11.xml"/><Relationship Id="rId22" Type="http://schemas.openxmlformats.org/officeDocument/2006/relationships/tags" Target="../tags/tag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1323714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799945" y="1940591"/>
            <a:ext cx="218329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10/03/2017 4:54 PM W. Australia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74057" y="4114417"/>
            <a:ext cx="163506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2/27/2017 7:03 AM India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29657" y="231777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71451" y="185145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71450" y="35048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71450" y="519908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29657" y="1747865"/>
            <a:ext cx="43021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8" name="LegendBoxes" hidden="1"/>
          <p:cNvGrpSpPr>
            <a:grpSpLocks/>
          </p:cNvGrpSpPr>
          <p:nvPr/>
        </p:nvGrpSpPr>
        <p:grpSpPr bwMode="auto">
          <a:xfrm>
            <a:off x="8026400" y="237755"/>
            <a:ext cx="763588" cy="996951"/>
            <a:chOff x="4936" y="176"/>
            <a:chExt cx="481" cy="628"/>
          </a:xfrm>
        </p:grpSpPr>
        <p:sp>
          <p:nvSpPr>
            <p:cNvPr id="20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1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2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3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4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5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6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7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</p:grpSp>
      <p:grpSp>
        <p:nvGrpSpPr>
          <p:cNvPr id="28" name="LegendLines" hidden="1"/>
          <p:cNvGrpSpPr>
            <a:grpSpLocks/>
          </p:cNvGrpSpPr>
          <p:nvPr/>
        </p:nvGrpSpPr>
        <p:grpSpPr bwMode="auto">
          <a:xfrm>
            <a:off x="7718425" y="237755"/>
            <a:ext cx="1071563" cy="730251"/>
            <a:chOff x="4750" y="176"/>
            <a:chExt cx="675" cy="460"/>
          </a:xfrm>
        </p:grpSpPr>
        <p:sp>
          <p:nvSpPr>
            <p:cNvPr id="29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0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1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2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3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4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35" name="McK Sticker" hidden="1"/>
          <p:cNvGrpSpPr/>
          <p:nvPr/>
        </p:nvGrpSpPr>
        <p:grpSpPr bwMode="auto">
          <a:xfrm>
            <a:off x="8064982" y="237755"/>
            <a:ext cx="725006" cy="150811"/>
            <a:chOff x="8015769" y="285750"/>
            <a:chExt cx="725006" cy="150811"/>
          </a:xfrm>
        </p:grpSpPr>
        <p:sp>
          <p:nvSpPr>
            <p:cNvPr id="36" name="StickerRectangle"/>
            <p:cNvSpPr>
              <a:spLocks noChangeArrowheads="1"/>
            </p:cNvSpPr>
            <p:nvPr/>
          </p:nvSpPr>
          <p:spPr bwMode="auto">
            <a:xfrm>
              <a:off x="8015769" y="285750"/>
              <a:ext cx="72500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8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37" name="AutoShape 31"/>
            <p:cNvCxnSpPr>
              <a:cxnSpLocks noChangeShapeType="1"/>
              <a:stCxn id="36" idx="2"/>
              <a:endCxn id="36" idx="4"/>
            </p:cNvCxnSpPr>
            <p:nvPr/>
          </p:nvCxnSpPr>
          <p:spPr bwMode="auto">
            <a:xfrm>
              <a:off x="801576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2"/>
            <p:cNvCxnSpPr>
              <a:cxnSpLocks noChangeShapeType="1"/>
              <a:stCxn id="36" idx="4"/>
              <a:endCxn id="36" idx="6"/>
            </p:cNvCxnSpPr>
            <p:nvPr/>
          </p:nvCxnSpPr>
          <p:spPr bwMode="auto">
            <a:xfrm>
              <a:off x="8015769" y="436561"/>
              <a:ext cx="72500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" name="Slide Number"/>
          <p:cNvSpPr txBox="1">
            <a:spLocks/>
          </p:cNvSpPr>
          <p:nvPr/>
        </p:nvSpPr>
        <p:spPr bwMode="auto">
          <a:xfrm>
            <a:off x="8664954" y="646255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>
                <a:solidFill>
                  <a:schemeClr val="tx1"/>
                </a:solidFill>
              </a:rPr>
              <a:pPr lvl="0"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Moon" hidden="1"/>
          <p:cNvGrpSpPr>
            <a:grpSpLocks noChangeAspect="1"/>
          </p:cNvGrpSpPr>
          <p:nvPr>
            <p:custDataLst>
              <p:tags r:id="rId5"/>
            </p:custDataLst>
          </p:nvPr>
        </p:nvGrpSpPr>
        <p:grpSpPr bwMode="auto">
          <a:xfrm>
            <a:off x="7170608" y="764013"/>
            <a:ext cx="254000" cy="254000"/>
            <a:chOff x="1600" y="1600"/>
            <a:chExt cx="160" cy="160"/>
          </a:xfrm>
        </p:grpSpPr>
        <p:sp>
          <p:nvSpPr>
            <p:cNvPr id="65" name="Oval 90"/>
            <p:cNvSpPr>
              <a:spLocks noChangeAspect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Arc 91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LegendMoons" hidden="1"/>
          <p:cNvGrpSpPr/>
          <p:nvPr/>
        </p:nvGrpSpPr>
        <p:grpSpPr bwMode="auto">
          <a:xfrm>
            <a:off x="7959558" y="237755"/>
            <a:ext cx="830430" cy="1306516"/>
            <a:chOff x="5428012" y="273840"/>
            <a:chExt cx="830430" cy="1306516"/>
          </a:xfrm>
        </p:grpSpPr>
        <p:sp>
          <p:nvSpPr>
            <p:cNvPr id="68" name="Legend1"/>
            <p:cNvSpPr>
              <a:spLocks noChangeArrowheads="1"/>
            </p:cNvSpPr>
            <p:nvPr/>
          </p:nvSpPr>
          <p:spPr bwMode="auto">
            <a:xfrm>
              <a:off x="5748687" y="28654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auto">
            <a:xfrm>
              <a:off x="5748687" y="561178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auto">
            <a:xfrm>
              <a:off x="5748687" y="835817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auto">
            <a:xfrm>
              <a:off x="5748687" y="110728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2" name="Legend5"/>
            <p:cNvSpPr>
              <a:spLocks noChangeArrowheads="1"/>
            </p:cNvSpPr>
            <p:nvPr/>
          </p:nvSpPr>
          <p:spPr bwMode="auto">
            <a:xfrm>
              <a:off x="5748687" y="138350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73" name="MoonLegend1"/>
            <p:cNvGrpSpPr>
              <a:grpSpLocks noChangeAspect="1"/>
            </p:cNvGrpSpPr>
            <p:nvPr userDrawn="1">
              <p:custDataLst>
                <p:tags r:id="rId6"/>
              </p:custDataLst>
            </p:nvPr>
          </p:nvGrpSpPr>
          <p:grpSpPr bwMode="auto">
            <a:xfrm>
              <a:off x="5428012" y="273840"/>
              <a:ext cx="209550" cy="209551"/>
              <a:chOff x="1694" y="2044"/>
              <a:chExt cx="160" cy="160"/>
            </a:xfrm>
          </p:grpSpPr>
          <p:sp>
            <p:nvSpPr>
              <p:cNvPr id="8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4" name="MoonLegend2"/>
            <p:cNvGrpSpPr>
              <a:grpSpLocks noChangeAspect="1"/>
            </p:cNvGrpSpPr>
            <p:nvPr userDrawn="1">
              <p:custDataLst>
                <p:tags r:id="rId7"/>
              </p:custDataLst>
            </p:nvPr>
          </p:nvGrpSpPr>
          <p:grpSpPr bwMode="auto">
            <a:xfrm>
              <a:off x="5428012" y="548081"/>
              <a:ext cx="209550" cy="209551"/>
              <a:chOff x="1694" y="2044"/>
              <a:chExt cx="160" cy="160"/>
            </a:xfrm>
          </p:grpSpPr>
          <p:sp>
            <p:nvSpPr>
              <p:cNvPr id="84" name="Oval 4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5" name="Arc 42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5" name="MoonLegend3"/>
            <p:cNvGrpSpPr>
              <a:grpSpLocks noChangeAspect="1"/>
            </p:cNvGrpSpPr>
            <p:nvPr userDrawn="1">
              <p:custDataLst>
                <p:tags r:id="rId8"/>
              </p:custDataLst>
            </p:nvPr>
          </p:nvGrpSpPr>
          <p:grpSpPr bwMode="auto">
            <a:xfrm>
              <a:off x="5428012" y="822322"/>
              <a:ext cx="209550" cy="209551"/>
              <a:chOff x="1694" y="2044"/>
              <a:chExt cx="160" cy="160"/>
            </a:xfrm>
          </p:grpSpPr>
          <p:sp>
            <p:nvSpPr>
              <p:cNvPr id="82" name="Oval 41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3" name="Arc 42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6" name="MoonLegend4"/>
            <p:cNvGrpSpPr>
              <a:grpSpLocks noChangeAspect="1"/>
            </p:cNvGrpSpPr>
            <p:nvPr userDrawn="1">
              <p:custDataLst>
                <p:tags r:id="rId9"/>
              </p:custDataLst>
            </p:nvPr>
          </p:nvGrpSpPr>
          <p:grpSpPr bwMode="auto">
            <a:xfrm>
              <a:off x="5428012" y="1096563"/>
              <a:ext cx="209550" cy="209551"/>
              <a:chOff x="1694" y="2044"/>
              <a:chExt cx="160" cy="160"/>
            </a:xfrm>
          </p:grpSpPr>
          <p:sp>
            <p:nvSpPr>
              <p:cNvPr id="80" name="Oval 41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1" name="Arc 42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7" name="MoonLegend5"/>
            <p:cNvGrpSpPr>
              <a:grpSpLocks noChangeAspect="1"/>
            </p:cNvGrpSpPr>
            <p:nvPr userDrawn="1">
              <p:custDataLst>
                <p:tags r:id="rId10"/>
              </p:custDataLst>
            </p:nvPr>
          </p:nvGrpSpPr>
          <p:grpSpPr bwMode="auto">
            <a:xfrm>
              <a:off x="5428012" y="1370805"/>
              <a:ext cx="209550" cy="209551"/>
              <a:chOff x="1694" y="2044"/>
              <a:chExt cx="160" cy="160"/>
            </a:xfrm>
          </p:grpSpPr>
          <p:sp>
            <p:nvSpPr>
              <p:cNvPr id="78" name="Oval 41"/>
              <p:cNvSpPr>
                <a:spLocks noChangeAspect="1"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79" name="Arc 42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</p:grpSp>
      <p:grpSp>
        <p:nvGrpSpPr>
          <p:cNvPr id="3" name="Slide Elements" hidden="1"/>
          <p:cNvGrpSpPr/>
          <p:nvPr/>
        </p:nvGrpSpPr>
        <p:grpSpPr bwMode="auto">
          <a:xfrm>
            <a:off x="171450" y="6276179"/>
            <a:ext cx="7277099" cy="309484"/>
            <a:chOff x="171451" y="6321899"/>
            <a:chExt cx="7200000" cy="309484"/>
          </a:xfrm>
        </p:grpSpPr>
        <p:sp>
          <p:nvSpPr>
            <p:cNvPr id="89" name="4. Footnote"/>
            <p:cNvSpPr txBox="1">
              <a:spLocks noChangeArrowheads="1"/>
            </p:cNvSpPr>
            <p:nvPr/>
          </p:nvSpPr>
          <p:spPr bwMode="auto">
            <a:xfrm>
              <a:off x="171451" y="6321899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5725" indent="-85725">
                <a:defRPr lang="x-none"/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90" name="5. Source"/>
            <p:cNvSpPr>
              <a:spLocks noChangeArrowheads="1"/>
            </p:cNvSpPr>
            <p:nvPr/>
          </p:nvSpPr>
          <p:spPr bwMode="auto">
            <a:xfrm>
              <a:off x="171451" y="6508272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409575" indent="-409575" defTabSz="895350">
                <a:tabLst>
                  <a:tab pos="409575" algn="l"/>
                </a:tabLst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Source : Source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0" y="6674787"/>
            <a:ext cx="8961438" cy="45719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0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accent3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46331"/>
          </a:xfrm>
        </p:spPr>
        <p:txBody>
          <a:bodyPr/>
          <a:lstStyle/>
          <a:p>
            <a:r>
              <a:rPr lang="en-GB" sz="1400" b="1" dirty="0"/>
              <a:t>Segmentation of the revenues by unit, reveals that of the three (3) customer segments, Private Water Hedge Sales($187M) are the most popular, followed by Public Sales ($146M) and lastly Residentials Sales ($102).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7288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463572D-5A2B-4DBD-A18F-AD4B9C478B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0123903"/>
              </p:ext>
            </p:extLst>
          </p:nvPr>
        </p:nvGraphicFramePr>
        <p:xfrm>
          <a:off x="1014533" y="1175220"/>
          <a:ext cx="6742793" cy="4411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4847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430887"/>
          </a:xfrm>
        </p:spPr>
        <p:txBody>
          <a:bodyPr/>
          <a:lstStyle/>
          <a:p>
            <a:r>
              <a:rPr lang="en-GB" sz="1400" b="1" dirty="0"/>
              <a:t>Of the ($436M)¹ in Revenue Sales over the July-2013 to June-2014 Period, </a:t>
            </a:r>
            <a:r>
              <a:rPr lang="en-GB" sz="1400" b="1" dirty="0" err="1"/>
              <a:t>Surjek</a:t>
            </a:r>
            <a:r>
              <a:rPr lang="en-GB" sz="1400" b="1" dirty="0"/>
              <a:t> provides close to 50% of Sales Volumes ($202M), with </a:t>
            </a:r>
            <a:r>
              <a:rPr lang="en-GB" sz="1400" b="1" dirty="0" err="1"/>
              <a:t>Jutik</a:t>
            </a:r>
            <a:r>
              <a:rPr lang="en-GB" sz="1400" b="1" dirty="0"/>
              <a:t> ($ 163 M) and </a:t>
            </a:r>
            <a:r>
              <a:rPr lang="en-GB" sz="1400" b="1" dirty="0" err="1"/>
              <a:t>Kootha</a:t>
            </a:r>
            <a:r>
              <a:rPr lang="en-GB" sz="1400" b="1" dirty="0"/>
              <a:t> ($70M) providing the remaining.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7288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5D18292-FE24-4CB2-87CD-299583278E20}"/>
              </a:ext>
            </a:extLst>
          </p:cNvPr>
          <p:cNvSpPr txBox="1"/>
          <p:nvPr/>
        </p:nvSpPr>
        <p:spPr>
          <a:xfrm>
            <a:off x="171451" y="6440271"/>
            <a:ext cx="8512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Note: This refers to the Total Sales for all 3 Units (Kootha, Surjek and Jutik)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67CB1EB-721E-45CC-895E-E3B2744626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3949954"/>
              </p:ext>
            </p:extLst>
          </p:nvPr>
        </p:nvGraphicFramePr>
        <p:xfrm>
          <a:off x="4427481" y="3906869"/>
          <a:ext cx="4300695" cy="2656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9A461AA-E5C4-4FFA-9595-58831B603B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3210843"/>
              </p:ext>
            </p:extLst>
          </p:nvPr>
        </p:nvGraphicFramePr>
        <p:xfrm>
          <a:off x="1496358" y="728884"/>
          <a:ext cx="5477198" cy="29487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DA3D6B3-800F-447F-B5D2-032E19C3FD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5029820"/>
              </p:ext>
            </p:extLst>
          </p:nvPr>
        </p:nvGraphicFramePr>
        <p:xfrm>
          <a:off x="171451" y="3906869"/>
          <a:ext cx="4204106" cy="2533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6765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430887"/>
          </a:xfrm>
        </p:spPr>
        <p:txBody>
          <a:bodyPr/>
          <a:lstStyle/>
          <a:p>
            <a:r>
              <a:rPr lang="en-GB" sz="1400" b="1" dirty="0"/>
              <a:t>Targeted Expense Analysis reveals an interesting trend; Overall Costs sharply increase from December, with </a:t>
            </a:r>
            <a:r>
              <a:rPr lang="en-GB" sz="1400" b="1" dirty="0" err="1"/>
              <a:t>Surjek</a:t>
            </a:r>
            <a:r>
              <a:rPr lang="en-GB" sz="1400" b="1" dirty="0"/>
              <a:t> contributing $12M (58%) towards the overall cost-base.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7288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0CB0393-1079-4ED7-A067-F92CA14E36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3340229"/>
              </p:ext>
            </p:extLst>
          </p:nvPr>
        </p:nvGraphicFramePr>
        <p:xfrm>
          <a:off x="576615" y="3797457"/>
          <a:ext cx="7703225" cy="2843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B2A9833-D775-4F83-8502-39546CA1F1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6276645"/>
              </p:ext>
            </p:extLst>
          </p:nvPr>
        </p:nvGraphicFramePr>
        <p:xfrm>
          <a:off x="576616" y="841736"/>
          <a:ext cx="7703226" cy="2955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4428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430887"/>
          </a:xfrm>
        </p:spPr>
        <p:txBody>
          <a:bodyPr/>
          <a:lstStyle/>
          <a:p>
            <a:r>
              <a:rPr lang="en-GB" sz="1400" b="1" dirty="0"/>
              <a:t>Further analysis singles-out </a:t>
            </a:r>
            <a:r>
              <a:rPr lang="en-GB" sz="1400" b="1" dirty="0" err="1"/>
              <a:t>Surjek</a:t>
            </a:r>
            <a:r>
              <a:rPr lang="en-GB" sz="1400" b="1" dirty="0"/>
              <a:t> with 179M (55%) worth of expenses, contrasted to a much lower spend from </a:t>
            </a:r>
            <a:r>
              <a:rPr lang="en-GB" sz="1400" b="1" dirty="0" err="1"/>
              <a:t>Kootha</a:t>
            </a:r>
            <a:r>
              <a:rPr lang="en-GB" sz="1400" b="1" dirty="0"/>
              <a:t> ($51 M) and </a:t>
            </a:r>
            <a:r>
              <a:rPr lang="en-GB" sz="1400" b="1" dirty="0" err="1"/>
              <a:t>Jutik</a:t>
            </a:r>
            <a:r>
              <a:rPr lang="en-GB" sz="1400" b="1" dirty="0"/>
              <a:t>   ($90M), largely due to lower Chemical and Labour Expenditure.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7288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07551A5-516D-474E-8DB9-215FA6C58E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4777634"/>
              </p:ext>
            </p:extLst>
          </p:nvPr>
        </p:nvGraphicFramePr>
        <p:xfrm>
          <a:off x="159311" y="3851889"/>
          <a:ext cx="4511081" cy="2582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F3E6533-0C62-4F73-8202-999667DF6A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8492738"/>
              </p:ext>
            </p:extLst>
          </p:nvPr>
        </p:nvGraphicFramePr>
        <p:xfrm>
          <a:off x="1657351" y="774871"/>
          <a:ext cx="4997449" cy="2964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75F9F3F7-53A1-4D01-93E7-D3570C0240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5522374"/>
              </p:ext>
            </p:extLst>
          </p:nvPr>
        </p:nvGraphicFramePr>
        <p:xfrm>
          <a:off x="4540250" y="3828831"/>
          <a:ext cx="4321408" cy="2386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1141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46331"/>
          </a:xfrm>
        </p:spPr>
        <p:txBody>
          <a:bodyPr/>
          <a:lstStyle/>
          <a:p>
            <a:r>
              <a:rPr lang="en-GB" sz="1400" b="1" dirty="0"/>
              <a:t>Drilling-down to the cost-element level, reveals an indicative relationship between water production and chemical expenditure with this being particularly pronounced for the </a:t>
            </a:r>
            <a:r>
              <a:rPr lang="en-GB" sz="1400" b="1" dirty="0" err="1"/>
              <a:t>Surjek</a:t>
            </a:r>
            <a:r>
              <a:rPr lang="en-GB" sz="1400" b="1" dirty="0"/>
              <a:t> Unit which coincidentally has the highest rate of water production.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913080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6BCB923-AD0E-4E6E-BCF4-D96BE6AA0B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3826505"/>
              </p:ext>
            </p:extLst>
          </p:nvPr>
        </p:nvGraphicFramePr>
        <p:xfrm>
          <a:off x="76224" y="3930072"/>
          <a:ext cx="4557123" cy="2366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54882BD-A502-436E-AEA7-F05C2CF6B3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9137897"/>
              </p:ext>
            </p:extLst>
          </p:nvPr>
        </p:nvGraphicFramePr>
        <p:xfrm>
          <a:off x="1381919" y="980826"/>
          <a:ext cx="5704681" cy="2686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4485AA7-5F34-4F2C-BB18-8BA114361F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5917400"/>
              </p:ext>
            </p:extLst>
          </p:nvPr>
        </p:nvGraphicFramePr>
        <p:xfrm>
          <a:off x="4728574" y="3930072"/>
          <a:ext cx="4156640" cy="2493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7699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23248"/>
          </a:xfrm>
        </p:spPr>
        <p:txBody>
          <a:bodyPr/>
          <a:lstStyle/>
          <a:p>
            <a:r>
              <a:rPr lang="en-AU" sz="1350" b="1" dirty="0"/>
              <a:t>Concluding our analysis, </a:t>
            </a:r>
            <a:r>
              <a:rPr lang="en-AU" sz="1350" b="1" dirty="0" err="1"/>
              <a:t>Jutik</a:t>
            </a:r>
            <a:r>
              <a:rPr lang="en-AU" sz="1350" b="1" dirty="0"/>
              <a:t> has the highest overall EBIT contributions ($72M), followed by </a:t>
            </a:r>
            <a:r>
              <a:rPr lang="en-AU" sz="1350" b="1" dirty="0" err="1"/>
              <a:t>Surjek</a:t>
            </a:r>
            <a:r>
              <a:rPr lang="en-AU" sz="1350" b="1" dirty="0"/>
              <a:t>($22M) , and lastly </a:t>
            </a:r>
            <a:r>
              <a:rPr lang="en-AU" sz="1350" b="1" dirty="0" err="1"/>
              <a:t>Kootha</a:t>
            </a:r>
            <a:r>
              <a:rPr lang="en-AU" sz="1350" b="1" dirty="0"/>
              <a:t> ($19M). However, from an EBIT  Margin (%) perspective, Kootha has a higher margin than that of </a:t>
            </a:r>
            <a:r>
              <a:rPr lang="en-AU" sz="1350" b="1" dirty="0" err="1"/>
              <a:t>Surjek</a:t>
            </a:r>
            <a:r>
              <a:rPr lang="en-AU" sz="1350" b="1" dirty="0"/>
              <a:t>, indicative of a lower revenue-to-expense ratio.¹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EFAD5F-5947-4F50-9D03-73E482BF7380}"/>
              </a:ext>
            </a:extLst>
          </p:cNvPr>
          <p:cNvSpPr txBox="1"/>
          <p:nvPr/>
        </p:nvSpPr>
        <p:spPr>
          <a:xfrm>
            <a:off x="134995" y="6351664"/>
            <a:ext cx="851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b="1" dirty="0"/>
              <a:t>Note:¹ We can clearly see for Surjek over the October, November and May Periods – expenses were far higher than revenues which contributed to this lower revenue-to-expense ratio.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8A3BF8-BBF4-43D8-9B9B-1BA918AB5CD5}"/>
              </a:ext>
            </a:extLst>
          </p:cNvPr>
          <p:cNvCxnSpPr/>
          <p:nvPr/>
        </p:nvCxnSpPr>
        <p:spPr>
          <a:xfrm>
            <a:off x="171451" y="913080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AB9BD75-BA72-4F4A-9CB5-6CFC61DE13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3797373"/>
              </p:ext>
            </p:extLst>
          </p:nvPr>
        </p:nvGraphicFramePr>
        <p:xfrm>
          <a:off x="1017398" y="870537"/>
          <a:ext cx="4964302" cy="2761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B67C796-6891-446D-80E8-6A5B1F6BDE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1745796"/>
              </p:ext>
            </p:extLst>
          </p:nvPr>
        </p:nvGraphicFramePr>
        <p:xfrm>
          <a:off x="1017398" y="3589849"/>
          <a:ext cx="4964302" cy="2866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44805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heme/theme1.xml><?xml version="1.0" encoding="utf-8"?>
<a:theme xmlns:a="http://schemas.openxmlformats.org/drawingml/2006/main" name="1_Synergy_CF_YNR013">
  <a:themeElements>
    <a:clrScheme name="Current">
      <a:dk1>
        <a:srgbClr val="000000"/>
      </a:dk1>
      <a:lt1>
        <a:srgbClr val="FFFFFF"/>
      </a:lt1>
      <a:dk2>
        <a:srgbClr val="FBC14E"/>
      </a:dk2>
      <a:lt2>
        <a:srgbClr val="FFFFFF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BC14E"/>
        </a:dk2>
        <a:lt2>
          <a:srgbClr val="FFFFFF"/>
        </a:lt2>
        <a:accent1>
          <a:srgbClr val="99AABE"/>
        </a:accent1>
        <a:accent2>
          <a:srgbClr val="406085"/>
        </a:accent2>
        <a:accent3>
          <a:srgbClr val="002C46"/>
        </a:accent3>
        <a:accent4>
          <a:srgbClr val="FBC14E"/>
        </a:accent4>
        <a:accent5>
          <a:srgbClr val="379BBD"/>
        </a:accent5>
        <a:accent6>
          <a:srgbClr val="808080"/>
        </a:accent6>
        <a:hlink>
          <a:srgbClr val="002C46"/>
        </a:hlink>
        <a:folHlink>
          <a:srgbClr val="FBC1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ynergy_CF_YNR013.potx" id="{5B0B8770-4875-4F3D-A851-ED2332DB7D84}" vid="{3E5BE603-DDA9-4662-BF9D-F22E864491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14730</TotalTime>
  <Words>332</Words>
  <Application>Microsoft Office PowerPoint</Application>
  <PresentationFormat>Custom</PresentationFormat>
  <Paragraphs>23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1_Synergy_CF_YNR013</vt:lpstr>
      <vt:lpstr>think-cell Slide</vt:lpstr>
      <vt:lpstr>Segmentation of the revenues by unit, reveals that of the three (3) customer segments, Private Water Hedge Sales($187M) are the most popular, followed by Public Sales ($146M) and lastly Residentials Sales ($102). </vt:lpstr>
      <vt:lpstr>Of the ($436M)¹ in Revenue Sales over the July-2013 to June-2014 Period, Surjek provides close to 50% of Sales Volumes ($202M), with Jutik ($ 163 M) and Kootha ($70M) providing the remaining.</vt:lpstr>
      <vt:lpstr>Targeted Expense Analysis reveals an interesting trend; Overall Costs sharply increase from December, with Surjek contributing $12M (58%) towards the overall cost-base. </vt:lpstr>
      <vt:lpstr>Further analysis singles-out Surjek with 179M (55%) worth of expenses, contrasted to a much lower spend from Kootha ($51 M) and Jutik   ($90M), largely due to lower Chemical and Labour Expenditure. </vt:lpstr>
      <vt:lpstr>Drilling-down to the cost-element level, reveals an indicative relationship between water production and chemical expenditure with this being particularly pronounced for the Surjek Unit which coincidentally has the highest rate of water production. </vt:lpstr>
      <vt:lpstr>Concluding our analysis, Jutik has the highest overall EBIT contributions ($72M), followed by Surjek($22M) , and lastly Kootha ($19M). However, from an EBIT  Margin (%) perspective, Kootha has a higher margin than that of Surjek, indicative of a lower revenue-to-expense ratio.¹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Through focusing our efforts on the units with the majority of questions; we can be confident that we are improving the overall User Experience etc.</dc:title>
  <dc:creator>Christopher H</dc:creator>
  <cp:lastModifiedBy>James</cp:lastModifiedBy>
  <cp:revision>73</cp:revision>
  <dcterms:created xsi:type="dcterms:W3CDTF">2020-04-12T13:23:13Z</dcterms:created>
  <dcterms:modified xsi:type="dcterms:W3CDTF">2021-07-28T00:42:54Z</dcterms:modified>
</cp:coreProperties>
</file>