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A1528-D34D-4E31-AE6A-5F7D66566FE4}" v="9" dt="2021-10-14T22:17:52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8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9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8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9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5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8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7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4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570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White curtains with the sunlight's reflection">
            <a:extLst>
              <a:ext uri="{FF2B5EF4-FFF2-40B4-BE49-F238E27FC236}">
                <a16:creationId xmlns:a16="http://schemas.microsoft.com/office/drawing/2014/main" id="{01331FF1-5424-4884-A469-894524D00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3" r="9091" b="27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4A99E-8795-4544-98B5-F001C90C7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702" y="313039"/>
            <a:ext cx="3208866" cy="347838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Southern Water Crop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D1A6B-E950-413A-BAAB-51381402C866}"/>
              </a:ext>
            </a:extLst>
          </p:cNvPr>
          <p:cNvSpPr txBox="1"/>
          <p:nvPr/>
        </p:nvSpPr>
        <p:spPr>
          <a:xfrm>
            <a:off x="4578250" y="1285102"/>
            <a:ext cx="63663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/>
              <a:t>Statistical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782FE-3B7B-4300-93AE-F05BA2460EF1}"/>
              </a:ext>
            </a:extLst>
          </p:cNvPr>
          <p:cNvSpPr txBox="1"/>
          <p:nvPr/>
        </p:nvSpPr>
        <p:spPr>
          <a:xfrm>
            <a:off x="4578250" y="2162432"/>
            <a:ext cx="327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 James Luu</a:t>
            </a:r>
            <a:br>
              <a:rPr lang="en-US" dirty="0"/>
            </a:br>
            <a:r>
              <a:rPr lang="en-US" dirty="0"/>
              <a:t>Springboard Presentation 2021</a:t>
            </a:r>
          </a:p>
        </p:txBody>
      </p:sp>
    </p:spTree>
    <p:extLst>
      <p:ext uri="{BB962C8B-B14F-4D97-AF65-F5344CB8AC3E}">
        <p14:creationId xmlns:p14="http://schemas.microsoft.com/office/powerpoint/2010/main" val="31437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872FF7-36B2-423E-9141-0A510CA9FD18}"/>
              </a:ext>
            </a:extLst>
          </p:cNvPr>
          <p:cNvSpPr txBox="1"/>
          <p:nvPr/>
        </p:nvSpPr>
        <p:spPr>
          <a:xfrm>
            <a:off x="590653" y="848145"/>
            <a:ext cx="1047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Final Words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954BC-CA05-4BBB-88C5-FFDD0DF65BE7}"/>
              </a:ext>
            </a:extLst>
          </p:cNvPr>
          <p:cNvSpPr txBox="1"/>
          <p:nvPr/>
        </p:nvSpPr>
        <p:spPr>
          <a:xfrm>
            <a:off x="590653" y="1953779"/>
            <a:ext cx="11277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identifying which variable is changing such as volumetric flow meter, pump efficiency and horsepower, we can ideally monitor and fix it to reduce the chances of pump failure occurring.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Having pump failure at 0 would ideally increase our profit, improve economic market, and reduce overall production cost.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E10C760-013C-489D-B61E-8E1CB5ACC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8" y="3489820"/>
            <a:ext cx="9866656" cy="336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89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0189-BD52-49C4-8E8C-4623E07A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Summary of Statistical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BD73B-1187-40D7-AA6A-7FA9C8B091FB}"/>
              </a:ext>
            </a:extLst>
          </p:cNvPr>
          <p:cNvSpPr txBox="1"/>
          <p:nvPr/>
        </p:nvSpPr>
        <p:spPr>
          <a:xfrm>
            <a:off x="671119" y="2122415"/>
            <a:ext cx="10251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a data analyst, my objective is to use descriptive and inferential analysis to tell a meaningful story that drives respective insights for both stakeholders, and the engineers. My goal is to identify if the is pump performing abnormally and see why. By doing so, I can help the engineer reduce overcall production cost, and improve the company market’s economics.</a:t>
            </a:r>
          </a:p>
          <a:p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737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A7DB73-6460-4C71-9EA3-C95A87251A1B}"/>
              </a:ext>
            </a:extLst>
          </p:cNvPr>
          <p:cNvSpPr txBox="1"/>
          <p:nvPr/>
        </p:nvSpPr>
        <p:spPr>
          <a:xfrm>
            <a:off x="544122" y="679618"/>
            <a:ext cx="10848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Executive Summary:</a:t>
            </a:r>
          </a:p>
          <a:p>
            <a:r>
              <a:rPr lang="en-US" sz="2200" b="1" dirty="0"/>
              <a:t>Southern Water Corp can reduce its overall production cost and improve economics' market by predicting when pump failure 1 is occurring with statistical analysis.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5330EB-E213-469A-A5F8-3A92A3A75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090738"/>
            <a:ext cx="11438139" cy="452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37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872FF7-36B2-423E-9141-0A510CA9FD18}"/>
              </a:ext>
            </a:extLst>
          </p:cNvPr>
          <p:cNvSpPr txBox="1"/>
          <p:nvPr/>
        </p:nvSpPr>
        <p:spPr>
          <a:xfrm>
            <a:off x="615820" y="839755"/>
            <a:ext cx="10077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descriptive analysis on the standard deviations of the dataset, the boxplot shows tons of outliers highlighting that the average output of each variable is skewed and has high variabilities.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1D20A8A-7486-47ED-93A7-121F521D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924049"/>
            <a:ext cx="10991850" cy="409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1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872FF7-36B2-423E-9141-0A510CA9FD18}"/>
              </a:ext>
            </a:extLst>
          </p:cNvPr>
          <p:cNvSpPr txBox="1"/>
          <p:nvPr/>
        </p:nvSpPr>
        <p:spPr>
          <a:xfrm>
            <a:off x="615820" y="839755"/>
            <a:ext cx="10077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support by the time series line plot, as you can see there is a clear abnormality showing changes in both raw data and standard deviations over a period.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9B99081-31E3-42CF-A893-A25314EDE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9058"/>
            <a:ext cx="12192000" cy="27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25CA45D-61AB-4FB5-A81C-0483D784D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3475"/>
            <a:ext cx="12192000" cy="27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9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872FF7-36B2-423E-9141-0A510CA9FD18}"/>
              </a:ext>
            </a:extLst>
          </p:cNvPr>
          <p:cNvSpPr txBox="1"/>
          <p:nvPr/>
        </p:nvSpPr>
        <p:spPr>
          <a:xfrm>
            <a:off x="600075" y="1143225"/>
            <a:ext cx="100770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With using the raw data, it is often unreliable as the change in one variable does not necessarily show there is a huge change for each variables as the average data is skewed by the overall value rather than a 30-minute interval check.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D491F7-F521-4D85-8BD5-3892E2834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251221"/>
            <a:ext cx="10991850" cy="352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C8867E-6C2D-43A3-BE64-E5FCC6B18837}"/>
              </a:ext>
            </a:extLst>
          </p:cNvPr>
          <p:cNvSpPr txBox="1"/>
          <p:nvPr/>
        </p:nvSpPr>
        <p:spPr>
          <a:xfrm>
            <a:off x="600075" y="578840"/>
            <a:ext cx="558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not use raw data?</a:t>
            </a:r>
          </a:p>
        </p:txBody>
      </p:sp>
    </p:spTree>
    <p:extLst>
      <p:ext uri="{BB962C8B-B14F-4D97-AF65-F5344CB8AC3E}">
        <p14:creationId xmlns:p14="http://schemas.microsoft.com/office/powerpoint/2010/main" val="373437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872FF7-36B2-423E-9141-0A510CA9FD18}"/>
              </a:ext>
            </a:extLst>
          </p:cNvPr>
          <p:cNvSpPr txBox="1"/>
          <p:nvPr/>
        </p:nvSpPr>
        <p:spPr>
          <a:xfrm>
            <a:off x="599042" y="1116592"/>
            <a:ext cx="10077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Comparing pump failure 0 to 1, it highlight that pump failure causes changes in variability with graph 2 having no outliers and box being large in dimensions.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78753D2-45CA-474C-A5AB-0B0C1F7D3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6" y="2197359"/>
            <a:ext cx="11489268" cy="3317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BD901-6687-48F9-8D30-0937BCB77F5B}"/>
              </a:ext>
            </a:extLst>
          </p:cNvPr>
          <p:cNvSpPr txBox="1"/>
          <p:nvPr/>
        </p:nvSpPr>
        <p:spPr>
          <a:xfrm>
            <a:off x="599042" y="545284"/>
            <a:ext cx="558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Standard Deviational Data</a:t>
            </a:r>
          </a:p>
        </p:txBody>
      </p:sp>
    </p:spTree>
    <p:extLst>
      <p:ext uri="{BB962C8B-B14F-4D97-AF65-F5344CB8AC3E}">
        <p14:creationId xmlns:p14="http://schemas.microsoft.com/office/powerpoint/2010/main" val="341537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872FF7-36B2-423E-9141-0A510CA9FD18}"/>
              </a:ext>
            </a:extLst>
          </p:cNvPr>
          <p:cNvSpPr txBox="1"/>
          <p:nvPr/>
        </p:nvSpPr>
        <p:spPr>
          <a:xfrm>
            <a:off x="590653" y="1368262"/>
            <a:ext cx="10474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With inferential statistics, </a:t>
            </a:r>
            <a:r>
              <a:rPr lang="en-US" sz="2200" dirty="0"/>
              <a:t>on the standard deviation dataset, there is a strong response to volumetric flow meter, pump efficiency and horsepower that directly correlates from pump failure.</a:t>
            </a:r>
            <a:endParaRPr lang="en-US" sz="2200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F695FC0-2BED-4A1D-BC4C-5EBA412BD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45" y="2609225"/>
            <a:ext cx="11284509" cy="34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90B0B-0E6C-4647-9A76-FDC5A46E01A8}"/>
              </a:ext>
            </a:extLst>
          </p:cNvPr>
          <p:cNvSpPr txBox="1"/>
          <p:nvPr/>
        </p:nvSpPr>
        <p:spPr>
          <a:xfrm>
            <a:off x="590653" y="588964"/>
            <a:ext cx="813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Predict Data Using 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8792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872FF7-36B2-423E-9141-0A510CA9FD18}"/>
              </a:ext>
            </a:extLst>
          </p:cNvPr>
          <p:cNvSpPr txBox="1"/>
          <p:nvPr/>
        </p:nvSpPr>
        <p:spPr>
          <a:xfrm>
            <a:off x="590653" y="848145"/>
            <a:ext cx="104744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Lastly, with an R Squared of .78, this linear model is a good fit to show which variables coefficient affects the chance of pump failure 1 occurring. </a:t>
            </a:r>
            <a:br>
              <a:rPr lang="en-US" sz="2200" dirty="0"/>
            </a:br>
            <a:r>
              <a:rPr lang="en-US" sz="2200" dirty="0"/>
              <a:t>Flow Meter 2 having a -.60% effect on pump failure for each unit, while pump efficiency and horsepower have a positive effect that may cause pump failure.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65B403E-53DE-45B3-B7A5-2DFEBDCA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3" y="2658306"/>
            <a:ext cx="110204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891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418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 Nova Light</vt:lpstr>
      <vt:lpstr>Wingdings 2</vt:lpstr>
      <vt:lpstr>DividendVTI</vt:lpstr>
      <vt:lpstr>Southern Water Crop</vt:lpstr>
      <vt:lpstr>Summary of Statistical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Crop</dc:title>
  <dc:creator>James</dc:creator>
  <cp:lastModifiedBy>Sivkheang Ly</cp:lastModifiedBy>
  <cp:revision>29</cp:revision>
  <dcterms:created xsi:type="dcterms:W3CDTF">2021-09-26T01:01:39Z</dcterms:created>
  <dcterms:modified xsi:type="dcterms:W3CDTF">2021-10-25T23:18:31Z</dcterms:modified>
</cp:coreProperties>
</file>