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9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473" autoAdjust="0"/>
  </p:normalViewPr>
  <p:slideViewPr>
    <p:cSldViewPr snapToGrid="0">
      <p:cViewPr varScale="1">
        <p:scale>
          <a:sx n="108" d="100"/>
          <a:sy n="108" d="100"/>
        </p:scale>
        <p:origin x="15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3CA47-F6EE-4269-87AD-87F5AEE46F5D}" type="datetimeFigureOut">
              <a:rPr lang="en-AU" smtClean="0"/>
              <a:t>5/07/2021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78406-E899-4FEE-9A66-3B65095E42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15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FDFB-4250-4591-8F0D-895B7AD3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23937-B7C7-467A-BA83-77A705DD8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5F04-5EE5-483B-A262-859F7A1A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C9B-B280-4EDA-9B6F-9E69993FCB4D}" type="datetimeFigureOut">
              <a:rPr lang="en-AU" smtClean="0"/>
              <a:t>5/07/2021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B039-59DE-4748-AABA-5AAFDF4D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F0EEB-3362-42E4-BE99-83E8F9E5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4E23-8D5E-4B20-814C-3B4936BE6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51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5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5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27028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B8BDAB-CFC6-4A72-93AB-45C55F5E566B}"/>
              </a:ext>
            </a:extLst>
          </p:cNvPr>
          <p:cNvSpPr txBox="1"/>
          <p:nvPr/>
        </p:nvSpPr>
        <p:spPr>
          <a:xfrm>
            <a:off x="651186" y="505461"/>
            <a:ext cx="81231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Table of Values provided by the Monalco Mining insights team – can we identify $9M worth of potential savings?</a:t>
            </a: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to put the relevant symbols (+) showing how all the different drivers are connected.</a:t>
            </a:r>
          </a:p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We’ve included an example of what you should be showing below.</a:t>
            </a:r>
          </a:p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9E757-9AB8-4617-BCB2-18DF6BB315A0}"/>
              </a:ext>
            </a:extLst>
          </p:cNvPr>
          <p:cNvSpPr/>
          <p:nvPr/>
        </p:nvSpPr>
        <p:spPr>
          <a:xfrm>
            <a:off x="445842" y="3705435"/>
            <a:ext cx="168775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an Data Analyst for Monalco Mining, how can we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our costs </a:t>
            </a:r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20% ($9M) </a:t>
            </a:r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reductions in either Recurring or Non Recurring costs </a:t>
            </a:r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AU" sz="700" b="1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December 2020?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25C11-424B-45E0-8037-3FF5AC9CE071}"/>
              </a:ext>
            </a:extLst>
          </p:cNvPr>
          <p:cNvSpPr/>
          <p:nvPr/>
        </p:nvSpPr>
        <p:spPr>
          <a:xfrm>
            <a:off x="242089" y="492867"/>
            <a:ext cx="8659822" cy="621677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297A-39C4-4A4D-AEA3-09D7B0A92BE8}"/>
              </a:ext>
            </a:extLst>
          </p:cNvPr>
          <p:cNvSpPr txBox="1"/>
          <p:nvPr/>
        </p:nvSpPr>
        <p:spPr>
          <a:xfrm>
            <a:off x="161200" y="91710"/>
            <a:ext cx="45994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b="1" dirty="0">
                <a:solidFill>
                  <a:srgbClr val="2FB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Tree Practice Monalco Mining Template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9B678-CD6C-447E-8D72-4FEAB43BAB1D}"/>
              </a:ext>
            </a:extLst>
          </p:cNvPr>
          <p:cNvSpPr/>
          <p:nvPr/>
        </p:nvSpPr>
        <p:spPr>
          <a:xfrm>
            <a:off x="2586038" y="3177071"/>
            <a:ext cx="923925" cy="34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Recurring Cost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C3776-EBBE-4FD0-85F2-756B5A0B8D56}"/>
              </a:ext>
            </a:extLst>
          </p:cNvPr>
          <p:cNvSpPr/>
          <p:nvPr/>
        </p:nvSpPr>
        <p:spPr>
          <a:xfrm>
            <a:off x="2586038" y="4748885"/>
            <a:ext cx="923925" cy="3499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</a:rPr>
              <a:t>Non Recurring Costs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D3E4D4-D42F-43E3-8C89-7AC949D64252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2133600" y="3352037"/>
            <a:ext cx="452438" cy="7227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683762-9015-47AC-8385-872557F7FCE5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133600" y="4074767"/>
            <a:ext cx="452438" cy="8490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DA0BBF1-64B3-4216-9AB0-39D1D27A4D33}"/>
              </a:ext>
            </a:extLst>
          </p:cNvPr>
          <p:cNvSpPr/>
          <p:nvPr/>
        </p:nvSpPr>
        <p:spPr>
          <a:xfrm>
            <a:off x="3976688" y="2492869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Maintenance Related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9A6BCD-12FA-4E61-AF46-0EE7353CE7D2}"/>
              </a:ext>
            </a:extLst>
          </p:cNvPr>
          <p:cNvSpPr/>
          <p:nvPr/>
        </p:nvSpPr>
        <p:spPr>
          <a:xfrm>
            <a:off x="3976688" y="3645446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Non Maintenance Related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153048-B457-4B43-BED5-892116D5A2D8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3509963" y="2659557"/>
            <a:ext cx="466725" cy="6924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69FCA16-BC7A-4800-A566-1281F5D71230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3509963" y="3352037"/>
            <a:ext cx="466725" cy="4600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FEBB0B-D1CF-4C38-9CFD-65C4E8EEC2A8}"/>
              </a:ext>
            </a:extLst>
          </p:cNvPr>
          <p:cNvSpPr/>
          <p:nvPr/>
        </p:nvSpPr>
        <p:spPr>
          <a:xfrm>
            <a:off x="5381626" y="2084675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Scheduled Maintenance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0DE54F-5E2E-48C1-856C-6DE30CD6AA19}"/>
              </a:ext>
            </a:extLst>
          </p:cNvPr>
          <p:cNvSpPr/>
          <p:nvPr/>
        </p:nvSpPr>
        <p:spPr>
          <a:xfrm>
            <a:off x="5381626" y="2797396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Non Scheduled Maintenance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85188A4-7376-4430-AADF-5AA1326B88C3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5005388" y="2251363"/>
            <a:ext cx="376238" cy="408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9DD0710-FBBE-4FA0-90B0-E91C6E0CB6D8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>
            <a:off x="5005388" y="2659557"/>
            <a:ext cx="376238" cy="304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E070461-FEF6-42E7-94D6-C93595F7B245}"/>
              </a:ext>
            </a:extLst>
          </p:cNvPr>
          <p:cNvSpPr/>
          <p:nvPr/>
        </p:nvSpPr>
        <p:spPr>
          <a:xfrm>
            <a:off x="5381626" y="3367931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Facility Cost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5E055A-FA74-48D9-BCEA-28E580BBA9C3}"/>
              </a:ext>
            </a:extLst>
          </p:cNvPr>
          <p:cNvSpPr/>
          <p:nvPr/>
        </p:nvSpPr>
        <p:spPr>
          <a:xfrm>
            <a:off x="5385495" y="4004104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Non Facility Cost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84F6BED-27B4-4C4A-99E0-39A0D3C663FE}"/>
              </a:ext>
            </a:extLst>
          </p:cNvPr>
          <p:cNvCxnSpPr>
            <a:stCxn id="22" idx="3"/>
            <a:endCxn id="38" idx="1"/>
          </p:cNvCxnSpPr>
          <p:nvPr/>
        </p:nvCxnSpPr>
        <p:spPr>
          <a:xfrm flipV="1">
            <a:off x="5005388" y="3534619"/>
            <a:ext cx="376238" cy="2775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68554C4-6C69-40CD-BBA7-73F90DD765F3}"/>
              </a:ext>
            </a:extLst>
          </p:cNvPr>
          <p:cNvCxnSpPr>
            <a:stCxn id="22" idx="3"/>
            <a:endCxn id="39" idx="1"/>
          </p:cNvCxnSpPr>
          <p:nvPr/>
        </p:nvCxnSpPr>
        <p:spPr>
          <a:xfrm>
            <a:off x="5005388" y="3812134"/>
            <a:ext cx="380107" cy="3586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0816C-FD55-4507-A380-713111E8B6BF}"/>
              </a:ext>
            </a:extLst>
          </p:cNvPr>
          <p:cNvSpPr/>
          <p:nvPr/>
        </p:nvSpPr>
        <p:spPr>
          <a:xfrm>
            <a:off x="6996113" y="1593336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Ore Crusher Related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60EBEF-9016-45C7-9C57-5CD23DC4C450}"/>
              </a:ext>
            </a:extLst>
          </p:cNvPr>
          <p:cNvSpPr/>
          <p:nvPr/>
        </p:nvSpPr>
        <p:spPr>
          <a:xfrm>
            <a:off x="6996113" y="2270712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Non Ore Crusher Related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866152D-02C8-4478-9CCF-9464DF4DD2F0}"/>
              </a:ext>
            </a:extLst>
          </p:cNvPr>
          <p:cNvCxnSpPr>
            <a:stCxn id="28" idx="3"/>
            <a:endCxn id="44" idx="1"/>
          </p:cNvCxnSpPr>
          <p:nvPr/>
        </p:nvCxnSpPr>
        <p:spPr>
          <a:xfrm flipV="1">
            <a:off x="6410326" y="1760024"/>
            <a:ext cx="585787" cy="491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3A622AC-E58F-43C4-AD3D-890E870A74B7}"/>
              </a:ext>
            </a:extLst>
          </p:cNvPr>
          <p:cNvCxnSpPr>
            <a:stCxn id="28" idx="3"/>
            <a:endCxn id="46" idx="1"/>
          </p:cNvCxnSpPr>
          <p:nvPr/>
        </p:nvCxnSpPr>
        <p:spPr>
          <a:xfrm>
            <a:off x="6410326" y="2251363"/>
            <a:ext cx="585787" cy="186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8CD2BB-398A-491A-87C6-AB0C54FD36E3}"/>
              </a:ext>
            </a:extLst>
          </p:cNvPr>
          <p:cNvSpPr txBox="1"/>
          <p:nvPr/>
        </p:nvSpPr>
        <p:spPr>
          <a:xfrm>
            <a:off x="2460932" y="2888816"/>
            <a:ext cx="118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/>
              <a:t>Operations Related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A02A53-5337-4268-8961-7A079688873E}"/>
              </a:ext>
            </a:extLst>
          </p:cNvPr>
          <p:cNvSpPr txBox="1"/>
          <p:nvPr/>
        </p:nvSpPr>
        <p:spPr>
          <a:xfrm>
            <a:off x="2489507" y="4415510"/>
            <a:ext cx="1535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/>
              <a:t>Non Operations Related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358EC7-D132-40D4-A0F0-2EF0474D444E}"/>
              </a:ext>
            </a:extLst>
          </p:cNvPr>
          <p:cNvSpPr/>
          <p:nvPr/>
        </p:nvSpPr>
        <p:spPr>
          <a:xfrm>
            <a:off x="3962401" y="4415510"/>
            <a:ext cx="1042987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People Cost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EAB6F2-BA55-42BD-8DC2-DE6F12AAB474}"/>
              </a:ext>
            </a:extLst>
          </p:cNvPr>
          <p:cNvSpPr/>
          <p:nvPr/>
        </p:nvSpPr>
        <p:spPr>
          <a:xfrm>
            <a:off x="3962400" y="5154972"/>
            <a:ext cx="1042987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Non People Costs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298FFB-765A-40E3-82B1-A57D3DD3BCA1}"/>
              </a:ext>
            </a:extLst>
          </p:cNvPr>
          <p:cNvCxnSpPr>
            <a:stCxn id="12" idx="3"/>
            <a:endCxn id="57" idx="1"/>
          </p:cNvCxnSpPr>
          <p:nvPr/>
        </p:nvCxnSpPr>
        <p:spPr>
          <a:xfrm flipV="1">
            <a:off x="3509963" y="4582198"/>
            <a:ext cx="452438" cy="3416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4F02151-BC18-4426-BE5C-857253CE40B6}"/>
              </a:ext>
            </a:extLst>
          </p:cNvPr>
          <p:cNvCxnSpPr>
            <a:stCxn id="12" idx="3"/>
            <a:endCxn id="59" idx="1"/>
          </p:cNvCxnSpPr>
          <p:nvPr/>
        </p:nvCxnSpPr>
        <p:spPr>
          <a:xfrm>
            <a:off x="3509963" y="4923851"/>
            <a:ext cx="452437" cy="3978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E1F1056-EACA-4EAE-97E1-AC4628BCBCDA}"/>
              </a:ext>
            </a:extLst>
          </p:cNvPr>
          <p:cNvSpPr/>
          <p:nvPr/>
        </p:nvSpPr>
        <p:spPr>
          <a:xfrm>
            <a:off x="2270861" y="3978821"/>
            <a:ext cx="190071" cy="19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605B1E-07F6-41DA-B8F8-0F62BF04CFBF}"/>
              </a:ext>
            </a:extLst>
          </p:cNvPr>
          <p:cNvSpPr/>
          <p:nvPr/>
        </p:nvSpPr>
        <p:spPr>
          <a:xfrm>
            <a:off x="2726532" y="3452364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$56m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131E0A-EB79-4B6C-BE86-1C4031168492}"/>
              </a:ext>
            </a:extLst>
          </p:cNvPr>
          <p:cNvSpPr/>
          <p:nvPr/>
        </p:nvSpPr>
        <p:spPr>
          <a:xfrm>
            <a:off x="2761731" y="5046370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$37m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7D7EE8-ED19-4313-8E93-7408902C04B5}"/>
              </a:ext>
            </a:extLst>
          </p:cNvPr>
          <p:cNvSpPr/>
          <p:nvPr/>
        </p:nvSpPr>
        <p:spPr>
          <a:xfrm>
            <a:off x="4167188" y="2758612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$47m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E13C546-F343-4DF0-9D9E-0731A25D38CF}"/>
              </a:ext>
            </a:extLst>
          </p:cNvPr>
          <p:cNvSpPr/>
          <p:nvPr/>
        </p:nvSpPr>
        <p:spPr>
          <a:xfrm>
            <a:off x="4162592" y="3902490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$9.4m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9F4690-E3B4-4AFD-BA9C-88B2B9B5ACA1}"/>
              </a:ext>
            </a:extLst>
          </p:cNvPr>
          <p:cNvSpPr/>
          <p:nvPr/>
        </p:nvSpPr>
        <p:spPr>
          <a:xfrm>
            <a:off x="4167188" y="4660183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$31m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AAEA87B-4020-4522-BE41-E3592C6C91C3}"/>
              </a:ext>
            </a:extLst>
          </p:cNvPr>
          <p:cNvSpPr/>
          <p:nvPr/>
        </p:nvSpPr>
        <p:spPr>
          <a:xfrm>
            <a:off x="4167188" y="5372516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$6.2m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F3DCFF-6FC6-48D1-B5D5-A55BB7E73613}"/>
              </a:ext>
            </a:extLst>
          </p:cNvPr>
          <p:cNvSpPr/>
          <p:nvPr/>
        </p:nvSpPr>
        <p:spPr>
          <a:xfrm>
            <a:off x="5572126" y="2367376"/>
            <a:ext cx="739774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$37.7m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FC40D09-10C5-404C-B221-6E976BED859B}"/>
              </a:ext>
            </a:extLst>
          </p:cNvPr>
          <p:cNvSpPr/>
          <p:nvPr/>
        </p:nvSpPr>
        <p:spPr>
          <a:xfrm>
            <a:off x="5591175" y="3051407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$9.4m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8FAA826-DFBC-4C58-8465-38FED31B7756}"/>
              </a:ext>
            </a:extLst>
          </p:cNvPr>
          <p:cNvSpPr/>
          <p:nvPr/>
        </p:nvSpPr>
        <p:spPr>
          <a:xfrm>
            <a:off x="7141369" y="1875223"/>
            <a:ext cx="738187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$30m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80981DB-6F22-42AF-BA0C-9DA27D7B4DF3}"/>
              </a:ext>
            </a:extLst>
          </p:cNvPr>
          <p:cNvSpPr/>
          <p:nvPr/>
        </p:nvSpPr>
        <p:spPr>
          <a:xfrm>
            <a:off x="7186613" y="2565170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$7.5m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AB725E9-4A27-4F00-BC4F-A8F5249D9317}"/>
              </a:ext>
            </a:extLst>
          </p:cNvPr>
          <p:cNvSpPr/>
          <p:nvPr/>
        </p:nvSpPr>
        <p:spPr>
          <a:xfrm>
            <a:off x="5572126" y="3627762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$5.6m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DF781C9-93C5-49E8-8CCC-4C8BC4BFB775}"/>
              </a:ext>
            </a:extLst>
          </p:cNvPr>
          <p:cNvSpPr/>
          <p:nvPr/>
        </p:nvSpPr>
        <p:spPr>
          <a:xfrm>
            <a:off x="5590988" y="4274113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$3.7m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440F88-07B0-49F4-B279-942755F8B725}"/>
              </a:ext>
            </a:extLst>
          </p:cNvPr>
          <p:cNvSpPr/>
          <p:nvPr/>
        </p:nvSpPr>
        <p:spPr>
          <a:xfrm>
            <a:off x="3631133" y="4803968"/>
            <a:ext cx="190071" cy="19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+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C1C57CF-1207-4612-B26F-231F52F1F049}"/>
              </a:ext>
            </a:extLst>
          </p:cNvPr>
          <p:cNvSpPr/>
          <p:nvPr/>
        </p:nvSpPr>
        <p:spPr>
          <a:xfrm>
            <a:off x="3657463" y="3256050"/>
            <a:ext cx="190071" cy="19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+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97B533D-3662-4B53-85CE-83148172FF78}"/>
              </a:ext>
            </a:extLst>
          </p:cNvPr>
          <p:cNvSpPr/>
          <p:nvPr/>
        </p:nvSpPr>
        <p:spPr>
          <a:xfrm>
            <a:off x="5083026" y="2566641"/>
            <a:ext cx="190071" cy="19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+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6A5A28-9723-4C63-A4AC-F8742513489D}"/>
              </a:ext>
            </a:extLst>
          </p:cNvPr>
          <p:cNvSpPr/>
          <p:nvPr/>
        </p:nvSpPr>
        <p:spPr>
          <a:xfrm>
            <a:off x="6608184" y="2143404"/>
            <a:ext cx="190071" cy="19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+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5281DA9-6CF9-4B26-80D0-920E7FED71ED}"/>
              </a:ext>
            </a:extLst>
          </p:cNvPr>
          <p:cNvSpPr/>
          <p:nvPr/>
        </p:nvSpPr>
        <p:spPr>
          <a:xfrm>
            <a:off x="5092318" y="3722355"/>
            <a:ext cx="190071" cy="19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94365538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3272</TotalTime>
  <Words>161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Synergy_CF_YNR002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James</cp:lastModifiedBy>
  <cp:revision>60</cp:revision>
  <dcterms:created xsi:type="dcterms:W3CDTF">2019-05-15T15:57:18Z</dcterms:created>
  <dcterms:modified xsi:type="dcterms:W3CDTF">2021-07-05T22:23:14Z</dcterms:modified>
</cp:coreProperties>
</file>