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76" r:id="rId4"/>
    <p:sldId id="277" r:id="rId5"/>
    <p:sldId id="280" r:id="rId6"/>
    <p:sldId id="268" r:id="rId7"/>
    <p:sldId id="259" r:id="rId8"/>
    <p:sldId id="260" r:id="rId9"/>
    <p:sldId id="261" r:id="rId10"/>
    <p:sldId id="264" r:id="rId11"/>
    <p:sldId id="282" r:id="rId12"/>
    <p:sldId id="262" r:id="rId13"/>
    <p:sldId id="263" r:id="rId14"/>
    <p:sldId id="265" r:id="rId15"/>
    <p:sldId id="266" r:id="rId16"/>
    <p:sldId id="286" r:id="rId17"/>
    <p:sldId id="267" r:id="rId18"/>
    <p:sldId id="288" r:id="rId19"/>
    <p:sldId id="269" r:id="rId20"/>
    <p:sldId id="270" r:id="rId21"/>
    <p:sldId id="258" r:id="rId22"/>
    <p:sldId id="271" r:id="rId23"/>
    <p:sldId id="273" r:id="rId24"/>
    <p:sldId id="272" r:id="rId25"/>
    <p:sldId id="285" r:id="rId26"/>
    <p:sldId id="274" r:id="rId27"/>
    <p:sldId id="278" r:id="rId28"/>
    <p:sldId id="279" r:id="rId29"/>
    <p:sldId id="275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catlett" initials="nc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0-17T17:02:33.954" idx="9">
    <p:pos x="212" y="613"/>
    <p:text>changed language of 1st bullet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D20A6-79B4-A64F-8E0D-B697944FCBB1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A45A9-9DB0-DE46-8056-50D56EE407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32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C589F-66A5-4B44-AFDD-6CA57983E740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8E947-FF77-5F43-9916-4C5D3B5817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227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tech subsection masthead v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167" y="-25167"/>
            <a:ext cx="9320169" cy="693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084" y="4225159"/>
            <a:ext cx="7994844" cy="154906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09644"/>
            <a:ext cx="8001000" cy="1362075"/>
          </a:xfrm>
        </p:spPr>
        <p:txBody>
          <a:bodyPr anchor="t">
            <a:normAutofit/>
          </a:bodyPr>
          <a:lstStyle>
            <a:lvl1pPr algn="l"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el_page_vertic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4938" y="6642100"/>
            <a:ext cx="1927225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solidFill>
                  <a:srgbClr val="382D73"/>
                </a:solidFill>
                <a:latin typeface="Calibri" pitchFamily="34" charset="0"/>
              </a:rPr>
              <a:t>© 2011, Selventa, All Rights Reserved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8613" y="6643688"/>
            <a:ext cx="757237" cy="230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382D73"/>
                </a:solidFill>
                <a:latin typeface="+mn-lt"/>
              </a:rPr>
              <a:t>Confidential</a:t>
            </a:r>
          </a:p>
        </p:txBody>
      </p:sp>
      <p:pic>
        <p:nvPicPr>
          <p:cNvPr id="7" name="Picture 10" descr="Sel_icon_small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1388" y="6350"/>
            <a:ext cx="3762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31213" y="6659563"/>
            <a:ext cx="396875" cy="214312"/>
          </a:xfrm>
        </p:spPr>
        <p:txBody>
          <a:bodyPr/>
          <a:lstStyle>
            <a:lvl1pPr algn="r">
              <a:defRPr sz="900">
                <a:solidFill>
                  <a:srgbClr val="382D73"/>
                </a:solidFill>
                <a:latin typeface="Calibri" charset="0"/>
              </a:defRPr>
            </a:lvl1pPr>
          </a:lstStyle>
          <a:p>
            <a:fld id="{A2E061BC-7DF1-3D42-818E-E6FDCD40EC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E061BC-7DF1-3D42-818E-E6FDCD40EC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ch subsection masthead v6 no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938" y="-20638"/>
            <a:ext cx="9244013" cy="687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12984"/>
            <a:ext cx="8001000" cy="1362075"/>
          </a:xfrm>
        </p:spPr>
        <p:txBody>
          <a:bodyPr anchor="t">
            <a:normAutofit/>
          </a:bodyPr>
          <a:lstStyle>
            <a:lvl1pPr algn="l">
              <a:defRPr sz="3200" b="1" cap="none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E061BC-7DF1-3D42-818E-E6FDCD40EC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E061BC-7DF1-3D42-818E-E6FDCD40EC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E061BC-7DF1-3D42-818E-E6FDCD40EC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E061BC-7DF1-3D42-818E-E6FDCD40EC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E061BC-7DF1-3D42-818E-E6FDCD40EC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E061BC-7DF1-3D42-818E-E6FDCD40EC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Test template colored logo top right blue 2  top bar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9145588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50963"/>
            <a:ext cx="8229600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2025" y="6659563"/>
            <a:ext cx="396875" cy="2143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A2E061BC-7DF1-3D42-818E-E6FDCD40EC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642100"/>
            <a:ext cx="1973263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</a:rPr>
              <a:t>© 2011, </a:t>
            </a:r>
            <a:r>
              <a:rPr lang="en-US" sz="900" dirty="0" err="1">
                <a:solidFill>
                  <a:schemeClr val="bg1"/>
                </a:solidFill>
                <a:latin typeface="+mn-lt"/>
              </a:rPr>
              <a:t>Selventa</a:t>
            </a:r>
            <a:r>
              <a:rPr lang="en-US" sz="900" dirty="0">
                <a:solidFill>
                  <a:schemeClr val="bg1"/>
                </a:solidFill>
                <a:latin typeface="+mn-lt"/>
              </a:rPr>
              <a:t>. All Rights Reserved.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7825" y="6643688"/>
            <a:ext cx="757238" cy="230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382D73"/>
          </a:solidFill>
          <a:latin typeface="+mj-lt"/>
          <a:ea typeface="Geneva" charset="-128"/>
          <a:cs typeface="Geneva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2D73"/>
          </a:solidFill>
          <a:latin typeface="Calibri" charset="0"/>
          <a:ea typeface="Geneva" charset="-128"/>
          <a:cs typeface="Geneva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2D73"/>
          </a:solidFill>
          <a:latin typeface="Calibri" charset="0"/>
          <a:ea typeface="Geneva" charset="-128"/>
          <a:cs typeface="Geneva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2D73"/>
          </a:solidFill>
          <a:latin typeface="Calibri" charset="0"/>
          <a:ea typeface="Geneva" charset="-128"/>
          <a:cs typeface="Geneva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2D73"/>
          </a:solidFill>
          <a:latin typeface="Calibri" charset="0"/>
          <a:ea typeface="Geneva" charset="-128"/>
          <a:cs typeface="Geneva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2D73"/>
          </a:solidFill>
          <a:latin typeface="Calibri" charset="0"/>
          <a:ea typeface="Geneva" charset="-128"/>
          <a:cs typeface="Geneva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2D73"/>
          </a:solidFill>
          <a:latin typeface="Calibri" charset="0"/>
          <a:ea typeface="Geneva" charset="-128"/>
          <a:cs typeface="Geneva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2D73"/>
          </a:solidFill>
          <a:latin typeface="Calibri" charset="0"/>
          <a:ea typeface="Geneva" charset="-128"/>
          <a:cs typeface="Geneva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2D73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382D73"/>
        </a:buClr>
        <a:buFont typeface="Arial" charset="0"/>
        <a:buChar char="•"/>
        <a:defRPr sz="2400" kern="1200">
          <a:solidFill>
            <a:srgbClr val="382D73"/>
          </a:solidFill>
          <a:latin typeface="+mn-lt"/>
          <a:ea typeface="Geneva" charset="-128"/>
          <a:cs typeface="Geneva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2762BC"/>
        </a:buClr>
        <a:buFont typeface="Arial" charset="0"/>
        <a:buChar char="–"/>
        <a:defRPr sz="2000" kern="1200">
          <a:solidFill>
            <a:srgbClr val="2762BC"/>
          </a:solidFill>
          <a:latin typeface="+mn-lt"/>
          <a:ea typeface="Geneva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382D73"/>
        </a:buClr>
        <a:buFont typeface="Arial" charset="0"/>
        <a:buChar char="•"/>
        <a:defRPr kern="1200">
          <a:solidFill>
            <a:srgbClr val="382D73"/>
          </a:solidFill>
          <a:latin typeface="+mn-lt"/>
          <a:ea typeface="Geneva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Geneva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Geneva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2011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 </a:t>
            </a:r>
            <a:r>
              <a:rPr lang="en-US" dirty="0" smtClean="0"/>
              <a:t>Framework V1.2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KAM Topology &amp; Compiler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5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complexAbundance</a:t>
            </a:r>
            <a:r>
              <a:rPr lang="en-US" dirty="0" smtClean="0"/>
              <a:t>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I preprocesses </a:t>
            </a:r>
            <a:r>
              <a:rPr lang="en-US" b="1" dirty="0" err="1" smtClean="0"/>
              <a:t>complexAbundance</a:t>
            </a:r>
            <a:r>
              <a:rPr lang="en-US" dirty="0" smtClean="0"/>
              <a:t>() terms and injects individual </a:t>
            </a:r>
            <a:r>
              <a:rPr lang="en-US" b="1" dirty="0" err="1" smtClean="0"/>
              <a:t>hasComponent</a:t>
            </a:r>
            <a:r>
              <a:rPr lang="en-US" dirty="0" smtClean="0"/>
              <a:t> relationships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5639" y="2635249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complex</a:t>
            </a:r>
            <a:r>
              <a:rPr lang="en-US" dirty="0" smtClean="0">
                <a:solidFill>
                  <a:srgbClr val="008000"/>
                </a:solidFill>
              </a:rPr>
              <a:t>(p</a:t>
            </a:r>
            <a:r>
              <a:rPr lang="en-US" dirty="0">
                <a:solidFill>
                  <a:srgbClr val="008000"/>
                </a:solidFill>
              </a:rPr>
              <a:t>(HGNC:GTF2E1),p(HGNC:GTF2E2))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5639" y="3373913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complex(p(HGNC:GTF2E1),p(HGNC:GTF2E2))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complex(p(HGNC:GTF2E1),p(HGNC:GTF2E2)) </a:t>
            </a:r>
            <a:r>
              <a:rPr lang="en-US" dirty="0" err="1" smtClean="0">
                <a:solidFill>
                  <a:srgbClr val="800000"/>
                </a:solidFill>
              </a:rPr>
              <a:t>hasComponent</a:t>
            </a:r>
            <a:r>
              <a:rPr lang="en-US" dirty="0" smtClean="0">
                <a:solidFill>
                  <a:srgbClr val="800000"/>
                </a:solidFill>
              </a:rPr>
              <a:t> p(HGNC:GTF2E1)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complex(p(HGNC:GTF2E1),p(HGNC:GTF2E2)) </a:t>
            </a:r>
            <a:r>
              <a:rPr lang="en-US" dirty="0" err="1" smtClean="0">
                <a:solidFill>
                  <a:srgbClr val="800000"/>
                </a:solidFill>
              </a:rPr>
              <a:t>hasComponent</a:t>
            </a:r>
            <a:r>
              <a:rPr lang="en-US" dirty="0" smtClean="0">
                <a:solidFill>
                  <a:srgbClr val="800000"/>
                </a:solidFill>
              </a:rPr>
              <a:t> p(HGNC:GTF2E2)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0458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ecomes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0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compositeAbundance</a:t>
            </a:r>
            <a:r>
              <a:rPr lang="en-US" dirty="0" smtClean="0"/>
              <a:t>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I preprocesses </a:t>
            </a:r>
            <a:r>
              <a:rPr lang="en-US" b="1" dirty="0" err="1" smtClean="0"/>
              <a:t>compositeAbundance</a:t>
            </a:r>
            <a:r>
              <a:rPr lang="en-US" dirty="0" smtClean="0"/>
              <a:t>() terms and injects individual </a:t>
            </a:r>
            <a:r>
              <a:rPr lang="en-US" b="1" dirty="0" smtClean="0"/>
              <a:t>includes</a:t>
            </a:r>
            <a:r>
              <a:rPr lang="en-US" dirty="0" smtClean="0"/>
              <a:t> relationships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5639" y="236159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composite(a(</a:t>
            </a:r>
            <a:r>
              <a:rPr lang="en-US" dirty="0" err="1">
                <a:solidFill>
                  <a:srgbClr val="008000"/>
                </a:solidFill>
              </a:rPr>
              <a:t>CHEBI:"deoxyribonucleic</a:t>
            </a:r>
            <a:r>
              <a:rPr lang="en-US" dirty="0">
                <a:solidFill>
                  <a:srgbClr val="008000"/>
                </a:solidFill>
              </a:rPr>
              <a:t> acid"), a(CHEBI:"NAD+")) -</a:t>
            </a:r>
            <a:r>
              <a:rPr lang="en-US" dirty="0" smtClean="0">
                <a:solidFill>
                  <a:srgbClr val="008000"/>
                </a:solidFill>
              </a:rPr>
              <a:t>&gt; \</a:t>
            </a: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    </a:t>
            </a:r>
            <a:r>
              <a:rPr lang="en-US" dirty="0">
                <a:solidFill>
                  <a:srgbClr val="008000"/>
                </a:solidFill>
              </a:rPr>
              <a:t>(</a:t>
            </a:r>
            <a:r>
              <a:rPr lang="en-US" dirty="0" err="1">
                <a:solidFill>
                  <a:srgbClr val="008000"/>
                </a:solidFill>
              </a:rPr>
              <a:t>ribo</a:t>
            </a:r>
            <a:r>
              <a:rPr lang="en-US" dirty="0">
                <a:solidFill>
                  <a:srgbClr val="008000"/>
                </a:solidFill>
              </a:rPr>
              <a:t>(p(HGNC:PARP1)) =&gt; p(HGNC:PARP1, </a:t>
            </a:r>
            <a:r>
              <a:rPr lang="en-US" dirty="0" err="1">
                <a:solidFill>
                  <a:srgbClr val="008000"/>
                </a:solidFill>
              </a:rPr>
              <a:t>pmod</a:t>
            </a:r>
            <a:r>
              <a:rPr lang="en-US" dirty="0">
                <a:solidFill>
                  <a:srgbClr val="008000"/>
                </a:solidFill>
              </a:rPr>
              <a:t>(R)))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5639" y="3373913"/>
            <a:ext cx="82296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composite(a(</a:t>
            </a:r>
            <a:r>
              <a:rPr lang="en-US" dirty="0" err="1">
                <a:solidFill>
                  <a:srgbClr val="008000"/>
                </a:solidFill>
              </a:rPr>
              <a:t>CHEBI:"deoxyribonucleic</a:t>
            </a:r>
            <a:r>
              <a:rPr lang="en-US" dirty="0">
                <a:solidFill>
                  <a:srgbClr val="008000"/>
                </a:solidFill>
              </a:rPr>
              <a:t> acid"), a(CHEBI:"NAD+")) -&gt; \</a:t>
            </a:r>
          </a:p>
          <a:p>
            <a:r>
              <a:rPr lang="en-US" dirty="0">
                <a:solidFill>
                  <a:srgbClr val="008000"/>
                </a:solidFill>
              </a:rPr>
              <a:t>      (</a:t>
            </a:r>
            <a:r>
              <a:rPr lang="en-US" dirty="0" err="1">
                <a:solidFill>
                  <a:srgbClr val="008000"/>
                </a:solidFill>
              </a:rPr>
              <a:t>ribo</a:t>
            </a:r>
            <a:r>
              <a:rPr lang="en-US" dirty="0">
                <a:solidFill>
                  <a:srgbClr val="008000"/>
                </a:solidFill>
              </a:rPr>
              <a:t>(p(HGNC:PARP1)) =&gt; p(HGNC:PARP1, </a:t>
            </a:r>
            <a:r>
              <a:rPr lang="en-US" dirty="0" err="1">
                <a:solidFill>
                  <a:srgbClr val="008000"/>
                </a:solidFill>
              </a:rPr>
              <a:t>pmod</a:t>
            </a:r>
            <a:r>
              <a:rPr lang="en-US" dirty="0">
                <a:solidFill>
                  <a:srgbClr val="008000"/>
                </a:solidFill>
              </a:rPr>
              <a:t>(R)))</a:t>
            </a:r>
          </a:p>
          <a:p>
            <a:r>
              <a:rPr lang="en-US" dirty="0">
                <a:solidFill>
                  <a:srgbClr val="800000"/>
                </a:solidFill>
              </a:rPr>
              <a:t>composite(a(</a:t>
            </a:r>
            <a:r>
              <a:rPr lang="en-US" dirty="0" err="1">
                <a:solidFill>
                  <a:srgbClr val="800000"/>
                </a:solidFill>
              </a:rPr>
              <a:t>CHEBI:"deoxyribonucleic</a:t>
            </a:r>
            <a:r>
              <a:rPr lang="en-US" dirty="0">
                <a:solidFill>
                  <a:srgbClr val="800000"/>
                </a:solidFill>
              </a:rPr>
              <a:t> acid"), a(CHEBI:"NAD+")) -&gt; \</a:t>
            </a:r>
          </a:p>
          <a:p>
            <a:r>
              <a:rPr lang="en-US" dirty="0">
                <a:solidFill>
                  <a:srgbClr val="800000"/>
                </a:solidFill>
              </a:rPr>
              <a:t>      (</a:t>
            </a:r>
            <a:r>
              <a:rPr lang="en-US" dirty="0" err="1">
                <a:solidFill>
                  <a:srgbClr val="800000"/>
                </a:solidFill>
              </a:rPr>
              <a:t>ribo</a:t>
            </a:r>
            <a:r>
              <a:rPr lang="en-US" dirty="0">
                <a:solidFill>
                  <a:srgbClr val="800000"/>
                </a:solidFill>
              </a:rPr>
              <a:t>(p(HGNC:PARP1)</a:t>
            </a:r>
            <a:r>
              <a:rPr lang="en-US" dirty="0" smtClean="0">
                <a:solidFill>
                  <a:srgbClr val="800000"/>
                </a:solidFill>
              </a:rPr>
              <a:t>) includes a(CHEBI</a:t>
            </a:r>
            <a:r>
              <a:rPr lang="en-US" dirty="0">
                <a:solidFill>
                  <a:srgbClr val="800000"/>
                </a:solidFill>
              </a:rPr>
              <a:t>:"deoxyribonucleic acid"),</a:t>
            </a:r>
            <a:endParaRPr lang="en-US" dirty="0" smtClean="0">
              <a:solidFill>
                <a:srgbClr val="800000"/>
              </a:solidFill>
            </a:endParaRPr>
          </a:p>
          <a:p>
            <a:r>
              <a:rPr lang="en-US" dirty="0">
                <a:solidFill>
                  <a:srgbClr val="800000"/>
                </a:solidFill>
              </a:rPr>
              <a:t>composite(a(</a:t>
            </a:r>
            <a:r>
              <a:rPr lang="en-US" dirty="0" err="1">
                <a:solidFill>
                  <a:srgbClr val="800000"/>
                </a:solidFill>
              </a:rPr>
              <a:t>CHEBI:"deoxyribonucleic</a:t>
            </a:r>
            <a:r>
              <a:rPr lang="en-US" dirty="0">
                <a:solidFill>
                  <a:srgbClr val="800000"/>
                </a:solidFill>
              </a:rPr>
              <a:t> acid"), a(CHEBI:"NAD+")) -&gt; \</a:t>
            </a:r>
          </a:p>
          <a:p>
            <a:r>
              <a:rPr lang="en-US" dirty="0">
                <a:solidFill>
                  <a:srgbClr val="800000"/>
                </a:solidFill>
              </a:rPr>
              <a:t>      (</a:t>
            </a:r>
            <a:r>
              <a:rPr lang="en-US" dirty="0" err="1">
                <a:solidFill>
                  <a:srgbClr val="800000"/>
                </a:solidFill>
              </a:rPr>
              <a:t>ribo</a:t>
            </a:r>
            <a:r>
              <a:rPr lang="en-US" dirty="0">
                <a:solidFill>
                  <a:srgbClr val="800000"/>
                </a:solidFill>
              </a:rPr>
              <a:t>(p(HGNC:PARP1))</a:t>
            </a:r>
            <a:r>
              <a:rPr lang="en-US" dirty="0" smtClean="0">
                <a:solidFill>
                  <a:srgbClr val="800000"/>
                </a:solidFill>
              </a:rPr>
              <a:t> includes </a:t>
            </a:r>
            <a:r>
              <a:rPr lang="en-US" dirty="0">
                <a:solidFill>
                  <a:srgbClr val="800000"/>
                </a:solidFill>
              </a:rPr>
              <a:t>a(CHEBI:"NAD+")</a:t>
            </a:r>
            <a:endParaRPr lang="en-US" dirty="0" smtClean="0">
              <a:solidFill>
                <a:srgbClr val="80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0458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ecomes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5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Terms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I expands inner terms to relate abundances to activity terms using </a:t>
            </a:r>
            <a:r>
              <a:rPr lang="en-US" b="1" dirty="0" err="1" smtClean="0"/>
              <a:t>actsIn</a:t>
            </a:r>
            <a:r>
              <a:rPr lang="en-US" dirty="0" smtClean="0"/>
              <a:t> relationships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3789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ecomes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2867" y="266856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</a:rPr>
              <a:t>phos</a:t>
            </a:r>
            <a:r>
              <a:rPr lang="en-US" dirty="0">
                <a:solidFill>
                  <a:srgbClr val="008000"/>
                </a:solidFill>
              </a:rPr>
              <a:t>(p(HGNC:DUSP1)) =| kin(p(HGNC:MAPK8))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867" y="3407225"/>
            <a:ext cx="4612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8000"/>
                </a:solidFill>
              </a:rPr>
              <a:t>phos</a:t>
            </a:r>
            <a:r>
              <a:rPr lang="en-US" dirty="0" smtClean="0">
                <a:solidFill>
                  <a:srgbClr val="008000"/>
                </a:solidFill>
              </a:rPr>
              <a:t>(p(HGNC:DUSP1)) =| kin(p(HGNC:MAPK8))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p(HGNC:DUSP1) </a:t>
            </a:r>
            <a:r>
              <a:rPr lang="en-US" dirty="0" err="1" smtClean="0">
                <a:solidFill>
                  <a:srgbClr val="800000"/>
                </a:solidFill>
              </a:rPr>
              <a:t>actsIn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err="1" smtClean="0">
                <a:solidFill>
                  <a:srgbClr val="800000"/>
                </a:solidFill>
              </a:rPr>
              <a:t>phos</a:t>
            </a:r>
            <a:r>
              <a:rPr lang="en-US" dirty="0" smtClean="0">
                <a:solidFill>
                  <a:srgbClr val="800000"/>
                </a:solidFill>
              </a:rPr>
              <a:t>(p(HGNC:DUSP1))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p(HGNC:MAPK8) </a:t>
            </a:r>
            <a:r>
              <a:rPr lang="en-US" dirty="0" err="1" smtClean="0">
                <a:solidFill>
                  <a:srgbClr val="800000"/>
                </a:solidFill>
              </a:rPr>
              <a:t>actsIn</a:t>
            </a:r>
            <a:r>
              <a:rPr lang="en-US" dirty="0" smtClean="0">
                <a:solidFill>
                  <a:srgbClr val="800000"/>
                </a:solidFill>
              </a:rPr>
              <a:t> kin(p(HGNC:MAPK8))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Modification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I expands </a:t>
            </a:r>
            <a:r>
              <a:rPr lang="en-US" b="1" dirty="0" err="1" smtClean="0"/>
              <a:t>proteinModification</a:t>
            </a:r>
            <a:r>
              <a:rPr lang="en-US" dirty="0" smtClean="0"/>
              <a:t>() sub-terms to associate a modified protein abundance with the normal </a:t>
            </a:r>
            <a:r>
              <a:rPr lang="en-US" dirty="0" smtClean="0"/>
              <a:t>(root) </a:t>
            </a:r>
            <a:r>
              <a:rPr lang="en-US" dirty="0" smtClean="0"/>
              <a:t>protein abundance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5639" y="286270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p(HGNC:MAPK1, </a:t>
            </a:r>
            <a:r>
              <a:rPr lang="en-US" dirty="0" err="1">
                <a:solidFill>
                  <a:srgbClr val="008000"/>
                </a:solidFill>
              </a:rPr>
              <a:t>pmod</a:t>
            </a:r>
            <a:r>
              <a:rPr lang="en-US" dirty="0">
                <a:solidFill>
                  <a:srgbClr val="008000"/>
                </a:solidFill>
              </a:rPr>
              <a:t>(P, T)) =&gt; kin(p(HGNC:MAPK1))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5639" y="3711064"/>
            <a:ext cx="6089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p(HGNC:MAPK1, </a:t>
            </a:r>
            <a:r>
              <a:rPr lang="en-US" dirty="0" err="1" smtClean="0">
                <a:solidFill>
                  <a:srgbClr val="008000"/>
                </a:solidFill>
              </a:rPr>
              <a:t>pmod</a:t>
            </a:r>
            <a:r>
              <a:rPr lang="en-US" dirty="0" smtClean="0">
                <a:solidFill>
                  <a:srgbClr val="008000"/>
                </a:solidFill>
              </a:rPr>
              <a:t>(P, T)) =&gt; kin(p(HGNC:MAPK1))</a:t>
            </a:r>
          </a:p>
          <a:p>
            <a:r>
              <a:rPr lang="en-US" dirty="0">
                <a:solidFill>
                  <a:srgbClr val="800000"/>
                </a:solidFill>
              </a:rPr>
              <a:t>p</a:t>
            </a:r>
            <a:r>
              <a:rPr lang="en-US" dirty="0" smtClean="0">
                <a:solidFill>
                  <a:srgbClr val="800000"/>
                </a:solidFill>
              </a:rPr>
              <a:t>(HGNC:MAPK1) </a:t>
            </a:r>
            <a:r>
              <a:rPr lang="en-US" dirty="0" err="1" smtClean="0">
                <a:solidFill>
                  <a:srgbClr val="800000"/>
                </a:solidFill>
              </a:rPr>
              <a:t>hasModification</a:t>
            </a:r>
            <a:r>
              <a:rPr lang="en-US" dirty="0" smtClean="0">
                <a:solidFill>
                  <a:srgbClr val="800000"/>
                </a:solidFill>
              </a:rPr>
              <a:t> p(HGNC:MAPK1, </a:t>
            </a:r>
            <a:r>
              <a:rPr lang="en-US" dirty="0" err="1" smtClean="0">
                <a:solidFill>
                  <a:srgbClr val="800000"/>
                </a:solidFill>
              </a:rPr>
              <a:t>pmod</a:t>
            </a:r>
            <a:r>
              <a:rPr lang="en-US" dirty="0" smtClean="0">
                <a:solidFill>
                  <a:srgbClr val="800000"/>
                </a:solidFill>
              </a:rPr>
              <a:t>(P, T))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p(HGNC:MAPK1) </a:t>
            </a:r>
            <a:r>
              <a:rPr lang="en-US" dirty="0" err="1" smtClean="0">
                <a:solidFill>
                  <a:srgbClr val="800000"/>
                </a:solidFill>
              </a:rPr>
              <a:t>actsIn</a:t>
            </a:r>
            <a:r>
              <a:rPr lang="en-US" dirty="0" smtClean="0">
                <a:solidFill>
                  <a:srgbClr val="800000"/>
                </a:solidFill>
              </a:rPr>
              <a:t> kin(p(HGNC:MAPK1))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334173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ecomes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Modification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627"/>
            <a:ext cx="8229600" cy="4775200"/>
          </a:xfrm>
        </p:spPr>
        <p:txBody>
          <a:bodyPr/>
          <a:lstStyle/>
          <a:p>
            <a:r>
              <a:rPr lang="en-US" dirty="0" smtClean="0"/>
              <a:t>Phase I expands </a:t>
            </a:r>
            <a:r>
              <a:rPr lang="en-US" b="1" dirty="0" smtClean="0"/>
              <a:t>fusion()</a:t>
            </a:r>
            <a:r>
              <a:rPr lang="en-US" dirty="0" smtClean="0"/>
              <a:t>, </a:t>
            </a:r>
            <a:r>
              <a:rPr lang="en-US" b="1" dirty="0" smtClean="0"/>
              <a:t>truncation()</a:t>
            </a:r>
            <a:r>
              <a:rPr lang="en-US" dirty="0" smtClean="0"/>
              <a:t>, and </a:t>
            </a:r>
            <a:r>
              <a:rPr lang="en-US" b="1" dirty="0" smtClean="0"/>
              <a:t>substitution()</a:t>
            </a:r>
            <a:r>
              <a:rPr lang="en-US" dirty="0" smtClean="0"/>
              <a:t> sub-terms to associate a protein variant abundance with the normal protein abundance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5633" y="290896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</a:t>
            </a:r>
            <a:r>
              <a:rPr lang="en-US" dirty="0" smtClean="0">
                <a:solidFill>
                  <a:srgbClr val="008000"/>
                </a:solidFill>
              </a:rPr>
              <a:t>(HGNC:KRAS, </a:t>
            </a:r>
            <a:r>
              <a:rPr lang="en-US" dirty="0" err="1" smtClean="0">
                <a:solidFill>
                  <a:srgbClr val="008000"/>
                </a:solidFill>
              </a:rPr>
              <a:t>trunc</a:t>
            </a:r>
            <a:r>
              <a:rPr lang="en-US" dirty="0" smtClean="0">
                <a:solidFill>
                  <a:srgbClr val="008000"/>
                </a:solidFill>
              </a:rPr>
              <a:t>(55))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5633" y="3730302"/>
            <a:ext cx="501591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p(HGNC:KRAS, </a:t>
            </a:r>
            <a:r>
              <a:rPr lang="en-US" dirty="0" err="1" smtClean="0">
                <a:solidFill>
                  <a:srgbClr val="008000"/>
                </a:solidFill>
              </a:rPr>
              <a:t>trunc</a:t>
            </a:r>
            <a:r>
              <a:rPr lang="en-US" dirty="0" smtClean="0">
                <a:solidFill>
                  <a:srgbClr val="008000"/>
                </a:solidFill>
              </a:rPr>
              <a:t>(55))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p(HGNC:KRAS) </a:t>
            </a:r>
            <a:r>
              <a:rPr lang="en-US" dirty="0" err="1" smtClean="0">
                <a:solidFill>
                  <a:srgbClr val="800000"/>
                </a:solidFill>
              </a:rPr>
              <a:t>hasVariant</a:t>
            </a:r>
            <a:r>
              <a:rPr lang="en-US" dirty="0" smtClean="0">
                <a:solidFill>
                  <a:srgbClr val="800000"/>
                </a:solidFill>
              </a:rPr>
              <a:t> p(HGNC:KRAS, </a:t>
            </a:r>
            <a:r>
              <a:rPr lang="en-US" dirty="0" err="1" smtClean="0">
                <a:solidFill>
                  <a:srgbClr val="800000"/>
                </a:solidFill>
              </a:rPr>
              <a:t>trunc</a:t>
            </a:r>
            <a:r>
              <a:rPr lang="en-US" dirty="0" smtClean="0">
                <a:solidFill>
                  <a:srgbClr val="800000"/>
                </a:solidFill>
              </a:rPr>
              <a:t>(55))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7194" y="336097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ecomes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3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I expands </a:t>
            </a:r>
            <a:r>
              <a:rPr lang="en-US" b="1" dirty="0" smtClean="0"/>
              <a:t>reactants()</a:t>
            </a:r>
            <a:r>
              <a:rPr lang="en-US" dirty="0" smtClean="0"/>
              <a:t> and </a:t>
            </a:r>
            <a:r>
              <a:rPr lang="en-US" b="1" dirty="0" smtClean="0"/>
              <a:t>products() </a:t>
            </a:r>
            <a:r>
              <a:rPr lang="en-US" dirty="0" smtClean="0"/>
              <a:t>reaction sub-terms to associate the reactant and product lists with their abundances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5639" y="257219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r</a:t>
            </a:r>
            <a:r>
              <a:rPr lang="en-US" dirty="0" smtClean="0">
                <a:solidFill>
                  <a:srgbClr val="008000"/>
                </a:solidFill>
              </a:rPr>
              <a:t>eaction(reactants(a(</a:t>
            </a:r>
            <a:r>
              <a:rPr lang="en-US" dirty="0" err="1" smtClean="0">
                <a:solidFill>
                  <a:srgbClr val="008000"/>
                </a:solidFill>
              </a:rPr>
              <a:t>CHEBI:superoxide</a:t>
            </a:r>
            <a:r>
              <a:rPr lang="en-US" dirty="0" smtClean="0">
                <a:solidFill>
                  <a:srgbClr val="008000"/>
                </a:solidFill>
              </a:rPr>
              <a:t>)), \</a:t>
            </a: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  products(a(CHEBI:”hydrogen peroxide”),a(</a:t>
            </a:r>
            <a:r>
              <a:rPr lang="en-US" dirty="0" err="1" smtClean="0">
                <a:solidFill>
                  <a:srgbClr val="008000"/>
                </a:solidFill>
              </a:rPr>
              <a:t>CHEBI:oxygen</a:t>
            </a:r>
            <a:r>
              <a:rPr lang="en-US" dirty="0" smtClean="0">
                <a:solidFill>
                  <a:srgbClr val="008000"/>
                </a:solidFill>
              </a:rPr>
              <a:t>))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639" y="3540840"/>
            <a:ext cx="725988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reaction(reactants(m(</a:t>
            </a:r>
            <a:r>
              <a:rPr lang="en-US" dirty="0" err="1" smtClean="0">
                <a:solidFill>
                  <a:srgbClr val="008000"/>
                </a:solidFill>
              </a:rPr>
              <a:t>CHEBI:superoxide</a:t>
            </a:r>
            <a:r>
              <a:rPr lang="en-US" dirty="0" smtClean="0">
                <a:solidFill>
                  <a:srgbClr val="008000"/>
                </a:solidFill>
              </a:rPr>
              <a:t>)), \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    products(a(CHEBI:”hydrogen peroxide”),a(</a:t>
            </a:r>
            <a:r>
              <a:rPr lang="en-US" dirty="0" err="1" smtClean="0">
                <a:solidFill>
                  <a:srgbClr val="008000"/>
                </a:solidFill>
              </a:rPr>
              <a:t>CHEBI:oxygen</a:t>
            </a:r>
            <a:r>
              <a:rPr lang="en-US" dirty="0" smtClean="0">
                <a:solidFill>
                  <a:srgbClr val="008000"/>
                </a:solidFill>
              </a:rPr>
              <a:t>))</a:t>
            </a:r>
          </a:p>
          <a:p>
            <a:r>
              <a:rPr lang="en-US" dirty="0">
                <a:solidFill>
                  <a:srgbClr val="800000"/>
                </a:solidFill>
              </a:rPr>
              <a:t>a</a:t>
            </a:r>
            <a:r>
              <a:rPr lang="en-US" dirty="0" smtClean="0">
                <a:solidFill>
                  <a:srgbClr val="800000"/>
                </a:solidFill>
              </a:rPr>
              <a:t>(</a:t>
            </a:r>
            <a:r>
              <a:rPr lang="en-US" dirty="0" err="1" smtClean="0">
                <a:solidFill>
                  <a:srgbClr val="800000"/>
                </a:solidFill>
              </a:rPr>
              <a:t>CHEBI:superoxide</a:t>
            </a:r>
            <a:r>
              <a:rPr lang="en-US" dirty="0" smtClean="0">
                <a:solidFill>
                  <a:srgbClr val="800000"/>
                </a:solidFill>
              </a:rPr>
              <a:t>) </a:t>
            </a:r>
            <a:r>
              <a:rPr lang="en-US" dirty="0" err="1" smtClean="0">
                <a:solidFill>
                  <a:srgbClr val="800000"/>
                </a:solidFill>
              </a:rPr>
              <a:t>reactantIn</a:t>
            </a:r>
            <a:r>
              <a:rPr lang="en-US" dirty="0" smtClean="0">
                <a:solidFill>
                  <a:srgbClr val="800000"/>
                </a:solidFill>
              </a:rPr>
              <a:t> reaction(reactants(a(</a:t>
            </a:r>
            <a:r>
              <a:rPr lang="en-US" dirty="0" err="1" smtClean="0">
                <a:solidFill>
                  <a:srgbClr val="800000"/>
                </a:solidFill>
              </a:rPr>
              <a:t>CHEBI:superoxide</a:t>
            </a:r>
            <a:r>
              <a:rPr lang="en-US" dirty="0" smtClean="0">
                <a:solidFill>
                  <a:srgbClr val="800000"/>
                </a:solidFill>
              </a:rPr>
              <a:t>)), \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    products(a(CHEBI:”hydrogen peroxide”),a(</a:t>
            </a:r>
            <a:r>
              <a:rPr lang="en-US" dirty="0" err="1" smtClean="0">
                <a:solidFill>
                  <a:srgbClr val="800000"/>
                </a:solidFill>
              </a:rPr>
              <a:t>CHEBI:oxygen</a:t>
            </a:r>
            <a:r>
              <a:rPr lang="en-US" dirty="0" smtClean="0">
                <a:solidFill>
                  <a:srgbClr val="800000"/>
                </a:solidFill>
              </a:rPr>
              <a:t>))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reaction(reactants(a(</a:t>
            </a:r>
            <a:r>
              <a:rPr lang="en-US" dirty="0" err="1" smtClean="0">
                <a:solidFill>
                  <a:srgbClr val="800000"/>
                </a:solidFill>
              </a:rPr>
              <a:t>CHEBI:superoxide</a:t>
            </a:r>
            <a:r>
              <a:rPr lang="en-US" dirty="0" smtClean="0">
                <a:solidFill>
                  <a:srgbClr val="800000"/>
                </a:solidFill>
              </a:rPr>
              <a:t>)), \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    products(a(CHEBI:”hydrogen peroxide”),a(</a:t>
            </a:r>
            <a:r>
              <a:rPr lang="en-US" dirty="0" err="1" smtClean="0">
                <a:solidFill>
                  <a:srgbClr val="800000"/>
                </a:solidFill>
              </a:rPr>
              <a:t>CHEBI:oxygen</a:t>
            </a:r>
            <a:r>
              <a:rPr lang="en-US" dirty="0" smtClean="0">
                <a:solidFill>
                  <a:srgbClr val="800000"/>
                </a:solidFill>
              </a:rPr>
              <a:t>)) \</a:t>
            </a:r>
          </a:p>
          <a:p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  </a:t>
            </a:r>
            <a:r>
              <a:rPr lang="en-US" dirty="0" err="1" smtClean="0">
                <a:solidFill>
                  <a:srgbClr val="800000"/>
                </a:solidFill>
              </a:rPr>
              <a:t>hasProduct</a:t>
            </a:r>
            <a:r>
              <a:rPr lang="en-US" dirty="0" smtClean="0">
                <a:solidFill>
                  <a:srgbClr val="800000"/>
                </a:solidFill>
              </a:rPr>
              <a:t> a(CHEBI:”hydrogen peroxide”)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reaction(reactants(a(</a:t>
            </a:r>
            <a:r>
              <a:rPr lang="en-US" dirty="0" err="1" smtClean="0">
                <a:solidFill>
                  <a:srgbClr val="800000"/>
                </a:solidFill>
              </a:rPr>
              <a:t>CHEBI:superoxide</a:t>
            </a:r>
            <a:r>
              <a:rPr lang="en-US" dirty="0" smtClean="0">
                <a:solidFill>
                  <a:srgbClr val="800000"/>
                </a:solidFill>
              </a:rPr>
              <a:t>)), \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    products(a(CHEBI:”hydrogen peroxide”),a(</a:t>
            </a:r>
            <a:r>
              <a:rPr lang="en-US" dirty="0" err="1" smtClean="0">
                <a:solidFill>
                  <a:srgbClr val="800000"/>
                </a:solidFill>
              </a:rPr>
              <a:t>CHEBI:oxygen</a:t>
            </a:r>
            <a:r>
              <a:rPr lang="en-US" dirty="0" smtClean="0">
                <a:solidFill>
                  <a:srgbClr val="800000"/>
                </a:solidFill>
              </a:rPr>
              <a:t>)) \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   </a:t>
            </a:r>
            <a:r>
              <a:rPr lang="en-US" dirty="0" err="1" smtClean="0">
                <a:solidFill>
                  <a:srgbClr val="800000"/>
                </a:solidFill>
              </a:rPr>
              <a:t>hasProduct</a:t>
            </a:r>
            <a:r>
              <a:rPr lang="en-US" dirty="0" smtClean="0">
                <a:solidFill>
                  <a:srgbClr val="800000"/>
                </a:solidFill>
              </a:rPr>
              <a:t> a(</a:t>
            </a:r>
            <a:r>
              <a:rPr lang="en-US" dirty="0" err="1" smtClean="0">
                <a:solidFill>
                  <a:srgbClr val="800000"/>
                </a:solidFill>
              </a:rPr>
              <a:t>CHEBI:oxygen</a:t>
            </a:r>
            <a:r>
              <a:rPr lang="en-US" dirty="0" smtClean="0">
                <a:solidFill>
                  <a:srgbClr val="80000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17150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ecomes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5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Statement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compiler will automatically expand nested statements and create additional relationships from the subject of the statement to the object of the nested statement</a:t>
            </a:r>
          </a:p>
          <a:p>
            <a:pPr lvl="1"/>
            <a:r>
              <a:rPr lang="en-US" dirty="0" smtClean="0"/>
              <a:t>can be turned off using the </a:t>
            </a:r>
            <a:r>
              <a:rPr lang="en-US" dirty="0" smtClean="0">
                <a:solidFill>
                  <a:srgbClr val="FF6600"/>
                </a:solidFill>
              </a:rPr>
              <a:t>--no-statement-expansion </a:t>
            </a:r>
            <a:r>
              <a:rPr lang="en-US" dirty="0" smtClean="0"/>
              <a:t>switch </a:t>
            </a:r>
            <a:endParaRPr lang="en-US" dirty="0" smtClean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8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Nested Statement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I expands nested statements to link the subject of the statement to the object of the nested statement</a:t>
            </a:r>
          </a:p>
          <a:p>
            <a:r>
              <a:rPr lang="en-US" dirty="0" smtClean="0"/>
              <a:t>The original statement is preserved as supporting evidence for the derived assertions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946" y="299478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kin(p(HGNC:MAPK1)) -&gt; </a:t>
            </a:r>
            <a:r>
              <a:rPr lang="en-US" dirty="0" smtClean="0">
                <a:solidFill>
                  <a:srgbClr val="008000"/>
                </a:solidFill>
              </a:rPr>
              <a:t>\</a:t>
            </a: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  (</a:t>
            </a:r>
            <a:r>
              <a:rPr lang="en-US" dirty="0">
                <a:solidFill>
                  <a:srgbClr val="008000"/>
                </a:solidFill>
              </a:rPr>
              <a:t>a(CHEBI:"</a:t>
            </a:r>
            <a:r>
              <a:rPr lang="en-US" dirty="0" err="1">
                <a:solidFill>
                  <a:srgbClr val="008000"/>
                </a:solidFill>
              </a:rPr>
              <a:t>phorbol</a:t>
            </a:r>
            <a:r>
              <a:rPr lang="en-US" dirty="0">
                <a:solidFill>
                  <a:srgbClr val="008000"/>
                </a:solidFill>
              </a:rPr>
              <a:t> 13-acetate 12-myristate") -&gt; p(HGNC:DUSP1))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2946" y="4080077"/>
            <a:ext cx="61025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a(CHEBI:"</a:t>
            </a:r>
            <a:r>
              <a:rPr lang="en-US" dirty="0" err="1" smtClean="0">
                <a:solidFill>
                  <a:srgbClr val="800000"/>
                </a:solidFill>
              </a:rPr>
              <a:t>phorbol</a:t>
            </a:r>
            <a:r>
              <a:rPr lang="en-US" dirty="0" smtClean="0">
                <a:solidFill>
                  <a:srgbClr val="800000"/>
                </a:solidFill>
              </a:rPr>
              <a:t> 13-acetate 12-myristate") -&gt; p(HGNC:DUSP1)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kin(p(HGNC:MAPK1)) -&gt; p(HGNC:DUSP1)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p(HGNC:MAPK1) </a:t>
            </a:r>
            <a:r>
              <a:rPr lang="en-US" dirty="0" err="1" smtClean="0">
                <a:solidFill>
                  <a:srgbClr val="800000"/>
                </a:solidFill>
              </a:rPr>
              <a:t>actsIn</a:t>
            </a:r>
            <a:r>
              <a:rPr lang="en-US" dirty="0" smtClean="0">
                <a:solidFill>
                  <a:srgbClr val="800000"/>
                </a:solidFill>
              </a:rPr>
              <a:t> kin(p(HGNC:MAPK1))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65342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ecomes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2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Nested Statement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–no-statement-expansion switch is set, the compiler will instantiate the subject of the statement and expand the nested statement but not couple the two together.</a:t>
            </a:r>
          </a:p>
          <a:p>
            <a:r>
              <a:rPr lang="en-US" dirty="0" smtClean="0"/>
              <a:t>The original statement is removed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946" y="343374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kin(p(HGNC:MAPK1)) -&gt; </a:t>
            </a:r>
            <a:r>
              <a:rPr lang="en-US" dirty="0" smtClean="0">
                <a:solidFill>
                  <a:srgbClr val="008000"/>
                </a:solidFill>
              </a:rPr>
              <a:t>\</a:t>
            </a: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  (</a:t>
            </a:r>
            <a:r>
              <a:rPr lang="en-US" dirty="0">
                <a:solidFill>
                  <a:srgbClr val="008000"/>
                </a:solidFill>
              </a:rPr>
              <a:t>a(CHEBI:"</a:t>
            </a:r>
            <a:r>
              <a:rPr lang="en-US" dirty="0" err="1">
                <a:solidFill>
                  <a:srgbClr val="008000"/>
                </a:solidFill>
              </a:rPr>
              <a:t>phorbol</a:t>
            </a:r>
            <a:r>
              <a:rPr lang="en-US" dirty="0">
                <a:solidFill>
                  <a:srgbClr val="008000"/>
                </a:solidFill>
              </a:rPr>
              <a:t> 13-acetate 12-myristate") -&gt; p(HGNC:DUSP1))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2946" y="4519038"/>
            <a:ext cx="61025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a(CHEBI:"</a:t>
            </a:r>
            <a:r>
              <a:rPr lang="en-US" dirty="0" err="1" smtClean="0">
                <a:solidFill>
                  <a:srgbClr val="800000"/>
                </a:solidFill>
              </a:rPr>
              <a:t>phorbol</a:t>
            </a:r>
            <a:r>
              <a:rPr lang="en-US" dirty="0" smtClean="0">
                <a:solidFill>
                  <a:srgbClr val="800000"/>
                </a:solidFill>
              </a:rPr>
              <a:t> 13-acetate 12-myristate") -&gt; p(HGNC:DUSP1)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kin(p(HGNC:MAPK1))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p(HGNC:MAPK1) </a:t>
            </a:r>
            <a:r>
              <a:rPr lang="en-US" dirty="0" err="1" smtClean="0">
                <a:solidFill>
                  <a:srgbClr val="800000"/>
                </a:solidFill>
              </a:rPr>
              <a:t>actsIn</a:t>
            </a:r>
            <a:r>
              <a:rPr lang="en-US" dirty="0" smtClean="0">
                <a:solidFill>
                  <a:srgbClr val="800000"/>
                </a:solidFill>
              </a:rPr>
              <a:t> kin(p(HGNC:MAPK1))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0923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ecomes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KAM Structure</a:t>
            </a:r>
          </a:p>
          <a:p>
            <a:r>
              <a:rPr lang="en-US" dirty="0" smtClean="0"/>
              <a:t>Phase I Compiler Expansions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Phase III Augmentations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5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KAM Structure</a:t>
            </a:r>
          </a:p>
          <a:p>
            <a:r>
              <a:rPr lang="en-US" dirty="0" smtClean="0"/>
              <a:t>Phase I Compiler Expansions</a:t>
            </a:r>
          </a:p>
          <a:p>
            <a:r>
              <a:rPr lang="en-US" dirty="0" smtClean="0"/>
              <a:t>Phase III Compiler Augmentations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9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III Augmentations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 Activation Pathways</a:t>
            </a:r>
          </a:p>
          <a:p>
            <a:r>
              <a:rPr lang="en-US" dirty="0" smtClean="0"/>
              <a:t>Protein Family</a:t>
            </a:r>
          </a:p>
          <a:p>
            <a:r>
              <a:rPr lang="en-US" dirty="0" smtClean="0"/>
              <a:t>Named Complexes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7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Activation Pathways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3199"/>
            <a:ext cx="8229600" cy="4525963"/>
          </a:xfrm>
        </p:spPr>
        <p:txBody>
          <a:bodyPr/>
          <a:lstStyle/>
          <a:p>
            <a:r>
              <a:rPr lang="en-US" sz="2800" dirty="0" smtClean="0"/>
              <a:t>Default behavior it to insert </a:t>
            </a:r>
            <a:r>
              <a:rPr lang="en-US" sz="2800" b="1" dirty="0" smtClean="0"/>
              <a:t>p()</a:t>
            </a:r>
            <a:r>
              <a:rPr lang="en-US" sz="2800" dirty="0" smtClean="0"/>
              <a:t>, </a:t>
            </a:r>
            <a:r>
              <a:rPr lang="en-US" sz="2800" b="1" dirty="0" smtClean="0"/>
              <a:t>r()</a:t>
            </a:r>
            <a:r>
              <a:rPr lang="en-US" sz="2800" dirty="0" smtClean="0"/>
              <a:t>, and </a:t>
            </a:r>
            <a:r>
              <a:rPr lang="en-US" sz="2800" b="1" dirty="0" smtClean="0"/>
              <a:t>g()</a:t>
            </a:r>
            <a:r>
              <a:rPr lang="en-US" sz="2800" dirty="0" smtClean="0"/>
              <a:t> nodes and corresponding edges wherever a protein, </a:t>
            </a:r>
            <a:r>
              <a:rPr lang="en-US" sz="2800" dirty="0" err="1" smtClean="0"/>
              <a:t>rna</a:t>
            </a:r>
            <a:r>
              <a:rPr lang="en-US" sz="2800" dirty="0" smtClean="0"/>
              <a:t>, or gene abundance term is detected</a:t>
            </a:r>
          </a:p>
          <a:p>
            <a:r>
              <a:rPr lang="en-US" sz="2800" dirty="0" smtClean="0"/>
              <a:t>The compiler will only insert missing nodes and edges</a:t>
            </a:r>
          </a:p>
          <a:p>
            <a:pPr lvl="1"/>
            <a:r>
              <a:rPr lang="en-US" sz="2400" dirty="0" smtClean="0"/>
              <a:t>Can be turned off with the </a:t>
            </a:r>
            <a:r>
              <a:rPr lang="en-US" sz="2400" dirty="0" smtClean="0">
                <a:solidFill>
                  <a:srgbClr val="FF6600"/>
                </a:solidFill>
              </a:rPr>
              <a:t>--no-gene-scaffolding</a:t>
            </a:r>
            <a:r>
              <a:rPr lang="en-US" sz="2400" dirty="0" smtClean="0"/>
              <a:t> switch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36826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ecomes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867" y="39989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p(HGNC:KRAS, sub(G, 12, V)) -&gt; path(</a:t>
            </a:r>
            <a:r>
              <a:rPr lang="en-US" dirty="0" err="1">
                <a:solidFill>
                  <a:srgbClr val="008000"/>
                </a:solidFill>
              </a:rPr>
              <a:t>MESH:Neoplasms</a:t>
            </a:r>
            <a:r>
              <a:rPr lang="en-US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867" y="4847294"/>
            <a:ext cx="53843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p(HGNC:KRAS, sub(G, 12, V)) -&gt; path(</a:t>
            </a:r>
            <a:r>
              <a:rPr lang="en-US" dirty="0" err="1" smtClean="0">
                <a:solidFill>
                  <a:srgbClr val="008000"/>
                </a:solidFill>
              </a:rPr>
              <a:t>MESH:Neoplasms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p(HGNC:KRAS) </a:t>
            </a:r>
            <a:r>
              <a:rPr lang="en-US" dirty="0" err="1" smtClean="0">
                <a:solidFill>
                  <a:srgbClr val="800000"/>
                </a:solidFill>
              </a:rPr>
              <a:t>hasVariant</a:t>
            </a:r>
            <a:r>
              <a:rPr lang="en-US" dirty="0" smtClean="0">
                <a:solidFill>
                  <a:srgbClr val="800000"/>
                </a:solidFill>
              </a:rPr>
              <a:t> p(HGNC:KRAS, sub(G, 12, V))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r(HGNC:KRAS) &gt;&gt; p(HGNC:KRAS)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g(HGNC:KRAS) :&gt; r(HGNC:KRAS)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Family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compiler will automatically include protein family members when a protein family term is identified </a:t>
            </a:r>
          </a:p>
          <a:p>
            <a:pPr lvl="1"/>
            <a:r>
              <a:rPr lang="en-US" dirty="0" smtClean="0"/>
              <a:t>Can be turned off using the </a:t>
            </a:r>
            <a:r>
              <a:rPr lang="en-US" dirty="0" smtClean="0">
                <a:solidFill>
                  <a:srgbClr val="FF6600"/>
                </a:solidFill>
              </a:rPr>
              <a:t>--no-protein-families </a:t>
            </a:r>
            <a:r>
              <a:rPr lang="en-US" dirty="0" smtClean="0"/>
              <a:t>switch</a:t>
            </a:r>
          </a:p>
          <a:p>
            <a:r>
              <a:rPr lang="en-US" dirty="0" smtClean="0"/>
              <a:t>The compiler can also search for protein families to include when a protein family member is identified</a:t>
            </a:r>
          </a:p>
          <a:p>
            <a:pPr lvl="1"/>
            <a:r>
              <a:rPr lang="en-US" dirty="0" smtClean="0"/>
              <a:t>Can be enabled using the </a:t>
            </a:r>
            <a:r>
              <a:rPr lang="en-US" dirty="0" smtClean="0">
                <a:solidFill>
                  <a:srgbClr val="FF6600"/>
                </a:solidFill>
              </a:rPr>
              <a:t>--expand-protein-families </a:t>
            </a:r>
            <a:r>
              <a:rPr lang="en-US" dirty="0" smtClean="0"/>
              <a:t>switch </a:t>
            </a:r>
          </a:p>
          <a:p>
            <a:r>
              <a:rPr lang="en-US" dirty="0" smtClean="0"/>
              <a:t>The compiler will automatically connect protein family activity terms with the corresponding family member activity terms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70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Family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972" y="178697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ecomes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5639" y="141763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p(HGNC:KRAS, sub(G, 12, D)) -&gt; kin</a:t>
            </a:r>
            <a:r>
              <a:rPr lang="en-US" dirty="0" smtClean="0">
                <a:solidFill>
                  <a:srgbClr val="008000"/>
                </a:solidFill>
              </a:rPr>
              <a:t>(PFH:"MAPK JNK Family")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639" y="2156302"/>
            <a:ext cx="601758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p(HGNC:KRAS, sub(G, 12, D)) -&gt; kin(PFH:"MAPK JNK Family")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p(HGNC:KRAS) </a:t>
            </a:r>
            <a:r>
              <a:rPr lang="en-US" dirty="0" err="1" smtClean="0">
                <a:solidFill>
                  <a:srgbClr val="800000"/>
                </a:solidFill>
              </a:rPr>
              <a:t>hasVariant</a:t>
            </a:r>
            <a:r>
              <a:rPr lang="en-US" dirty="0" smtClean="0">
                <a:solidFill>
                  <a:srgbClr val="800000"/>
                </a:solidFill>
              </a:rPr>
              <a:t> p(HGNC:KRAS, sub(G, 12, D))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p(PFH:"MAPK JNK Family") </a:t>
            </a:r>
            <a:r>
              <a:rPr lang="en-US" dirty="0" err="1" smtClean="0">
                <a:solidFill>
                  <a:srgbClr val="800000"/>
                </a:solidFill>
              </a:rPr>
              <a:t>actsIn</a:t>
            </a:r>
            <a:r>
              <a:rPr lang="en-US" dirty="0" smtClean="0">
                <a:solidFill>
                  <a:srgbClr val="800000"/>
                </a:solidFill>
              </a:rPr>
              <a:t> kin(PFH:"MAPK JNK Family”)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</a:t>
            </a:r>
            <a:r>
              <a:rPr lang="en-US" dirty="0">
                <a:solidFill>
                  <a:srgbClr val="800000"/>
                </a:solidFill>
              </a:rPr>
              <a:t>(PFH:"MAPK JNK Family") </a:t>
            </a:r>
            <a:r>
              <a:rPr lang="en-US" dirty="0" err="1" smtClean="0">
                <a:solidFill>
                  <a:srgbClr val="800000"/>
                </a:solidFill>
              </a:rPr>
              <a:t>hasMember</a:t>
            </a:r>
            <a:r>
              <a:rPr lang="en-US" dirty="0" smtClean="0">
                <a:solidFill>
                  <a:srgbClr val="800000"/>
                </a:solidFill>
              </a:rPr>
              <a:t> p</a:t>
            </a:r>
            <a:r>
              <a:rPr lang="en-US" dirty="0">
                <a:solidFill>
                  <a:srgbClr val="800000"/>
                </a:solidFill>
              </a:rPr>
              <a:t>(</a:t>
            </a:r>
            <a:r>
              <a:rPr lang="en-US" dirty="0" smtClean="0">
                <a:solidFill>
                  <a:srgbClr val="800000"/>
                </a:solidFill>
              </a:rPr>
              <a:t>HGNC:MAPK8)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p(PFH:"MAPK JNK Family") </a:t>
            </a:r>
            <a:r>
              <a:rPr lang="en-US" dirty="0" err="1" smtClean="0">
                <a:solidFill>
                  <a:srgbClr val="800000"/>
                </a:solidFill>
              </a:rPr>
              <a:t>hasMember</a:t>
            </a:r>
            <a:r>
              <a:rPr lang="en-US" dirty="0" smtClean="0">
                <a:solidFill>
                  <a:srgbClr val="800000"/>
                </a:solidFill>
              </a:rPr>
              <a:t> p(HGNC:MAPK9)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p(PFH:"MAPK JNK Family") </a:t>
            </a:r>
            <a:r>
              <a:rPr lang="en-US" dirty="0" err="1" smtClean="0">
                <a:solidFill>
                  <a:srgbClr val="800000"/>
                </a:solidFill>
              </a:rPr>
              <a:t>hasMember</a:t>
            </a:r>
            <a:r>
              <a:rPr lang="en-US" dirty="0" smtClean="0">
                <a:solidFill>
                  <a:srgbClr val="800000"/>
                </a:solidFill>
              </a:rPr>
              <a:t> p(HGNC:MAPK10)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972" y="4425891"/>
            <a:ext cx="744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activation pathways would then be applied to p(HGNC:KRAS) ,  </a:t>
            </a:r>
            <a:br>
              <a:rPr lang="en-US" dirty="0" smtClean="0"/>
            </a:br>
            <a:r>
              <a:rPr lang="en-US" dirty="0" smtClean="0"/>
              <a:t>p(HGNC:MAPK8), p(HGNC:MAPK9), and p(HGNC:MAPK10)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3994825"/>
            <a:ext cx="270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sing the default 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5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Family Example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972" y="178697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ecomes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5639" y="141763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kin(p(HGNC:AKT1)) -&gt; p(HGNC:RELA)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5639" y="2156302"/>
            <a:ext cx="4706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kin(p(HGNC:AKT1)) -&gt; p(HGNC:RELA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p(HGNC:AKT1) </a:t>
            </a:r>
            <a:r>
              <a:rPr lang="en-US" dirty="0" err="1" smtClean="0">
                <a:solidFill>
                  <a:srgbClr val="800000"/>
                </a:solidFill>
              </a:rPr>
              <a:t>actsIn</a:t>
            </a:r>
            <a:r>
              <a:rPr lang="en-US" dirty="0" smtClean="0">
                <a:solidFill>
                  <a:srgbClr val="800000"/>
                </a:solidFill>
              </a:rPr>
              <a:t> kin(p(HGNC:AKT1))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p(PFH:”AKT Family”) </a:t>
            </a:r>
            <a:r>
              <a:rPr lang="en-US" dirty="0" err="1" smtClean="0">
                <a:solidFill>
                  <a:srgbClr val="800000"/>
                </a:solidFill>
              </a:rPr>
              <a:t>hasMember</a:t>
            </a:r>
            <a:r>
              <a:rPr lang="en-US" dirty="0" smtClean="0">
                <a:solidFill>
                  <a:srgbClr val="800000"/>
                </a:solidFill>
              </a:rPr>
              <a:t> p(HGNC:AKT1)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p(PFH:”AKT Family”) </a:t>
            </a:r>
            <a:r>
              <a:rPr lang="en-US" dirty="0" err="1" smtClean="0">
                <a:solidFill>
                  <a:srgbClr val="800000"/>
                </a:solidFill>
              </a:rPr>
              <a:t>hasMember</a:t>
            </a:r>
            <a:r>
              <a:rPr lang="en-US" dirty="0" smtClean="0">
                <a:solidFill>
                  <a:srgbClr val="800000"/>
                </a:solidFill>
              </a:rPr>
              <a:t> p(HGNC:AKT2)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p(PFH:”AKT Family”) </a:t>
            </a:r>
            <a:r>
              <a:rPr lang="en-US" dirty="0" err="1" smtClean="0">
                <a:solidFill>
                  <a:srgbClr val="800000"/>
                </a:solidFill>
              </a:rPr>
              <a:t>hasMember</a:t>
            </a:r>
            <a:r>
              <a:rPr lang="en-US" dirty="0" smtClean="0">
                <a:solidFill>
                  <a:srgbClr val="800000"/>
                </a:solidFill>
              </a:rPr>
              <a:t> p(HGNC:AKT3)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141573"/>
            <a:ext cx="744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activation pathways would then be applied to p(HGNC:AKT1),  </a:t>
            </a:r>
            <a:br>
              <a:rPr lang="en-US" dirty="0" smtClean="0"/>
            </a:br>
            <a:r>
              <a:rPr lang="en-US" dirty="0" smtClean="0"/>
              <a:t>p(HGNC:AKT2), p(HGNC:AKT3), and p(HGNC:RELA)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3772241"/>
            <a:ext cx="508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sing the </a:t>
            </a:r>
            <a:r>
              <a:rPr lang="en-US" dirty="0">
                <a:solidFill>
                  <a:srgbClr val="FF6600"/>
                </a:solidFill>
              </a:rPr>
              <a:t>--expand-protein-families </a:t>
            </a:r>
            <a:r>
              <a:rPr lang="en-US" dirty="0" smtClean="0"/>
              <a:t>compiler switch.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78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Family Example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972" y="198290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ecomes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5639" y="1417638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kin(p(HGNC:AKT1)) -&gt; p(HGNC:RELA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kin(p(PFH:”AKT Family”)) =| </a:t>
            </a:r>
            <a:r>
              <a:rPr lang="en-US" dirty="0" err="1" smtClean="0">
                <a:solidFill>
                  <a:srgbClr val="008000"/>
                </a:solidFill>
              </a:rPr>
              <a:t>bp</a:t>
            </a:r>
            <a:r>
              <a:rPr lang="en-US" dirty="0" smtClean="0">
                <a:solidFill>
                  <a:srgbClr val="008000"/>
                </a:solidFill>
              </a:rPr>
              <a:t>(</a:t>
            </a:r>
            <a:r>
              <a:rPr lang="en-US" dirty="0" err="1" smtClean="0">
                <a:solidFill>
                  <a:srgbClr val="008000"/>
                </a:solidFill>
              </a:rPr>
              <a:t>GO:apoptosis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639" y="2352241"/>
            <a:ext cx="50334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kin(p(HGNC:AKT1)) -&gt; p(HGNC:RELA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kin(p(PFH:”AKT Family”)) =| </a:t>
            </a:r>
            <a:r>
              <a:rPr lang="en-US" dirty="0" err="1" smtClean="0">
                <a:solidFill>
                  <a:srgbClr val="008000"/>
                </a:solidFill>
              </a:rPr>
              <a:t>bp</a:t>
            </a:r>
            <a:r>
              <a:rPr lang="en-US" dirty="0" smtClean="0">
                <a:solidFill>
                  <a:srgbClr val="008000"/>
                </a:solidFill>
              </a:rPr>
              <a:t>(</a:t>
            </a:r>
            <a:r>
              <a:rPr lang="en-US" dirty="0" err="1" smtClean="0">
                <a:solidFill>
                  <a:srgbClr val="008000"/>
                </a:solidFill>
              </a:rPr>
              <a:t>GO:apoptosis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p(HGNC:AKT1) </a:t>
            </a:r>
            <a:r>
              <a:rPr lang="en-US" dirty="0" err="1" smtClean="0">
                <a:solidFill>
                  <a:srgbClr val="800000"/>
                </a:solidFill>
              </a:rPr>
              <a:t>actsIn</a:t>
            </a:r>
            <a:r>
              <a:rPr lang="en-US" dirty="0" smtClean="0">
                <a:solidFill>
                  <a:srgbClr val="800000"/>
                </a:solidFill>
              </a:rPr>
              <a:t> kin(p(HGNC:AKT1))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p(PFH:”AKT Family”) </a:t>
            </a:r>
            <a:r>
              <a:rPr lang="en-US" dirty="0" err="1" smtClean="0">
                <a:solidFill>
                  <a:srgbClr val="800000"/>
                </a:solidFill>
              </a:rPr>
              <a:t>actsin</a:t>
            </a:r>
            <a:r>
              <a:rPr lang="en-US" dirty="0" smtClean="0">
                <a:solidFill>
                  <a:srgbClr val="800000"/>
                </a:solidFill>
              </a:rPr>
              <a:t> kin(p(PFH:”AKT Family”))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p(PFH:”AKT Family”) </a:t>
            </a:r>
            <a:r>
              <a:rPr lang="en-US" dirty="0" err="1" smtClean="0">
                <a:solidFill>
                  <a:srgbClr val="800000"/>
                </a:solidFill>
              </a:rPr>
              <a:t>hasMember</a:t>
            </a:r>
            <a:r>
              <a:rPr lang="en-US" dirty="0" smtClean="0">
                <a:solidFill>
                  <a:srgbClr val="800000"/>
                </a:solidFill>
              </a:rPr>
              <a:t> p(HGNC:AKT1)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p(PFH:”AKT Family”) </a:t>
            </a:r>
            <a:r>
              <a:rPr lang="en-US" dirty="0" err="1" smtClean="0">
                <a:solidFill>
                  <a:srgbClr val="800000"/>
                </a:solidFill>
              </a:rPr>
              <a:t>hasMember</a:t>
            </a:r>
            <a:r>
              <a:rPr lang="en-US" dirty="0" smtClean="0">
                <a:solidFill>
                  <a:srgbClr val="800000"/>
                </a:solidFill>
              </a:rPr>
              <a:t> p(HGNC:AKT2)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p(PFH:”AKT Family”) </a:t>
            </a:r>
            <a:r>
              <a:rPr lang="en-US" dirty="0" err="1" smtClean="0">
                <a:solidFill>
                  <a:srgbClr val="800000"/>
                </a:solidFill>
              </a:rPr>
              <a:t>hasMember</a:t>
            </a:r>
            <a:r>
              <a:rPr lang="en-US" dirty="0" smtClean="0">
                <a:solidFill>
                  <a:srgbClr val="800000"/>
                </a:solidFill>
              </a:rPr>
              <a:t> p(HGNC:AKT3)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kin(p(HGNC:AKT1)) </a:t>
            </a:r>
            <a:r>
              <a:rPr lang="en-US" dirty="0" err="1" smtClean="0">
                <a:solidFill>
                  <a:srgbClr val="800000"/>
                </a:solidFill>
              </a:rPr>
              <a:t>isA</a:t>
            </a:r>
            <a:r>
              <a:rPr lang="en-US" dirty="0" smtClean="0">
                <a:solidFill>
                  <a:srgbClr val="800000"/>
                </a:solidFill>
              </a:rPr>
              <a:t> kin(p(PFH:”AKT Family”))</a:t>
            </a:r>
          </a:p>
          <a:p>
            <a:endParaRPr lang="en-US" dirty="0" smtClean="0">
              <a:solidFill>
                <a:srgbClr val="800000"/>
              </a:solidFill>
            </a:endParaRPr>
          </a:p>
          <a:p>
            <a:endParaRPr lang="en-US" dirty="0" smtClean="0">
              <a:solidFill>
                <a:srgbClr val="8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889044"/>
            <a:ext cx="744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activation pathways would then be applied to p(HGNC:AKT1),  </a:t>
            </a:r>
            <a:br>
              <a:rPr lang="en-US" dirty="0" smtClean="0"/>
            </a:br>
            <a:r>
              <a:rPr lang="en-US" dirty="0" smtClean="0"/>
              <a:t>p(HGNC:AKT2), p(HGNC:AKT3), and p(HGNC:RELA)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78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Complex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compiler will automatically include named complex components when a named complex member is identified </a:t>
            </a:r>
          </a:p>
          <a:p>
            <a:pPr lvl="1"/>
            <a:r>
              <a:rPr lang="en-US" dirty="0" smtClean="0"/>
              <a:t>can be turned off using the </a:t>
            </a:r>
            <a:r>
              <a:rPr lang="en-US" dirty="0" smtClean="0">
                <a:solidFill>
                  <a:srgbClr val="FF6600"/>
                </a:solidFill>
              </a:rPr>
              <a:t>--no-named-complexes </a:t>
            </a:r>
            <a:r>
              <a:rPr lang="en-US" dirty="0" smtClean="0"/>
              <a:t>switch 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/>
              <a:t>The compiler can also search for named complexes to include when a named complex member is identified</a:t>
            </a:r>
          </a:p>
          <a:p>
            <a:pPr lvl="1"/>
            <a:r>
              <a:rPr lang="en-US" dirty="0" smtClean="0"/>
              <a:t>Can be enabled using the </a:t>
            </a:r>
            <a:r>
              <a:rPr lang="en-US" dirty="0" smtClean="0">
                <a:solidFill>
                  <a:srgbClr val="FF6600"/>
                </a:solidFill>
              </a:rPr>
              <a:t>--expand-named-complexes </a:t>
            </a:r>
            <a:r>
              <a:rPr lang="en-US" dirty="0" smtClean="0"/>
              <a:t>switch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76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Complex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972" y="178697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ecomes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5639" y="141763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p(HGNC:NFKBIA) -| </a:t>
            </a:r>
            <a:r>
              <a:rPr lang="en-US" dirty="0" err="1">
                <a:solidFill>
                  <a:srgbClr val="008000"/>
                </a:solidFill>
              </a:rPr>
              <a:t>tscript</a:t>
            </a:r>
            <a:r>
              <a:rPr lang="en-US" dirty="0">
                <a:solidFill>
                  <a:srgbClr val="008000"/>
                </a:solidFill>
              </a:rPr>
              <a:t>(complex(NCH:”</a:t>
            </a:r>
            <a:r>
              <a:rPr lang="en-US" dirty="0" err="1">
                <a:solidFill>
                  <a:srgbClr val="008000"/>
                </a:solidFill>
              </a:rPr>
              <a:t>Nfkb</a:t>
            </a:r>
            <a:r>
              <a:rPr lang="en-US" dirty="0">
                <a:solidFill>
                  <a:srgbClr val="008000"/>
                </a:solidFill>
              </a:rPr>
              <a:t> Complex”))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639" y="2156302"/>
            <a:ext cx="74626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p(HGNC:NFKBIA) -| </a:t>
            </a:r>
            <a:r>
              <a:rPr lang="en-US" dirty="0" err="1">
                <a:solidFill>
                  <a:srgbClr val="008000"/>
                </a:solidFill>
              </a:rPr>
              <a:t>tscript</a:t>
            </a:r>
            <a:r>
              <a:rPr lang="en-US" dirty="0">
                <a:solidFill>
                  <a:srgbClr val="008000"/>
                </a:solidFill>
              </a:rPr>
              <a:t>(complex(NCH:”</a:t>
            </a:r>
            <a:r>
              <a:rPr lang="en-US" dirty="0" err="1">
                <a:solidFill>
                  <a:srgbClr val="008000"/>
                </a:solidFill>
              </a:rPr>
              <a:t>Nfkb</a:t>
            </a:r>
            <a:r>
              <a:rPr lang="en-US" dirty="0">
                <a:solidFill>
                  <a:srgbClr val="008000"/>
                </a:solidFill>
              </a:rPr>
              <a:t> Complex”)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complex(NCH:"</a:t>
            </a:r>
            <a:r>
              <a:rPr lang="en-US" dirty="0" err="1" smtClean="0">
                <a:solidFill>
                  <a:srgbClr val="800000"/>
                </a:solidFill>
              </a:rPr>
              <a:t>Nfkb</a:t>
            </a:r>
            <a:r>
              <a:rPr lang="en-US" dirty="0" smtClean="0">
                <a:solidFill>
                  <a:srgbClr val="800000"/>
                </a:solidFill>
              </a:rPr>
              <a:t> Complex") </a:t>
            </a:r>
            <a:r>
              <a:rPr lang="en-US" dirty="0" err="1" smtClean="0">
                <a:solidFill>
                  <a:srgbClr val="800000"/>
                </a:solidFill>
              </a:rPr>
              <a:t>actsIn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err="1" smtClean="0">
                <a:solidFill>
                  <a:srgbClr val="800000"/>
                </a:solidFill>
              </a:rPr>
              <a:t>tscript</a:t>
            </a:r>
            <a:r>
              <a:rPr lang="en-US" dirty="0" smtClean="0">
                <a:solidFill>
                  <a:srgbClr val="800000"/>
                </a:solidFill>
              </a:rPr>
              <a:t>(complex(NCH:”</a:t>
            </a:r>
            <a:r>
              <a:rPr lang="en-US" dirty="0" err="1" smtClean="0">
                <a:solidFill>
                  <a:srgbClr val="800000"/>
                </a:solidFill>
              </a:rPr>
              <a:t>Nfkb</a:t>
            </a:r>
            <a:r>
              <a:rPr lang="en-US" dirty="0" smtClean="0">
                <a:solidFill>
                  <a:srgbClr val="800000"/>
                </a:solidFill>
              </a:rPr>
              <a:t> Complex”))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complex(NCH:"</a:t>
            </a:r>
            <a:r>
              <a:rPr lang="en-US" dirty="0" err="1" smtClean="0">
                <a:solidFill>
                  <a:srgbClr val="800000"/>
                </a:solidFill>
              </a:rPr>
              <a:t>Nfkb</a:t>
            </a:r>
            <a:r>
              <a:rPr lang="en-US" dirty="0" smtClean="0">
                <a:solidFill>
                  <a:srgbClr val="800000"/>
                </a:solidFill>
              </a:rPr>
              <a:t> Complex") </a:t>
            </a:r>
            <a:r>
              <a:rPr lang="en-US" dirty="0" err="1" smtClean="0">
                <a:solidFill>
                  <a:srgbClr val="800000"/>
                </a:solidFill>
              </a:rPr>
              <a:t>hasComponent</a:t>
            </a:r>
            <a:r>
              <a:rPr lang="en-US" dirty="0" smtClean="0">
                <a:solidFill>
                  <a:srgbClr val="800000"/>
                </a:solidFill>
              </a:rPr>
              <a:t> p(HGNC:NFKB1)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complex(NCH:"</a:t>
            </a:r>
            <a:r>
              <a:rPr lang="en-US" dirty="0" err="1" smtClean="0">
                <a:solidFill>
                  <a:srgbClr val="800000"/>
                </a:solidFill>
              </a:rPr>
              <a:t>Nfkb</a:t>
            </a:r>
            <a:r>
              <a:rPr lang="en-US" dirty="0" smtClean="0">
                <a:solidFill>
                  <a:srgbClr val="800000"/>
                </a:solidFill>
              </a:rPr>
              <a:t> Complex") </a:t>
            </a:r>
            <a:r>
              <a:rPr lang="en-US" dirty="0" err="1" smtClean="0">
                <a:solidFill>
                  <a:srgbClr val="800000"/>
                </a:solidFill>
              </a:rPr>
              <a:t>hasComponent</a:t>
            </a:r>
            <a:r>
              <a:rPr lang="en-US" dirty="0" smtClean="0">
                <a:solidFill>
                  <a:srgbClr val="800000"/>
                </a:solidFill>
              </a:rPr>
              <a:t> p(HGNC:NFKB2)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complex(NCH:"</a:t>
            </a:r>
            <a:r>
              <a:rPr lang="en-US" dirty="0" err="1" smtClean="0">
                <a:solidFill>
                  <a:srgbClr val="800000"/>
                </a:solidFill>
              </a:rPr>
              <a:t>Nfkb</a:t>
            </a:r>
            <a:r>
              <a:rPr lang="en-US" dirty="0" smtClean="0">
                <a:solidFill>
                  <a:srgbClr val="800000"/>
                </a:solidFill>
              </a:rPr>
              <a:t> Complex") </a:t>
            </a:r>
            <a:r>
              <a:rPr lang="en-US" dirty="0" err="1" smtClean="0">
                <a:solidFill>
                  <a:srgbClr val="800000"/>
                </a:solidFill>
              </a:rPr>
              <a:t>hasComponent</a:t>
            </a:r>
            <a:r>
              <a:rPr lang="en-US" dirty="0" smtClean="0">
                <a:solidFill>
                  <a:srgbClr val="800000"/>
                </a:solidFill>
              </a:rPr>
              <a:t> p(HGNC:REL)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complex(NCH:"</a:t>
            </a:r>
            <a:r>
              <a:rPr lang="en-US" dirty="0" err="1" smtClean="0">
                <a:solidFill>
                  <a:srgbClr val="800000"/>
                </a:solidFill>
              </a:rPr>
              <a:t>Nfkb</a:t>
            </a:r>
            <a:r>
              <a:rPr lang="en-US" dirty="0" smtClean="0">
                <a:solidFill>
                  <a:srgbClr val="800000"/>
                </a:solidFill>
              </a:rPr>
              <a:t> Complex") </a:t>
            </a:r>
            <a:r>
              <a:rPr lang="en-US" dirty="0" err="1" smtClean="0">
                <a:solidFill>
                  <a:srgbClr val="800000"/>
                </a:solidFill>
              </a:rPr>
              <a:t>hasComponent</a:t>
            </a:r>
            <a:r>
              <a:rPr lang="en-US" dirty="0" smtClean="0">
                <a:solidFill>
                  <a:srgbClr val="800000"/>
                </a:solidFill>
              </a:rPr>
              <a:t> p(HGNC:RELA)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complex(NCH:"</a:t>
            </a:r>
            <a:r>
              <a:rPr lang="en-US" dirty="0" err="1" smtClean="0">
                <a:solidFill>
                  <a:srgbClr val="800000"/>
                </a:solidFill>
              </a:rPr>
              <a:t>Nfkb</a:t>
            </a:r>
            <a:r>
              <a:rPr lang="en-US" dirty="0" smtClean="0">
                <a:solidFill>
                  <a:srgbClr val="800000"/>
                </a:solidFill>
              </a:rPr>
              <a:t> Complex") </a:t>
            </a:r>
            <a:r>
              <a:rPr lang="en-US" dirty="0" err="1" smtClean="0">
                <a:solidFill>
                  <a:srgbClr val="800000"/>
                </a:solidFill>
              </a:rPr>
              <a:t>hasComponent</a:t>
            </a:r>
            <a:r>
              <a:rPr lang="en-US" dirty="0" smtClean="0">
                <a:solidFill>
                  <a:srgbClr val="800000"/>
                </a:solidFill>
              </a:rPr>
              <a:t> p(HGNC:RELB)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972" y="4425891"/>
            <a:ext cx="7440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activation pathways would then be applied to p(HGNC:NFKBIA), </a:t>
            </a:r>
          </a:p>
          <a:p>
            <a:r>
              <a:rPr lang="en-US" dirty="0" smtClean="0"/>
              <a:t>p(HGNC:NFKB1) ,  p(HGNC:NFKB2), p(HGNC:REL), p(HGNC:RELA), and </a:t>
            </a:r>
          </a:p>
          <a:p>
            <a:r>
              <a:rPr lang="en-US" dirty="0" smtClean="0"/>
              <a:t>p(HGNC:RELB)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24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Complex Example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972" y="178697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ecomes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5639" y="141763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kin(p(HGNC:CHUK)) =&gt; </a:t>
            </a:r>
            <a:r>
              <a:rPr lang="en-US" dirty="0" smtClean="0">
                <a:solidFill>
                  <a:srgbClr val="008000"/>
                </a:solidFill>
              </a:rPr>
              <a:t>p(HGNC:NFKBIA</a:t>
            </a:r>
            <a:r>
              <a:rPr lang="en-US" dirty="0">
                <a:solidFill>
                  <a:srgbClr val="008000"/>
                </a:solidFill>
              </a:rPr>
              <a:t>, </a:t>
            </a:r>
            <a:r>
              <a:rPr lang="en-US" dirty="0" err="1">
                <a:solidFill>
                  <a:srgbClr val="008000"/>
                </a:solidFill>
              </a:rPr>
              <a:t>pmod</a:t>
            </a:r>
            <a:r>
              <a:rPr lang="en-US" dirty="0">
                <a:solidFill>
                  <a:srgbClr val="008000"/>
                </a:solidFill>
              </a:rPr>
              <a:t>(P, S, 32))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639" y="2156302"/>
            <a:ext cx="714255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kin(p(HGNC:CHUK)) =&gt; </a:t>
            </a:r>
            <a:r>
              <a:rPr lang="en-US" dirty="0" smtClean="0">
                <a:solidFill>
                  <a:srgbClr val="008000"/>
                </a:solidFill>
              </a:rPr>
              <a:t>p(HGNC:NFKBIA</a:t>
            </a:r>
            <a:r>
              <a:rPr lang="en-US" dirty="0">
                <a:solidFill>
                  <a:srgbClr val="008000"/>
                </a:solidFill>
              </a:rPr>
              <a:t>, </a:t>
            </a:r>
            <a:r>
              <a:rPr lang="en-US" dirty="0" err="1">
                <a:solidFill>
                  <a:srgbClr val="008000"/>
                </a:solidFill>
              </a:rPr>
              <a:t>pmod</a:t>
            </a:r>
            <a:r>
              <a:rPr lang="en-US" dirty="0">
                <a:solidFill>
                  <a:srgbClr val="008000"/>
                </a:solidFill>
              </a:rPr>
              <a:t>(P, S, 32))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p(HGNC:CHUK) </a:t>
            </a:r>
            <a:r>
              <a:rPr lang="en-US" dirty="0" err="1" smtClean="0">
                <a:solidFill>
                  <a:srgbClr val="800000"/>
                </a:solidFill>
              </a:rPr>
              <a:t>actsIn</a:t>
            </a:r>
            <a:r>
              <a:rPr lang="en-US" dirty="0" smtClean="0">
                <a:solidFill>
                  <a:srgbClr val="800000"/>
                </a:solidFill>
              </a:rPr>
              <a:t> kin(p(HGNC:CHUK))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p(HGNC:NFKBIA) </a:t>
            </a:r>
            <a:r>
              <a:rPr lang="en-US" dirty="0" err="1" smtClean="0">
                <a:solidFill>
                  <a:srgbClr val="800000"/>
                </a:solidFill>
              </a:rPr>
              <a:t>hasModification</a:t>
            </a:r>
            <a:r>
              <a:rPr lang="en-US" dirty="0" smtClean="0">
                <a:solidFill>
                  <a:srgbClr val="800000"/>
                </a:solidFill>
              </a:rPr>
              <a:t> p(HGNC:NFKBIA, </a:t>
            </a:r>
            <a:r>
              <a:rPr lang="en-US" dirty="0" err="1" smtClean="0">
                <a:solidFill>
                  <a:srgbClr val="800000"/>
                </a:solidFill>
              </a:rPr>
              <a:t>pmod</a:t>
            </a:r>
            <a:r>
              <a:rPr lang="en-US" dirty="0" smtClean="0">
                <a:solidFill>
                  <a:srgbClr val="800000"/>
                </a:solidFill>
              </a:rPr>
              <a:t>(P, S, 32)) </a:t>
            </a:r>
            <a:endParaRPr lang="en-US" dirty="0">
              <a:solidFill>
                <a:srgbClr val="800000"/>
              </a:solidFill>
            </a:endParaRPr>
          </a:p>
          <a:p>
            <a:r>
              <a:rPr lang="en-US" dirty="0">
                <a:solidFill>
                  <a:srgbClr val="800000"/>
                </a:solidFill>
              </a:rPr>
              <a:t>complex(NCH:"</a:t>
            </a:r>
            <a:r>
              <a:rPr lang="en-US" dirty="0" err="1">
                <a:solidFill>
                  <a:srgbClr val="800000"/>
                </a:solidFill>
              </a:rPr>
              <a:t>IkappaB</a:t>
            </a:r>
            <a:r>
              <a:rPr lang="en-US" dirty="0">
                <a:solidFill>
                  <a:srgbClr val="800000"/>
                </a:solidFill>
              </a:rPr>
              <a:t> Kinase Complex") </a:t>
            </a:r>
            <a:r>
              <a:rPr lang="en-US" dirty="0" err="1">
                <a:solidFill>
                  <a:srgbClr val="800000"/>
                </a:solidFill>
              </a:rPr>
              <a:t>hasComponents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p</a:t>
            </a:r>
            <a:r>
              <a:rPr lang="en-US" dirty="0">
                <a:solidFill>
                  <a:srgbClr val="800000"/>
                </a:solidFill>
              </a:rPr>
              <a:t>(HGNC:CHUK</a:t>
            </a:r>
            <a:r>
              <a:rPr lang="en-US" dirty="0" smtClean="0">
                <a:solidFill>
                  <a:srgbClr val="8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complex(NCH:"</a:t>
            </a:r>
            <a:r>
              <a:rPr lang="en-US" dirty="0" err="1" smtClean="0">
                <a:solidFill>
                  <a:srgbClr val="800000"/>
                </a:solidFill>
              </a:rPr>
              <a:t>IkappaB</a:t>
            </a:r>
            <a:r>
              <a:rPr lang="en-US" dirty="0" smtClean="0">
                <a:solidFill>
                  <a:srgbClr val="800000"/>
                </a:solidFill>
              </a:rPr>
              <a:t> Kinase Complex") </a:t>
            </a:r>
            <a:r>
              <a:rPr lang="en-US" dirty="0" err="1" smtClean="0">
                <a:solidFill>
                  <a:srgbClr val="800000"/>
                </a:solidFill>
              </a:rPr>
              <a:t>hasComponents</a:t>
            </a:r>
            <a:r>
              <a:rPr lang="en-US" dirty="0" smtClean="0">
                <a:solidFill>
                  <a:srgbClr val="800000"/>
                </a:solidFill>
              </a:rPr>
              <a:t> p(HGNC:IKBKB)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complex(NCH:"</a:t>
            </a:r>
            <a:r>
              <a:rPr lang="en-US" dirty="0" err="1" smtClean="0">
                <a:solidFill>
                  <a:srgbClr val="800000"/>
                </a:solidFill>
              </a:rPr>
              <a:t>IkappaB</a:t>
            </a:r>
            <a:r>
              <a:rPr lang="en-US" dirty="0" smtClean="0">
                <a:solidFill>
                  <a:srgbClr val="800000"/>
                </a:solidFill>
              </a:rPr>
              <a:t> Kinase Complex") </a:t>
            </a:r>
            <a:r>
              <a:rPr lang="en-US" dirty="0" err="1" smtClean="0">
                <a:solidFill>
                  <a:srgbClr val="800000"/>
                </a:solidFill>
              </a:rPr>
              <a:t>hasComponents</a:t>
            </a:r>
            <a:r>
              <a:rPr lang="en-US" dirty="0" smtClean="0">
                <a:solidFill>
                  <a:srgbClr val="800000"/>
                </a:solidFill>
              </a:rPr>
              <a:t> p(HGNC:IKBKG)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972" y="4425891"/>
            <a:ext cx="744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activation pathways would then be applied to p(HGNC:CHUK) ,  </a:t>
            </a:r>
            <a:br>
              <a:rPr lang="en-US" dirty="0" smtClean="0"/>
            </a:br>
            <a:r>
              <a:rPr lang="en-US" dirty="0" smtClean="0"/>
              <a:t>p(HGNC:NFKBIA), p(HGNC:IKBKB), and p(HGNC:IKBKG)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63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Augmentation Order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089981" y="2179775"/>
            <a:ext cx="1326935" cy="79609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Protein Family</a:t>
            </a:r>
          </a:p>
          <a:p>
            <a:pPr algn="ctr"/>
            <a:r>
              <a:rPr lang="en-US" sz="1600" dirty="0" smtClean="0"/>
              <a:t>Inclusion</a:t>
            </a:r>
            <a:endParaRPr lang="en-US" sz="1600" dirty="0"/>
          </a:p>
        </p:txBody>
      </p:sp>
      <p:sp>
        <p:nvSpPr>
          <p:cNvPr id="6" name="Pentagon 5"/>
          <p:cNvSpPr/>
          <p:nvPr/>
        </p:nvSpPr>
        <p:spPr>
          <a:xfrm>
            <a:off x="1089981" y="3251471"/>
            <a:ext cx="1326935" cy="79609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Named Complex</a:t>
            </a:r>
          </a:p>
          <a:p>
            <a:pPr algn="ctr"/>
            <a:r>
              <a:rPr lang="en-US" sz="1600" dirty="0" smtClean="0"/>
              <a:t>Inclusion</a:t>
            </a:r>
            <a:endParaRPr lang="en-US" sz="1600" dirty="0"/>
          </a:p>
        </p:txBody>
      </p:sp>
      <p:sp>
        <p:nvSpPr>
          <p:cNvPr id="7" name="Pentagon 6"/>
          <p:cNvSpPr/>
          <p:nvPr/>
        </p:nvSpPr>
        <p:spPr>
          <a:xfrm>
            <a:off x="2758878" y="2758652"/>
            <a:ext cx="1326935" cy="79609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Protein Family</a:t>
            </a:r>
          </a:p>
          <a:p>
            <a:pPr algn="ctr"/>
            <a:r>
              <a:rPr lang="en-US" sz="1600" dirty="0" smtClean="0"/>
              <a:t>Expansion</a:t>
            </a:r>
            <a:endParaRPr lang="en-US" sz="1600" dirty="0"/>
          </a:p>
        </p:txBody>
      </p:sp>
      <p:sp>
        <p:nvSpPr>
          <p:cNvPr id="8" name="Pentagon 7"/>
          <p:cNvSpPr/>
          <p:nvPr/>
        </p:nvSpPr>
        <p:spPr>
          <a:xfrm>
            <a:off x="4475165" y="2758652"/>
            <a:ext cx="1326935" cy="79609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Named</a:t>
            </a:r>
          </a:p>
          <a:p>
            <a:pPr algn="ctr"/>
            <a:r>
              <a:rPr lang="en-US" sz="1600" dirty="0" smtClean="0"/>
              <a:t>Complex</a:t>
            </a:r>
          </a:p>
          <a:p>
            <a:pPr algn="ctr"/>
            <a:r>
              <a:rPr lang="en-US" sz="1600" dirty="0" smtClean="0"/>
              <a:t>Expansion</a:t>
            </a:r>
            <a:endParaRPr lang="en-US" sz="1600" dirty="0"/>
          </a:p>
        </p:txBody>
      </p:sp>
      <p:sp>
        <p:nvSpPr>
          <p:cNvPr id="9" name="Pentagon 8"/>
          <p:cNvSpPr/>
          <p:nvPr/>
        </p:nvSpPr>
        <p:spPr>
          <a:xfrm>
            <a:off x="6115627" y="2758652"/>
            <a:ext cx="1326935" cy="79609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</a:t>
            </a:r>
          </a:p>
          <a:p>
            <a:pPr algn="ctr"/>
            <a:r>
              <a:rPr lang="en-US" sz="1600" dirty="0" smtClean="0"/>
              <a:t>Activation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089980" y="4321642"/>
            <a:ext cx="132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Optional</a:t>
            </a:r>
          </a:p>
          <a:p>
            <a:pPr algn="ctr"/>
            <a:r>
              <a:rPr lang="en-US" dirty="0" smtClean="0"/>
              <a:t>Stages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58878" y="4321642"/>
            <a:ext cx="468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Basic Stages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758878" y="4160528"/>
            <a:ext cx="4683684" cy="47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89980" y="4207914"/>
            <a:ext cx="13269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Kam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Composed of Nodes (</a:t>
            </a:r>
            <a:r>
              <a:rPr lang="en-US" dirty="0" err="1" smtClean="0"/>
              <a:t>KamNode</a:t>
            </a:r>
            <a:r>
              <a:rPr lang="en-US" dirty="0" smtClean="0"/>
              <a:t>) and Edges (</a:t>
            </a:r>
            <a:r>
              <a:rPr lang="en-US" dirty="0" err="1" smtClean="0"/>
              <a:t>KamEdge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KamNode</a:t>
            </a:r>
            <a:r>
              <a:rPr lang="en-US" dirty="0" smtClean="0"/>
              <a:t> represents one or more BEL Terms drawn from one or more BEL Documents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KamEdge</a:t>
            </a:r>
            <a:r>
              <a:rPr lang="en-US" dirty="0" smtClean="0"/>
              <a:t> represents one or more BEL Statements from from one or more BEL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6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4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KamNodes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KamNodes</a:t>
            </a:r>
            <a:r>
              <a:rPr lang="en-US" dirty="0" smtClean="0"/>
              <a:t> are coalesced wherever possible by the </a:t>
            </a:r>
            <a:r>
              <a:rPr lang="en-US" dirty="0" err="1" smtClean="0"/>
              <a:t>equivalencing</a:t>
            </a:r>
            <a:r>
              <a:rPr lang="en-US" dirty="0" smtClean="0"/>
              <a:t> engine (Phase II)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81" y="2444110"/>
            <a:ext cx="5828096" cy="38431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3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KamEdges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assertions supported by one or more BEL Statements</a:t>
            </a:r>
          </a:p>
          <a:p>
            <a:r>
              <a:rPr lang="en-US" dirty="0" smtClean="0"/>
              <a:t>Querying a </a:t>
            </a:r>
            <a:r>
              <a:rPr lang="en-US" dirty="0" err="1" smtClean="0"/>
              <a:t>KamEdge</a:t>
            </a:r>
            <a:r>
              <a:rPr lang="en-US" dirty="0" smtClean="0"/>
              <a:t> will return each BEL Statement supporting the assertion</a:t>
            </a:r>
          </a:p>
          <a:p>
            <a:pPr lvl="1"/>
            <a:r>
              <a:rPr lang="en-US" dirty="0" smtClean="0"/>
              <a:t>Assertions are independent of Annotations, they are coalesced based solely on semantic triple after </a:t>
            </a:r>
            <a:r>
              <a:rPr lang="en-US" dirty="0" err="1" smtClean="0"/>
              <a:t>equivalencing</a:t>
            </a:r>
            <a:endParaRPr lang="en-US" dirty="0" smtClean="0"/>
          </a:p>
          <a:p>
            <a:r>
              <a:rPr lang="en-US" dirty="0" smtClean="0"/>
              <a:t>Querying a BEL Statement will return</a:t>
            </a:r>
          </a:p>
          <a:p>
            <a:pPr lvl="1"/>
            <a:r>
              <a:rPr lang="en-US" dirty="0" smtClean="0"/>
              <a:t>The BEL Document the statement was recorded in</a:t>
            </a:r>
          </a:p>
          <a:p>
            <a:pPr lvl="1"/>
            <a:r>
              <a:rPr lang="en-US" dirty="0" smtClean="0"/>
              <a:t>The list of assertions for the statement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0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KAM Structure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Phase I Compiler Expansions</a:t>
            </a:r>
          </a:p>
          <a:p>
            <a:r>
              <a:rPr lang="en-US" dirty="0" smtClean="0"/>
              <a:t>Phase III Compiler Augmentations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56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 Expansions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expansions</a:t>
            </a:r>
          </a:p>
          <a:p>
            <a:r>
              <a:rPr lang="en-US" dirty="0" smtClean="0"/>
              <a:t>Inner terms</a:t>
            </a:r>
          </a:p>
          <a:p>
            <a:r>
              <a:rPr lang="en-US" dirty="0" smtClean="0"/>
              <a:t>Protein modifications</a:t>
            </a:r>
          </a:p>
          <a:p>
            <a:r>
              <a:rPr lang="en-US" dirty="0" smtClean="0"/>
              <a:t>Reactions</a:t>
            </a:r>
          </a:p>
          <a:p>
            <a:r>
              <a:rPr lang="en-US" dirty="0" smtClean="0"/>
              <a:t>Nested statements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9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hasMembers</a:t>
            </a:r>
            <a:r>
              <a:rPr lang="en-US" dirty="0" smtClean="0"/>
              <a:t>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72" y="1350963"/>
            <a:ext cx="8229600" cy="4775200"/>
          </a:xfrm>
        </p:spPr>
        <p:txBody>
          <a:bodyPr/>
          <a:lstStyle/>
          <a:p>
            <a:r>
              <a:rPr lang="en-US" dirty="0" smtClean="0"/>
              <a:t>Phase I expands </a:t>
            </a:r>
            <a:r>
              <a:rPr lang="en-US" b="1" dirty="0" err="1" smtClean="0"/>
              <a:t>hasMembers</a:t>
            </a:r>
            <a:r>
              <a:rPr lang="en-US" dirty="0" smtClean="0"/>
              <a:t> relationships to individual </a:t>
            </a:r>
            <a:r>
              <a:rPr lang="en-US" b="1" dirty="0" err="1" smtClean="0"/>
              <a:t>hasMember</a:t>
            </a:r>
            <a:r>
              <a:rPr lang="en-US" dirty="0" smtClean="0"/>
              <a:t> relationships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hasMembers</a:t>
            </a:r>
            <a:r>
              <a:rPr lang="en-US" dirty="0" smtClean="0"/>
              <a:t> relationship statements are removed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8411" y="295690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p(PFH:"AKT Family") </a:t>
            </a:r>
            <a:r>
              <a:rPr lang="en-US" dirty="0" err="1" smtClean="0">
                <a:solidFill>
                  <a:srgbClr val="008000"/>
                </a:solidFill>
              </a:rPr>
              <a:t>hasMembers</a:t>
            </a:r>
            <a:r>
              <a:rPr lang="en-US" dirty="0" smtClean="0">
                <a:solidFill>
                  <a:srgbClr val="008000"/>
                </a:solidFill>
              </a:rPr>
              <a:t> list(p(HGNC:AKT1),p(HGNC:AKT2),p(HGNC:AKT3))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8411" y="3876201"/>
            <a:ext cx="46987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p(PFH:"AKT Family") </a:t>
            </a:r>
            <a:r>
              <a:rPr lang="en-US" dirty="0" err="1" smtClean="0">
                <a:solidFill>
                  <a:srgbClr val="800000"/>
                </a:solidFill>
              </a:rPr>
              <a:t>hasMember</a:t>
            </a:r>
            <a:r>
              <a:rPr lang="en-US" dirty="0" smtClean="0">
                <a:solidFill>
                  <a:srgbClr val="800000"/>
                </a:solidFill>
              </a:rPr>
              <a:t> p(HGNC:AKT1)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p(PFH:"AKT Family") </a:t>
            </a:r>
            <a:r>
              <a:rPr lang="en-US" dirty="0" err="1" smtClean="0">
                <a:solidFill>
                  <a:srgbClr val="800000"/>
                </a:solidFill>
              </a:rPr>
              <a:t>hasMember</a:t>
            </a:r>
            <a:r>
              <a:rPr lang="en-US" dirty="0" smtClean="0">
                <a:solidFill>
                  <a:srgbClr val="800000"/>
                </a:solidFill>
              </a:rPr>
              <a:t> p(HGNC:AKT2)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p(PFH:"AKT Family") </a:t>
            </a:r>
            <a:r>
              <a:rPr lang="en-US" dirty="0" err="1" smtClean="0">
                <a:solidFill>
                  <a:srgbClr val="800000"/>
                </a:solidFill>
              </a:rPr>
              <a:t>hasMember</a:t>
            </a:r>
            <a:r>
              <a:rPr lang="en-US" dirty="0" smtClean="0">
                <a:solidFill>
                  <a:srgbClr val="800000"/>
                </a:solidFill>
              </a:rPr>
              <a:t> p(HGNC:AKT3)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972" y="34185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ecomes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2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hasComponents</a:t>
            </a:r>
            <a:r>
              <a:rPr lang="en-US" dirty="0" smtClean="0"/>
              <a:t>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I expands </a:t>
            </a:r>
            <a:r>
              <a:rPr lang="en-US" b="1" dirty="0" err="1" smtClean="0"/>
              <a:t>hasComponents</a:t>
            </a:r>
            <a:r>
              <a:rPr lang="en-US" dirty="0" smtClean="0"/>
              <a:t> relationships to individual </a:t>
            </a:r>
            <a:r>
              <a:rPr lang="en-US" b="1" dirty="0" err="1" smtClean="0"/>
              <a:t>hasComponent</a:t>
            </a:r>
            <a:r>
              <a:rPr lang="en-US" dirty="0" smtClean="0"/>
              <a:t> relationships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hasComponents</a:t>
            </a:r>
            <a:r>
              <a:rPr lang="en-US" dirty="0" smtClean="0"/>
              <a:t> relationship statements are removed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5639" y="279213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complex(NCH:"</a:t>
            </a:r>
            <a:r>
              <a:rPr lang="en-US" dirty="0" err="1">
                <a:solidFill>
                  <a:srgbClr val="008000"/>
                </a:solidFill>
              </a:rPr>
              <a:t>Nfkb</a:t>
            </a:r>
            <a:r>
              <a:rPr lang="en-US" dirty="0">
                <a:solidFill>
                  <a:srgbClr val="008000"/>
                </a:solidFill>
              </a:rPr>
              <a:t> Complex") </a:t>
            </a:r>
            <a:r>
              <a:rPr lang="en-US" dirty="0" err="1">
                <a:solidFill>
                  <a:srgbClr val="008000"/>
                </a:solidFill>
              </a:rPr>
              <a:t>hasComponents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\</a:t>
            </a: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    list</a:t>
            </a:r>
            <a:r>
              <a:rPr lang="en-US" dirty="0">
                <a:solidFill>
                  <a:srgbClr val="008000"/>
                </a:solidFill>
              </a:rPr>
              <a:t>(p(HGNC:NFKB1),p(HGNC:NFKB2),p(HGNC:REL),p(HGNC:RELA),p(HGNC:RELB))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5639" y="3825156"/>
            <a:ext cx="61306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complex(NCH:"</a:t>
            </a:r>
            <a:r>
              <a:rPr lang="en-US" dirty="0" err="1" smtClean="0">
                <a:solidFill>
                  <a:srgbClr val="800000"/>
                </a:solidFill>
              </a:rPr>
              <a:t>Nfkb</a:t>
            </a:r>
            <a:r>
              <a:rPr lang="en-US" dirty="0" smtClean="0">
                <a:solidFill>
                  <a:srgbClr val="800000"/>
                </a:solidFill>
              </a:rPr>
              <a:t> Complex") </a:t>
            </a:r>
            <a:r>
              <a:rPr lang="en-US" dirty="0" err="1" smtClean="0">
                <a:solidFill>
                  <a:srgbClr val="800000"/>
                </a:solidFill>
              </a:rPr>
              <a:t>hasComponent</a:t>
            </a:r>
            <a:r>
              <a:rPr lang="en-US" dirty="0" smtClean="0">
                <a:solidFill>
                  <a:srgbClr val="800000"/>
                </a:solidFill>
              </a:rPr>
              <a:t> p(HGNC:NFKB1)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complex(NCH:"</a:t>
            </a:r>
            <a:r>
              <a:rPr lang="en-US" dirty="0" err="1" smtClean="0">
                <a:solidFill>
                  <a:srgbClr val="800000"/>
                </a:solidFill>
              </a:rPr>
              <a:t>Nfkb</a:t>
            </a:r>
            <a:r>
              <a:rPr lang="en-US" dirty="0" smtClean="0">
                <a:solidFill>
                  <a:srgbClr val="800000"/>
                </a:solidFill>
              </a:rPr>
              <a:t> Complex") </a:t>
            </a:r>
            <a:r>
              <a:rPr lang="en-US" dirty="0" err="1" smtClean="0">
                <a:solidFill>
                  <a:srgbClr val="800000"/>
                </a:solidFill>
              </a:rPr>
              <a:t>hasComponent</a:t>
            </a:r>
            <a:r>
              <a:rPr lang="en-US" dirty="0" smtClean="0">
                <a:solidFill>
                  <a:srgbClr val="800000"/>
                </a:solidFill>
              </a:rPr>
              <a:t> p(HGNC:NFKB2)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complex(NCH:"</a:t>
            </a:r>
            <a:r>
              <a:rPr lang="en-US" dirty="0" err="1" smtClean="0">
                <a:solidFill>
                  <a:srgbClr val="800000"/>
                </a:solidFill>
              </a:rPr>
              <a:t>Nfkb</a:t>
            </a:r>
            <a:r>
              <a:rPr lang="en-US" dirty="0" smtClean="0">
                <a:solidFill>
                  <a:srgbClr val="800000"/>
                </a:solidFill>
              </a:rPr>
              <a:t> Complex") </a:t>
            </a:r>
            <a:r>
              <a:rPr lang="en-US" dirty="0" err="1" smtClean="0">
                <a:solidFill>
                  <a:srgbClr val="800000"/>
                </a:solidFill>
              </a:rPr>
              <a:t>hasComponent</a:t>
            </a:r>
            <a:r>
              <a:rPr lang="en-US" dirty="0" smtClean="0">
                <a:solidFill>
                  <a:srgbClr val="800000"/>
                </a:solidFill>
              </a:rPr>
              <a:t> p(HGNC:REL)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complex(NCH:"</a:t>
            </a:r>
            <a:r>
              <a:rPr lang="en-US" dirty="0" err="1" smtClean="0">
                <a:solidFill>
                  <a:srgbClr val="800000"/>
                </a:solidFill>
              </a:rPr>
              <a:t>Nfkb</a:t>
            </a:r>
            <a:r>
              <a:rPr lang="en-US" dirty="0" smtClean="0">
                <a:solidFill>
                  <a:srgbClr val="800000"/>
                </a:solidFill>
              </a:rPr>
              <a:t> Complex") </a:t>
            </a:r>
            <a:r>
              <a:rPr lang="en-US" dirty="0" err="1" smtClean="0">
                <a:solidFill>
                  <a:srgbClr val="800000"/>
                </a:solidFill>
              </a:rPr>
              <a:t>hasComponent</a:t>
            </a:r>
            <a:r>
              <a:rPr lang="en-US" dirty="0" smtClean="0">
                <a:solidFill>
                  <a:srgbClr val="800000"/>
                </a:solidFill>
              </a:rPr>
              <a:t> p(HGNC:RELA)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complex(NCH:"</a:t>
            </a:r>
            <a:r>
              <a:rPr lang="en-US" dirty="0" err="1" smtClean="0">
                <a:solidFill>
                  <a:srgbClr val="800000"/>
                </a:solidFill>
              </a:rPr>
              <a:t>Nfkb</a:t>
            </a:r>
            <a:r>
              <a:rPr lang="en-US" dirty="0" smtClean="0">
                <a:solidFill>
                  <a:srgbClr val="800000"/>
                </a:solidFill>
              </a:rPr>
              <a:t> Complex") </a:t>
            </a:r>
            <a:r>
              <a:rPr lang="en-US" dirty="0" err="1" smtClean="0">
                <a:solidFill>
                  <a:srgbClr val="800000"/>
                </a:solidFill>
              </a:rPr>
              <a:t>hasComponent</a:t>
            </a:r>
            <a:r>
              <a:rPr lang="en-US" dirty="0" smtClean="0">
                <a:solidFill>
                  <a:srgbClr val="800000"/>
                </a:solidFill>
              </a:rPr>
              <a:t> p(HGNC:RELB)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45582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ecomes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61BC-7DF1-3D42-818E-E6FDCD40EC2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5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L Portal Overview 041311">
  <a:themeElements>
    <a:clrScheme name="Selvent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2D73"/>
      </a:accent1>
      <a:accent2>
        <a:srgbClr val="2762BC"/>
      </a:accent2>
      <a:accent3>
        <a:srgbClr val="F4806A"/>
      </a:accent3>
      <a:accent4>
        <a:srgbClr val="FDBB1D"/>
      </a:accent4>
      <a:accent5>
        <a:srgbClr val="00ACA9"/>
      </a:accent5>
      <a:accent6>
        <a:srgbClr val="96BF41"/>
      </a:accent6>
      <a:hlink>
        <a:srgbClr val="0000FF"/>
      </a:hlink>
      <a:folHlink>
        <a:srgbClr val="8E5A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err="1" smtClean="0">
            <a:solidFill>
              <a:srgbClr val="382D73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 Portal Overview 041311.potx</Template>
  <TotalTime>7219</TotalTime>
  <Words>2434</Words>
  <Application>Microsoft Macintosh PowerPoint</Application>
  <PresentationFormat>On-screen Show (4:3)</PresentationFormat>
  <Paragraphs>264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BEL Portal Overview 041311</vt:lpstr>
      <vt:lpstr>BEL Framework V1.2 KAM Topology &amp; Compiler Operations</vt:lpstr>
      <vt:lpstr>Overview</vt:lpstr>
      <vt:lpstr>Kam Structure</vt:lpstr>
      <vt:lpstr>KamNodes</vt:lpstr>
      <vt:lpstr>KamEdges</vt:lpstr>
      <vt:lpstr>Overview</vt:lpstr>
      <vt:lpstr>Phase I Expansions</vt:lpstr>
      <vt:lpstr>hasMembers Expansion</vt:lpstr>
      <vt:lpstr>hasComponents Expansion</vt:lpstr>
      <vt:lpstr>complexAbundance Expansion</vt:lpstr>
      <vt:lpstr>compositeAbundance Expansion</vt:lpstr>
      <vt:lpstr>Inner Terms Expansion</vt:lpstr>
      <vt:lpstr>Protein Modification Expansion</vt:lpstr>
      <vt:lpstr>Protein Modification Expansion</vt:lpstr>
      <vt:lpstr>Reaction Expansion</vt:lpstr>
      <vt:lpstr>Named Statement Expansion</vt:lpstr>
      <vt:lpstr>Default Nested Statement Expansion</vt:lpstr>
      <vt:lpstr>Modified Nested Statement Expansion</vt:lpstr>
      <vt:lpstr>Overview</vt:lpstr>
      <vt:lpstr>Phase III Augmentations</vt:lpstr>
      <vt:lpstr>Gene Activation Pathways</vt:lpstr>
      <vt:lpstr>Protein Family Expansion</vt:lpstr>
      <vt:lpstr>Protein Family Example 1</vt:lpstr>
      <vt:lpstr>Protein Family Example 2</vt:lpstr>
      <vt:lpstr>Protein Family Example 3</vt:lpstr>
      <vt:lpstr>Named Complex Expansion</vt:lpstr>
      <vt:lpstr>Named Complex Example 1</vt:lpstr>
      <vt:lpstr>Named Complex Example 2</vt:lpstr>
      <vt:lpstr>Network Augmentation Order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 Framework KAM Topology</dc:title>
  <dc:creator>Julian Ray</dc:creator>
  <cp:lastModifiedBy>Julian Ray</cp:lastModifiedBy>
  <cp:revision>47</cp:revision>
  <cp:lastPrinted>2011-06-21T13:04:04Z</cp:lastPrinted>
  <dcterms:created xsi:type="dcterms:W3CDTF">2011-06-21T10:48:20Z</dcterms:created>
  <dcterms:modified xsi:type="dcterms:W3CDTF">2011-10-24T15:21:56Z</dcterms:modified>
</cp:coreProperties>
</file>