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9" r:id="rId13"/>
    <p:sldId id="268" r:id="rId14"/>
    <p:sldId id="270" r:id="rId15"/>
    <p:sldId id="267" r:id="rId16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88009"/>
  </p:normalViewPr>
  <p:slideViewPr>
    <p:cSldViewPr snapToGrid="0">
      <p:cViewPr>
        <p:scale>
          <a:sx n="126" d="100"/>
          <a:sy n="126" d="100"/>
        </p:scale>
        <p:origin x="109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5E682-1128-D748-90CE-5BF1120BB2F7}" type="datetimeFigureOut">
              <a:rPr lang="en-CO" smtClean="0"/>
              <a:t>13/03/25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D5994-9D51-B444-8C30-E2C63DC61DA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45829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data-structures-the/9781098156602/c03.xhtml#figure3-7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data-structures-the/9781098156602/c03.xhtml#figure3-7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data-structures-the/9781098156602/c03.xhtml#figure3-7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data-structures-the/9781098156602/c03.xhtml#figure3-7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spcAft>
                <a:spcPts val="1800"/>
              </a:spcAft>
              <a:buNone/>
            </a:pP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código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comienza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al principio de la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lista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 </a:t>
            </a:r>
            <a:r>
              <a:rPr lang="en-US" b="0" i="0" dirty="0">
                <a:solidFill>
                  <a:srgbClr val="3D3B49"/>
                </a:solidFill>
                <a:effectLst/>
                <a:latin typeface="NSAnnotations-Mono"/>
              </a:rPr>
              <a:t>❶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 .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Mantenemos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una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segunda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variable 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countpara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rastrear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índice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del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nodo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actual. El 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WHILEbucle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itera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entonces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por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cada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nodo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de la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lista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hasta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encontrar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número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correcto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 count ==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element_numbero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hasta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final de la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lista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 current == null </a:t>
            </a:r>
            <a:r>
              <a:rPr lang="en-US" b="0" i="0" dirty="0">
                <a:solidFill>
                  <a:srgbClr val="3D3B49"/>
                </a:solidFill>
                <a:effectLst/>
                <a:latin typeface="NSAnnotations-Mono"/>
              </a:rPr>
              <a:t>❷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 . En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cualquier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caso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código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puede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devolver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 current. Si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bucle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termina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porque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se sale del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borde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de la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lista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índice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no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está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en la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lista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y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código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devuelve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 null.</a:t>
            </a:r>
          </a:p>
          <a:p>
            <a:pPr algn="l" fontAlgn="base">
              <a:spcAft>
                <a:spcPts val="1800"/>
              </a:spcAft>
            </a:pP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Por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ejemplo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si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quisiéramos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acceder al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cuarto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elemento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de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una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lista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enlazada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programa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accedería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primero a la cabecera, luego al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segundo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tercero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y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cuarto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elemento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para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encontrar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la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ubicación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de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memoria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correcta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. </a:t>
            </a:r>
            <a:r>
              <a:rPr lang="en-US" b="0" i="1" u="sng" dirty="0">
                <a:solidFill>
                  <a:srgbClr val="D3002D"/>
                </a:solidFill>
                <a:effectLst/>
                <a:latin typeface="Noto serif" panose="02020600060500020200" pitchFamily="18" charset="0"/>
                <a:hlinkClick r:id="rId3"/>
              </a:rPr>
              <a:t>La Figura 3-7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 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muestra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este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proceso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donde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nodo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con valor 3 es la cabecera de la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lista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D5994-9D51-B444-8C30-E2C63DC61DA4}" type="slidenum">
              <a:rPr lang="en-CO" smtClean="0"/>
              <a:t>11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13193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44BF8-B969-B9C7-C0B3-93FE2DE43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B27908-3EBE-904B-BCBB-CC77F01E47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7EA9A4-27F0-AD1E-4984-5D807131E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spcAft>
                <a:spcPts val="1800"/>
              </a:spcAft>
              <a:buNone/>
            </a:pP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código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comienza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al principio de la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lista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 </a:t>
            </a:r>
            <a:r>
              <a:rPr lang="en-US" b="0" i="0" dirty="0">
                <a:solidFill>
                  <a:srgbClr val="3D3B49"/>
                </a:solidFill>
                <a:effectLst/>
                <a:latin typeface="NSAnnotations-Mono"/>
              </a:rPr>
              <a:t>❶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 .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Mantenemos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una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segunda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variable 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countpara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rastrear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índice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del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nodo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actual. El 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WHILEbucle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itera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entonces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por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cada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nodo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de la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lista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hasta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encontrar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número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correcto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 count ==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element_numbero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hasta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final de la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lista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 current == null </a:t>
            </a:r>
            <a:r>
              <a:rPr lang="en-US" b="0" i="0" dirty="0">
                <a:solidFill>
                  <a:srgbClr val="3D3B49"/>
                </a:solidFill>
                <a:effectLst/>
                <a:latin typeface="NSAnnotations-Mono"/>
              </a:rPr>
              <a:t>❷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 . En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cualquier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caso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código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puede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devolver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 current. Si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bucle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termina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porque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se sale del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borde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de la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lista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índice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no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está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en la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lista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y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código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devuelve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 null.</a:t>
            </a:r>
          </a:p>
          <a:p>
            <a:pPr algn="l" fontAlgn="base">
              <a:spcAft>
                <a:spcPts val="1800"/>
              </a:spcAft>
            </a:pP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Por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ejemplo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si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quisiéramos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acceder al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cuarto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elemento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de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una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lista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enlazada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programa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accedería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primero a la cabecera, luego al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segundo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tercero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y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cuarto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elemento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para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encontrar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la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ubicación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de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memoria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correcta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. </a:t>
            </a:r>
            <a:r>
              <a:rPr lang="en-US" b="0" i="1" u="sng" dirty="0">
                <a:solidFill>
                  <a:srgbClr val="D3002D"/>
                </a:solidFill>
                <a:effectLst/>
                <a:latin typeface="Noto serif" panose="02020600060500020200" pitchFamily="18" charset="0"/>
                <a:hlinkClick r:id="rId3"/>
              </a:rPr>
              <a:t>La Figura 3-7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 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muestra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este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proceso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donde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nodo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con valor 3 es la cabecera de la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lista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E5D56-BCB8-8A2A-665B-728021C833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D5994-9D51-B444-8C30-E2C63DC61DA4}" type="slidenum">
              <a:rPr lang="en-CO" smtClean="0"/>
              <a:t>12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95978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0F417-80E7-642F-69F2-2A02738F9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64ECD4-922A-A19C-4BC3-AC2F23FD9E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64B0E9-31E3-7A3F-8C69-B065E08A6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spcAft>
                <a:spcPts val="1800"/>
              </a:spcAft>
              <a:buNone/>
            </a:pP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código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comienza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al principio de la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lista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 </a:t>
            </a:r>
            <a:r>
              <a:rPr lang="en-US" b="0" i="0" dirty="0">
                <a:solidFill>
                  <a:srgbClr val="3D3B49"/>
                </a:solidFill>
                <a:effectLst/>
                <a:latin typeface="NSAnnotations-Mono"/>
              </a:rPr>
              <a:t>❶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 .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Mantenemos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una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segunda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variable 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countpara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rastrear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índice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del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nodo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actual. El 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WHILEbucle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itera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entonces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por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cada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nodo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de la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lista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hasta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encontrar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número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correcto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 count ==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element_numbero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hasta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final de la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lista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 current == null </a:t>
            </a:r>
            <a:r>
              <a:rPr lang="en-US" b="0" i="0" dirty="0">
                <a:solidFill>
                  <a:srgbClr val="3D3B49"/>
                </a:solidFill>
                <a:effectLst/>
                <a:latin typeface="NSAnnotations-Mono"/>
              </a:rPr>
              <a:t>❷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 . En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cualquier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caso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código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puede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devolver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 current. Si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bucle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termina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porque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se sale del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borde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de la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lista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índice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no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está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en la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lista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y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código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devuelve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 null.</a:t>
            </a:r>
          </a:p>
          <a:p>
            <a:pPr algn="l" fontAlgn="base">
              <a:spcAft>
                <a:spcPts val="1800"/>
              </a:spcAft>
            </a:pP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Por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ejemplo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si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quisiéramos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acceder al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cuarto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elemento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de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una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lista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enlazada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programa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accedería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primero a la cabecera, luego al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segundo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tercero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y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cuarto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elemento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para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encontrar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la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ubicación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de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memoria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correcta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. </a:t>
            </a:r>
            <a:r>
              <a:rPr lang="en-US" b="0" i="1" u="sng" dirty="0">
                <a:solidFill>
                  <a:srgbClr val="D3002D"/>
                </a:solidFill>
                <a:effectLst/>
                <a:latin typeface="Noto serif" panose="02020600060500020200" pitchFamily="18" charset="0"/>
                <a:hlinkClick r:id="rId3"/>
              </a:rPr>
              <a:t>La Figura 3-7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 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muestra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este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proceso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donde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nodo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con valor 3 es la cabecera de la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lista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E546A-9199-4F5A-98E5-2A2795247D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D5994-9D51-B444-8C30-E2C63DC61DA4}" type="slidenum">
              <a:rPr lang="en-CO" smtClean="0"/>
              <a:t>13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22111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3F883-FA7D-A354-5EED-627D74862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36CA07-6D11-0834-8DE3-769FDD8AB6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49A003-5D0B-8E94-D798-70A4B3DCA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spcAft>
                <a:spcPts val="1800"/>
              </a:spcAft>
              <a:buNone/>
            </a:pP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código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comienza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al principio de la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lista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 </a:t>
            </a:r>
            <a:r>
              <a:rPr lang="en-US" b="0" i="0" dirty="0">
                <a:solidFill>
                  <a:srgbClr val="3D3B49"/>
                </a:solidFill>
                <a:effectLst/>
                <a:latin typeface="NSAnnotations-Mono"/>
              </a:rPr>
              <a:t>❶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 .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Mantenemos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una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segunda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variable 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countpara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rastrear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índice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del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nodo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actual. El 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WHILEbucle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itera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entonces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por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cada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nodo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de la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lista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hasta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encontrar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número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correcto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 count ==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element_numbero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hasta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final de la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lista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 current == null </a:t>
            </a:r>
            <a:r>
              <a:rPr lang="en-US" b="0" i="0" dirty="0">
                <a:solidFill>
                  <a:srgbClr val="3D3B49"/>
                </a:solidFill>
                <a:effectLst/>
                <a:latin typeface="NSAnnotations-Mono"/>
              </a:rPr>
              <a:t>❷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 . En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cualquier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caso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código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puede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devolver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 current. Si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bucle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termina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porque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se sale del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borde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de la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lista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índice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no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está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en la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lista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y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código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devuelve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 null.</a:t>
            </a:r>
          </a:p>
          <a:p>
            <a:pPr algn="l" fontAlgn="base">
              <a:spcAft>
                <a:spcPts val="1800"/>
              </a:spcAft>
            </a:pP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Por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ejemplo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si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quisiéramos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acceder al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cuarto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elemento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de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una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lista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enlazada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programa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accedería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primero a la cabecera, luego al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segundo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tercero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y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cuarto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elemento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para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encontrar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la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ubicación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de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memoria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correcta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. </a:t>
            </a:r>
            <a:r>
              <a:rPr lang="en-US" b="0" i="1" u="sng" dirty="0">
                <a:solidFill>
                  <a:srgbClr val="D3002D"/>
                </a:solidFill>
                <a:effectLst/>
                <a:latin typeface="Noto serif" panose="02020600060500020200" pitchFamily="18" charset="0"/>
                <a:hlinkClick r:id="rId3"/>
              </a:rPr>
              <a:t>La Figura 3-7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 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muestra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este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proceso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donde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nodo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con valor 3 es la cabecera de la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lista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9EA3E-B6B7-A6FD-C07A-3C55CA91F7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D5994-9D51-B444-8C30-E2C63DC61DA4}" type="slidenum">
              <a:rPr lang="en-CO" smtClean="0"/>
              <a:t>14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84016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099F-56DA-A63A-9D73-7406D0D4B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B87DF-C666-0645-2C41-18AA69505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1CA0F-609C-7BEA-1B9C-E91A7717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55C6-6B8C-9A41-81D0-0CBC587FD565}" type="datetimeFigureOut">
              <a:rPr lang="en-CO" smtClean="0"/>
              <a:t>13/03/25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6CA24-6579-E89F-D8AD-219CE10D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ABBE8-4E33-DAD7-2811-6B12D0D8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751B-2BD1-6341-A81F-CBB52826F827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12245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9BA2-865C-D786-DF7E-97E3A494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60A8A-5F51-6D44-7A19-14DCD0BFA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EBE90-6F6F-EA7C-6835-F35AA908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55C6-6B8C-9A41-81D0-0CBC587FD565}" type="datetimeFigureOut">
              <a:rPr lang="en-CO" smtClean="0"/>
              <a:t>13/03/25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BD444-A9C9-28FA-3611-70F3A5E1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DB9B6-78F0-C37A-463D-6381A990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751B-2BD1-6341-A81F-CBB52826F827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27559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E84D0-BA64-9377-DAE1-A53A93357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F6269-DFF6-2CED-D9EC-96E8E2185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10F35-8233-19DB-845F-22E3E9EB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55C6-6B8C-9A41-81D0-0CBC587FD565}" type="datetimeFigureOut">
              <a:rPr lang="en-CO" smtClean="0"/>
              <a:t>13/03/25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2A5A8-0F34-601C-0973-3DFE3FD5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E0DAF-5B16-14D4-4F7A-F2F0F62F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751B-2BD1-6341-A81F-CBB52826F827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7941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D3F1-C1EB-BA86-FFC2-90081A15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8CE33-BF6C-C3EE-2F9E-565AAA177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7ABBD-3290-3CC7-D913-365DCBD8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55C6-6B8C-9A41-81D0-0CBC587FD565}" type="datetimeFigureOut">
              <a:rPr lang="en-CO" smtClean="0"/>
              <a:t>13/03/25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4D75A-CCFC-E058-A508-87DA38B72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1EC85-6C9E-7FB6-CAB8-6E78DAB6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751B-2BD1-6341-A81F-CBB52826F827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32909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03D0-EE14-7032-DA9B-098CBCFB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A7C4E-AC31-43B5-5495-407617CE6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22514-5651-4E25-1C32-C1CFB3FB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55C6-6B8C-9A41-81D0-0CBC587FD565}" type="datetimeFigureOut">
              <a:rPr lang="en-CO" smtClean="0"/>
              <a:t>13/03/25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94801-9EEC-52DE-7953-D82664C4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7E966-0021-754F-8A26-7C7F1DE6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751B-2BD1-6341-A81F-CBB52826F827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0408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BFE1-E562-FF0D-CD79-B21F7CA2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B3303-9FE1-DE22-F531-FA227482A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EA7FB-6E13-36C0-F928-211C13C54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14A61-32CE-CA35-D40C-7F38A40D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55C6-6B8C-9A41-81D0-0CBC587FD565}" type="datetimeFigureOut">
              <a:rPr lang="en-CO" smtClean="0"/>
              <a:t>13/03/25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3E5CF-7688-CB65-8A79-FA6B3AAB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ED04B-0C7D-2796-30A0-5DF88030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751B-2BD1-6341-A81F-CBB52826F827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68608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2810-87A3-50E2-7D1A-77B62A02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F9758-FCB3-9106-C6A6-CEEDE29DE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8AA24-E3A5-F6C3-220F-4EC4F4DCA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77FCD-1173-3BBD-4934-8DB91E775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8AA22-63A6-6891-ED58-8742ACCA6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11B777-8EE9-1C4A-167A-7481F8DF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55C6-6B8C-9A41-81D0-0CBC587FD565}" type="datetimeFigureOut">
              <a:rPr lang="en-CO" smtClean="0"/>
              <a:t>13/03/25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33E5D-FC19-838D-FFDE-E4C30888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79107-0007-860C-968B-23F5DAB7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751B-2BD1-6341-A81F-CBB52826F827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75367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620E-9410-160E-2AD0-42213947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F367F0-91BA-DC60-A05A-0DFE0E6E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55C6-6B8C-9A41-81D0-0CBC587FD565}" type="datetimeFigureOut">
              <a:rPr lang="en-CO" smtClean="0"/>
              <a:t>13/03/25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7AB19-B615-BF88-CCE1-626CB04DC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CC4EE-BA2C-8B41-220A-3CD24F73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751B-2BD1-6341-A81F-CBB52826F827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64505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5400A-F026-5658-6390-B7D5D9277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55C6-6B8C-9A41-81D0-0CBC587FD565}" type="datetimeFigureOut">
              <a:rPr lang="en-CO" smtClean="0"/>
              <a:t>13/03/25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CD4C8-7F38-F744-5FBC-79E36A40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34B5C-3DEB-E3EF-14A1-34E03282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751B-2BD1-6341-A81F-CBB52826F827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52948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B5C0-AD2A-9F21-1F08-8B24D929E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B21A-86B5-4DF6-7606-2A1648FC6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5A117-7ED5-7B40-CF00-24047F474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94F45-4E00-EDE3-0798-44C745BA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55C6-6B8C-9A41-81D0-0CBC587FD565}" type="datetimeFigureOut">
              <a:rPr lang="en-CO" smtClean="0"/>
              <a:t>13/03/25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DAE24-D9A3-CE65-1208-A7AB46C3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F866-52F7-4176-1DCF-1BF8D7E6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751B-2BD1-6341-A81F-CBB52826F827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9981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5E9F-D9CD-B81E-8285-0CF68085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3D6C74-051B-B5A2-199F-6050332EC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59890-3723-2A45-0116-BFB1F8BC6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11CEE-9DC0-2DDA-73BE-A44F3187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55C6-6B8C-9A41-81D0-0CBC587FD565}" type="datetimeFigureOut">
              <a:rPr lang="en-CO" smtClean="0"/>
              <a:t>13/03/25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26CF9-B72F-6036-5993-1CCE6F34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8E710-CEA6-A9E5-FAFA-199BFF51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751B-2BD1-6341-A81F-CBB52826F827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49358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17263-ABC1-2FFA-DCA3-29E33498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18221-C803-0477-EBF0-314F98057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29E01-FB57-3FC6-ABB1-5D1616B1D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CB55C6-6B8C-9A41-81D0-0CBC587FD565}" type="datetimeFigureOut">
              <a:rPr lang="en-CO" smtClean="0"/>
              <a:t>13/03/25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1B7F4-1D95-C4B0-C7AC-5D24FD9D5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B6254-84BF-DA98-81E0-4BDF33269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3A751B-2BD1-6341-A81F-CBB52826F827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76373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1F30-0FA3-350D-0BB8-B80FF0625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O" dirty="0">
                <a:latin typeface="Poppins" pitchFamily="2" charset="77"/>
                <a:cs typeface="Poppins" pitchFamily="2" charset="77"/>
              </a:rPr>
              <a:t>Estructuras de datos dinámicas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26111-5498-F64A-09B5-51FFD8652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O" dirty="0">
                <a:latin typeface="Poppins" pitchFamily="2" charset="77"/>
                <a:cs typeface="Poppins" pitchFamily="2" charset="77"/>
              </a:rPr>
              <a:t>Linked List</a:t>
            </a:r>
            <a:br>
              <a:rPr lang="en-CO" dirty="0">
                <a:latin typeface="Poppins" pitchFamily="2" charset="77"/>
                <a:cs typeface="Poppins" pitchFamily="2" charset="77"/>
              </a:rPr>
            </a:br>
            <a:br>
              <a:rPr lang="en-CO" dirty="0">
                <a:latin typeface="Poppins" pitchFamily="2" charset="77"/>
                <a:cs typeface="Poppins" pitchFamily="2" charset="77"/>
              </a:rPr>
            </a:br>
            <a:br>
              <a:rPr lang="en-CO" dirty="0">
                <a:latin typeface="Poppins" pitchFamily="2" charset="77"/>
                <a:cs typeface="Poppins" pitchFamily="2" charset="77"/>
              </a:rPr>
            </a:br>
            <a:r>
              <a:rPr lang="en-CO" dirty="0">
                <a:latin typeface="Poppins" pitchFamily="2" charset="77"/>
                <a:cs typeface="Poppins" pitchFamily="2" charset="77"/>
              </a:rPr>
              <a:t>Asignatura: Estructuras de Datos</a:t>
            </a:r>
          </a:p>
        </p:txBody>
      </p:sp>
    </p:spTree>
    <p:extLst>
      <p:ext uri="{BB962C8B-B14F-4D97-AF65-F5344CB8AC3E}">
        <p14:creationId xmlns:p14="http://schemas.microsoft.com/office/powerpoint/2010/main" val="2004079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0FE79-CAAF-E51F-2C09-757B75B0F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8E07-A9A1-3CE0-BDB2-AA7DC945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Recorrer listas enlazadas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4F8EB-0BA5-9770-7472-938C9CF9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O" dirty="0">
                <a:latin typeface="Poppins" pitchFamily="2" charset="77"/>
                <a:cs typeface="Poppins" pitchFamily="2" charset="77"/>
              </a:rPr>
              <a:t>Listas enlazadas.</a:t>
            </a:r>
          </a:p>
          <a:p>
            <a:pPr marL="0" indent="0">
              <a:buNone/>
            </a:pPr>
            <a:endParaRPr lang="en-CO" dirty="0">
              <a:latin typeface="Poppins" pitchFamily="2" charset="77"/>
              <a:cs typeface="Poppins" pitchFamily="2" charset="77"/>
            </a:endParaRPr>
          </a:p>
          <a:p>
            <a:pPr marL="0" indent="0">
              <a:buNone/>
            </a:pPr>
            <a:r>
              <a:rPr lang="en-US" b="0" i="1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Las </a:t>
            </a:r>
            <a:r>
              <a:rPr lang="en-US" b="0" i="1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listas</a:t>
            </a:r>
            <a:r>
              <a:rPr lang="en-US" b="0" i="1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1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enlazadas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 son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ejemplo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más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simple de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una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estructura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datos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dinámica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y son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parientes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cercanos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de los arrays. Al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igual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que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estos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, son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una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estructura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datos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para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almacenarValores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múltiples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. 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diferencia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de los arrays, las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listas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enlazadas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se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componen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una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cadena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nodos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enlazados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mediante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punteros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. Un </a:t>
            </a:r>
            <a:r>
              <a:rPr lang="en-US" b="0" i="1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nodo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básico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en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una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lista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enlazada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es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una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estructura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datos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compuesta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que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contiene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dos partes: un valor (de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cualquier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tipo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) y un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puntero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al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siguiente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nodo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de la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lista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.</a:t>
            </a:r>
            <a:endParaRPr lang="en-CO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0252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945-457B-CA26-08FA-E4084EB4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Pseudo código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86E0FB-E052-86FC-A5E5-BFC1CDC4E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6252" y="3429000"/>
            <a:ext cx="6878823" cy="2129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41E99D-D296-079E-EF9D-D9C466B57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252" y="1947880"/>
            <a:ext cx="2997374" cy="122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0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36717-FB60-4B66-7EED-069F58E8B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AA34-EDBE-553E-DCAA-4249FEE3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Pseudo código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CB2ADA-7271-8F92-930D-BB5BF4B2F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6252" y="3429000"/>
            <a:ext cx="6878823" cy="2129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70F7C9-454A-D769-43A8-8284536D5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252" y="1947880"/>
            <a:ext cx="2997374" cy="122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3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5F0BD-2754-2DF1-8215-D7C9A004A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A26B-CCE5-6AC2-AFD7-80A6ADFB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5123"/>
            <a:ext cx="10515600" cy="661035"/>
          </a:xfrm>
        </p:spPr>
        <p:txBody>
          <a:bodyPr>
            <a:normAutofit fontScale="90000"/>
          </a:bodyPr>
          <a:lstStyle/>
          <a:p>
            <a:r>
              <a:rPr lang="en-CO" dirty="0"/>
              <a:t>Pseudo código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984A9-A95C-A351-5EFF-F0894A552FFA}"/>
              </a:ext>
            </a:extLst>
          </p:cNvPr>
          <p:cNvSpPr txBox="1"/>
          <p:nvPr/>
        </p:nvSpPr>
        <p:spPr>
          <a:xfrm>
            <a:off x="609601" y="5008880"/>
            <a:ext cx="11054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1) El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código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comienza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al principio de la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lista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.</a:t>
            </a:r>
          </a:p>
          <a:p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2)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Mantenemos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una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segunda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variable </a:t>
            </a:r>
            <a:r>
              <a:rPr lang="en-US" sz="1600" dirty="0">
                <a:latin typeface="Poppins" pitchFamily="2" charset="77"/>
                <a:cs typeface="Poppins" pitchFamily="2" charset="77"/>
              </a:rPr>
              <a:t>count 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para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rastrear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el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índice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del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nodo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actual.</a:t>
            </a:r>
          </a:p>
          <a:p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3) El </a:t>
            </a:r>
            <a:r>
              <a:rPr lang="en-US" sz="1600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bucle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itera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entonces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por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cada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nodo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de la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lista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hasta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encontrar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el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número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correcto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, </a:t>
            </a:r>
            <a:r>
              <a:rPr lang="en-US" sz="1600" dirty="0">
                <a:latin typeface="Poppins" pitchFamily="2" charset="77"/>
                <a:cs typeface="Poppins" pitchFamily="2" charset="77"/>
              </a:rPr>
              <a:t>count == </a:t>
            </a:r>
            <a:r>
              <a:rPr lang="en-US" sz="1600" dirty="0" err="1">
                <a:latin typeface="Poppins" pitchFamily="2" charset="77"/>
                <a:cs typeface="Poppins" pitchFamily="2" charset="77"/>
              </a:rPr>
              <a:t>element_number</a:t>
            </a:r>
            <a:r>
              <a:rPr lang="en-US" sz="1600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o hasta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el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final de la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lista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, </a:t>
            </a:r>
            <a:r>
              <a:rPr lang="en-US" sz="1600" dirty="0">
                <a:latin typeface="Poppins" pitchFamily="2" charset="77"/>
                <a:cs typeface="Poppins" pitchFamily="2" charset="77"/>
              </a:rPr>
              <a:t>current == null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.</a:t>
            </a:r>
          </a:p>
          <a:p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4) En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cualquier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caso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,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el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código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puede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devolver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sz="1600" dirty="0">
                <a:latin typeface="Poppins" pitchFamily="2" charset="77"/>
                <a:cs typeface="Poppins" pitchFamily="2" charset="77"/>
              </a:rPr>
              <a:t>current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. Si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el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bucle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termina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porque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se sale del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borde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de la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lista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,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el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índice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no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está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en la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lista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y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el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código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devuelve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sz="1600" dirty="0">
                <a:latin typeface="Poppins" pitchFamily="2" charset="77"/>
                <a:cs typeface="Poppins" pitchFamily="2" charset="77"/>
              </a:rPr>
              <a:t>null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.</a:t>
            </a:r>
            <a:endParaRPr lang="en-CO" sz="16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0BCA156E-8733-2E57-0E9B-CFF624C35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1" y="2693208"/>
            <a:ext cx="6878823" cy="2129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97CC3A-C65C-6462-5056-279495389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212088"/>
            <a:ext cx="2997374" cy="122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63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D4A8D-779F-363E-C1C3-A8F70D888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10CA-01F5-51C0-161D-74DA2641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Pseudo código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A15D38-EC41-DDDD-1042-0A83426B0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1563370"/>
            <a:ext cx="5511800" cy="30314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C2200A-857D-8A55-2B85-67A0C9390087}"/>
              </a:ext>
            </a:extLst>
          </p:cNvPr>
          <p:cNvSpPr txBox="1"/>
          <p:nvPr/>
        </p:nvSpPr>
        <p:spPr>
          <a:xfrm>
            <a:off x="609601" y="5008880"/>
            <a:ext cx="11054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1) El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código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comienza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al principio de la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lista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.</a:t>
            </a:r>
          </a:p>
          <a:p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2)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Mantenemos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una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segunda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variable </a:t>
            </a:r>
            <a:r>
              <a:rPr lang="en-US" sz="1600" dirty="0">
                <a:latin typeface="Poppins" pitchFamily="2" charset="77"/>
                <a:cs typeface="Poppins" pitchFamily="2" charset="77"/>
              </a:rPr>
              <a:t>count 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para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rastrear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el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índice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del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nodo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actual.</a:t>
            </a:r>
          </a:p>
          <a:p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3) El </a:t>
            </a:r>
            <a:r>
              <a:rPr lang="en-US" sz="1600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bucle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itera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entonces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por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cada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nodo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de la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lista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hasta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encontrar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el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número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correcto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, </a:t>
            </a:r>
            <a:r>
              <a:rPr lang="en-US" sz="1600" dirty="0">
                <a:latin typeface="Poppins" pitchFamily="2" charset="77"/>
                <a:cs typeface="Poppins" pitchFamily="2" charset="77"/>
              </a:rPr>
              <a:t>count == </a:t>
            </a:r>
            <a:r>
              <a:rPr lang="en-US" sz="1600" dirty="0" err="1">
                <a:latin typeface="Poppins" pitchFamily="2" charset="77"/>
                <a:cs typeface="Poppins" pitchFamily="2" charset="77"/>
              </a:rPr>
              <a:t>element_number</a:t>
            </a:r>
            <a:r>
              <a:rPr lang="en-US" sz="1600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o hasta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el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final de la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lista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, </a:t>
            </a:r>
            <a:r>
              <a:rPr lang="en-US" sz="1600" dirty="0">
                <a:latin typeface="Poppins" pitchFamily="2" charset="77"/>
                <a:cs typeface="Poppins" pitchFamily="2" charset="77"/>
              </a:rPr>
              <a:t>current == null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.</a:t>
            </a:r>
          </a:p>
          <a:p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4) En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cualquier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caso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,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el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código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puede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devolver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sz="1600" dirty="0">
                <a:latin typeface="Poppins" pitchFamily="2" charset="77"/>
                <a:cs typeface="Poppins" pitchFamily="2" charset="77"/>
              </a:rPr>
              <a:t>current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. Si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el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bucle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termina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porque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se sale del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borde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de la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lista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,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el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índice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no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está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en la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lista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y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el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código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devuelve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sz="1600" dirty="0">
                <a:latin typeface="Poppins" pitchFamily="2" charset="77"/>
                <a:cs typeface="Poppins" pitchFamily="2" charset="77"/>
              </a:rPr>
              <a:t>null</a:t>
            </a:r>
            <a:r>
              <a:rPr lang="en-US" sz="1600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.</a:t>
            </a:r>
            <a:endParaRPr lang="en-CO" sz="16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547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C83DE-EDA3-254B-90D0-F095FF8FE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9250-D515-C731-442B-AB2845EE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Pseudo código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BB263B-CD07-C704-CC55-A0A2D19F0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452" y="3631985"/>
            <a:ext cx="6878823" cy="2129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85EF95-7059-67E5-A2D9-9BC23FD45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452" y="1998465"/>
            <a:ext cx="2997374" cy="12239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CDC481-8757-0FC0-30D1-0E23697A318B}"/>
              </a:ext>
            </a:extLst>
          </p:cNvPr>
          <p:cNvSpPr txBox="1"/>
          <p:nvPr/>
        </p:nvSpPr>
        <p:spPr>
          <a:xfrm>
            <a:off x="2174240" y="1690688"/>
            <a:ext cx="3561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>
                <a:solidFill>
                  <a:srgbClr val="FF0000"/>
                </a:solidFill>
              </a:rPr>
              <a:t>Definición de un nodo de una lista enlazada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92D435-6AD3-F889-6CD2-C8B873D03044}"/>
              </a:ext>
            </a:extLst>
          </p:cNvPr>
          <p:cNvSpPr txBox="1"/>
          <p:nvPr/>
        </p:nvSpPr>
        <p:spPr>
          <a:xfrm>
            <a:off x="4151786" y="2327944"/>
            <a:ext cx="2442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>
                <a:solidFill>
                  <a:srgbClr val="FF0000"/>
                </a:solidFill>
              </a:rPr>
              <a:t>Valor almacenado en el nodo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23F97-2FFB-DDDD-91DE-8637253CFE64}"/>
              </a:ext>
            </a:extLst>
          </p:cNvPr>
          <p:cNvSpPr txBox="1"/>
          <p:nvPr/>
        </p:nvSpPr>
        <p:spPr>
          <a:xfrm>
            <a:off x="5110928" y="2585136"/>
            <a:ext cx="292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Puntero</a:t>
            </a:r>
            <a:r>
              <a:rPr lang="en-US" sz="1400" dirty="0">
                <a:solidFill>
                  <a:srgbClr val="FF0000"/>
                </a:solidFill>
              </a:rPr>
              <a:t> al </a:t>
            </a:r>
            <a:r>
              <a:rPr lang="en-US" sz="1400" dirty="0" err="1">
                <a:solidFill>
                  <a:srgbClr val="FF0000"/>
                </a:solidFill>
              </a:rPr>
              <a:t>siguiente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nodo</a:t>
            </a:r>
            <a:r>
              <a:rPr lang="en-US" sz="1400" dirty="0">
                <a:solidFill>
                  <a:srgbClr val="FF0000"/>
                </a:solidFill>
              </a:rPr>
              <a:t> en la </a:t>
            </a:r>
            <a:r>
              <a:rPr lang="en-US" sz="1400" dirty="0" err="1">
                <a:solidFill>
                  <a:srgbClr val="FF0000"/>
                </a:solidFill>
              </a:rPr>
              <a:t>lista</a:t>
            </a:r>
            <a:endParaRPr lang="en-CO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4DBD20-9FB3-F48A-0EA3-EEDB57D17275}"/>
              </a:ext>
            </a:extLst>
          </p:cNvPr>
          <p:cNvSpPr txBox="1"/>
          <p:nvPr/>
        </p:nvSpPr>
        <p:spPr>
          <a:xfrm>
            <a:off x="2174240" y="3361840"/>
            <a:ext cx="4554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Función</a:t>
            </a:r>
            <a:r>
              <a:rPr lang="en-US" sz="1400" dirty="0">
                <a:solidFill>
                  <a:srgbClr val="FF0000"/>
                </a:solidFill>
              </a:rPr>
              <a:t> para </a:t>
            </a:r>
            <a:r>
              <a:rPr lang="en-US" sz="1400" dirty="0" err="1">
                <a:solidFill>
                  <a:srgbClr val="FF0000"/>
                </a:solidFill>
              </a:rPr>
              <a:t>buscar</a:t>
            </a:r>
            <a:r>
              <a:rPr lang="en-US" sz="1400" dirty="0">
                <a:solidFill>
                  <a:srgbClr val="FF0000"/>
                </a:solidFill>
              </a:rPr>
              <a:t> un </a:t>
            </a:r>
            <a:r>
              <a:rPr lang="en-US" sz="1400" dirty="0" err="1">
                <a:solidFill>
                  <a:srgbClr val="FF0000"/>
                </a:solidFill>
              </a:rPr>
              <a:t>nodo</a:t>
            </a:r>
            <a:r>
              <a:rPr lang="en-US" sz="1400" dirty="0">
                <a:solidFill>
                  <a:srgbClr val="FF0000"/>
                </a:solidFill>
              </a:rPr>
              <a:t> en </a:t>
            </a:r>
            <a:r>
              <a:rPr lang="en-US" sz="1400" dirty="0" err="1">
                <a:solidFill>
                  <a:srgbClr val="FF0000"/>
                </a:solidFill>
              </a:rPr>
              <a:t>una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posición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específica</a:t>
            </a:r>
            <a:endParaRPr lang="en-CO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72301-80DB-38B7-4C38-6E7704E8778F}"/>
              </a:ext>
            </a:extLst>
          </p:cNvPr>
          <p:cNvSpPr txBox="1"/>
          <p:nvPr/>
        </p:nvSpPr>
        <p:spPr>
          <a:xfrm>
            <a:off x="5972140" y="3845207"/>
            <a:ext cx="2686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Apunta</a:t>
            </a:r>
            <a:r>
              <a:rPr lang="en-US" sz="1400" dirty="0">
                <a:solidFill>
                  <a:srgbClr val="FF0000"/>
                </a:solidFill>
              </a:rPr>
              <a:t> al primer </a:t>
            </a:r>
            <a:r>
              <a:rPr lang="en-US" sz="1400" dirty="0" err="1">
                <a:solidFill>
                  <a:srgbClr val="FF0000"/>
                </a:solidFill>
              </a:rPr>
              <a:t>nodo</a:t>
            </a:r>
            <a:r>
              <a:rPr lang="en-US" sz="1400" dirty="0">
                <a:solidFill>
                  <a:srgbClr val="FF0000"/>
                </a:solidFill>
              </a:rPr>
              <a:t> de la </a:t>
            </a:r>
            <a:r>
              <a:rPr lang="en-US" sz="1400" dirty="0" err="1">
                <a:solidFill>
                  <a:srgbClr val="FF0000"/>
                </a:solidFill>
              </a:rPr>
              <a:t>lista</a:t>
            </a:r>
            <a:endParaRPr lang="en-CO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639E45-1164-2F39-D278-95DCFCDED48E}"/>
              </a:ext>
            </a:extLst>
          </p:cNvPr>
          <p:cNvSpPr txBox="1"/>
          <p:nvPr/>
        </p:nvSpPr>
        <p:spPr>
          <a:xfrm>
            <a:off x="4754880" y="4135135"/>
            <a:ext cx="4380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Contador para </a:t>
            </a:r>
            <a:r>
              <a:rPr lang="en-US" sz="1400" dirty="0" err="1">
                <a:solidFill>
                  <a:srgbClr val="FF0000"/>
                </a:solidFill>
              </a:rPr>
              <a:t>llevar</a:t>
            </a:r>
            <a:r>
              <a:rPr lang="en-US" sz="1400" dirty="0">
                <a:solidFill>
                  <a:srgbClr val="FF0000"/>
                </a:solidFill>
              </a:rPr>
              <a:t> la </a:t>
            </a:r>
            <a:r>
              <a:rPr lang="en-US" sz="1400" dirty="0" err="1">
                <a:solidFill>
                  <a:srgbClr val="FF0000"/>
                </a:solidFill>
              </a:rPr>
              <a:t>cuenta</a:t>
            </a:r>
            <a:r>
              <a:rPr lang="en-US" sz="1400" dirty="0">
                <a:solidFill>
                  <a:srgbClr val="FF0000"/>
                </a:solidFill>
              </a:rPr>
              <a:t> de los </a:t>
            </a:r>
            <a:r>
              <a:rPr lang="en-US" sz="1400" dirty="0" err="1">
                <a:solidFill>
                  <a:srgbClr val="FF0000"/>
                </a:solidFill>
              </a:rPr>
              <a:t>nodos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recorridos</a:t>
            </a:r>
            <a:endParaRPr lang="en-CO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5274EC-2FA5-6486-75EB-238CD1E9C126}"/>
              </a:ext>
            </a:extLst>
          </p:cNvPr>
          <p:cNvSpPr txBox="1"/>
          <p:nvPr/>
        </p:nvSpPr>
        <p:spPr>
          <a:xfrm>
            <a:off x="2375452" y="4464613"/>
            <a:ext cx="6298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Iteramos</a:t>
            </a:r>
            <a:r>
              <a:rPr lang="en-US" sz="1400" dirty="0">
                <a:solidFill>
                  <a:srgbClr val="FF0000"/>
                </a:solidFill>
              </a:rPr>
              <a:t> a </a:t>
            </a:r>
            <a:r>
              <a:rPr lang="en-US" sz="1400" dirty="0" err="1">
                <a:solidFill>
                  <a:srgbClr val="FF0000"/>
                </a:solidFill>
              </a:rPr>
              <a:t>través</a:t>
            </a:r>
            <a:r>
              <a:rPr lang="en-US" sz="1400" dirty="0">
                <a:solidFill>
                  <a:srgbClr val="FF0000"/>
                </a:solidFill>
              </a:rPr>
              <a:t> de la </a:t>
            </a:r>
            <a:r>
              <a:rPr lang="en-US" sz="1400" dirty="0" err="1">
                <a:solidFill>
                  <a:srgbClr val="FF0000"/>
                </a:solidFill>
              </a:rPr>
              <a:t>lista</a:t>
            </a:r>
            <a:r>
              <a:rPr lang="en-US" sz="1400" dirty="0">
                <a:solidFill>
                  <a:srgbClr val="FF0000"/>
                </a:solidFill>
              </a:rPr>
              <a:t> hasta </a:t>
            </a:r>
            <a:r>
              <a:rPr lang="en-US" sz="1400" dirty="0" err="1">
                <a:solidFill>
                  <a:srgbClr val="FF0000"/>
                </a:solidFill>
              </a:rPr>
              <a:t>encontrar</a:t>
            </a:r>
            <a:r>
              <a:rPr lang="en-US" sz="1400" dirty="0">
                <a:solidFill>
                  <a:srgbClr val="FF0000"/>
                </a:solidFill>
              </a:rPr>
              <a:t> la </a:t>
            </a:r>
            <a:r>
              <a:rPr lang="en-US" sz="1400" dirty="0" err="1">
                <a:solidFill>
                  <a:srgbClr val="FF0000"/>
                </a:solidFill>
              </a:rPr>
              <a:t>posición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deseada</a:t>
            </a:r>
            <a:r>
              <a:rPr lang="en-US" sz="1400" dirty="0">
                <a:solidFill>
                  <a:srgbClr val="FF0000"/>
                </a:solidFill>
              </a:rPr>
              <a:t> o </a:t>
            </a:r>
            <a:r>
              <a:rPr lang="en-US" sz="1400" dirty="0" err="1">
                <a:solidFill>
                  <a:srgbClr val="FF0000"/>
                </a:solidFill>
              </a:rPr>
              <a:t>llegar</a:t>
            </a:r>
            <a:r>
              <a:rPr lang="en-US" sz="1400" dirty="0">
                <a:solidFill>
                  <a:srgbClr val="FF0000"/>
                </a:solidFill>
              </a:rPr>
              <a:t> al final</a:t>
            </a:r>
            <a:endParaRPr lang="en-CO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37848-C332-514A-BA62-A43E9E1D2204}"/>
              </a:ext>
            </a:extLst>
          </p:cNvPr>
          <p:cNvSpPr txBox="1"/>
          <p:nvPr/>
        </p:nvSpPr>
        <p:spPr>
          <a:xfrm>
            <a:off x="5599010" y="4908430"/>
            <a:ext cx="2437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Avanzamos</a:t>
            </a:r>
            <a:r>
              <a:rPr lang="en-US" sz="1400" dirty="0">
                <a:solidFill>
                  <a:srgbClr val="FF0000"/>
                </a:solidFill>
              </a:rPr>
              <a:t> al </a:t>
            </a:r>
            <a:r>
              <a:rPr lang="en-US" sz="1400" dirty="0" err="1">
                <a:solidFill>
                  <a:srgbClr val="FF0000"/>
                </a:solidFill>
              </a:rPr>
              <a:t>siguiente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nodo</a:t>
            </a:r>
            <a:endParaRPr lang="en-CO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1124E-8F2A-8403-E94E-ADB5616E4AB7}"/>
              </a:ext>
            </a:extLst>
          </p:cNvPr>
          <p:cNvSpPr txBox="1"/>
          <p:nvPr/>
        </p:nvSpPr>
        <p:spPr>
          <a:xfrm>
            <a:off x="4338320" y="5441590"/>
            <a:ext cx="5702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Retornamos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nodo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encontrado</a:t>
            </a:r>
            <a:r>
              <a:rPr lang="en-US" sz="1400" dirty="0">
                <a:solidFill>
                  <a:srgbClr val="FF0000"/>
                </a:solidFill>
              </a:rPr>
              <a:t> o null </a:t>
            </a:r>
            <a:r>
              <a:rPr lang="en-US" sz="1400" dirty="0" err="1">
                <a:solidFill>
                  <a:srgbClr val="FF0000"/>
                </a:solidFill>
              </a:rPr>
              <a:t>si</a:t>
            </a:r>
            <a:r>
              <a:rPr lang="en-US" sz="1400" dirty="0">
                <a:solidFill>
                  <a:srgbClr val="FF0000"/>
                </a:solidFill>
              </a:rPr>
              <a:t> la </a:t>
            </a:r>
            <a:r>
              <a:rPr lang="en-US" sz="1400" dirty="0" err="1">
                <a:solidFill>
                  <a:srgbClr val="FF0000"/>
                </a:solidFill>
              </a:rPr>
              <a:t>posición</a:t>
            </a:r>
            <a:r>
              <a:rPr lang="en-US" sz="1400" dirty="0">
                <a:solidFill>
                  <a:srgbClr val="FF0000"/>
                </a:solidFill>
              </a:rPr>
              <a:t> no </a:t>
            </a:r>
            <a:r>
              <a:rPr lang="en-US" sz="1400" dirty="0" err="1">
                <a:solidFill>
                  <a:srgbClr val="FF0000"/>
                </a:solidFill>
              </a:rPr>
              <a:t>existe</a:t>
            </a:r>
            <a:r>
              <a:rPr lang="en-US" sz="1400" dirty="0">
                <a:solidFill>
                  <a:srgbClr val="FF0000"/>
                </a:solidFill>
              </a:rPr>
              <a:t> en la </a:t>
            </a:r>
            <a:r>
              <a:rPr lang="en-US" sz="1400" dirty="0" err="1">
                <a:solidFill>
                  <a:srgbClr val="FF0000"/>
                </a:solidFill>
              </a:rPr>
              <a:t>lista</a:t>
            </a:r>
            <a:endParaRPr lang="en-CO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84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F446-794F-D6CA-E971-2BE714FC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2D4C0-E843-5346-3719-3412F62C7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O" dirty="0">
                <a:latin typeface="Poppins" pitchFamily="2" charset="77"/>
                <a:cs typeface="Poppins" pitchFamily="2" charset="77"/>
              </a:rPr>
              <a:t>Los arreglos son estructuras de datos estáticas que si bien pueden ordenarse y realizar otras operaciones estamos condicionados a reestructurar toda la información cuando una de estas operaciones es ejecutada. </a:t>
            </a:r>
          </a:p>
          <a:p>
            <a:pPr marL="0" indent="0">
              <a:buNone/>
            </a:pPr>
            <a:r>
              <a:rPr lang="en-CO" dirty="0">
                <a:latin typeface="Poppins" pitchFamily="2" charset="77"/>
                <a:cs typeface="Poppins" pitchFamily="2" charset="77"/>
              </a:rPr>
              <a:t>Ya se que me dirás pero hay listas y otras implementaciones de código que son favorables, pero no son más que maquillaje combinaciones entre estructuras estáticas que oculta la complejidad de los detalles. </a:t>
            </a:r>
          </a:p>
        </p:txBody>
      </p:sp>
    </p:spTree>
    <p:extLst>
      <p:ext uri="{BB962C8B-B14F-4D97-AF65-F5344CB8AC3E}">
        <p14:creationId xmlns:p14="http://schemas.microsoft.com/office/powerpoint/2010/main" val="15705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78F-EAB9-5E7B-88FA-CDA057C4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List, ArrayList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54E14-FCD5-1398-D3E8-A4A8838A2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CO" dirty="0">
                <a:latin typeface="Poppins" pitchFamily="2" charset="77"/>
                <a:cs typeface="Poppins" pitchFamily="2" charset="77"/>
              </a:rPr>
              <a:t>Contenedores dinámicos envoltorios de arreglos estáticos que si bien son convenientes para su uso en la programación pueden incurrir en ineficiencias ocultas. </a:t>
            </a:r>
          </a:p>
          <a:p>
            <a:pPr marL="0" indent="0">
              <a:buNone/>
            </a:pPr>
            <a:endParaRPr lang="en-CO" dirty="0">
              <a:latin typeface="Poppins" pitchFamily="2" charset="77"/>
              <a:cs typeface="Poppins" pitchFamily="2" charset="77"/>
            </a:endParaRPr>
          </a:p>
          <a:p>
            <a:pPr marL="0" indent="0">
              <a:buNone/>
            </a:pPr>
            <a:endParaRPr lang="en-CO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5D901-DDC1-6653-F5AE-9FFE0FF5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429000"/>
            <a:ext cx="6205151" cy="9274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55933B-72A4-94E4-961D-3A02F552F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983" y="3429000"/>
            <a:ext cx="3704967" cy="274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0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84E23-D86A-5815-20CB-2EBB5CCD9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D756D-5544-EE11-ED7D-E2AE5B828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O" dirty="0">
                <a:latin typeface="Poppins" pitchFamily="2" charset="77"/>
                <a:cs typeface="Poppins" pitchFamily="2" charset="77"/>
              </a:rPr>
              <a:t>Inserción.</a:t>
            </a:r>
          </a:p>
          <a:p>
            <a:pPr marL="0" indent="0">
              <a:buNone/>
            </a:pPr>
            <a:endParaRPr lang="en-CO" dirty="0">
              <a:latin typeface="Poppins" pitchFamily="2" charset="77"/>
              <a:cs typeface="Poppins" pitchFamily="2" charset="77"/>
            </a:endParaRPr>
          </a:p>
          <a:p>
            <a:pPr marL="0" indent="0">
              <a:buNone/>
            </a:pPr>
            <a:r>
              <a:rPr lang="en-CO" dirty="0">
                <a:latin typeface="Poppins" pitchFamily="2" charset="77"/>
                <a:cs typeface="Poppins" pitchFamily="2" charset="77"/>
              </a:rPr>
              <a:t>Imagine, 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Si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tuviéramos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10 000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elementos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y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quisiéramos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añadir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algo en la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segunda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posición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,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necesitaríamos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mover 9999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elementos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.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Insertar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un solo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elemento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requiere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mucho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esfuerzo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.</a:t>
            </a:r>
            <a:endParaRPr lang="en-CO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8598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CA1B0-916D-33A0-3F28-13E486F66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772A-2EFF-5B0D-9FA8-E9162ABF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3B81-C05F-A089-A466-90D521EDE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O" dirty="0">
                <a:latin typeface="Poppins" pitchFamily="2" charset="77"/>
                <a:cs typeface="Poppins" pitchFamily="2" charset="77"/>
              </a:rPr>
              <a:t>Inserción.</a:t>
            </a:r>
          </a:p>
          <a:p>
            <a:pPr marL="0" indent="0">
              <a:buNone/>
            </a:pPr>
            <a:endParaRPr lang="en-CO" dirty="0">
              <a:latin typeface="Poppins" pitchFamily="2" charset="77"/>
              <a:cs typeface="Poppins" pitchFamily="2" charset="77"/>
            </a:endParaRPr>
          </a:p>
          <a:p>
            <a:pPr marL="0" indent="0">
              <a:buNone/>
            </a:pPr>
            <a:r>
              <a:rPr lang="en-CO" dirty="0">
                <a:latin typeface="Poppins" pitchFamily="2" charset="77"/>
                <a:cs typeface="Poppins" pitchFamily="2" charset="77"/>
              </a:rPr>
              <a:t>Imagine, 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Si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tuviéramos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10 000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elementos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y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quisiéramos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añadir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algo en la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segunda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posición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,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necesitaríamos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mover 9999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elementos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.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Insertar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un solo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elemento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requiere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mucho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esfuerzo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.</a:t>
            </a:r>
            <a:endParaRPr lang="en-CO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8226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11C06-1E41-C557-A726-0A4F70451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2AC5-9FAE-E688-8D9C-F3E887AF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CD16B-6620-5B4D-C600-13490A95C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0127"/>
          </a:xfrm>
        </p:spPr>
        <p:txBody>
          <a:bodyPr/>
          <a:lstStyle/>
          <a:p>
            <a:pPr marL="0" indent="0">
              <a:buNone/>
            </a:pPr>
            <a:r>
              <a:rPr lang="en-CO" dirty="0">
                <a:latin typeface="Poppins" pitchFamily="2" charset="77"/>
                <a:cs typeface="Poppins" pitchFamily="2" charset="77"/>
              </a:rPr>
              <a:t>Inserción.</a:t>
            </a:r>
          </a:p>
          <a:p>
            <a:pPr marL="0" indent="0">
              <a:buNone/>
            </a:pPr>
            <a:endParaRPr lang="en-CO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93F7B-2AD6-6BA4-A3FB-3DF9D685E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400" y="2610340"/>
            <a:ext cx="5719200" cy="268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4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A8096-FC57-0D2B-AA49-5147335DE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EA71-7E6C-21AA-9361-557C10AA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Solución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27D41-6D7A-DCAA-1323-7D34961CD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O" dirty="0">
                <a:latin typeface="Poppins" pitchFamily="2" charset="77"/>
                <a:cs typeface="Poppins" pitchFamily="2" charset="77"/>
              </a:rPr>
              <a:t>Listas enlazadas.</a:t>
            </a:r>
          </a:p>
          <a:p>
            <a:pPr marL="0" indent="0">
              <a:buNone/>
            </a:pPr>
            <a:endParaRPr lang="en-CO" dirty="0">
              <a:latin typeface="Poppins" pitchFamily="2" charset="77"/>
              <a:cs typeface="Poppins" pitchFamily="2" charset="77"/>
            </a:endParaRPr>
          </a:p>
          <a:p>
            <a:pPr marL="0" indent="0">
              <a:buNone/>
            </a:pPr>
            <a:r>
              <a:rPr lang="en-US" b="0" i="1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Las </a:t>
            </a:r>
            <a:r>
              <a:rPr lang="en-US" b="0" i="1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listas</a:t>
            </a:r>
            <a:r>
              <a:rPr lang="en-US" b="0" i="1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1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enlazadas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 son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ejemplo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más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simple de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una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estructura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datos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dinámica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y son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parientes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cercanos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de los arrays. Al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igual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que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estos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, son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una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estructura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datos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para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almacenarValores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múltiples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. 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diferencia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de los arrays, las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listas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enlazadas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se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componen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una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cadena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nodos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enlazados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mediante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punteros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. Un </a:t>
            </a:r>
            <a:r>
              <a:rPr lang="en-US" b="0" i="1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nodo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básico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en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una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lista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enlazada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es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una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estructura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datos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compuesta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que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contiene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dos partes: un valor (de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cualquier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tipo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) y un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puntero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al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siguiente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nodo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de la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lista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.</a:t>
            </a:r>
            <a:endParaRPr lang="en-CO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8596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1900-AF8C-BE95-5E25-09032021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Listas enlazadas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3F4B-4CA1-0733-5DB2-DD3AA204A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0165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Podemos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visualizar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una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lista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enlazada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como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una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serie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contenedores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enlazados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. Cada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contenedor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almacena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un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único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valor y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contiene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un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puntero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al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siguiente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contenedor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de la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serie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.</a:t>
            </a:r>
            <a:endParaRPr lang="en-CO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C9E54C-8370-827D-70A0-969AD54FD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25" y="1825625"/>
            <a:ext cx="4262147" cy="183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99C455-D421-2155-8672-A4618F33F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27" y="4711148"/>
            <a:ext cx="6874933" cy="106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074268-55A2-2764-F6DA-D26BFFD3D3C1}"/>
              </a:ext>
            </a:extLst>
          </p:cNvPr>
          <p:cNvSpPr txBox="1"/>
          <p:nvPr/>
        </p:nvSpPr>
        <p:spPr>
          <a:xfrm>
            <a:off x="7448759" y="4738549"/>
            <a:ext cx="38298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La barra al final de la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lista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representa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un valor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nulo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e indica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final de la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lista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. En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efecto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,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indicamos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que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el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next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puntero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del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último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nodo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no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apunta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a un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nodo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válido</a:t>
            </a:r>
            <a:r>
              <a:rPr lang="en-US" b="0" i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.</a:t>
            </a:r>
            <a:endParaRPr lang="en-CO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8607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A8B869-40F9-2934-CCC8-97DEF2B91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287" y="221866"/>
            <a:ext cx="2729948" cy="6414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4C0F36-0A05-917D-93E5-763A5E27C7BD}"/>
              </a:ext>
            </a:extLst>
          </p:cNvPr>
          <p:cNvSpPr txBox="1"/>
          <p:nvPr/>
        </p:nvSpPr>
        <p:spPr>
          <a:xfrm>
            <a:off x="5181600" y="2782669"/>
            <a:ext cx="591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Lista </a:t>
            </a:r>
            <a:r>
              <a:rPr lang="en-US" b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enlazada</a:t>
            </a:r>
            <a:r>
              <a:rPr lang="en-US" b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en la </a:t>
            </a:r>
            <a:r>
              <a:rPr lang="en-US" b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memoria</a:t>
            </a:r>
            <a:r>
              <a:rPr lang="en-US" b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de la </a:t>
            </a:r>
            <a:r>
              <a:rPr lang="en-US" b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computadora</a:t>
            </a:r>
            <a:r>
              <a:rPr lang="en-US" b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. Los </a:t>
            </a:r>
            <a:r>
              <a:rPr lang="en-US" b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nodos</a:t>
            </a:r>
            <a:r>
              <a:rPr lang="en-US" b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no son </a:t>
            </a:r>
            <a:r>
              <a:rPr lang="en-US" b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necesariamente</a:t>
            </a:r>
            <a:r>
              <a:rPr lang="en-US" b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dirty="0" err="1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adyacentes</a:t>
            </a:r>
            <a:r>
              <a:rPr lang="en-US" b="0" dirty="0">
                <a:solidFill>
                  <a:srgbClr val="3D3B49"/>
                </a:solidFill>
                <a:effectLst/>
                <a:latin typeface="Poppins" pitchFamily="2" charset="77"/>
                <a:cs typeface="Poppins" pitchFamily="2" charset="77"/>
              </a:rPr>
              <a:t>.</a:t>
            </a:r>
            <a:endParaRPr lang="en-CO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5819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1335</Words>
  <Application>Microsoft Macintosh PowerPoint</Application>
  <PresentationFormat>Widescreen</PresentationFormat>
  <Paragraphs>63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Noto serif</vt:lpstr>
      <vt:lpstr>NSAnnotations-Mono</vt:lpstr>
      <vt:lpstr>Poppins</vt:lpstr>
      <vt:lpstr>Office Theme</vt:lpstr>
      <vt:lpstr>Estructuras de datos dinámicas</vt:lpstr>
      <vt:lpstr>Problema</vt:lpstr>
      <vt:lpstr>List, ArrayList</vt:lpstr>
      <vt:lpstr>Problema</vt:lpstr>
      <vt:lpstr>Problema</vt:lpstr>
      <vt:lpstr>Problema</vt:lpstr>
      <vt:lpstr>Solución</vt:lpstr>
      <vt:lpstr>Listas enlazadas</vt:lpstr>
      <vt:lpstr>PowerPoint Presentation</vt:lpstr>
      <vt:lpstr>Recorrer listas enlazadas</vt:lpstr>
      <vt:lpstr>Pseudo código</vt:lpstr>
      <vt:lpstr>Pseudo código</vt:lpstr>
      <vt:lpstr>Pseudo código</vt:lpstr>
      <vt:lpstr>Pseudo código</vt:lpstr>
      <vt:lpstr>Pseudo 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Stiven Montealegre Gutierrez</dc:creator>
  <cp:lastModifiedBy>James Stiven Montealegre Gutierrez</cp:lastModifiedBy>
  <cp:revision>1</cp:revision>
  <dcterms:created xsi:type="dcterms:W3CDTF">2025-03-13T21:15:58Z</dcterms:created>
  <dcterms:modified xsi:type="dcterms:W3CDTF">2025-03-14T02:53:29Z</dcterms:modified>
</cp:coreProperties>
</file>