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6"/>
    <p:restoredTop sz="91690"/>
  </p:normalViewPr>
  <p:slideViewPr>
    <p:cSldViewPr>
      <p:cViewPr varScale="1">
        <p:scale>
          <a:sx n="56" d="100"/>
          <a:sy n="56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3FF08E5-1920-A94D-B7A0-3E52B2A38962}" type="datetimeFigureOut">
              <a:rPr lang="es-CO"/>
              <a:pPr>
                <a:defRPr/>
              </a:pPr>
              <a:t>22/07/19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718E832-B751-BE4D-AAA5-994A08B9C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CFB69551-490D-1B40-B43E-E09611F35BA3}" type="datetimeFigureOut">
              <a:rPr lang="es-CO"/>
              <a:pPr>
                <a:defRPr/>
              </a:pPr>
              <a:t>22/07/19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8A8AF0D-D1A6-B84B-875C-23B12BC0978F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740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8AF0D-D1A6-B84B-875C-23B12BC0978F}" type="slidenum">
              <a:rPr lang="es-CO" smtClean="0"/>
              <a:pPr>
                <a:defRPr/>
              </a:pPr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15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A6170A-5EA0-5E45-83CA-B8CB261AE7F8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F9E002-3478-694F-A1C4-1E7AB7943BEE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66971F-3289-314B-B96C-2A53B2E66500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49EED-08CD-E948-A7F9-B1D6197CAD33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4397D-4677-2A4B-9AEA-4191650C7C04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609AF4-9D3A-DE48-AEDC-92ED2EC99B8F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1051B7-1865-FE44-B516-EA238931526D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C0DE9B-DCDE-F54D-8F6E-7467361E8506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149569-531A-4F4E-843E-3CA19079D81E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953478-08E3-4D4F-918A-8CED5161087F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AF2F39-B69A-4443-91E7-8FCAFBE58C92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3 Elipse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6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469C-8511-B24C-BC61-3354102F8F3E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7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7D343-3B3A-A742-8AFD-8E064EB5E6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5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6C56A-7992-3540-9FBC-C42DF33EA330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2DBAA-B4F1-454C-B010-2999A6928BD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77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AD3B-EA7F-E848-85EF-7A963CDC54F3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9BBB4-52CC-C54A-86E9-CC76450C57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9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C5ADD-C25C-A644-B5B4-F44F6C593C93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BD579-836A-8D47-A134-C04F2BBD303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Rectángulo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3 Rectángulo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5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6 Elipse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00A60-C064-7042-801C-BC0FB43A509C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17FD-84A9-6844-8515-641C25F1AA0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1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1500F-1B7D-054F-9A29-4084D300E26C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D823-9F95-4441-B564-CA2B55E8CFF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70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D8A2-3414-284E-A126-32AA8F764CA3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EB700-B1C3-774E-8937-F35922D0726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4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4E0A0-61D2-7146-AACB-1ACF0551BFBF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4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B7D9B-C639-8E40-95C5-7537EBFB512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2 Rectángulo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13 Rectángulo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62977-952D-114F-913B-8893DCDC9C2B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17652-3552-7F4C-B7F8-424C441A5CA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6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D73A9-B767-7641-8ECD-D959CEBD1284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786B-0452-A143-A27A-DEA00514348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33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  <a:cs typeface="+mn-cs"/>
            </a:endParaRPr>
          </a:p>
        </p:txBody>
      </p:sp>
      <p:sp>
        <p:nvSpPr>
          <p:cNvPr id="6" name="13 Proceso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5 Proceso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4BD20-2EBF-E043-B9E1-EF2D46F85FD0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3F5A7-089B-3E4A-9AF5-96B9B33AE74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71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3" name="8 Marcador de texto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charset="0"/>
                <a:cs typeface="Arial" charset="0"/>
              </a:defRPr>
            </a:lvl1pPr>
          </a:lstStyle>
          <a:p>
            <a:pPr>
              <a:defRPr/>
            </a:pPr>
            <a:fld id="{B01DCADC-D2C9-0E40-8F8D-4CA7BF8090C1}" type="datetimeFigureOut">
              <a:rPr lang="es-ES"/>
              <a:pPr>
                <a:defRPr/>
              </a:pPr>
              <a:t>22/7/19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charset="0"/>
                <a:cs typeface="Arial" charset="0"/>
              </a:defRPr>
            </a:lvl1pPr>
          </a:lstStyle>
          <a:p>
            <a:pPr>
              <a:defRPr/>
            </a:pPr>
            <a:fld id="{8DF11CF0-3924-9346-9CBA-DAA74343DD2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9" r:id="rId2"/>
    <p:sldLayoutId id="2147483905" r:id="rId3"/>
    <p:sldLayoutId id="2147483900" r:id="rId4"/>
    <p:sldLayoutId id="2147483906" r:id="rId5"/>
    <p:sldLayoutId id="2147483901" r:id="rId6"/>
    <p:sldLayoutId id="2147483907" r:id="rId7"/>
    <p:sldLayoutId id="2147483908" r:id="rId8"/>
    <p:sldLayoutId id="2147483909" r:id="rId9"/>
    <p:sldLayoutId id="2147483902" r:id="rId10"/>
    <p:sldLayoutId id="21474839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0"/>
        <a:buChar char="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ttacode.org/wiki/Bitmap/Bresenham%27s_line_algorithm#Java" TargetMode="External"/><Relationship Id="rId2" Type="http://schemas.openxmlformats.org/officeDocument/2006/relationships/hyperlink" Target="http://en.wikipedia.org/wiki/Bresenham's_line_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s-CO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ST0275 Computer Graphics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CO" dirty="0">
                <a:ea typeface="+mn-ea"/>
                <a:cs typeface="+mn-cs"/>
              </a:rPr>
              <a:t>EAFIT</a:t>
            </a:r>
          </a:p>
        </p:txBody>
      </p:sp>
      <p:pic>
        <p:nvPicPr>
          <p:cNvPr id="1536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764088"/>
            <a:ext cx="30591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2387600" cy="34036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Gill Sans MT" charset="0"/>
              </a:rPr>
              <a:t>Start with the line equation: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>
                <a:latin typeface="Gill Sans MT" charset="0"/>
              </a:rPr>
              <a:t>y = m(x</a:t>
            </a:r>
            <a:r>
              <a:rPr lang="en-US" sz="2800" i="1" baseline="-25000">
                <a:latin typeface="Gill Sans MT" charset="0"/>
              </a:rPr>
              <a:t>k</a:t>
            </a:r>
            <a:r>
              <a:rPr lang="en-US" sz="2800" i="1">
                <a:latin typeface="Gill Sans MT" charset="0"/>
              </a:rPr>
              <a:t> + 1) + b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Gill Sans MT" charset="0"/>
              </a:rPr>
              <a:t>Then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>
                <a:latin typeface="Gill Sans MT" charset="0"/>
              </a:rPr>
              <a:t>d</a:t>
            </a:r>
            <a:r>
              <a:rPr lang="en-US" sz="2800" i="1" baseline="-25000">
                <a:latin typeface="Gill Sans MT" charset="0"/>
              </a:rPr>
              <a:t>1</a:t>
            </a:r>
            <a:r>
              <a:rPr lang="en-US" sz="2800" i="1">
                <a:latin typeface="Gill Sans MT" charset="0"/>
              </a:rPr>
              <a:t> = y – y</a:t>
            </a:r>
            <a:r>
              <a:rPr lang="en-US" sz="2800" i="1" baseline="-25000">
                <a:latin typeface="Gill Sans MT" charset="0"/>
              </a:rPr>
              <a:t>k</a:t>
            </a:r>
            <a:r>
              <a:rPr lang="en-US" sz="2800" i="1">
                <a:latin typeface="Gill Sans MT" charset="0"/>
              </a:rPr>
              <a:t> = m(x</a:t>
            </a:r>
            <a:r>
              <a:rPr lang="en-US" sz="2800" i="1" baseline="-25000">
                <a:latin typeface="Gill Sans MT" charset="0"/>
              </a:rPr>
              <a:t>k</a:t>
            </a:r>
            <a:r>
              <a:rPr lang="en-US" sz="2800" i="1">
                <a:latin typeface="Gill Sans MT" charset="0"/>
              </a:rPr>
              <a:t>+1) + b - y</a:t>
            </a:r>
            <a:r>
              <a:rPr lang="en-US" sz="2800" i="1" baseline="-25000">
                <a:latin typeface="Gill Sans MT" charset="0"/>
              </a:rPr>
              <a:t>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Gill Sans MT" charset="0"/>
              </a:rPr>
              <a:t>and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>
                <a:latin typeface="Gill Sans MT" charset="0"/>
              </a:rPr>
              <a:t>d</a:t>
            </a:r>
            <a:r>
              <a:rPr lang="en-US" sz="2800" i="1" baseline="-25000">
                <a:latin typeface="Gill Sans MT" charset="0"/>
              </a:rPr>
              <a:t>2</a:t>
            </a:r>
            <a:r>
              <a:rPr lang="en-US" sz="2800" i="1">
                <a:latin typeface="Gill Sans MT" charset="0"/>
              </a:rPr>
              <a:t> = (y</a:t>
            </a:r>
            <a:r>
              <a:rPr lang="en-US" sz="2800" i="1" baseline="-25000">
                <a:latin typeface="Gill Sans MT" charset="0"/>
              </a:rPr>
              <a:t>k</a:t>
            </a:r>
            <a:r>
              <a:rPr lang="en-US" sz="2800" i="1">
                <a:latin typeface="Gill Sans MT" charset="0"/>
              </a:rPr>
              <a:t>+1) – y = y</a:t>
            </a:r>
            <a:r>
              <a:rPr lang="en-US" sz="2800" i="1" baseline="-25000">
                <a:latin typeface="Gill Sans MT" charset="0"/>
              </a:rPr>
              <a:t>k</a:t>
            </a:r>
            <a:r>
              <a:rPr lang="en-US" sz="2800" i="1">
                <a:latin typeface="Gill Sans MT" charset="0"/>
              </a:rPr>
              <a:t> + 1 – m(x</a:t>
            </a:r>
            <a:r>
              <a:rPr lang="en-US" sz="2800" i="1" baseline="-25000">
                <a:latin typeface="Gill Sans MT" charset="0"/>
              </a:rPr>
              <a:t>k</a:t>
            </a:r>
            <a:r>
              <a:rPr lang="en-US" sz="2800" i="1">
                <a:latin typeface="Gill Sans MT" charset="0"/>
              </a:rPr>
              <a:t>+1) – b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Gill Sans MT" charset="0"/>
              </a:rPr>
              <a:t>so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>
                <a:latin typeface="Gill Sans MT" charset="0"/>
              </a:rPr>
              <a:t>d</a:t>
            </a:r>
            <a:r>
              <a:rPr lang="en-US" sz="2800" i="1" baseline="-25000">
                <a:latin typeface="Gill Sans MT" charset="0"/>
              </a:rPr>
              <a:t>1</a:t>
            </a:r>
            <a:r>
              <a:rPr lang="en-US" sz="2800" i="1">
                <a:latin typeface="Gill Sans MT" charset="0"/>
              </a:rPr>
              <a:t>-d</a:t>
            </a:r>
            <a:r>
              <a:rPr lang="en-US" sz="2800" i="1" baseline="-25000">
                <a:latin typeface="Gill Sans MT" charset="0"/>
              </a:rPr>
              <a:t>2</a:t>
            </a:r>
            <a:r>
              <a:rPr lang="en-US" sz="2800" i="1">
                <a:latin typeface="Gill Sans MT" charset="0"/>
              </a:rPr>
              <a:t>=2m(x</a:t>
            </a:r>
            <a:r>
              <a:rPr lang="en-US" sz="2800" i="1" baseline="-25000">
                <a:latin typeface="Gill Sans MT" charset="0"/>
              </a:rPr>
              <a:t>k</a:t>
            </a:r>
            <a:r>
              <a:rPr lang="en-US" sz="2800" i="1">
                <a:latin typeface="Gill Sans MT" charset="0"/>
              </a:rPr>
              <a:t>+1)-2y</a:t>
            </a:r>
            <a:r>
              <a:rPr lang="en-US" sz="2800" i="1" baseline="-25000">
                <a:latin typeface="Gill Sans MT" charset="0"/>
              </a:rPr>
              <a:t>k</a:t>
            </a:r>
            <a:r>
              <a:rPr lang="en-US" sz="2800" i="1">
                <a:latin typeface="Gill Sans MT" charset="0"/>
              </a:rPr>
              <a:t>+2b-1 </a:t>
            </a:r>
            <a:r>
              <a:rPr lang="en-US" sz="2800">
                <a:latin typeface="Gill Sans MT" charset="0"/>
              </a:rPr>
              <a:t>(i)</a:t>
            </a:r>
            <a:endParaRPr lang="en-US" sz="2800" i="1">
              <a:latin typeface="Gill Sans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Gill Sans MT" charset="0"/>
              </a:rPr>
              <a:t>Remember we are interested on the sign of </a:t>
            </a:r>
            <a:r>
              <a:rPr lang="en-US" sz="2800" i="1">
                <a:latin typeface="Gill Sans MT" charset="0"/>
              </a:rPr>
              <a:t>d</a:t>
            </a:r>
            <a:r>
              <a:rPr lang="en-US" sz="2800" i="1" baseline="-25000">
                <a:latin typeface="Gill Sans MT" charset="0"/>
              </a:rPr>
              <a:t>1</a:t>
            </a:r>
            <a:r>
              <a:rPr lang="en-US" sz="2800" i="1">
                <a:latin typeface="Gill Sans MT" charset="0"/>
              </a:rPr>
              <a:t>-d</a:t>
            </a:r>
            <a:r>
              <a:rPr lang="en-US" sz="2800" i="1" baseline="-25000">
                <a:latin typeface="Gill Sans MT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 order to make everything integer, we substitute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400" i="1" dirty="0">
                <a:latin typeface="Gill Sans MT" charset="0"/>
              </a:rPr>
              <a:t>m = 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y</a:t>
            </a:r>
            <a:r>
              <a:rPr lang="en-US" sz="2400" i="1" dirty="0">
                <a:latin typeface="Gill Sans MT" charset="0"/>
              </a:rPr>
              <a:t>/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x</a:t>
            </a:r>
            <a:r>
              <a:rPr lang="en-US" sz="2400" i="1" dirty="0">
                <a:latin typeface="Gill Sans MT" charset="0"/>
              </a:rPr>
              <a:t> (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y</a:t>
            </a:r>
            <a:r>
              <a:rPr lang="en-US" sz="2400" i="1" dirty="0">
                <a:latin typeface="Gill Sans MT" charset="0"/>
              </a:rPr>
              <a:t> =y</a:t>
            </a:r>
            <a:r>
              <a:rPr lang="en-US" sz="2400" i="1" baseline="-25000" dirty="0">
                <a:latin typeface="Gill Sans MT" charset="0"/>
              </a:rPr>
              <a:t>2</a:t>
            </a:r>
            <a:r>
              <a:rPr lang="en-US" sz="2400" i="1" dirty="0">
                <a:latin typeface="Gill Sans MT" charset="0"/>
              </a:rPr>
              <a:t>-y</a:t>
            </a:r>
            <a:r>
              <a:rPr lang="en-US" sz="2400" i="1" baseline="-25000" dirty="0">
                <a:latin typeface="Gill Sans MT" charset="0"/>
              </a:rPr>
              <a:t>1</a:t>
            </a:r>
            <a:r>
              <a:rPr lang="en-US" sz="2400" i="1" dirty="0">
                <a:latin typeface="Gill Sans MT" charset="0"/>
              </a:rPr>
              <a:t> and 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x</a:t>
            </a:r>
            <a:r>
              <a:rPr lang="en-US" sz="2400" i="1" dirty="0">
                <a:latin typeface="Gill Sans MT" charset="0"/>
              </a:rPr>
              <a:t> = x</a:t>
            </a:r>
            <a:r>
              <a:rPr lang="en-US" sz="2400" i="1" baseline="-25000" dirty="0">
                <a:latin typeface="Gill Sans MT" charset="0"/>
              </a:rPr>
              <a:t>2</a:t>
            </a:r>
            <a:r>
              <a:rPr lang="en-US" sz="2400" i="1" dirty="0">
                <a:latin typeface="Gill Sans MT" charset="0"/>
              </a:rPr>
              <a:t>-x</a:t>
            </a:r>
            <a:r>
              <a:rPr lang="en-US" sz="2400" i="1" baseline="-25000" dirty="0">
                <a:latin typeface="Gill Sans MT" charset="0"/>
              </a:rPr>
              <a:t>1</a:t>
            </a:r>
            <a:r>
              <a:rPr lang="en-US" sz="2400" i="1" dirty="0">
                <a:latin typeface="Gill Sans MT" charset="0"/>
              </a:rPr>
              <a:t>)</a:t>
            </a:r>
            <a:r>
              <a:rPr lang="en-US" sz="2400" dirty="0">
                <a:latin typeface="Gill Sans MT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Then we define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400" i="1" dirty="0" err="1">
                <a:latin typeface="Gill Sans MT" charset="0"/>
              </a:rPr>
              <a:t>p</a:t>
            </a:r>
            <a:r>
              <a:rPr lang="en-US" sz="2400" i="1" baseline="-25000" dirty="0" err="1">
                <a:latin typeface="Gill Sans MT" charset="0"/>
              </a:rPr>
              <a:t>k</a:t>
            </a:r>
            <a:r>
              <a:rPr lang="en-US" sz="2400" i="1" dirty="0">
                <a:latin typeface="Gill Sans MT" charset="0"/>
              </a:rPr>
              <a:t> = 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x</a:t>
            </a:r>
            <a:r>
              <a:rPr lang="en-US" sz="2400" i="1" dirty="0">
                <a:latin typeface="Gill Sans MT" charset="0"/>
              </a:rPr>
              <a:t>(d</a:t>
            </a:r>
            <a:r>
              <a:rPr lang="en-US" sz="2400" i="1" baseline="-25000" dirty="0">
                <a:latin typeface="Gill Sans MT" charset="0"/>
              </a:rPr>
              <a:t>1</a:t>
            </a:r>
            <a:r>
              <a:rPr lang="en-US" sz="2400" i="1" dirty="0">
                <a:latin typeface="Gill Sans MT" charset="0"/>
              </a:rPr>
              <a:t>-d</a:t>
            </a:r>
            <a:r>
              <a:rPr lang="en-US" sz="2400" i="1" baseline="-25000" dirty="0">
                <a:latin typeface="Gill Sans MT" charset="0"/>
              </a:rPr>
              <a:t>2</a:t>
            </a:r>
            <a:r>
              <a:rPr lang="en-US" sz="2400" i="1" dirty="0">
                <a:latin typeface="Gill Sans MT" charset="0"/>
              </a:rPr>
              <a:t>)  =&gt;  d</a:t>
            </a:r>
            <a:r>
              <a:rPr lang="en-US" sz="2400" i="1" baseline="-25000" dirty="0">
                <a:latin typeface="Gill Sans MT" charset="0"/>
              </a:rPr>
              <a:t>1</a:t>
            </a:r>
            <a:r>
              <a:rPr lang="en-US" sz="2400" i="1" dirty="0">
                <a:latin typeface="Gill Sans MT" charset="0"/>
              </a:rPr>
              <a:t>-d</a:t>
            </a:r>
            <a:r>
              <a:rPr lang="en-US" sz="2400" i="1" baseline="-25000" dirty="0">
                <a:latin typeface="Gill Sans MT" charset="0"/>
              </a:rPr>
              <a:t>2</a:t>
            </a:r>
            <a:r>
              <a:rPr lang="en-US" sz="2400" i="1" dirty="0">
                <a:latin typeface="Gill Sans MT" charset="0"/>
              </a:rPr>
              <a:t>= </a:t>
            </a:r>
            <a:r>
              <a:rPr lang="en-US" sz="2400" i="1" dirty="0" err="1">
                <a:latin typeface="Gill Sans MT" charset="0"/>
              </a:rPr>
              <a:t>p</a:t>
            </a:r>
            <a:r>
              <a:rPr lang="en-US" sz="2400" i="1" baseline="-25000" dirty="0" err="1">
                <a:latin typeface="Gill Sans MT" charset="0"/>
              </a:rPr>
              <a:t>k</a:t>
            </a:r>
            <a:r>
              <a:rPr lang="en-US" sz="2400" i="1" dirty="0">
                <a:latin typeface="Gill Sans MT" charset="0"/>
              </a:rPr>
              <a:t>/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x</a:t>
            </a:r>
            <a:endParaRPr lang="en-US" sz="2400" i="1" dirty="0">
              <a:latin typeface="Gill Sans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Because it will have the same sign as d</a:t>
            </a:r>
            <a:r>
              <a:rPr lang="en-US" sz="2400" baseline="-25000" dirty="0">
                <a:latin typeface="Gill Sans MT" charset="0"/>
              </a:rPr>
              <a:t>1</a:t>
            </a:r>
            <a:r>
              <a:rPr lang="en-US" sz="2400" dirty="0">
                <a:latin typeface="Gill Sans MT" charset="0"/>
              </a:rPr>
              <a:t>-d</a:t>
            </a:r>
            <a:r>
              <a:rPr lang="en-US" sz="2400" baseline="-25000" dirty="0">
                <a:latin typeface="Gill Sans MT" charset="0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Substitute in (</a:t>
            </a:r>
            <a:r>
              <a:rPr lang="en-US" sz="2400" dirty="0" err="1">
                <a:latin typeface="Gill Sans MT" charset="0"/>
              </a:rPr>
              <a:t>i</a:t>
            </a:r>
            <a:r>
              <a:rPr lang="en-US" sz="2400" dirty="0">
                <a:latin typeface="Gill Sans MT" charset="0"/>
              </a:rPr>
              <a:t>) (and multiply both sides by 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x</a:t>
            </a:r>
            <a:r>
              <a:rPr lang="en-US" sz="2400" dirty="0">
                <a:latin typeface="Gill Sans MT" charset="0"/>
              </a:rPr>
              <a:t>):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400" i="1" dirty="0" err="1">
                <a:latin typeface="Gill Sans MT" charset="0"/>
              </a:rPr>
              <a:t>p</a:t>
            </a:r>
            <a:r>
              <a:rPr lang="en-US" sz="2400" i="1" baseline="-25000" dirty="0" err="1">
                <a:latin typeface="Gill Sans MT" charset="0"/>
              </a:rPr>
              <a:t>k</a:t>
            </a:r>
            <a:r>
              <a:rPr lang="en-US" sz="2400" i="1" dirty="0">
                <a:latin typeface="Gill Sans MT" charset="0"/>
              </a:rPr>
              <a:t> = 2 (x</a:t>
            </a:r>
            <a:r>
              <a:rPr lang="en-US" sz="2400" i="1" baseline="-25000" dirty="0">
                <a:latin typeface="Gill Sans MT" charset="0"/>
              </a:rPr>
              <a:t>k</a:t>
            </a:r>
            <a:r>
              <a:rPr lang="en-US" sz="2400" i="1" dirty="0">
                <a:latin typeface="Gill Sans MT" charset="0"/>
              </a:rPr>
              <a:t>+1)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y</a:t>
            </a:r>
            <a:r>
              <a:rPr lang="en-US" sz="2400" i="1" dirty="0">
                <a:latin typeface="Gill Sans MT" charset="0"/>
              </a:rPr>
              <a:t> - 2y</a:t>
            </a:r>
            <a:r>
              <a:rPr lang="en-US" sz="2400" i="1" baseline="-25000" dirty="0">
                <a:latin typeface="Gill Sans MT" charset="0"/>
              </a:rPr>
              <a:t>k</a:t>
            </a:r>
            <a:r>
              <a:rPr lang="en-US" sz="2400" b="1" i="1" dirty="0">
                <a:latin typeface="Symbol" charset="0"/>
              </a:rPr>
              <a:t>D</a:t>
            </a:r>
            <a:r>
              <a:rPr lang="en-US" sz="2400" i="1" dirty="0">
                <a:latin typeface="Gill Sans MT" charset="0"/>
              </a:rPr>
              <a:t>x + 2b</a:t>
            </a:r>
            <a:r>
              <a:rPr lang="en-US" sz="2400" b="1" i="1" dirty="0">
                <a:latin typeface="Symbol" charset="0"/>
              </a:rPr>
              <a:t>D</a:t>
            </a:r>
            <a:r>
              <a:rPr lang="en-US" sz="2400" i="1" dirty="0">
                <a:latin typeface="Gill Sans MT" charset="0"/>
              </a:rPr>
              <a:t>x - </a:t>
            </a:r>
            <a:r>
              <a:rPr lang="en-US" sz="2400" b="1" i="1" dirty="0" err="1">
                <a:latin typeface="Symbol" charset="0"/>
              </a:rPr>
              <a:t>D</a:t>
            </a:r>
            <a:r>
              <a:rPr lang="en-US" sz="2400" i="1" dirty="0" err="1">
                <a:latin typeface="Gill Sans MT" charset="0"/>
              </a:rPr>
              <a:t>x</a:t>
            </a:r>
            <a:endParaRPr lang="en-US" sz="2400" i="1" dirty="0">
              <a:latin typeface="Gill Sans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Or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400" i="1" dirty="0" err="1">
                <a:latin typeface="Gill Sans MT" charset="0"/>
              </a:rPr>
              <a:t>p</a:t>
            </a:r>
            <a:r>
              <a:rPr lang="en-US" sz="2400" i="1" baseline="-25000" dirty="0" err="1">
                <a:latin typeface="Gill Sans MT" charset="0"/>
              </a:rPr>
              <a:t>k</a:t>
            </a:r>
            <a:r>
              <a:rPr lang="en-US" sz="2400" i="1" dirty="0">
                <a:latin typeface="Gill Sans MT" charset="0"/>
              </a:rPr>
              <a:t> = 2x</a:t>
            </a:r>
            <a:r>
              <a:rPr lang="en-US" sz="2400" i="1" baseline="-25000" dirty="0">
                <a:latin typeface="Gill Sans MT" charset="0"/>
              </a:rPr>
              <a:t>k</a:t>
            </a:r>
            <a:r>
              <a:rPr lang="en-US" sz="2400" b="1" i="1" dirty="0">
                <a:latin typeface="Symbol" charset="0"/>
              </a:rPr>
              <a:t>D</a:t>
            </a:r>
            <a:r>
              <a:rPr lang="en-US" sz="2400" i="1" dirty="0">
                <a:latin typeface="Gill Sans MT" charset="0"/>
              </a:rPr>
              <a:t>y + 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Symbol" charset="0"/>
              </a:rPr>
              <a:t>D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</a:rPr>
              <a:t>y </a:t>
            </a:r>
            <a:r>
              <a:rPr lang="en-US" sz="2400" i="1" dirty="0">
                <a:latin typeface="Gill Sans MT" charset="0"/>
              </a:rPr>
              <a:t>- 2y</a:t>
            </a:r>
            <a:r>
              <a:rPr lang="en-US" sz="2400" i="1" baseline="-25000" dirty="0">
                <a:latin typeface="Gill Sans MT" charset="0"/>
              </a:rPr>
              <a:t>k</a:t>
            </a:r>
            <a:r>
              <a:rPr lang="en-US" sz="2400" b="1" i="1" dirty="0">
                <a:latin typeface="Symbol" charset="0"/>
              </a:rPr>
              <a:t>D</a:t>
            </a:r>
            <a:r>
              <a:rPr lang="en-US" sz="2400" i="1" dirty="0">
                <a:latin typeface="Gill Sans MT" charset="0"/>
              </a:rPr>
              <a:t>x + 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</a:rPr>
              <a:t>2b</a:t>
            </a:r>
            <a:r>
              <a:rPr lang="en-US" sz="2400" b="1" i="1" dirty="0">
                <a:solidFill>
                  <a:schemeClr val="accent2"/>
                </a:solidFill>
                <a:latin typeface="Symbol" charset="0"/>
              </a:rPr>
              <a:t>D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</a:rPr>
              <a:t>x - </a:t>
            </a:r>
            <a:r>
              <a:rPr lang="en-US" sz="2400" b="1" i="1" dirty="0" err="1">
                <a:solidFill>
                  <a:schemeClr val="accent2"/>
                </a:solidFill>
                <a:latin typeface="Symbol" charset="0"/>
              </a:rPr>
              <a:t>D</a:t>
            </a:r>
            <a:r>
              <a:rPr lang="en-US" sz="2400" i="1" dirty="0" err="1">
                <a:solidFill>
                  <a:schemeClr val="accent2"/>
                </a:solidFill>
                <a:latin typeface="Gill Sans MT" charset="0"/>
              </a:rPr>
              <a:t>x</a:t>
            </a:r>
            <a:r>
              <a:rPr lang="en-US" sz="2400" i="1" dirty="0"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(0)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We separate the terms that do not involve </a:t>
            </a:r>
            <a:r>
              <a:rPr lang="en-US" sz="2400" dirty="0" err="1">
                <a:latin typeface="Gill Sans MT" charset="0"/>
              </a:rPr>
              <a:t>x</a:t>
            </a:r>
            <a:r>
              <a:rPr lang="en-US" sz="2400" baseline="-25000" dirty="0" err="1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nor </a:t>
            </a:r>
            <a:r>
              <a:rPr lang="en-US" sz="2400" dirty="0" err="1">
                <a:latin typeface="Gill Sans MT" charset="0"/>
              </a:rPr>
              <a:t>y</a:t>
            </a:r>
            <a:r>
              <a:rPr lang="en-US" sz="2400" baseline="-25000" dirty="0" err="1">
                <a:latin typeface="Gill Sans MT" charset="0"/>
              </a:rPr>
              <a:t>k</a:t>
            </a:r>
            <a:r>
              <a:rPr lang="en-US" sz="2400" dirty="0">
                <a:latin typeface="Gill Sans MT" charset="0"/>
              </a:rPr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400" i="1" dirty="0">
                <a:latin typeface="Gill Sans MT" charset="0"/>
              </a:rPr>
              <a:t>c = 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Symbol" charset="0"/>
              </a:rPr>
              <a:t>D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</a:rPr>
              <a:t>y + </a:t>
            </a:r>
            <a:r>
              <a:rPr lang="en-US" sz="2400" b="1" i="1" dirty="0" err="1">
                <a:solidFill>
                  <a:schemeClr val="accent2"/>
                </a:solidFill>
                <a:latin typeface="Symbol" charset="0"/>
              </a:rPr>
              <a:t>D</a:t>
            </a:r>
            <a:r>
              <a:rPr lang="en-US" sz="2400" i="1" dirty="0" err="1">
                <a:solidFill>
                  <a:schemeClr val="accent2"/>
                </a:solidFill>
                <a:latin typeface="Gill Sans MT" charset="0"/>
              </a:rPr>
              <a:t>x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</a:rPr>
              <a:t>(2b – 1)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And we get…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ill Sans MT" charset="0"/>
              </a:rPr>
              <a:t>And we get:</a:t>
            </a:r>
          </a:p>
          <a:p>
            <a:pPr algn="ctr" eaLnBrk="1" hangingPunct="1">
              <a:buFontTx/>
              <a:buNone/>
            </a:pPr>
            <a:r>
              <a:rPr lang="en-US" sz="2800" i="1" dirty="0" err="1">
                <a:latin typeface="Gill Sans MT" charset="0"/>
              </a:rPr>
              <a:t>p</a:t>
            </a:r>
            <a:r>
              <a:rPr lang="en-US" sz="2800" i="1" baseline="-25000" dirty="0" err="1">
                <a:latin typeface="Gill Sans MT" charset="0"/>
              </a:rPr>
              <a:t>k</a:t>
            </a:r>
            <a:r>
              <a:rPr lang="en-US" sz="2800" i="1" dirty="0">
                <a:latin typeface="Gill Sans MT" charset="0"/>
              </a:rPr>
              <a:t> = 2x</a:t>
            </a:r>
            <a:r>
              <a:rPr lang="en-US" sz="2800" i="1" baseline="-25000" dirty="0">
                <a:latin typeface="Gill Sans MT" charset="0"/>
              </a:rPr>
              <a:t>k</a:t>
            </a:r>
            <a:r>
              <a:rPr lang="en-US" sz="2800" b="1" i="1" dirty="0">
                <a:latin typeface="Symbol" charset="0"/>
              </a:rPr>
              <a:t>D</a:t>
            </a:r>
            <a:r>
              <a:rPr lang="en-US" sz="2800" i="1" dirty="0">
                <a:latin typeface="Gill Sans MT" charset="0"/>
              </a:rPr>
              <a:t>y – 2y</a:t>
            </a:r>
            <a:r>
              <a:rPr lang="en-US" sz="2800" i="1" baseline="-25000" dirty="0">
                <a:latin typeface="Gill Sans MT" charset="0"/>
              </a:rPr>
              <a:t>k</a:t>
            </a:r>
            <a:r>
              <a:rPr lang="en-US" sz="2800" b="1" i="1" dirty="0">
                <a:latin typeface="Symbol" charset="0"/>
              </a:rPr>
              <a:t>D</a:t>
            </a:r>
            <a:r>
              <a:rPr lang="en-US" sz="2800" i="1" dirty="0">
                <a:latin typeface="Gill Sans MT" charset="0"/>
              </a:rPr>
              <a:t>x + c </a:t>
            </a:r>
            <a:r>
              <a:rPr lang="en-US" sz="2800" dirty="0">
                <a:latin typeface="Gill Sans MT" charset="0"/>
              </a:rPr>
              <a:t>(1)</a:t>
            </a:r>
          </a:p>
          <a:p>
            <a:pPr eaLnBrk="1" hangingPunct="1"/>
            <a:r>
              <a:rPr lang="en-US" sz="2800" dirty="0">
                <a:latin typeface="Gill Sans MT" charset="0"/>
              </a:rPr>
              <a:t>Now, we can compute p</a:t>
            </a:r>
            <a:r>
              <a:rPr lang="en-US" sz="2800" baseline="-25000" dirty="0">
                <a:latin typeface="Gill Sans MT" charset="0"/>
              </a:rPr>
              <a:t>k+1</a:t>
            </a:r>
            <a:r>
              <a:rPr lang="en-US" sz="2800" dirty="0">
                <a:latin typeface="Gill Sans MT" charset="0"/>
              </a:rPr>
              <a:t> based on </a:t>
            </a:r>
            <a:r>
              <a:rPr lang="en-US" sz="2800" dirty="0" err="1">
                <a:latin typeface="Gill Sans MT" charset="0"/>
              </a:rPr>
              <a:t>p</a:t>
            </a:r>
            <a:r>
              <a:rPr lang="en-US" sz="2800" baseline="-25000" dirty="0" err="1">
                <a:latin typeface="Gill Sans MT" charset="0"/>
              </a:rPr>
              <a:t>k</a:t>
            </a:r>
            <a:r>
              <a:rPr lang="en-US" sz="2800" dirty="0">
                <a:latin typeface="Gill Sans MT" charset="0"/>
              </a:rPr>
              <a:t> as follows:</a:t>
            </a:r>
          </a:p>
          <a:p>
            <a:pPr algn="ctr" eaLnBrk="1" hangingPunct="1">
              <a:buFontTx/>
              <a:buNone/>
            </a:pPr>
            <a:r>
              <a:rPr lang="en-US" sz="2800" i="1" dirty="0">
                <a:latin typeface="Gill Sans MT" charset="0"/>
              </a:rPr>
              <a:t>p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i="1" dirty="0">
                <a:latin typeface="Gill Sans MT" charset="0"/>
              </a:rPr>
              <a:t>=2x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b="1" i="1" dirty="0">
                <a:latin typeface="Symbol" charset="0"/>
              </a:rPr>
              <a:t>D</a:t>
            </a:r>
            <a:r>
              <a:rPr lang="en-US" sz="2800" i="1" dirty="0">
                <a:latin typeface="Gill Sans MT" charset="0"/>
              </a:rPr>
              <a:t>y – 2y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b="1" i="1" dirty="0">
                <a:latin typeface="Symbol" charset="0"/>
              </a:rPr>
              <a:t>D</a:t>
            </a:r>
            <a:r>
              <a:rPr lang="en-US" sz="2800" i="1" dirty="0">
                <a:latin typeface="Gill Sans MT" charset="0"/>
              </a:rPr>
              <a:t>x + c</a:t>
            </a:r>
            <a:r>
              <a:rPr lang="en-US" sz="2800" dirty="0">
                <a:latin typeface="Gill Sans MT" charset="0"/>
              </a:rPr>
              <a:t> (2)</a:t>
            </a:r>
          </a:p>
          <a:p>
            <a:pPr eaLnBrk="1" hangingPunct="1"/>
            <a:r>
              <a:rPr lang="en-US" sz="2800" dirty="0">
                <a:latin typeface="Gill Sans MT" charset="0"/>
              </a:rPr>
              <a:t>Subtracting (2) from (1) we get</a:t>
            </a:r>
          </a:p>
          <a:p>
            <a:pPr algn="ctr" eaLnBrk="1" hangingPunct="1">
              <a:buFontTx/>
              <a:buNone/>
            </a:pPr>
            <a:r>
              <a:rPr lang="en-US" sz="2800" i="1" dirty="0">
                <a:latin typeface="Gill Sans MT" charset="0"/>
              </a:rPr>
              <a:t>p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i="1" dirty="0">
                <a:latin typeface="Gill Sans MT" charset="0"/>
              </a:rPr>
              <a:t> – </a:t>
            </a:r>
            <a:r>
              <a:rPr lang="en-US" sz="2800" i="1" dirty="0" err="1">
                <a:latin typeface="Gill Sans MT" charset="0"/>
              </a:rPr>
              <a:t>p</a:t>
            </a:r>
            <a:r>
              <a:rPr lang="en-US" sz="2800" i="1" baseline="-25000" dirty="0" err="1">
                <a:latin typeface="Gill Sans MT" charset="0"/>
              </a:rPr>
              <a:t>k</a:t>
            </a:r>
            <a:r>
              <a:rPr lang="en-US" sz="2800" i="1" dirty="0">
                <a:latin typeface="Gill Sans MT" charset="0"/>
              </a:rPr>
              <a:t> = 2(x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i="1" dirty="0">
                <a:latin typeface="Gill Sans MT" charset="0"/>
              </a:rPr>
              <a:t>-x</a:t>
            </a:r>
            <a:r>
              <a:rPr lang="en-US" sz="2800" i="1" baseline="-25000" dirty="0">
                <a:latin typeface="Gill Sans MT" charset="0"/>
              </a:rPr>
              <a:t>k</a:t>
            </a:r>
            <a:r>
              <a:rPr lang="en-US" sz="2800" i="1" dirty="0">
                <a:latin typeface="Gill Sans MT" charset="0"/>
              </a:rPr>
              <a:t>) </a:t>
            </a:r>
            <a:r>
              <a:rPr lang="en-US" sz="2800" b="1" i="1" dirty="0" err="1">
                <a:latin typeface="Symbol" charset="0"/>
              </a:rPr>
              <a:t>D</a:t>
            </a:r>
            <a:r>
              <a:rPr lang="en-US" sz="2800" i="1" dirty="0" err="1">
                <a:latin typeface="Gill Sans MT" charset="0"/>
              </a:rPr>
              <a:t>y</a:t>
            </a:r>
            <a:r>
              <a:rPr lang="en-US" sz="2800" i="1" dirty="0">
                <a:latin typeface="Gill Sans MT" charset="0"/>
              </a:rPr>
              <a:t> – 2(y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i="1" dirty="0">
                <a:latin typeface="Gill Sans MT" charset="0"/>
              </a:rPr>
              <a:t>-y</a:t>
            </a:r>
            <a:r>
              <a:rPr lang="en-US" sz="2800" i="1" baseline="-25000" dirty="0">
                <a:latin typeface="Gill Sans MT" charset="0"/>
              </a:rPr>
              <a:t>k</a:t>
            </a:r>
            <a:r>
              <a:rPr lang="en-US" sz="2800" i="1" dirty="0">
                <a:latin typeface="Gill Sans MT" charset="0"/>
              </a:rPr>
              <a:t>) </a:t>
            </a:r>
            <a:r>
              <a:rPr lang="en-US" sz="2800" b="1" i="1" dirty="0" err="1">
                <a:latin typeface="Symbol" charset="0"/>
              </a:rPr>
              <a:t>D</a:t>
            </a:r>
            <a:r>
              <a:rPr lang="en-US" sz="2800" i="1" dirty="0" err="1">
                <a:latin typeface="Gill Sans MT" charset="0"/>
              </a:rPr>
              <a:t>x</a:t>
            </a:r>
            <a:r>
              <a:rPr lang="en-US" sz="2800" i="1" dirty="0">
                <a:latin typeface="Gill Sans MT" charset="0"/>
              </a:rPr>
              <a:t> </a:t>
            </a:r>
            <a:endParaRPr lang="en-US" sz="2800" dirty="0">
              <a:latin typeface="Gill Sans MT" charset="0"/>
            </a:endParaRPr>
          </a:p>
          <a:p>
            <a:pPr algn="ctr" eaLnBrk="1" hangingPunct="1">
              <a:buFontTx/>
              <a:buNone/>
            </a:pPr>
            <a:r>
              <a:rPr lang="en-US" sz="2800" i="1" dirty="0">
                <a:latin typeface="Gill Sans MT" charset="0"/>
              </a:rPr>
              <a:t>p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i="1" dirty="0">
                <a:latin typeface="Gill Sans MT" charset="0"/>
              </a:rPr>
              <a:t> – </a:t>
            </a:r>
            <a:r>
              <a:rPr lang="en-US" sz="2800" i="1" dirty="0" err="1">
                <a:latin typeface="Gill Sans MT" charset="0"/>
              </a:rPr>
              <a:t>p</a:t>
            </a:r>
            <a:r>
              <a:rPr lang="en-US" sz="2800" i="1" baseline="-25000" dirty="0" err="1">
                <a:latin typeface="Gill Sans MT" charset="0"/>
              </a:rPr>
              <a:t>k</a:t>
            </a:r>
            <a:r>
              <a:rPr lang="en-US" sz="2800" i="1" dirty="0">
                <a:latin typeface="Gill Sans MT" charset="0"/>
              </a:rPr>
              <a:t> = 2 </a:t>
            </a:r>
            <a:r>
              <a:rPr lang="en-US" sz="2800" b="1" i="1" dirty="0" err="1">
                <a:latin typeface="Symbol" charset="0"/>
              </a:rPr>
              <a:t>D</a:t>
            </a:r>
            <a:r>
              <a:rPr lang="en-US" sz="2800" i="1" dirty="0" err="1">
                <a:latin typeface="Gill Sans MT" charset="0"/>
              </a:rPr>
              <a:t>y</a:t>
            </a:r>
            <a:r>
              <a:rPr lang="en-US" sz="2800" i="1" dirty="0">
                <a:latin typeface="Gill Sans MT" charset="0"/>
              </a:rPr>
              <a:t> – 2(y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i="1" dirty="0">
                <a:latin typeface="Gill Sans MT" charset="0"/>
              </a:rPr>
              <a:t>-y</a:t>
            </a:r>
            <a:r>
              <a:rPr lang="en-US" sz="2800" i="1" baseline="-25000" dirty="0">
                <a:latin typeface="Gill Sans MT" charset="0"/>
              </a:rPr>
              <a:t>k</a:t>
            </a:r>
            <a:r>
              <a:rPr lang="en-US" sz="2800" i="1" dirty="0">
                <a:latin typeface="Gill Sans MT" charset="0"/>
              </a:rPr>
              <a:t>) </a:t>
            </a:r>
            <a:r>
              <a:rPr lang="en-US" sz="2800" b="1" i="1" dirty="0" err="1">
                <a:latin typeface="Symbol" charset="0"/>
              </a:rPr>
              <a:t>D</a:t>
            </a:r>
            <a:r>
              <a:rPr lang="en-US" sz="2800" i="1" dirty="0" err="1">
                <a:latin typeface="Gill Sans MT" charset="0"/>
              </a:rPr>
              <a:t>x</a:t>
            </a:r>
            <a:r>
              <a:rPr lang="en-US" sz="2800" i="1" dirty="0"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(3)</a:t>
            </a:r>
          </a:p>
          <a:p>
            <a:pPr eaLnBrk="1" hangingPunct="1"/>
            <a:r>
              <a:rPr lang="en-US" sz="2800" dirty="0">
                <a:latin typeface="Gill Sans MT" charset="0"/>
              </a:rPr>
              <a:t>where the term </a:t>
            </a:r>
            <a:r>
              <a:rPr lang="en-US" sz="2800" i="1" dirty="0">
                <a:latin typeface="Gill Sans MT" charset="0"/>
              </a:rPr>
              <a:t>y</a:t>
            </a:r>
            <a:r>
              <a:rPr lang="en-US" sz="2800" i="1" baseline="-25000" dirty="0">
                <a:latin typeface="Gill Sans MT" charset="0"/>
              </a:rPr>
              <a:t>k+1</a:t>
            </a:r>
            <a:r>
              <a:rPr lang="en-US" sz="2800" i="1" dirty="0">
                <a:latin typeface="Gill Sans MT" charset="0"/>
              </a:rPr>
              <a:t> – </a:t>
            </a:r>
            <a:r>
              <a:rPr lang="en-US" sz="2800" i="1" dirty="0" err="1">
                <a:latin typeface="Gill Sans MT" charset="0"/>
              </a:rPr>
              <a:t>y</a:t>
            </a:r>
            <a:r>
              <a:rPr lang="en-US" sz="2800" i="1" baseline="-25000" dirty="0" err="1">
                <a:latin typeface="Gill Sans MT" charset="0"/>
              </a:rPr>
              <a:t>k</a:t>
            </a:r>
            <a:r>
              <a:rPr lang="en-US" sz="2800" i="1" dirty="0"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depends on the sign of </a:t>
            </a:r>
            <a:r>
              <a:rPr lang="en-US" sz="2800" dirty="0" err="1">
                <a:latin typeface="Gill Sans MT" charset="0"/>
              </a:rPr>
              <a:t>p</a:t>
            </a:r>
            <a:r>
              <a:rPr lang="en-US" sz="2800" baseline="-25000" dirty="0" err="1">
                <a:latin typeface="Gill Sans MT" charset="0"/>
              </a:rPr>
              <a:t>k</a:t>
            </a:r>
            <a:r>
              <a:rPr lang="en-US" sz="2800" dirty="0">
                <a:latin typeface="Gill Sans MT" charset="0"/>
              </a:rPr>
              <a:t> (It will be either </a:t>
            </a:r>
            <a:r>
              <a:rPr lang="en-US" sz="2800" i="1" dirty="0">
                <a:latin typeface="Gill Sans MT" charset="0"/>
              </a:rPr>
              <a:t>0</a:t>
            </a:r>
            <a:r>
              <a:rPr lang="en-US" sz="2800" dirty="0">
                <a:latin typeface="Gill Sans MT" charset="0"/>
              </a:rPr>
              <a:t> or </a:t>
            </a:r>
            <a:r>
              <a:rPr lang="en-US" sz="2800" i="1" dirty="0">
                <a:latin typeface="Gill Sans MT" charset="0"/>
              </a:rPr>
              <a:t>1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This recursive calculation of decision parameters is performed at each integer x position.</a:t>
            </a:r>
          </a:p>
          <a:p>
            <a:pPr eaLnBrk="1" hangingPunct="1"/>
            <a:r>
              <a:rPr lang="en-US">
                <a:latin typeface="Gill Sans MT" charset="0"/>
              </a:rPr>
              <a:t>To make things  simpler, we move the origin to x</a:t>
            </a:r>
            <a:r>
              <a:rPr lang="en-US" baseline="-25000">
                <a:latin typeface="Gill Sans MT" charset="0"/>
              </a:rPr>
              <a:t>1</a:t>
            </a:r>
            <a:r>
              <a:rPr lang="en-US">
                <a:latin typeface="Gill Sans MT" charset="0"/>
              </a:rPr>
              <a:t>, y</a:t>
            </a:r>
            <a:r>
              <a:rPr lang="en-US" baseline="-25000">
                <a:latin typeface="Gill Sans MT" charset="0"/>
              </a:rPr>
              <a:t>1</a:t>
            </a:r>
            <a:r>
              <a:rPr lang="en-US">
                <a:latin typeface="Gill Sans MT" charset="0"/>
              </a:rPr>
              <a:t> (x</a:t>
            </a:r>
            <a:r>
              <a:rPr lang="en-US" baseline="-25000">
                <a:latin typeface="Gill Sans MT" charset="0"/>
              </a:rPr>
              <a:t>1</a:t>
            </a:r>
            <a:r>
              <a:rPr lang="en-US">
                <a:latin typeface="Gill Sans MT" charset="0"/>
              </a:rPr>
              <a:t> = 0, y</a:t>
            </a:r>
            <a:r>
              <a:rPr lang="en-US" baseline="-25000">
                <a:latin typeface="Gill Sans MT" charset="0"/>
              </a:rPr>
              <a:t>1</a:t>
            </a:r>
            <a:r>
              <a:rPr lang="en-US">
                <a:latin typeface="Gill Sans MT" charset="0"/>
              </a:rPr>
              <a:t> = 0, b = 0), and equation (0) becomes:</a:t>
            </a:r>
          </a:p>
          <a:p>
            <a:pPr algn="ctr" eaLnBrk="1" hangingPunct="1">
              <a:buFontTx/>
              <a:buNone/>
            </a:pPr>
            <a:r>
              <a:rPr lang="en-US" i="1">
                <a:latin typeface="Gill Sans MT" charset="0"/>
              </a:rPr>
              <a:t>p</a:t>
            </a:r>
            <a:r>
              <a:rPr lang="en-US" i="1" baseline="-25000">
                <a:latin typeface="Gill Sans MT" charset="0"/>
              </a:rPr>
              <a:t>0</a:t>
            </a:r>
            <a:r>
              <a:rPr lang="en-US" i="1">
                <a:latin typeface="Gill Sans MT" charset="0"/>
              </a:rPr>
              <a:t> = 2</a:t>
            </a:r>
            <a:r>
              <a:rPr lang="en-US" b="1" i="1">
                <a:latin typeface="Symbol" charset="0"/>
              </a:rPr>
              <a:t>D</a:t>
            </a:r>
            <a:r>
              <a:rPr lang="en-US" i="1">
                <a:latin typeface="Gill Sans MT" charset="0"/>
              </a:rPr>
              <a:t>y – </a:t>
            </a:r>
            <a:r>
              <a:rPr lang="en-US" b="1" i="1">
                <a:latin typeface="Symbol" charset="0"/>
              </a:rPr>
              <a:t>D</a:t>
            </a:r>
            <a:r>
              <a:rPr lang="en-US" i="1">
                <a:latin typeface="Gill Sans MT" charset="0"/>
              </a:rPr>
              <a:t>x</a:t>
            </a:r>
          </a:p>
          <a:p>
            <a:pPr eaLnBrk="1" hangingPunct="1"/>
            <a:r>
              <a:rPr lang="en-US">
                <a:latin typeface="Gill Sans MT" charset="0"/>
              </a:rPr>
              <a:t>And this is the first decision parameter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Bresehnam’s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Input the line end points.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Plot x</a:t>
            </a:r>
            <a:r>
              <a:rPr lang="en-US" sz="2400" baseline="-25000">
                <a:latin typeface="Gill Sans MT" charset="0"/>
              </a:rPr>
              <a:t>0</a:t>
            </a:r>
            <a:r>
              <a:rPr lang="en-US" sz="2400">
                <a:latin typeface="Gill Sans MT" charset="0"/>
              </a:rPr>
              <a:t>, y</a:t>
            </a:r>
            <a:r>
              <a:rPr lang="en-US" sz="2400" baseline="-25000">
                <a:latin typeface="Gill Sans MT" charset="0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Calculate constants 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x</a:t>
            </a:r>
            <a:r>
              <a:rPr lang="en-US" sz="2400">
                <a:latin typeface="Gill Sans MT" charset="0"/>
              </a:rPr>
              <a:t>, 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y</a:t>
            </a:r>
            <a:r>
              <a:rPr lang="en-US" sz="2400">
                <a:latin typeface="Gill Sans MT" charset="0"/>
              </a:rPr>
              <a:t>, </a:t>
            </a:r>
            <a:r>
              <a:rPr lang="en-US" sz="2400" i="1">
                <a:latin typeface="Gill Sans MT" charset="0"/>
              </a:rPr>
              <a:t>2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y</a:t>
            </a:r>
            <a:r>
              <a:rPr lang="en-US" sz="2400">
                <a:latin typeface="Gill Sans MT" charset="0"/>
              </a:rPr>
              <a:t> and </a:t>
            </a:r>
            <a:r>
              <a:rPr lang="en-US" sz="2400" i="1">
                <a:latin typeface="Gill Sans MT" charset="0"/>
              </a:rPr>
              <a:t>2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y-2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x</a:t>
            </a:r>
            <a:r>
              <a:rPr lang="en-US" sz="2400">
                <a:latin typeface="Gill Sans MT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Compute the first decision parameter: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latin typeface="Gill Sans MT" charset="0"/>
              </a:rPr>
              <a:t>p</a:t>
            </a:r>
            <a:r>
              <a:rPr lang="en-US" sz="2400" i="1" baseline="-25000">
                <a:latin typeface="Gill Sans MT" charset="0"/>
              </a:rPr>
              <a:t>0</a:t>
            </a:r>
            <a:r>
              <a:rPr lang="en-US" sz="2400" i="1">
                <a:latin typeface="Gill Sans MT" charset="0"/>
              </a:rPr>
              <a:t> = 2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y – 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At each x</a:t>
            </a:r>
            <a:r>
              <a:rPr lang="en-US" sz="2400" baseline="-25000">
                <a:latin typeface="Gill Sans MT" charset="0"/>
              </a:rPr>
              <a:t>k</a:t>
            </a:r>
            <a:r>
              <a:rPr lang="en-US" sz="2400">
                <a:latin typeface="Gill Sans MT" charset="0"/>
              </a:rPr>
              <a:t>, along the line, perform the following test: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Gill Sans MT" charset="0"/>
              </a:rPr>
              <a:t>If </a:t>
            </a:r>
            <a:r>
              <a:rPr lang="en-US" sz="2400" i="1">
                <a:latin typeface="Gill Sans MT" charset="0"/>
              </a:rPr>
              <a:t>p</a:t>
            </a:r>
            <a:r>
              <a:rPr lang="en-US" sz="2400" i="1" baseline="-25000">
                <a:latin typeface="Gill Sans MT" charset="0"/>
              </a:rPr>
              <a:t>k</a:t>
            </a:r>
            <a:r>
              <a:rPr lang="en-US" sz="2400" i="1">
                <a:latin typeface="Gill Sans MT" charset="0"/>
              </a:rPr>
              <a:t>&lt;0</a:t>
            </a:r>
            <a:r>
              <a:rPr lang="en-US" sz="2400">
                <a:latin typeface="Gill Sans MT" charset="0"/>
              </a:rPr>
              <a:t>, the next point to plot is </a:t>
            </a:r>
            <a:r>
              <a:rPr lang="en-US" sz="2400" i="1">
                <a:latin typeface="Gill Sans MT" charset="0"/>
              </a:rPr>
              <a:t>(x</a:t>
            </a:r>
            <a:r>
              <a:rPr lang="en-US" sz="2400" i="1" baseline="-25000">
                <a:latin typeface="Gill Sans MT" charset="0"/>
              </a:rPr>
              <a:t>k</a:t>
            </a:r>
            <a:r>
              <a:rPr lang="en-US" sz="2400" i="1">
                <a:latin typeface="Gill Sans MT" charset="0"/>
              </a:rPr>
              <a:t>+1, y</a:t>
            </a:r>
            <a:r>
              <a:rPr lang="en-US" sz="2400" i="1" baseline="-25000">
                <a:latin typeface="Gill Sans MT" charset="0"/>
              </a:rPr>
              <a:t>k</a:t>
            </a:r>
            <a:r>
              <a:rPr lang="en-US" sz="2400" i="1">
                <a:latin typeface="Gill Sans MT" charset="0"/>
              </a:rPr>
              <a:t>)</a:t>
            </a:r>
            <a:r>
              <a:rPr lang="en-US" sz="2400">
                <a:latin typeface="Gill Sans MT" charset="0"/>
              </a:rPr>
              <a:t> and </a:t>
            </a:r>
            <a:r>
              <a:rPr lang="en-US" sz="2400" i="1">
                <a:latin typeface="Gill Sans MT" charset="0"/>
              </a:rPr>
              <a:t>p</a:t>
            </a:r>
            <a:r>
              <a:rPr lang="en-US" sz="2400" i="1" baseline="-25000">
                <a:latin typeface="Gill Sans MT" charset="0"/>
              </a:rPr>
              <a:t>k+1</a:t>
            </a:r>
            <a:r>
              <a:rPr lang="en-US" sz="2400" i="1">
                <a:latin typeface="Gill Sans MT" charset="0"/>
              </a:rPr>
              <a:t> = p</a:t>
            </a:r>
            <a:r>
              <a:rPr lang="en-US" sz="2400" i="1" baseline="-25000">
                <a:latin typeface="Gill Sans MT" charset="0"/>
              </a:rPr>
              <a:t>k</a:t>
            </a:r>
            <a:r>
              <a:rPr lang="en-US" sz="2400" i="1">
                <a:latin typeface="Gill Sans MT" charset="0"/>
              </a:rPr>
              <a:t> + 2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y</a:t>
            </a:r>
            <a:r>
              <a:rPr lang="en-US" sz="2400">
                <a:latin typeface="Gill Sans MT" charset="0"/>
              </a:rPr>
              <a:t> (see eq. (3)).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Gill Sans MT" charset="0"/>
              </a:rPr>
              <a:t>Otherwise, the next point to plot is </a:t>
            </a:r>
            <a:r>
              <a:rPr lang="en-US" sz="2400" i="1">
                <a:latin typeface="Gill Sans MT" charset="0"/>
              </a:rPr>
              <a:t>(x</a:t>
            </a:r>
            <a:r>
              <a:rPr lang="en-US" sz="2400" i="1" baseline="-25000">
                <a:latin typeface="Gill Sans MT" charset="0"/>
              </a:rPr>
              <a:t>k</a:t>
            </a:r>
            <a:r>
              <a:rPr lang="en-US" sz="2400" i="1">
                <a:latin typeface="Gill Sans MT" charset="0"/>
              </a:rPr>
              <a:t>+1, y</a:t>
            </a:r>
            <a:r>
              <a:rPr lang="en-US" sz="2400" i="1" baseline="-25000">
                <a:latin typeface="Gill Sans MT" charset="0"/>
              </a:rPr>
              <a:t>k</a:t>
            </a:r>
            <a:r>
              <a:rPr lang="en-US" sz="2400" i="1">
                <a:latin typeface="Gill Sans MT" charset="0"/>
              </a:rPr>
              <a:t>+1) </a:t>
            </a:r>
            <a:r>
              <a:rPr lang="en-US" sz="2400">
                <a:latin typeface="Gill Sans MT" charset="0"/>
              </a:rPr>
              <a:t>and </a:t>
            </a:r>
            <a:r>
              <a:rPr lang="en-US" sz="2400" i="1">
                <a:latin typeface="Gill Sans MT" charset="0"/>
              </a:rPr>
              <a:t>p</a:t>
            </a:r>
            <a:r>
              <a:rPr lang="en-US" sz="2400" i="1" baseline="-25000">
                <a:latin typeface="Gill Sans MT" charset="0"/>
              </a:rPr>
              <a:t>k+1</a:t>
            </a:r>
            <a:r>
              <a:rPr lang="en-US" sz="2400" i="1">
                <a:latin typeface="Gill Sans MT" charset="0"/>
              </a:rPr>
              <a:t> = p</a:t>
            </a:r>
            <a:r>
              <a:rPr lang="en-US" sz="2400" i="1" baseline="-25000">
                <a:latin typeface="Gill Sans MT" charset="0"/>
              </a:rPr>
              <a:t>k</a:t>
            </a:r>
            <a:r>
              <a:rPr lang="en-US" sz="2400" i="1">
                <a:latin typeface="Gill Sans MT" charset="0"/>
              </a:rPr>
              <a:t> + 2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y – 2</a:t>
            </a:r>
            <a:r>
              <a:rPr lang="en-US" sz="2400" b="1" i="1">
                <a:latin typeface="Symbol" charset="0"/>
              </a:rPr>
              <a:t>D</a:t>
            </a:r>
            <a:r>
              <a:rPr lang="en-US" sz="2400" i="1">
                <a:latin typeface="Gill Sans MT" charset="0"/>
              </a:rPr>
              <a:t>x</a:t>
            </a:r>
            <a:r>
              <a:rPr lang="en-US" sz="2400">
                <a:latin typeface="Gill Sans MT" charset="0"/>
              </a:rPr>
              <a:t> (see eq. (3)).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Repeat the previous step </a:t>
            </a:r>
            <a:r>
              <a:rPr lang="en-US" sz="2400" b="1">
                <a:latin typeface="Symbol" charset="0"/>
              </a:rPr>
              <a:t>D</a:t>
            </a:r>
            <a:r>
              <a:rPr lang="en-US" sz="2400">
                <a:latin typeface="Gill Sans MT" charset="0"/>
              </a:rPr>
              <a:t>x times.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4096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urier New" charset="0"/>
                <a:cs typeface="Courier New" charset="0"/>
              </a:rPr>
              <a:t>incE</a:t>
            </a:r>
            <a:r>
              <a:rPr lang="en-US" sz="1800" dirty="0">
                <a:latin typeface="Courier New" charset="0"/>
                <a:cs typeface="Courier New" charset="0"/>
              </a:rPr>
              <a:t> = 2 * </a:t>
            </a:r>
            <a:r>
              <a:rPr lang="en-US" sz="1800" dirty="0" err="1">
                <a:latin typeface="Courier New" charset="0"/>
                <a:cs typeface="Courier New" charset="0"/>
              </a:rPr>
              <a:t>dy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800" dirty="0" err="1">
                <a:latin typeface="Courier New" charset="0"/>
                <a:cs typeface="Courier New" charset="0"/>
              </a:rPr>
              <a:t>incNE</a:t>
            </a:r>
            <a:r>
              <a:rPr lang="en-US" sz="1800" dirty="0">
                <a:latin typeface="Courier New" charset="0"/>
                <a:cs typeface="Courier New" charset="0"/>
              </a:rPr>
              <a:t> = 2 * </a:t>
            </a:r>
            <a:r>
              <a:rPr lang="en-US" sz="1800" dirty="0" err="1">
                <a:latin typeface="Courier New" charset="0"/>
                <a:cs typeface="Courier New" charset="0"/>
              </a:rPr>
              <a:t>dy</a:t>
            </a:r>
            <a:r>
              <a:rPr lang="en-US" sz="1800" dirty="0">
                <a:latin typeface="Courier New" charset="0"/>
                <a:cs typeface="Courier New" charset="0"/>
              </a:rPr>
              <a:t> - 2 * dx;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d = 2 * </a:t>
            </a:r>
            <a:r>
              <a:rPr lang="en-US" sz="1800" dirty="0" err="1">
                <a:latin typeface="Courier New" charset="0"/>
                <a:cs typeface="Courier New" charset="0"/>
              </a:rPr>
              <a:t>dy</a:t>
            </a:r>
            <a:r>
              <a:rPr lang="en-US" sz="1800" dirty="0">
                <a:latin typeface="Courier New" charset="0"/>
                <a:cs typeface="Courier New" charset="0"/>
              </a:rPr>
              <a:t> - dx;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y = y1;  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for (x = x1; x &lt;= x2; x++) {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   </a:t>
            </a:r>
            <a:r>
              <a:rPr lang="en-US" sz="1800" dirty="0" err="1">
                <a:latin typeface="Courier New" charset="0"/>
                <a:cs typeface="Courier New" charset="0"/>
              </a:rPr>
              <a:t>putpixel</a:t>
            </a:r>
            <a:r>
              <a:rPr lang="en-US" sz="1800" dirty="0">
                <a:latin typeface="Courier New" charset="0"/>
                <a:cs typeface="Courier New" charset="0"/>
              </a:rPr>
              <a:t>(x, y);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   if (d &lt;= 0) {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      d += </a:t>
            </a:r>
            <a:r>
              <a:rPr lang="en-US" sz="1800" dirty="0" err="1">
                <a:latin typeface="Courier New" charset="0"/>
                <a:cs typeface="Courier New" charset="0"/>
              </a:rPr>
              <a:t>incE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   } else {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      d += </a:t>
            </a:r>
            <a:r>
              <a:rPr lang="en-US" sz="1800" dirty="0" err="1">
                <a:latin typeface="Courier New" charset="0"/>
                <a:cs typeface="Courier New" charset="0"/>
              </a:rPr>
              <a:t>incNE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      y += 1;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This algorithm works for the first octant only (why?)</a:t>
            </a:r>
          </a:p>
          <a:p>
            <a:r>
              <a:rPr lang="en-US">
                <a:latin typeface="Gill Sans MT" charset="0"/>
              </a:rPr>
              <a:t>How to develop similar algorithms for the other octants?</a:t>
            </a:r>
          </a:p>
          <a:p>
            <a:r>
              <a:rPr lang="en-US">
                <a:latin typeface="Gill Sans MT" charset="0"/>
              </a:rPr>
              <a:t>Reading: Hearn&amp;Baker, Sect 3.5.  </a:t>
            </a:r>
          </a:p>
          <a:p>
            <a:r>
              <a:rPr lang="en-US">
                <a:latin typeface="Gill Sans MT" charset="0"/>
              </a:rPr>
              <a:t>Orignal Paper: Jack E. Bresenham, "Algorithm for computer control of a digital plotter", IBM Systems Journal, Vol. 4, No.1, January 1965, pp. 25–30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/>
              <a:t>Bresenham’s</a:t>
            </a:r>
            <a:r>
              <a:rPr lang="es-ES" dirty="0"/>
              <a:t> line </a:t>
            </a:r>
            <a:r>
              <a:rPr lang="es-ES" dirty="0" err="1"/>
              <a:t>algorithm</a:t>
            </a:r>
            <a:endParaRPr lang="es-ES" dirty="0"/>
          </a:p>
        </p:txBody>
      </p:sp>
      <p:sp>
        <p:nvSpPr>
          <p:cNvPr id="43010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400" dirty="0">
                <a:latin typeface="Gill Sans MT" charset="0"/>
              </a:rPr>
              <a:t>Short (and </a:t>
            </a:r>
            <a:r>
              <a:rPr lang="es-ES" sz="2400" dirty="0" err="1">
                <a:latin typeface="Gill Sans MT" charset="0"/>
              </a:rPr>
              <a:t>elegant</a:t>
            </a:r>
            <a:r>
              <a:rPr lang="es-ES" sz="2400" dirty="0">
                <a:latin typeface="Gill Sans MT" charset="0"/>
              </a:rPr>
              <a:t>) </a:t>
            </a:r>
            <a:r>
              <a:rPr lang="es-ES" sz="2400" dirty="0" err="1">
                <a:latin typeface="Gill Sans MT" charset="0"/>
              </a:rPr>
              <a:t>implementations</a:t>
            </a:r>
            <a:r>
              <a:rPr lang="es-ES" sz="2400" dirty="0">
                <a:latin typeface="Gill Sans MT" charset="0"/>
              </a:rPr>
              <a:t>:</a:t>
            </a:r>
          </a:p>
          <a:p>
            <a:pPr marL="403225" lvl="1" indent="0">
              <a:buFont typeface="Verdana" charset="0"/>
              <a:buNone/>
              <a:defRPr/>
            </a:pPr>
            <a:endParaRPr lang="es-ES" sz="2000" dirty="0">
              <a:latin typeface="Gill Sans MT" charset="0"/>
            </a:endParaRPr>
          </a:p>
          <a:p>
            <a:pPr lvl="1">
              <a:defRPr/>
            </a:pPr>
            <a:r>
              <a:rPr lang="es-ES" sz="2000" dirty="0">
                <a:latin typeface="Gill Sans MT" charset="0"/>
                <a:hlinkClick r:id="rId2"/>
              </a:rPr>
              <a:t>http://en.wikipedia.org/wiki/Bresenham's_line_algorithm</a:t>
            </a:r>
            <a:endParaRPr lang="es-ES" sz="2000" dirty="0">
              <a:latin typeface="Gill Sans MT" charset="0"/>
            </a:endParaRPr>
          </a:p>
          <a:p>
            <a:pPr lvl="1">
              <a:defRPr/>
            </a:pPr>
            <a:endParaRPr lang="es-ES" sz="2000" dirty="0">
              <a:latin typeface="Gill Sans MT" charset="0"/>
            </a:endParaRPr>
          </a:p>
          <a:p>
            <a:pPr lvl="1">
              <a:defRPr/>
            </a:pPr>
            <a:r>
              <a:rPr lang="es-ES" sz="2000" dirty="0">
                <a:latin typeface="Gill Sans MT" charset="0"/>
                <a:hlinkClick r:id="rId3"/>
              </a:rPr>
              <a:t>https://rosettacode.org/wiki/Bitmap/Bresenham%27s_line_algorithm#Java</a:t>
            </a:r>
            <a:endParaRPr lang="es-ES" sz="2000" dirty="0">
              <a:latin typeface="Gill Sans MT" charset="0"/>
            </a:endParaRPr>
          </a:p>
          <a:p>
            <a:pPr lvl="1">
              <a:defRPr/>
            </a:pPr>
            <a:endParaRPr lang="es-ES" sz="2000" dirty="0">
              <a:latin typeface="Gill Sans MT" charset="0"/>
            </a:endParaRPr>
          </a:p>
          <a:p>
            <a:pPr lvl="1">
              <a:defRPr/>
            </a:pPr>
            <a:endParaRPr lang="es-ES" sz="2000" dirty="0">
              <a:latin typeface="Gill Sans MT" charset="0"/>
            </a:endParaRPr>
          </a:p>
          <a:p>
            <a:pPr lvl="1">
              <a:defRPr/>
            </a:pPr>
            <a:r>
              <a:rPr lang="es-ES" sz="2000" dirty="0">
                <a:latin typeface="Gill Sans MT" charset="0"/>
              </a:rPr>
              <a:t>Imagen de Jack Elton </a:t>
            </a:r>
            <a:r>
              <a:rPr lang="es-ES" sz="2000" dirty="0" err="1">
                <a:latin typeface="Gill Sans MT" charset="0"/>
              </a:rPr>
              <a:t>Bresenham</a:t>
            </a:r>
            <a:r>
              <a:rPr lang="es-ES" sz="2000" dirty="0">
                <a:latin typeface="Gill Sans MT" charset="0"/>
              </a:rPr>
              <a:t>: http://</a:t>
            </a:r>
            <a:r>
              <a:rPr lang="es-ES" sz="2000" dirty="0" err="1">
                <a:latin typeface="Gill Sans MT" charset="0"/>
              </a:rPr>
              <a:t>www-inst.eecs.berkeley.edu</a:t>
            </a:r>
            <a:r>
              <a:rPr lang="es-ES" sz="2000" dirty="0">
                <a:latin typeface="Gill Sans MT" charset="0"/>
              </a:rPr>
              <a:t>/~cs150/sp13/agenda/</a:t>
            </a:r>
            <a:r>
              <a:rPr lang="es-ES" sz="2000" dirty="0" err="1">
                <a:latin typeface="Gill Sans MT" charset="0"/>
              </a:rPr>
              <a:t>lec</a:t>
            </a:r>
            <a:r>
              <a:rPr lang="es-ES" sz="2000" dirty="0">
                <a:latin typeface="Gill Sans MT" charset="0"/>
              </a:rPr>
              <a:t>/lec12-video.pdf</a:t>
            </a:r>
          </a:p>
          <a:p>
            <a:pPr lvl="1">
              <a:defRPr/>
            </a:pPr>
            <a:endParaRPr lang="es-ES" dirty="0">
              <a:latin typeface="Gill Sans MT" charset="0"/>
            </a:endParaRPr>
          </a:p>
          <a:p>
            <a:pPr lvl="1">
              <a:defRPr/>
            </a:pPr>
            <a:endParaRPr lang="es-ES" dirty="0">
              <a:latin typeface="Gill Sans MT" charset="0"/>
            </a:endParaRPr>
          </a:p>
          <a:p>
            <a:pPr lvl="1">
              <a:defRPr/>
            </a:pPr>
            <a:endParaRPr lang="es-ES" dirty="0">
              <a:latin typeface="Gill Sans MT" charset="0"/>
            </a:endParaRPr>
          </a:p>
          <a:p>
            <a:pPr lvl="1">
              <a:defRPr/>
            </a:pPr>
            <a:endParaRPr lang="es-ES" dirty="0">
              <a:latin typeface="Gill Sans M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CO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Agenda</a:t>
            </a:r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1435100" y="1484313"/>
            <a:ext cx="7499350" cy="4800600"/>
          </a:xfrm>
        </p:spPr>
        <p:txBody>
          <a:bodyPr/>
          <a:lstStyle/>
          <a:p>
            <a:pPr eaLnBrk="1" hangingPunct="1"/>
            <a:r>
              <a:rPr lang="es-CO">
                <a:latin typeface="Gill Sans MT" charset="0"/>
              </a:rPr>
              <a:t>Motivation</a:t>
            </a:r>
          </a:p>
          <a:p>
            <a:pPr eaLnBrk="1" hangingPunct="1"/>
            <a:r>
              <a:rPr lang="es-CO">
                <a:latin typeface="Gill Sans MT" charset="0"/>
              </a:rPr>
              <a:t>Come up with your solution</a:t>
            </a:r>
          </a:p>
          <a:p>
            <a:pPr eaLnBrk="1" hangingPunct="1"/>
            <a:r>
              <a:rPr lang="es-CO">
                <a:latin typeface="Gill Sans MT" charset="0"/>
              </a:rPr>
              <a:t>Bresenham’s algorithm (1965)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Motivation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Line segments are a very important part of every graphics package</a:t>
            </a:r>
          </a:p>
          <a:p>
            <a:pPr eaLnBrk="1" hangingPunct="1"/>
            <a:r>
              <a:rPr lang="en-US">
                <a:latin typeface="Gill Sans MT" charset="0"/>
              </a:rPr>
              <a:t>We will see the challenges that arise when moving from continuous- to discrete-spaces.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Drawing line segments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Starting with:</a:t>
            </a:r>
          </a:p>
          <a:p>
            <a:pPr lvl="1" eaLnBrk="1" hangingPunct="1"/>
            <a:r>
              <a:rPr lang="en-US">
                <a:latin typeface="Gill Sans MT" charset="0"/>
              </a:rPr>
              <a:t>Coordinates of a starting point P1(x</a:t>
            </a:r>
            <a:r>
              <a:rPr lang="en-US" baseline="-25000">
                <a:latin typeface="Gill Sans MT" charset="0"/>
              </a:rPr>
              <a:t>1</a:t>
            </a:r>
            <a:r>
              <a:rPr lang="en-US">
                <a:latin typeface="Gill Sans MT" charset="0"/>
              </a:rPr>
              <a:t>, y</a:t>
            </a:r>
            <a:r>
              <a:rPr lang="en-US" baseline="-25000">
                <a:latin typeface="Gill Sans MT" charset="0"/>
              </a:rPr>
              <a:t>1</a:t>
            </a:r>
            <a:r>
              <a:rPr lang="en-US">
                <a:latin typeface="Gill Sans MT" charset="0"/>
              </a:rPr>
              <a:t>)</a:t>
            </a:r>
          </a:p>
          <a:p>
            <a:pPr lvl="1" eaLnBrk="1" hangingPunct="1"/>
            <a:r>
              <a:rPr lang="en-US">
                <a:latin typeface="Gill Sans MT" charset="0"/>
              </a:rPr>
              <a:t>Coordinates of an ending point P2(x</a:t>
            </a:r>
            <a:r>
              <a:rPr lang="en-US" baseline="-25000">
                <a:latin typeface="Gill Sans MT" charset="0"/>
              </a:rPr>
              <a:t>2</a:t>
            </a:r>
            <a:r>
              <a:rPr lang="en-US">
                <a:latin typeface="Gill Sans MT" charset="0"/>
              </a:rPr>
              <a:t>, y</a:t>
            </a:r>
            <a:r>
              <a:rPr lang="en-US" baseline="-25000">
                <a:latin typeface="Gill Sans MT" charset="0"/>
              </a:rPr>
              <a:t>2</a:t>
            </a:r>
            <a:r>
              <a:rPr lang="en-US">
                <a:latin typeface="Gill Sans MT" charset="0"/>
              </a:rPr>
              <a:t>)</a:t>
            </a:r>
          </a:p>
          <a:p>
            <a:pPr lvl="1" eaLnBrk="1" hangingPunct="1"/>
            <a:r>
              <a:rPr lang="en-US">
                <a:latin typeface="Gill Sans MT" charset="0"/>
              </a:rPr>
              <a:t>Routine to draw a pixel </a:t>
            </a:r>
            <a:r>
              <a:rPr lang="en-US">
                <a:latin typeface="Courier New" charset="0"/>
              </a:rPr>
              <a:t>setPixel(x, y)</a:t>
            </a:r>
          </a:p>
          <a:p>
            <a:pPr eaLnBrk="1" hangingPunct="1"/>
            <a:r>
              <a:rPr lang="en-US">
                <a:latin typeface="Gill Sans MT" charset="0"/>
              </a:rPr>
              <a:t>Write the psudo-code to draw a line of pixels from P1 to P2.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Drawing line segments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What issues need to be considered?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Typical solution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Gill Sans MT" charset="0"/>
              </a:rPr>
              <a:t>1</a:t>
            </a:r>
            <a:r>
              <a:rPr lang="en-US" baseline="30000">
                <a:latin typeface="Gill Sans MT" charset="0"/>
              </a:rPr>
              <a:t>st</a:t>
            </a:r>
            <a:r>
              <a:rPr lang="en-US">
                <a:latin typeface="Gill Sans MT" charset="0"/>
              </a:rPr>
              <a:t> octant (0 &lt;= m &lt;=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Gill Sans MT" charset="0"/>
              </a:rPr>
              <a:t>dx = x2 – x1; dy = y2 – y1;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Gill Sans MT" charset="0"/>
              </a:rPr>
              <a:t>steps = dx; yIncrement = dy / dx;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Gill Sans MT" charset="0"/>
              </a:rPr>
              <a:t>x = x1; y = y1;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Gill Sans MT" charset="0"/>
              </a:rPr>
              <a:t>setPixel(x, y);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Gill Sans MT" charset="0"/>
              </a:rPr>
              <a:t>for (k = 1; k &lt;= steps; k++)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Gill Sans MT" charset="0"/>
              </a:rPr>
              <a:t>  x = x + 1; y = y + yIncrement;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Gill Sans MT" charset="0"/>
              </a:rPr>
              <a:t>  setPixel(x, round(y));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Gill Sans MT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algorithm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Works only with integers.</a:t>
            </a:r>
          </a:p>
          <a:p>
            <a:pPr eaLnBrk="1" hangingPunct="1"/>
            <a:r>
              <a:rPr lang="en-US">
                <a:latin typeface="Gill Sans MT" charset="0"/>
              </a:rPr>
              <a:t>Is faster than the typical solution.</a:t>
            </a:r>
          </a:p>
          <a:p>
            <a:pPr eaLnBrk="1" hangingPunct="1"/>
            <a:r>
              <a:rPr lang="en-US">
                <a:latin typeface="Gill Sans MT" charset="0"/>
              </a:rPr>
              <a:t>We will start with the first octant (0 &lt;= </a:t>
            </a:r>
            <a:r>
              <a:rPr lang="en-US" i="1">
                <a:latin typeface="Gill Sans MT" charset="0"/>
              </a:rPr>
              <a:t>m</a:t>
            </a:r>
            <a:r>
              <a:rPr lang="en-US">
                <a:latin typeface="Gill Sans MT" charset="0"/>
              </a:rPr>
              <a:t> &lt;= 1).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For each </a:t>
            </a:r>
            <a:r>
              <a:rPr lang="en-US" i="1">
                <a:latin typeface="Gill Sans MT" charset="0"/>
              </a:rPr>
              <a:t>x</a:t>
            </a:r>
            <a:r>
              <a:rPr lang="en-US" i="1" baseline="-25000">
                <a:latin typeface="Gill Sans MT" charset="0"/>
              </a:rPr>
              <a:t>k</a:t>
            </a:r>
            <a:r>
              <a:rPr lang="en-US">
                <a:latin typeface="Gill Sans MT" charset="0"/>
              </a:rPr>
              <a:t>, the corresponding </a:t>
            </a:r>
            <a:r>
              <a:rPr lang="en-US" i="1">
                <a:latin typeface="Gill Sans MT" charset="0"/>
              </a:rPr>
              <a:t>y</a:t>
            </a:r>
            <a:r>
              <a:rPr lang="en-US">
                <a:latin typeface="Gill Sans MT" charset="0"/>
              </a:rPr>
              <a:t> is chosen based on the following graph:</a:t>
            </a:r>
          </a:p>
          <a:p>
            <a:pPr eaLnBrk="1" hangingPunct="1"/>
            <a:r>
              <a:rPr lang="en-US">
                <a:latin typeface="Gill Sans MT" charset="0"/>
              </a:rPr>
              <a:t>If </a:t>
            </a:r>
            <a:r>
              <a:rPr lang="en-US" i="1">
                <a:latin typeface="Gill Sans MT" charset="0"/>
              </a:rPr>
              <a:t>d</a:t>
            </a:r>
            <a:r>
              <a:rPr lang="en-US" i="1" baseline="-25000">
                <a:latin typeface="Gill Sans MT" charset="0"/>
              </a:rPr>
              <a:t>1</a:t>
            </a:r>
            <a:r>
              <a:rPr lang="en-US">
                <a:latin typeface="Gill Sans MT" charset="0"/>
              </a:rPr>
              <a:t> is smaller than </a:t>
            </a:r>
            <a:r>
              <a:rPr lang="en-US" i="1">
                <a:latin typeface="Gill Sans MT" charset="0"/>
              </a:rPr>
              <a:t>d</a:t>
            </a:r>
            <a:r>
              <a:rPr lang="en-US" i="1" baseline="-25000">
                <a:latin typeface="Gill Sans MT" charset="0"/>
              </a:rPr>
              <a:t>2</a:t>
            </a:r>
            <a:r>
              <a:rPr lang="en-US">
                <a:latin typeface="Gill Sans MT" charset="0"/>
              </a:rPr>
              <a:t>, </a:t>
            </a:r>
            <a:r>
              <a:rPr lang="en-US" i="1">
                <a:latin typeface="Gill Sans MT" charset="0"/>
              </a:rPr>
              <a:t>y</a:t>
            </a:r>
            <a:r>
              <a:rPr lang="en-US" i="1" baseline="-25000">
                <a:latin typeface="Gill Sans MT" charset="0"/>
              </a:rPr>
              <a:t>k</a:t>
            </a:r>
            <a:r>
              <a:rPr lang="en-US">
                <a:latin typeface="Gill Sans MT" charset="0"/>
              </a:rPr>
              <a:t> is chosen; otherwise </a:t>
            </a:r>
            <a:r>
              <a:rPr lang="en-US" i="1">
                <a:latin typeface="Gill Sans MT" charset="0"/>
              </a:rPr>
              <a:t>y</a:t>
            </a:r>
            <a:r>
              <a:rPr lang="en-US" i="1" baseline="-25000">
                <a:latin typeface="Gill Sans MT" charset="0"/>
              </a:rPr>
              <a:t>k</a:t>
            </a:r>
            <a:r>
              <a:rPr lang="en-US" baseline="-25000">
                <a:latin typeface="Gill Sans MT" charset="0"/>
              </a:rPr>
              <a:t> </a:t>
            </a:r>
            <a:r>
              <a:rPr lang="en-US">
                <a:latin typeface="Gill Sans MT" charset="0"/>
              </a:rPr>
              <a:t>+ 1 is chosen.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5486400" y="4800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V="1">
            <a:off x="5791200" y="2438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70104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>
              <a:latin typeface="Gill Sans MT" charset="0"/>
            </a:endParaRP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7010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CO">
              <a:latin typeface="Gill Sans MT" charset="0"/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V="1">
            <a:off x="6172200" y="2790825"/>
            <a:ext cx="2438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>
              <a:latin typeface="Gill Sans MT" charset="0"/>
            </a:endParaRPr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5715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5715000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5" name="Line 13"/>
          <p:cNvSpPr>
            <a:spLocks noChangeShapeType="1"/>
          </p:cNvSpPr>
          <p:nvPr/>
        </p:nvSpPr>
        <p:spPr bwMode="auto">
          <a:xfrm>
            <a:off x="5715000" y="4267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4800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CO" sz="1800">
              <a:latin typeface="Gill Sans MT" charset="0"/>
            </a:endParaRPr>
          </a:p>
        </p:txBody>
      </p:sp>
      <p:sp>
        <p:nvSpPr>
          <p:cNvPr id="26637" name="Text Box 15"/>
          <p:cNvSpPr txBox="1">
            <a:spLocks noChangeArrowheads="1"/>
          </p:cNvSpPr>
          <p:nvPr/>
        </p:nvSpPr>
        <p:spPr bwMode="auto">
          <a:xfrm>
            <a:off x="4724400" y="2895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latin typeface="Gill Sans MT" charset="0"/>
              </a:rPr>
              <a:t>y</a:t>
            </a:r>
            <a:r>
              <a:rPr lang="en-US" sz="1800" baseline="-25000">
                <a:latin typeface="Gill Sans MT" charset="0"/>
              </a:rPr>
              <a:t>k</a:t>
            </a:r>
            <a:r>
              <a:rPr lang="en-US" sz="1800">
                <a:latin typeface="Gill Sans MT" charset="0"/>
              </a:rPr>
              <a:t>+1</a:t>
            </a:r>
          </a:p>
        </p:txBody>
      </p:sp>
      <p:sp>
        <p:nvSpPr>
          <p:cNvPr id="26638" name="Text Box 16"/>
          <p:cNvSpPr txBox="1">
            <a:spLocks noChangeArrowheads="1"/>
          </p:cNvSpPr>
          <p:nvPr/>
        </p:nvSpPr>
        <p:spPr bwMode="auto">
          <a:xfrm>
            <a:off x="4724400" y="3276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latin typeface="Gill Sans MT" charset="0"/>
              </a:rPr>
              <a:t>y</a:t>
            </a:r>
          </a:p>
        </p:txBody>
      </p:sp>
      <p:sp>
        <p:nvSpPr>
          <p:cNvPr id="26639" name="Text Box 17"/>
          <p:cNvSpPr txBox="1">
            <a:spLocks noChangeArrowheads="1"/>
          </p:cNvSpPr>
          <p:nvPr/>
        </p:nvSpPr>
        <p:spPr bwMode="auto">
          <a:xfrm>
            <a:off x="4724400" y="40528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latin typeface="Gill Sans MT" charset="0"/>
              </a:rPr>
              <a:t>y</a:t>
            </a:r>
            <a:r>
              <a:rPr lang="en-US" sz="1800" baseline="-25000">
                <a:latin typeface="Gill Sans MT" charset="0"/>
              </a:rPr>
              <a:t>k</a:t>
            </a:r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>
            <a:off x="7086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1" name="Text Box 19"/>
          <p:cNvSpPr txBox="1">
            <a:spLocks noChangeArrowheads="1"/>
          </p:cNvSpPr>
          <p:nvPr/>
        </p:nvSpPr>
        <p:spPr bwMode="auto">
          <a:xfrm>
            <a:off x="6553200" y="4891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latin typeface="Gill Sans MT" charset="0"/>
              </a:rPr>
              <a:t>x</a:t>
            </a:r>
            <a:r>
              <a:rPr lang="en-US" sz="1800" baseline="-25000">
                <a:latin typeface="Gill Sans MT" charset="0"/>
              </a:rPr>
              <a:t>k</a:t>
            </a:r>
            <a:r>
              <a:rPr lang="en-US" sz="1800">
                <a:latin typeface="Gill Sans MT" charset="0"/>
              </a:rPr>
              <a:t>+1</a:t>
            </a:r>
          </a:p>
        </p:txBody>
      </p:sp>
      <p:sp>
        <p:nvSpPr>
          <p:cNvPr id="26642" name="Line 20"/>
          <p:cNvSpPr>
            <a:spLocks noChangeShapeType="1"/>
          </p:cNvSpPr>
          <p:nvPr/>
        </p:nvSpPr>
        <p:spPr bwMode="auto">
          <a:xfrm>
            <a:off x="83058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8305800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4" name="Line 22"/>
          <p:cNvSpPr>
            <a:spLocks noChangeShapeType="1"/>
          </p:cNvSpPr>
          <p:nvPr/>
        </p:nvSpPr>
        <p:spPr bwMode="auto">
          <a:xfrm>
            <a:off x="8305800" y="4267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5" name="AutoShape 23"/>
          <p:cNvSpPr>
            <a:spLocks/>
          </p:cNvSpPr>
          <p:nvPr/>
        </p:nvSpPr>
        <p:spPr bwMode="auto">
          <a:xfrm>
            <a:off x="8382000" y="3124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>
              <a:latin typeface="Gill Sans MT" charset="0"/>
            </a:endParaRPr>
          </a:p>
        </p:txBody>
      </p:sp>
      <p:sp>
        <p:nvSpPr>
          <p:cNvPr id="26646" name="AutoShape 24"/>
          <p:cNvSpPr>
            <a:spLocks/>
          </p:cNvSpPr>
          <p:nvPr/>
        </p:nvSpPr>
        <p:spPr bwMode="auto">
          <a:xfrm>
            <a:off x="8382000" y="3505200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>
              <a:latin typeface="Gill Sans MT" charset="0"/>
            </a:endParaRPr>
          </a:p>
        </p:txBody>
      </p:sp>
      <p:sp>
        <p:nvSpPr>
          <p:cNvPr id="26647" name="Text Box 25"/>
          <p:cNvSpPr txBox="1">
            <a:spLocks noChangeArrowheads="1"/>
          </p:cNvSpPr>
          <p:nvPr/>
        </p:nvSpPr>
        <p:spPr bwMode="auto">
          <a:xfrm>
            <a:off x="86106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Gill Sans MT" charset="0"/>
              </a:rPr>
              <a:t>d</a:t>
            </a:r>
            <a:r>
              <a:rPr lang="en-US" sz="1800" baseline="-25000">
                <a:latin typeface="Gill Sans MT" charset="0"/>
              </a:rPr>
              <a:t>2</a:t>
            </a:r>
          </a:p>
        </p:txBody>
      </p:sp>
      <p:sp>
        <p:nvSpPr>
          <p:cNvPr id="26648" name="Text Box 26"/>
          <p:cNvSpPr txBox="1">
            <a:spLocks noChangeArrowheads="1"/>
          </p:cNvSpPr>
          <p:nvPr/>
        </p:nvSpPr>
        <p:spPr bwMode="auto">
          <a:xfrm>
            <a:off x="8610600" y="3671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Gill Sans MT" charset="0"/>
              </a:rPr>
              <a:t>d</a:t>
            </a:r>
            <a:r>
              <a:rPr lang="en-US" sz="1800" baseline="-25000">
                <a:latin typeface="Gill Sans MT" charset="0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Bresenham’s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 line algorithm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We are interested on the sign of </a:t>
            </a:r>
            <a:r>
              <a:rPr lang="en-US" i="1">
                <a:latin typeface="Gill Sans MT" charset="0"/>
              </a:rPr>
              <a:t>d</a:t>
            </a:r>
            <a:r>
              <a:rPr lang="en-US" i="1" baseline="-25000">
                <a:latin typeface="Gill Sans MT" charset="0"/>
              </a:rPr>
              <a:t>1</a:t>
            </a:r>
            <a:r>
              <a:rPr lang="en-US" i="1">
                <a:latin typeface="Gill Sans MT" charset="0"/>
              </a:rPr>
              <a:t> – d</a:t>
            </a:r>
            <a:r>
              <a:rPr lang="en-US" i="1" baseline="-25000">
                <a:latin typeface="Gill Sans MT" charset="0"/>
              </a:rPr>
              <a:t>2</a:t>
            </a:r>
            <a:r>
              <a:rPr lang="en-US">
                <a:latin typeface="Gill Sans MT" charset="0"/>
              </a:rPr>
              <a:t>.</a:t>
            </a:r>
          </a:p>
          <a:p>
            <a:pPr eaLnBrk="1" hangingPunct="1"/>
            <a:r>
              <a:rPr lang="en-US">
                <a:latin typeface="Gill Sans MT" charset="0"/>
              </a:rPr>
              <a:t>At the pixel for </a:t>
            </a:r>
            <a:r>
              <a:rPr lang="en-US" i="1">
                <a:latin typeface="Gill Sans MT" charset="0"/>
              </a:rPr>
              <a:t>x</a:t>
            </a:r>
            <a:r>
              <a:rPr lang="en-US" i="1" baseline="-25000">
                <a:latin typeface="Gill Sans MT" charset="0"/>
              </a:rPr>
              <a:t>k</a:t>
            </a:r>
            <a:r>
              <a:rPr lang="en-US">
                <a:latin typeface="Gill Sans MT" charset="0"/>
              </a:rPr>
              <a:t>:</a:t>
            </a:r>
          </a:p>
          <a:p>
            <a:pPr eaLnBrk="1" hangingPunct="1"/>
            <a:r>
              <a:rPr lang="en-US">
                <a:latin typeface="Gill Sans MT" charset="0"/>
              </a:rPr>
              <a:t>If </a:t>
            </a:r>
            <a:r>
              <a:rPr lang="en-US" i="1">
                <a:latin typeface="Gill Sans MT" charset="0"/>
              </a:rPr>
              <a:t>d</a:t>
            </a:r>
            <a:r>
              <a:rPr lang="en-US" i="1" baseline="-25000">
                <a:latin typeface="Gill Sans MT" charset="0"/>
              </a:rPr>
              <a:t>1</a:t>
            </a:r>
            <a:r>
              <a:rPr lang="en-US" i="1">
                <a:latin typeface="Gill Sans MT" charset="0"/>
              </a:rPr>
              <a:t> – d</a:t>
            </a:r>
            <a:r>
              <a:rPr lang="en-US" i="1" baseline="-25000">
                <a:latin typeface="Gill Sans MT" charset="0"/>
              </a:rPr>
              <a:t>2</a:t>
            </a:r>
            <a:r>
              <a:rPr lang="en-US" i="1">
                <a:latin typeface="Gill Sans MT" charset="0"/>
              </a:rPr>
              <a:t> </a:t>
            </a:r>
            <a:r>
              <a:rPr lang="en-US">
                <a:latin typeface="Gill Sans MT" charset="0"/>
              </a:rPr>
              <a:t>&gt; 0, </a:t>
            </a:r>
            <a:r>
              <a:rPr lang="en-US" i="1">
                <a:latin typeface="Gill Sans MT" charset="0"/>
              </a:rPr>
              <a:t>y</a:t>
            </a:r>
            <a:r>
              <a:rPr lang="en-US" i="1" baseline="-25000">
                <a:latin typeface="Gill Sans MT" charset="0"/>
              </a:rPr>
              <a:t>k</a:t>
            </a:r>
            <a:r>
              <a:rPr lang="en-US">
                <a:latin typeface="Gill Sans MT" charset="0"/>
              </a:rPr>
              <a:t>+1 is chosen</a:t>
            </a:r>
          </a:p>
          <a:p>
            <a:pPr eaLnBrk="1" hangingPunct="1"/>
            <a:r>
              <a:rPr lang="en-US">
                <a:latin typeface="Gill Sans MT" charset="0"/>
              </a:rPr>
              <a:t>If </a:t>
            </a:r>
            <a:r>
              <a:rPr lang="en-US" i="1">
                <a:latin typeface="Gill Sans MT" charset="0"/>
              </a:rPr>
              <a:t>d</a:t>
            </a:r>
            <a:r>
              <a:rPr lang="en-US" i="1" baseline="-25000">
                <a:latin typeface="Gill Sans MT" charset="0"/>
              </a:rPr>
              <a:t>1</a:t>
            </a:r>
            <a:r>
              <a:rPr lang="en-US" i="1">
                <a:latin typeface="Gill Sans MT" charset="0"/>
              </a:rPr>
              <a:t> – d</a:t>
            </a:r>
            <a:r>
              <a:rPr lang="en-US" i="1" baseline="-25000">
                <a:latin typeface="Gill Sans MT" charset="0"/>
              </a:rPr>
              <a:t>2</a:t>
            </a:r>
            <a:r>
              <a:rPr lang="en-US" i="1">
                <a:latin typeface="Gill Sans MT" charset="0"/>
              </a:rPr>
              <a:t> </a:t>
            </a:r>
            <a:r>
              <a:rPr lang="en-US">
                <a:latin typeface="Gill Sans MT" charset="0"/>
              </a:rPr>
              <a:t>&lt; 0, </a:t>
            </a:r>
            <a:r>
              <a:rPr lang="en-US" i="1">
                <a:latin typeface="Gill Sans MT" charset="0"/>
              </a:rPr>
              <a:t>y</a:t>
            </a:r>
            <a:r>
              <a:rPr lang="en-US" i="1" baseline="-25000">
                <a:latin typeface="Gill Sans MT" charset="0"/>
              </a:rPr>
              <a:t>k</a:t>
            </a:r>
            <a:r>
              <a:rPr lang="en-US">
                <a:latin typeface="Gill Sans MT" charset="0"/>
              </a:rPr>
              <a:t> is chosen</a:t>
            </a:r>
          </a:p>
        </p:txBody>
      </p:sp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1715</TotalTime>
  <Words>1038</Words>
  <Application>Microsoft Macintosh PowerPoint</Application>
  <PresentationFormat>On-screen Show (4:3)</PresentationFormat>
  <Paragraphs>134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Symbol</vt:lpstr>
      <vt:lpstr>Verdana</vt:lpstr>
      <vt:lpstr>Wingdings 2</vt:lpstr>
      <vt:lpstr>Solsticio</vt:lpstr>
      <vt:lpstr>ST0275 Computer Graphics</vt:lpstr>
      <vt:lpstr>Agenda</vt:lpstr>
      <vt:lpstr>Motivation</vt:lpstr>
      <vt:lpstr>Drawing line segments</vt:lpstr>
      <vt:lpstr>Drawing line segments</vt:lpstr>
      <vt:lpstr>Typical solution</vt:lpstr>
      <vt:lpstr>Bresenham’s algorithm</vt:lpstr>
      <vt:lpstr>Bresenham’s line algorithm</vt:lpstr>
      <vt:lpstr>Bresenham’s line algorithm</vt:lpstr>
      <vt:lpstr>Bresenham’s line algorithm</vt:lpstr>
      <vt:lpstr>Bresenham’s line algorithm</vt:lpstr>
      <vt:lpstr>Bresenham’s line algorithm</vt:lpstr>
      <vt:lpstr>Bresenham’s line algorithm</vt:lpstr>
      <vt:lpstr>Bresehnam’s line algorithm</vt:lpstr>
      <vt:lpstr>Bresenham’s line algorithm</vt:lpstr>
      <vt:lpstr>Bresenham’s line algorithm</vt:lpstr>
      <vt:lpstr>Bresenham’s line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CS475 Computer Graphics</dc:title>
  <dc:creator>Helmuth Trefftz</dc:creator>
  <cp:lastModifiedBy>Helmuth Trefftz Gomez</cp:lastModifiedBy>
  <cp:revision>40</cp:revision>
  <dcterms:created xsi:type="dcterms:W3CDTF">2008-07-20T20:44:00Z</dcterms:created>
  <dcterms:modified xsi:type="dcterms:W3CDTF">2019-07-22T18:16:10Z</dcterms:modified>
</cp:coreProperties>
</file>