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86405"/>
  </p:normalViewPr>
  <p:slideViewPr>
    <p:cSldViewPr>
      <p:cViewPr varScale="1">
        <p:scale>
          <a:sx n="98" d="100"/>
          <a:sy n="98" d="100"/>
        </p:scale>
        <p:origin x="2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0A5F8-FC53-6146-8929-AF99BE62A003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506D-0B4F-B24A-9782-325CBD54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A40F-70A7-694A-9CD0-E1BAF2AF1E0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43E4-4FDC-C146-A5FF-8652CA2076D7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8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720C-62EB-B048-BE83-57458763869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26CEA-1C2C-1649-BCD6-B6B0DBE2C5BD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3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3969F-91EE-FC4A-88B7-54CAB6F555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D2AD2-CE5C-C941-A5FA-0BEB3D5CDF98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5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0EF2E-4C62-B64F-AE7C-C3F24ACEFF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27BF-8053-D04E-AB62-46FB1B448208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F993-0B4B-AE4E-AAE1-0CA464C2BC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96B1E-0E4E-A145-AFE5-B7BE4EA07FFB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2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C4C2-AB5E-5B40-BB9C-76FCD6C9371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2045-D3FB-8A43-BD75-CADBFEB55545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0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9C92A-8B69-2542-97FB-0AFAABFFFB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99F27-8C36-A643-A6E5-79821B07D25A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5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6E18-01C1-7A44-A184-4B0B67E72E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D219-DEEC-FE49-8A2C-15B1539ACA02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9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1AE73-091A-FC47-A1BE-01DF01138BA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5EFC-7770-1141-A8DF-EF98BC314AC5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18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EB249-6CA3-524D-82A0-68C77F147C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A59BE-3919-FB44-9760-4784FBD05D6A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4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/>
              <a:t>Arrastre la imagen al marcador de posición o haga clic en el icono para agregar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157C6-D15D-084F-BFFD-3B90B75DD19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C7329-51A5-8D44-A9F6-540107CD0313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3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0CDEB3-45F1-B54B-B470-99013370909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0D1A89-4218-0B4C-A13B-43C4912D72AA}" type="datetimeFigureOut">
              <a:rPr lang="es-ES"/>
              <a:pPr>
                <a:defRPr/>
              </a:pPr>
              <a:t>10/2/20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charset="0"/>
          <a:ea typeface="ＭＳ Ｐゴシック" charset="0"/>
          <a:cs typeface="ＭＳ Ｐゴシック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n.wikipedia.org/wiki/B%C3%A9zier_surfa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Computer Graphics – ST0275</a:t>
            </a:r>
          </a:p>
        </p:txBody>
      </p:sp>
      <p:sp>
        <p:nvSpPr>
          <p:cNvPr id="6147" name="2 Subtítulo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066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Trebuchet MS" charset="0"/>
                <a:ea typeface="+mn-ea"/>
                <a:cs typeface="+mn-cs"/>
              </a:rPr>
              <a:t>EAFIT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197460"/>
            <a:ext cx="3419872" cy="228102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2253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Cylindrical to cartesian</a:t>
            </a:r>
          </a:p>
          <a:p>
            <a:pPr lvl="1" eaLnBrk="1" hangingPunct="1"/>
            <a:r>
              <a:rPr lang="en-US">
                <a:latin typeface="Trebuchet MS" charset="0"/>
              </a:rPr>
              <a:t>X =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rebuchet MS" charset="0"/>
              </a:rPr>
              <a:t> cos </a:t>
            </a:r>
            <a:r>
              <a:rPr lang="en-US">
                <a:latin typeface="Symbol" charset="0"/>
              </a:rPr>
              <a:t>q</a:t>
            </a:r>
          </a:p>
          <a:p>
            <a:pPr lvl="1" eaLnBrk="1" hangingPunct="1"/>
            <a:r>
              <a:rPr lang="en-US">
                <a:latin typeface="Trebuchet MS" charset="0"/>
              </a:rPr>
              <a:t>Y = </a:t>
            </a:r>
            <a:r>
              <a:rPr lang="en-US">
                <a:latin typeface="Symbol" charset="0"/>
              </a:rPr>
              <a:t>r</a:t>
            </a:r>
            <a:r>
              <a:rPr lang="en-US">
                <a:latin typeface="Trebuchet MS" charset="0"/>
              </a:rPr>
              <a:t> sin </a:t>
            </a:r>
            <a:r>
              <a:rPr lang="en-US">
                <a:latin typeface="Symbol" charset="0"/>
              </a:rPr>
              <a:t>q</a:t>
            </a:r>
          </a:p>
          <a:p>
            <a:pPr lvl="1" eaLnBrk="1" hangingPunct="1"/>
            <a:r>
              <a:rPr lang="en-US">
                <a:latin typeface="Trebuchet MS" charset="0"/>
              </a:rPr>
              <a:t>Z = z</a:t>
            </a:r>
          </a:p>
          <a:p>
            <a:pPr eaLnBrk="1" hangingPunct="1"/>
            <a:r>
              <a:rPr lang="en-US">
                <a:latin typeface="Trebuchet MS" charset="0"/>
              </a:rPr>
              <a:t>Spherical to cartesian</a:t>
            </a:r>
          </a:p>
          <a:p>
            <a:pPr lvl="1" eaLnBrk="1" hangingPunct="1"/>
            <a:r>
              <a:rPr lang="en-US">
                <a:latin typeface="Trebuchet MS" charset="0"/>
              </a:rPr>
              <a:t>X = r cos 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 sin </a:t>
            </a:r>
            <a:r>
              <a:rPr lang="en-US">
                <a:latin typeface="Symbol" charset="0"/>
              </a:rPr>
              <a:t>f</a:t>
            </a:r>
          </a:p>
          <a:p>
            <a:pPr lvl="1" eaLnBrk="1" hangingPunct="1"/>
            <a:r>
              <a:rPr lang="en-US">
                <a:latin typeface="Trebuchet MS" charset="0"/>
              </a:rPr>
              <a:t>Y = r sin 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 sin </a:t>
            </a:r>
            <a:r>
              <a:rPr lang="en-US">
                <a:latin typeface="Symbol" charset="0"/>
              </a:rPr>
              <a:t>f</a:t>
            </a:r>
          </a:p>
          <a:p>
            <a:pPr lvl="1" eaLnBrk="1" hangingPunct="1"/>
            <a:r>
              <a:rPr lang="en-US">
                <a:latin typeface="Symbol" charset="0"/>
              </a:rPr>
              <a:t>Z = </a:t>
            </a:r>
            <a:r>
              <a:rPr lang="en-US">
                <a:latin typeface="Trebuchet MS" charset="0"/>
              </a:rPr>
              <a:t>r</a:t>
            </a:r>
            <a:r>
              <a:rPr lang="en-US">
                <a:latin typeface="Symbol" charset="0"/>
              </a:rPr>
              <a:t> </a:t>
            </a:r>
            <a:r>
              <a:rPr lang="en-US">
                <a:latin typeface="Trebuchet MS" charset="0"/>
              </a:rPr>
              <a:t>cos </a:t>
            </a:r>
            <a:r>
              <a:rPr lang="en-US">
                <a:latin typeface="Symbol" charset="0"/>
              </a:rPr>
              <a:t>f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Vectors</a:t>
            </a:r>
          </a:p>
        </p:txBody>
      </p:sp>
      <p:sp>
        <p:nvSpPr>
          <p:cNvPr id="2355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We can define a vector as the difference between two point positions.</a:t>
            </a:r>
          </a:p>
          <a:p>
            <a:pPr eaLnBrk="1" hangingPunct="1"/>
            <a:r>
              <a:rPr lang="en-US">
                <a:latin typeface="Trebuchet MS" charset="0"/>
              </a:rPr>
              <a:t>V = P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– P</a:t>
            </a:r>
            <a:r>
              <a:rPr lang="en-US" baseline="-25000">
                <a:latin typeface="Trebuchet MS" charset="0"/>
              </a:rPr>
              <a:t>1</a:t>
            </a:r>
          </a:p>
          <a:p>
            <a:pPr eaLnBrk="1" hangingPunct="1"/>
            <a:r>
              <a:rPr lang="en-US">
                <a:latin typeface="Trebuchet MS" charset="0"/>
              </a:rPr>
              <a:t>= (x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– x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, y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– y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)</a:t>
            </a:r>
          </a:p>
          <a:p>
            <a:pPr eaLnBrk="1" hangingPunct="1"/>
            <a:r>
              <a:rPr lang="en-US">
                <a:latin typeface="Trebuchet MS" charset="0"/>
              </a:rPr>
              <a:t>= (V</a:t>
            </a:r>
            <a:r>
              <a:rPr lang="en-US" baseline="-25000">
                <a:latin typeface="Trebuchet MS" charset="0"/>
              </a:rPr>
              <a:t>x</a:t>
            </a:r>
            <a:r>
              <a:rPr lang="en-US">
                <a:latin typeface="Trebuchet MS" charset="0"/>
              </a:rPr>
              <a:t>, V</a:t>
            </a:r>
            <a:r>
              <a:rPr lang="en-US" baseline="-25000">
                <a:latin typeface="Trebuchet MS" charset="0"/>
              </a:rPr>
              <a:t>y</a:t>
            </a:r>
            <a:r>
              <a:rPr lang="en-US">
                <a:latin typeface="Trebuchet MS" charset="0"/>
              </a:rPr>
              <a:t>)</a:t>
            </a:r>
          </a:p>
          <a:p>
            <a:pPr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A vector has </a:t>
            </a:r>
            <a:r>
              <a:rPr lang="en-US" i="1">
                <a:latin typeface="Trebuchet MS" charset="0"/>
              </a:rPr>
              <a:t>magnitude</a:t>
            </a:r>
            <a:r>
              <a:rPr lang="en-US">
                <a:latin typeface="Trebuchet MS" charset="0"/>
              </a:rPr>
              <a:t> and </a:t>
            </a:r>
            <a:r>
              <a:rPr lang="en-US" i="1">
                <a:latin typeface="Trebuchet MS" charset="0"/>
              </a:rPr>
              <a:t>direction.</a:t>
            </a:r>
          </a:p>
          <a:p>
            <a:pPr eaLnBrk="1" hangingPunct="1"/>
            <a:r>
              <a:rPr lang="en-US">
                <a:latin typeface="Trebuchet MS" charset="0"/>
              </a:rPr>
              <a:t>Does it have a starting point?</a:t>
            </a:r>
          </a:p>
          <a:p>
            <a:pPr eaLnBrk="1" hangingPunct="1"/>
            <a:r>
              <a:rPr lang="en-US">
                <a:latin typeface="Trebuchet MS" charset="0"/>
              </a:rPr>
              <a:t>|V| = sqrt(V</a:t>
            </a:r>
            <a:r>
              <a:rPr lang="en-US" baseline="-25000">
                <a:latin typeface="Trebuchet MS" charset="0"/>
              </a:rPr>
              <a:t>x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y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Vectors 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 3D</a:t>
            </a:r>
          </a:p>
          <a:p>
            <a:pPr eaLnBrk="1" hangingPunct="1"/>
            <a:r>
              <a:rPr lang="en-US">
                <a:latin typeface="Trebuchet MS" charset="0"/>
              </a:rPr>
              <a:t>|V| = sqrt(V</a:t>
            </a:r>
            <a:r>
              <a:rPr lang="en-US" baseline="-25000">
                <a:latin typeface="Trebuchet MS" charset="0"/>
              </a:rPr>
              <a:t>x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y</a:t>
            </a:r>
            <a:r>
              <a:rPr lang="en-US" baseline="30000">
                <a:latin typeface="Trebuchet MS" charset="0"/>
              </a:rPr>
              <a:t>2 </a:t>
            </a:r>
            <a:r>
              <a:rPr lang="en-US">
                <a:latin typeface="Trebuchet MS" charset="0"/>
              </a:rPr>
              <a:t>+ V</a:t>
            </a:r>
            <a:r>
              <a:rPr lang="en-US" baseline="-25000">
                <a:latin typeface="Trebuchet MS" charset="0"/>
              </a:rPr>
              <a:t>z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)</a:t>
            </a:r>
          </a:p>
          <a:p>
            <a:pPr eaLnBrk="1" hangingPunct="1"/>
            <a:r>
              <a:rPr lang="en-US">
                <a:latin typeface="Trebuchet MS" charset="0"/>
              </a:rPr>
              <a:t>Direction cosines</a:t>
            </a:r>
          </a:p>
          <a:p>
            <a:pPr eaLnBrk="1" hangingPunct="1"/>
            <a:r>
              <a:rPr lang="en-US">
                <a:latin typeface="Trebuchet MS" charset="0"/>
              </a:rPr>
              <a:t>cos </a:t>
            </a:r>
            <a:r>
              <a:rPr lang="en-US">
                <a:latin typeface="Symbol" charset="0"/>
              </a:rPr>
              <a:t>a</a:t>
            </a:r>
            <a:r>
              <a:rPr lang="en-US">
                <a:latin typeface="Trebuchet MS" charset="0"/>
              </a:rPr>
              <a:t> = V</a:t>
            </a:r>
            <a:r>
              <a:rPr lang="en-US" baseline="-25000">
                <a:latin typeface="Trebuchet MS" charset="0"/>
              </a:rPr>
              <a:t>x</a:t>
            </a:r>
            <a:r>
              <a:rPr lang="en-US">
                <a:latin typeface="Trebuchet MS" charset="0"/>
              </a:rPr>
              <a:t> / |V|</a:t>
            </a:r>
          </a:p>
          <a:p>
            <a:pPr eaLnBrk="1" hangingPunct="1"/>
            <a:r>
              <a:rPr lang="en-US">
                <a:latin typeface="Trebuchet MS" charset="0"/>
              </a:rPr>
              <a:t>cos </a:t>
            </a:r>
            <a:r>
              <a:rPr lang="en-US">
                <a:latin typeface="Symbol" charset="0"/>
              </a:rPr>
              <a:t>b</a:t>
            </a:r>
            <a:r>
              <a:rPr lang="en-US">
                <a:latin typeface="Trebuchet MS" charset="0"/>
              </a:rPr>
              <a:t> = V</a:t>
            </a:r>
            <a:r>
              <a:rPr lang="en-US" baseline="-25000">
                <a:latin typeface="Trebuchet MS" charset="0"/>
              </a:rPr>
              <a:t>y</a:t>
            </a:r>
            <a:r>
              <a:rPr lang="en-US">
                <a:latin typeface="Trebuchet MS" charset="0"/>
              </a:rPr>
              <a:t> / |V|</a:t>
            </a:r>
          </a:p>
          <a:p>
            <a:pPr eaLnBrk="1" hangingPunct="1"/>
            <a:r>
              <a:rPr lang="en-US">
                <a:latin typeface="Trebuchet MS" charset="0"/>
              </a:rPr>
              <a:t>cos </a:t>
            </a:r>
            <a:r>
              <a:rPr lang="en-US">
                <a:latin typeface="Symbol" charset="0"/>
              </a:rPr>
              <a:t>g</a:t>
            </a:r>
            <a:r>
              <a:rPr lang="en-US">
                <a:latin typeface="Trebuchet MS" charset="0"/>
              </a:rPr>
              <a:t> = V</a:t>
            </a:r>
            <a:r>
              <a:rPr lang="en-US" baseline="-25000">
                <a:latin typeface="Trebuchet MS" charset="0"/>
              </a:rPr>
              <a:t>z</a:t>
            </a:r>
            <a:r>
              <a:rPr lang="en-US">
                <a:latin typeface="Trebuchet MS" charset="0"/>
              </a:rPr>
              <a:t> / |V|</a:t>
            </a:r>
          </a:p>
          <a:p>
            <a:pPr eaLnBrk="1" hangingPunct="1"/>
            <a:r>
              <a:rPr lang="en-US">
                <a:latin typeface="Trebuchet MS" charset="0"/>
              </a:rPr>
              <a:t>cos 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</a:t>
            </a:r>
            <a:r>
              <a:rPr lang="en-US">
                <a:latin typeface="Symbol" charset="0"/>
              </a:rPr>
              <a:t>a</a:t>
            </a:r>
            <a:r>
              <a:rPr lang="en-US">
                <a:latin typeface="Trebuchet MS" charset="0"/>
              </a:rPr>
              <a:t> + cos 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</a:t>
            </a:r>
            <a:r>
              <a:rPr lang="en-US">
                <a:latin typeface="Symbol" charset="0"/>
              </a:rPr>
              <a:t>b + </a:t>
            </a:r>
            <a:r>
              <a:rPr lang="en-US">
                <a:latin typeface="Trebuchet MS" charset="0"/>
              </a:rPr>
              <a:t>cos 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</a:t>
            </a:r>
            <a:r>
              <a:rPr lang="en-US">
                <a:latin typeface="Symbol" charset="0"/>
              </a:rPr>
              <a:t>g = 1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Operations with vectors</a:t>
            </a:r>
          </a:p>
        </p:txBody>
      </p:sp>
      <p:sp>
        <p:nvSpPr>
          <p:cNvPr id="2560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Vector Addition</a:t>
            </a:r>
          </a:p>
          <a:p>
            <a:pPr lvl="1" eaLnBrk="1" hangingPunct="1"/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= (V</a:t>
            </a:r>
            <a:r>
              <a:rPr lang="en-US" baseline="-25000">
                <a:latin typeface="Trebuchet MS" charset="0"/>
              </a:rPr>
              <a:t>1x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2x</a:t>
            </a:r>
            <a:r>
              <a:rPr lang="en-US">
                <a:latin typeface="Trebuchet MS" charset="0"/>
              </a:rPr>
              <a:t>, V</a:t>
            </a:r>
            <a:r>
              <a:rPr lang="en-US" baseline="-25000">
                <a:latin typeface="Trebuchet MS" charset="0"/>
              </a:rPr>
              <a:t>1y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2y</a:t>
            </a:r>
            <a:r>
              <a:rPr lang="en-US">
                <a:latin typeface="Trebuchet MS" charset="0"/>
              </a:rPr>
              <a:t>, V</a:t>
            </a:r>
            <a:r>
              <a:rPr lang="en-US" baseline="-25000">
                <a:latin typeface="Trebuchet MS" charset="0"/>
              </a:rPr>
              <a:t>1z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2z</a:t>
            </a:r>
            <a:r>
              <a:rPr lang="en-US">
                <a:latin typeface="Trebuchet MS" charset="0"/>
              </a:rPr>
              <a:t>)</a:t>
            </a:r>
          </a:p>
          <a:p>
            <a:pPr eaLnBrk="1" hangingPunct="1"/>
            <a:r>
              <a:rPr lang="en-US">
                <a:latin typeface="Trebuchet MS" charset="0"/>
              </a:rPr>
              <a:t>Scalar-Vector multiplication</a:t>
            </a:r>
          </a:p>
          <a:p>
            <a:pPr lvl="1" eaLnBrk="1" hangingPunct="1"/>
            <a:r>
              <a:rPr lang="en-US">
                <a:latin typeface="Trebuchet MS" charset="0"/>
              </a:rPr>
              <a:t>sV = (sV</a:t>
            </a:r>
            <a:r>
              <a:rPr lang="en-US" baseline="-25000">
                <a:latin typeface="Trebuchet MS" charset="0"/>
              </a:rPr>
              <a:t>x</a:t>
            </a:r>
            <a:r>
              <a:rPr lang="en-US">
                <a:latin typeface="Trebuchet MS" charset="0"/>
              </a:rPr>
              <a:t>, sV</a:t>
            </a:r>
            <a:r>
              <a:rPr lang="en-US" baseline="-25000">
                <a:latin typeface="Trebuchet MS" charset="0"/>
              </a:rPr>
              <a:t>y</a:t>
            </a:r>
            <a:r>
              <a:rPr lang="en-US">
                <a:latin typeface="Trebuchet MS" charset="0"/>
              </a:rPr>
              <a:t>, sV</a:t>
            </a:r>
            <a:r>
              <a:rPr lang="en-US" baseline="-25000">
                <a:latin typeface="Trebuchet MS" charset="0"/>
              </a:rPr>
              <a:t>z</a:t>
            </a:r>
            <a:r>
              <a:rPr lang="en-US">
                <a:latin typeface="Trebuchet MS" charset="0"/>
              </a:rPr>
              <a:t>)</a:t>
            </a:r>
          </a:p>
          <a:p>
            <a:pPr eaLnBrk="1" hangingPunct="1"/>
            <a:r>
              <a:rPr lang="en-US">
                <a:latin typeface="Trebuchet MS" charset="0"/>
              </a:rPr>
              <a:t>Dot point (scalar product) of two vectors</a:t>
            </a:r>
          </a:p>
          <a:p>
            <a:pPr lvl="1" eaLnBrk="1" hangingPunct="1"/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. 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= |V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||V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|cos 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, 0 &lt;= 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 &lt;= Pi </a:t>
            </a:r>
          </a:p>
          <a:p>
            <a:pPr lvl="1" eaLnBrk="1" hangingPunct="1"/>
            <a:r>
              <a:rPr lang="en-US">
                <a:latin typeface="Trebuchet MS" charset="0"/>
              </a:rPr>
              <a:t> 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. 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= V</a:t>
            </a:r>
            <a:r>
              <a:rPr lang="en-US" baseline="-25000">
                <a:latin typeface="Trebuchet MS" charset="0"/>
              </a:rPr>
              <a:t>1x</a:t>
            </a:r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2x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1y</a:t>
            </a:r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2y</a:t>
            </a:r>
            <a:r>
              <a:rPr lang="en-US">
                <a:latin typeface="Trebuchet MS" charset="0"/>
              </a:rPr>
              <a:t> + V</a:t>
            </a:r>
            <a:r>
              <a:rPr lang="en-US" baseline="-25000">
                <a:latin typeface="Trebuchet MS" charset="0"/>
              </a:rPr>
              <a:t>1z</a:t>
            </a:r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2z</a:t>
            </a:r>
            <a:endParaRPr lang="en-US">
              <a:latin typeface="Trebuchet MS" charset="0"/>
            </a:endParaRPr>
          </a:p>
          <a:p>
            <a:pPr lvl="1" eaLnBrk="1" hangingPunct="1"/>
            <a:r>
              <a:rPr lang="en-US">
                <a:latin typeface="Trebuchet MS" charset="0"/>
              </a:rPr>
              <a:t>Scalar product is commutative:</a:t>
            </a:r>
          </a:p>
          <a:p>
            <a:pPr lvl="1" eaLnBrk="1" hangingPunct="1"/>
            <a:r>
              <a:rPr lang="en-US">
                <a:latin typeface="Trebuchet MS" charset="0"/>
              </a:rPr>
              <a:t>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. 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= V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. V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Operations with vectors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ea typeface="+mn-ea"/>
                <a:cs typeface="+mn-cs"/>
              </a:rPr>
              <a:t>Vector (cross) product of two vectors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ea typeface="+mn-ea"/>
                <a:cs typeface="+mn-cs"/>
              </a:rPr>
              <a:t>V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 x V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= u|V</a:t>
            </a:r>
            <a:r>
              <a:rPr lang="en-US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||V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|sin </a:t>
            </a:r>
            <a:r>
              <a:rPr lang="en-US" dirty="0">
                <a:latin typeface="Symbol" pitchFamily="18" charset="2"/>
                <a:ea typeface="+mn-ea"/>
                <a:cs typeface="+mn-cs"/>
              </a:rPr>
              <a:t>q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+mj-lt"/>
                <a:ea typeface="+mn-ea"/>
                <a:cs typeface="+mn-cs"/>
              </a:rPr>
              <a:t>u is a unit vector, orthogonal to V</a:t>
            </a:r>
            <a:r>
              <a:rPr lang="en-US" baseline="-25000" dirty="0">
                <a:latin typeface="+mj-lt"/>
                <a:ea typeface="+mn-ea"/>
                <a:cs typeface="+mn-cs"/>
              </a:rPr>
              <a:t>1</a:t>
            </a:r>
            <a:r>
              <a:rPr lang="en-US" dirty="0">
                <a:latin typeface="+mj-lt"/>
                <a:ea typeface="+mn-ea"/>
                <a:cs typeface="+mn-cs"/>
              </a:rPr>
              <a:t> and V</a:t>
            </a:r>
            <a:r>
              <a:rPr lang="en-US" baseline="-25000" dirty="0">
                <a:latin typeface="+mj-lt"/>
                <a:ea typeface="+mn-ea"/>
                <a:cs typeface="+mn-cs"/>
              </a:rPr>
              <a:t>2</a:t>
            </a:r>
            <a:r>
              <a:rPr lang="en-US" dirty="0">
                <a:latin typeface="+mj-lt"/>
                <a:ea typeface="+mn-ea"/>
                <a:cs typeface="+mn-cs"/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latin typeface="+mj-lt"/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Symbol" pitchFamily="18" charset="2"/>
                <a:ea typeface="+mn-ea"/>
                <a:cs typeface="+mn-cs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latin typeface="Symbol" pitchFamily="18" charset="2"/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latin typeface="Symbol" pitchFamily="18" charset="2"/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latin typeface="+mj-lt"/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US" dirty="0">
              <a:latin typeface="+mj-lt"/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+mj-lt"/>
                <a:ea typeface="+mn-ea"/>
                <a:cs typeface="+mn-cs"/>
              </a:rPr>
              <a:t>Cross product is </a:t>
            </a:r>
            <a:r>
              <a:rPr lang="en-US" i="1" dirty="0">
                <a:latin typeface="+mj-lt"/>
                <a:ea typeface="+mn-ea"/>
                <a:cs typeface="+mn-cs"/>
              </a:rPr>
              <a:t>anti-commutative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>
                <a:latin typeface="+mj-lt"/>
                <a:ea typeface="+mn-ea"/>
                <a:cs typeface="+mn-cs"/>
              </a:rPr>
              <a:t>V</a:t>
            </a:r>
            <a:r>
              <a:rPr lang="en-US" baseline="-25000" dirty="0">
                <a:latin typeface="+mj-lt"/>
                <a:ea typeface="+mn-ea"/>
                <a:cs typeface="+mn-cs"/>
              </a:rPr>
              <a:t>1</a:t>
            </a:r>
            <a:r>
              <a:rPr lang="en-US" dirty="0">
                <a:latin typeface="+mj-lt"/>
                <a:ea typeface="+mn-ea"/>
                <a:cs typeface="+mn-cs"/>
              </a:rPr>
              <a:t> x V</a:t>
            </a:r>
            <a:r>
              <a:rPr lang="en-US" baseline="-25000" dirty="0">
                <a:latin typeface="+mj-lt"/>
                <a:ea typeface="+mn-ea"/>
                <a:cs typeface="+mn-cs"/>
              </a:rPr>
              <a:t>2</a:t>
            </a:r>
            <a:r>
              <a:rPr lang="en-US" dirty="0">
                <a:latin typeface="+mj-lt"/>
                <a:ea typeface="+mn-ea"/>
                <a:cs typeface="+mn-cs"/>
              </a:rPr>
              <a:t> = - V</a:t>
            </a:r>
            <a:r>
              <a:rPr lang="en-US" baseline="-25000" dirty="0">
                <a:latin typeface="+mj-lt"/>
                <a:ea typeface="+mn-ea"/>
                <a:cs typeface="+mn-cs"/>
              </a:rPr>
              <a:t>2</a:t>
            </a:r>
            <a:r>
              <a:rPr lang="en-US" dirty="0">
                <a:latin typeface="+mj-lt"/>
                <a:ea typeface="+mn-ea"/>
                <a:cs typeface="+mn-cs"/>
              </a:rPr>
              <a:t> x V</a:t>
            </a:r>
            <a:r>
              <a:rPr lang="en-US" baseline="-25000" dirty="0">
                <a:latin typeface="+mj-lt"/>
                <a:ea typeface="+mn-ea"/>
                <a:cs typeface="+mn-cs"/>
              </a:rPr>
              <a:t>1</a:t>
            </a:r>
            <a:r>
              <a:rPr lang="en-US" dirty="0">
                <a:latin typeface="+mj-lt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AB061-DA89-5B44-9431-7CE18D03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88" y="2736850"/>
            <a:ext cx="3162300" cy="13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E8EDD-FD97-4F45-B0BE-9E2D2791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8" y="4365398"/>
            <a:ext cx="6527800" cy="50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Matrices</a:t>
            </a:r>
          </a:p>
        </p:txBody>
      </p:sp>
      <p:sp>
        <p:nvSpPr>
          <p:cNvPr id="2765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Matrix scalar multiplication:</a:t>
            </a:r>
          </a:p>
          <a:p>
            <a:pPr lvl="1" eaLnBrk="1" hangingPunct="1"/>
            <a:r>
              <a:rPr lang="en-US">
                <a:latin typeface="Trebuchet MS" charset="0"/>
              </a:rPr>
              <a:t>Multiply each element </a:t>
            </a:r>
            <a:r>
              <a:rPr lang="en-US" i="1">
                <a:latin typeface="Trebuchet MS" charset="0"/>
              </a:rPr>
              <a:t>m</a:t>
            </a:r>
            <a:r>
              <a:rPr lang="en-US" i="1" baseline="-25000">
                <a:latin typeface="Trebuchet MS" charset="0"/>
              </a:rPr>
              <a:t>jk</a:t>
            </a:r>
            <a:r>
              <a:rPr lang="en-US">
                <a:latin typeface="Trebuchet MS" charset="0"/>
              </a:rPr>
              <a:t> by the scalar.</a:t>
            </a:r>
          </a:p>
          <a:p>
            <a:pPr eaLnBrk="1" hangingPunct="1"/>
            <a:r>
              <a:rPr lang="en-US">
                <a:latin typeface="Trebuchet MS" charset="0"/>
              </a:rPr>
              <a:t>Matrix addition: for matrices with the same number of columns and rows:</a:t>
            </a:r>
          </a:p>
          <a:p>
            <a:pPr eaLnBrk="1" hangingPunct="1"/>
            <a:r>
              <a:rPr lang="en-US" i="1">
                <a:latin typeface="Trebuchet MS" charset="0"/>
              </a:rPr>
              <a:t>c</a:t>
            </a:r>
            <a:r>
              <a:rPr lang="en-US" i="1" baseline="-25000">
                <a:latin typeface="Trebuchet MS" charset="0"/>
              </a:rPr>
              <a:t>jk</a:t>
            </a:r>
            <a:r>
              <a:rPr lang="en-US">
                <a:latin typeface="Trebuchet MS" charset="0"/>
              </a:rPr>
              <a:t> = </a:t>
            </a:r>
            <a:r>
              <a:rPr lang="en-US" i="1">
                <a:latin typeface="Trebuchet MS" charset="0"/>
              </a:rPr>
              <a:t>a</a:t>
            </a:r>
            <a:r>
              <a:rPr lang="en-US" i="1" baseline="-25000">
                <a:latin typeface="Trebuchet MS" charset="0"/>
              </a:rPr>
              <a:t>jk</a:t>
            </a:r>
            <a:r>
              <a:rPr lang="en-US">
                <a:latin typeface="Trebuchet MS" charset="0"/>
              </a:rPr>
              <a:t> + </a:t>
            </a:r>
            <a:r>
              <a:rPr lang="en-US" i="1">
                <a:latin typeface="Trebuchet MS" charset="0"/>
              </a:rPr>
              <a:t>b</a:t>
            </a:r>
            <a:r>
              <a:rPr lang="en-US" i="1" baseline="-25000">
                <a:latin typeface="Trebuchet MS" charset="0"/>
              </a:rPr>
              <a:t>jk</a:t>
            </a:r>
          </a:p>
          <a:p>
            <a:pPr eaLnBrk="1" hangingPunct="1"/>
            <a:r>
              <a:rPr lang="en-US">
                <a:latin typeface="Trebuchet MS" charset="0"/>
              </a:rPr>
              <a:t>Matrix Multiplication:</a:t>
            </a:r>
          </a:p>
          <a:p>
            <a:pPr lvl="1" eaLnBrk="1" hangingPunct="1"/>
            <a:r>
              <a:rPr lang="en-US">
                <a:latin typeface="Trebuchet MS" charset="0"/>
              </a:rPr>
              <a:t>C = AB</a:t>
            </a:r>
          </a:p>
          <a:p>
            <a:pPr lvl="1" eaLnBrk="1" hangingPunct="1"/>
            <a:r>
              <a:rPr lang="en-US">
                <a:latin typeface="Trebuchet MS" charset="0"/>
              </a:rPr>
              <a:t>C</a:t>
            </a:r>
            <a:r>
              <a:rPr lang="en-US" baseline="-25000">
                <a:latin typeface="Trebuchet MS" charset="0"/>
              </a:rPr>
              <a:t>ij</a:t>
            </a:r>
            <a:r>
              <a:rPr lang="en-US">
                <a:latin typeface="Trebuchet MS" charset="0"/>
              </a:rPr>
              <a:t> = a</a:t>
            </a:r>
            <a:r>
              <a:rPr lang="en-US" baseline="-25000">
                <a:latin typeface="Trebuchet MS" charset="0"/>
              </a:rPr>
              <a:t>ik</a:t>
            </a:r>
            <a:r>
              <a:rPr lang="en-US">
                <a:latin typeface="Trebuchet MS" charset="0"/>
              </a:rPr>
              <a:t> b</a:t>
            </a:r>
            <a:r>
              <a:rPr lang="en-US" baseline="-25000">
                <a:latin typeface="Trebuchet MS" charset="0"/>
              </a:rPr>
              <a:t>kj</a:t>
            </a:r>
            <a:r>
              <a:rPr lang="en-US">
                <a:latin typeface="Trebuchet MS" charset="0"/>
              </a:rPr>
              <a:t>, for k = 1 to n</a:t>
            </a:r>
          </a:p>
          <a:p>
            <a:pPr lvl="1" eaLnBrk="1" hangingPunct="1"/>
            <a:r>
              <a:rPr lang="en-US">
                <a:latin typeface="Trebuchet MS" charset="0"/>
              </a:rPr>
              <a:t>A has m rows, n columns</a:t>
            </a:r>
          </a:p>
          <a:p>
            <a:pPr lvl="1" eaLnBrk="1" hangingPunct="1"/>
            <a:r>
              <a:rPr lang="en-US">
                <a:latin typeface="Trebuchet MS" charset="0"/>
              </a:rPr>
              <a:t>B has n rows, o columns</a:t>
            </a:r>
          </a:p>
          <a:p>
            <a:pPr lvl="1" eaLnBrk="1" hangingPunct="1"/>
            <a:r>
              <a:rPr lang="en-US">
                <a:latin typeface="Trebuchet MS" charset="0"/>
              </a:rPr>
              <a:t>C has m rows, o columns 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Matrices</a:t>
            </a:r>
          </a:p>
        </p:txBody>
      </p:sp>
      <p:sp>
        <p:nvSpPr>
          <p:cNvPr id="2867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Transpose: exchange rows and columns</a:t>
            </a:r>
          </a:p>
          <a:p>
            <a:pPr eaLnBrk="1" hangingPunct="1"/>
            <a:r>
              <a:rPr lang="en-US">
                <a:latin typeface="Trebuchet MS" charset="0"/>
              </a:rPr>
              <a:t>A</a:t>
            </a:r>
            <a:r>
              <a:rPr lang="en-US" baseline="30000">
                <a:latin typeface="Trebuchet MS" charset="0"/>
              </a:rPr>
              <a:t>T</a:t>
            </a:r>
            <a:r>
              <a:rPr lang="en-US">
                <a:latin typeface="Trebuchet MS" charset="0"/>
              </a:rPr>
              <a:t> </a:t>
            </a:r>
          </a:p>
          <a:p>
            <a:pPr eaLnBrk="1" hangingPunct="1"/>
            <a:r>
              <a:rPr lang="en-US">
                <a:latin typeface="Trebuchet MS" charset="0"/>
              </a:rPr>
              <a:t>(M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>
                <a:latin typeface="Trebuchet MS" charset="0"/>
              </a:rPr>
              <a:t> M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)</a:t>
            </a:r>
            <a:r>
              <a:rPr lang="en-US" baseline="30000">
                <a:latin typeface="Trebuchet MS" charset="0"/>
              </a:rPr>
              <a:t>T</a:t>
            </a:r>
            <a:r>
              <a:rPr lang="en-US">
                <a:latin typeface="Trebuchet MS" charset="0"/>
              </a:rPr>
              <a:t> = M</a:t>
            </a:r>
            <a:r>
              <a:rPr lang="en-US" baseline="-25000">
                <a:latin typeface="Trebuchet MS" charset="0"/>
              </a:rPr>
              <a:t>2</a:t>
            </a:r>
            <a:r>
              <a:rPr lang="en-US" baseline="30000">
                <a:latin typeface="Trebuchet MS" charset="0"/>
              </a:rPr>
              <a:t>T</a:t>
            </a:r>
            <a:r>
              <a:rPr lang="en-US">
                <a:latin typeface="Trebuchet MS" charset="0"/>
              </a:rPr>
              <a:t> M</a:t>
            </a:r>
            <a:r>
              <a:rPr lang="en-US" baseline="-25000">
                <a:latin typeface="Trebuchet MS" charset="0"/>
              </a:rPr>
              <a:t>1</a:t>
            </a:r>
            <a:r>
              <a:rPr lang="en-US" baseline="30000">
                <a:latin typeface="Trebuchet MS" charset="0"/>
              </a:rPr>
              <a:t>T</a:t>
            </a:r>
          </a:p>
          <a:p>
            <a:pPr eaLnBrk="1" hangingPunct="1"/>
            <a:r>
              <a:rPr lang="en-US">
                <a:latin typeface="Trebuchet MS" charset="0"/>
              </a:rPr>
              <a:t>Matrix inverse:</a:t>
            </a:r>
          </a:p>
          <a:p>
            <a:pPr lvl="1" eaLnBrk="1" hangingPunct="1"/>
            <a:r>
              <a:rPr lang="en-US">
                <a:latin typeface="Trebuchet MS" charset="0"/>
              </a:rPr>
              <a:t>Defined for square matrices if the determinant of the matrix is nonzero.</a:t>
            </a:r>
          </a:p>
          <a:p>
            <a:pPr eaLnBrk="1" hangingPunct="1"/>
            <a:r>
              <a:rPr lang="en-US">
                <a:latin typeface="Trebuchet MS" charset="0"/>
              </a:rPr>
              <a:t>M M</a:t>
            </a:r>
            <a:r>
              <a:rPr lang="en-US" baseline="30000">
                <a:latin typeface="Trebuchet MS" charset="0"/>
              </a:rPr>
              <a:t>-1</a:t>
            </a:r>
            <a:r>
              <a:rPr lang="en-US">
                <a:latin typeface="Trebuchet MS" charset="0"/>
              </a:rPr>
              <a:t> = M</a:t>
            </a:r>
            <a:r>
              <a:rPr lang="en-US" baseline="30000">
                <a:latin typeface="Trebuchet MS" charset="0"/>
              </a:rPr>
              <a:t>-1</a:t>
            </a:r>
            <a:r>
              <a:rPr lang="en-US">
                <a:latin typeface="Trebuchet MS" charset="0"/>
              </a:rPr>
              <a:t> M  = I (Identity matrix)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Parametric Representations</a:t>
            </a:r>
          </a:p>
        </p:txBody>
      </p:sp>
      <p:sp>
        <p:nvSpPr>
          <p:cNvPr id="2969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Line segment (covered last week)</a:t>
            </a:r>
          </a:p>
          <a:p>
            <a:pPr eaLnBrk="1" hangingPunct="1"/>
            <a:r>
              <a:rPr lang="en-US" i="1" dirty="0">
                <a:latin typeface="Trebuchet MS" charset="0"/>
              </a:rPr>
              <a:t>Curve</a:t>
            </a:r>
            <a:r>
              <a:rPr lang="en-US" dirty="0">
                <a:latin typeface="Trebuchet MS" charset="0"/>
              </a:rPr>
              <a:t> in space: how many parameters are needed?</a:t>
            </a: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sz="1500" dirty="0">
              <a:latin typeface="Trebuchet MS" charset="0"/>
            </a:endParaRPr>
          </a:p>
          <a:p>
            <a:pPr eaLnBrk="1" hangingPunct="1"/>
            <a:endParaRPr lang="en-US" sz="1500" dirty="0">
              <a:latin typeface="Trebuchet MS" charset="0"/>
            </a:endParaRPr>
          </a:p>
          <a:p>
            <a:pPr eaLnBrk="1" hangingPunct="1"/>
            <a:endParaRPr lang="en-US" sz="1500" dirty="0">
              <a:latin typeface="Trebuchet MS" charset="0"/>
            </a:endParaRPr>
          </a:p>
          <a:p>
            <a:pPr eaLnBrk="1" hangingPunct="1"/>
            <a:endParaRPr lang="en-US" sz="1500" dirty="0">
              <a:latin typeface="Trebuchet MS" charset="0"/>
            </a:endParaRPr>
          </a:p>
          <a:p>
            <a:pPr eaLnBrk="1" hangingPunct="1"/>
            <a:r>
              <a:rPr lang="en-US" sz="1500" dirty="0">
                <a:latin typeface="Trebuchet MS" charset="0"/>
              </a:rPr>
              <a:t>Source: http://</a:t>
            </a:r>
            <a:r>
              <a:rPr lang="en-US" sz="1500" dirty="0" err="1">
                <a:latin typeface="Trebuchet MS" charset="0"/>
              </a:rPr>
              <a:t>www.e-cartouche.ch</a:t>
            </a:r>
            <a:r>
              <a:rPr lang="en-US" sz="1500" dirty="0">
                <a:latin typeface="Trebuchet MS" charset="0"/>
              </a:rPr>
              <a:t>/</a:t>
            </a:r>
            <a:r>
              <a:rPr lang="en-US" sz="1500" dirty="0" err="1">
                <a:latin typeface="Trebuchet MS" charset="0"/>
              </a:rPr>
              <a:t>content_reg</a:t>
            </a:r>
            <a:r>
              <a:rPr lang="en-US" sz="1500" dirty="0">
                <a:latin typeface="Trebuchet MS" charset="0"/>
              </a:rPr>
              <a:t>/cartouche/graphics/</a:t>
            </a:r>
            <a:r>
              <a:rPr lang="en-US" sz="1500" dirty="0" err="1">
                <a:latin typeface="Trebuchet MS" charset="0"/>
              </a:rPr>
              <a:t>en</a:t>
            </a:r>
            <a:r>
              <a:rPr lang="en-US" sz="1500" dirty="0">
                <a:latin typeface="Trebuchet MS" charset="0"/>
              </a:rPr>
              <a:t>/html/Curves_learningObject2.html</a:t>
            </a:r>
          </a:p>
        </p:txBody>
      </p:sp>
      <p:pic>
        <p:nvPicPr>
          <p:cNvPr id="29699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97200"/>
            <a:ext cx="474821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ea typeface="+mj-ea"/>
                <a:cs typeface="+mj-cs"/>
              </a:rPr>
              <a:t>Parametric</a:t>
            </a:r>
            <a:r>
              <a:rPr lang="es-ES" dirty="0">
                <a:ea typeface="+mj-ea"/>
                <a:cs typeface="+mj-cs"/>
              </a:rPr>
              <a:t> </a:t>
            </a:r>
            <a:r>
              <a:rPr lang="es-ES" dirty="0" err="1">
                <a:ea typeface="+mj-ea"/>
                <a:cs typeface="+mj-cs"/>
              </a:rPr>
              <a:t>Representations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30722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Trebuchet MS" charset="0"/>
              </a:rPr>
              <a:t>Surface</a:t>
            </a:r>
            <a:r>
              <a:rPr lang="en-US" dirty="0">
                <a:latin typeface="Trebuchet MS" charset="0"/>
              </a:rPr>
              <a:t> in space: how many parameters are needed?</a:t>
            </a: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endParaRPr lang="en-US" sz="1700" dirty="0">
              <a:latin typeface="Trebuchet MS" charset="0"/>
            </a:endParaRPr>
          </a:p>
          <a:p>
            <a:pPr eaLnBrk="1" hangingPunct="1"/>
            <a:r>
              <a:rPr lang="en-US" sz="1700" dirty="0">
                <a:latin typeface="Trebuchet MS" charset="0"/>
              </a:rPr>
              <a:t>Source: </a:t>
            </a:r>
            <a:r>
              <a:rPr lang="en-US" sz="1700" dirty="0">
                <a:latin typeface="Trebuchet MS" charset="0"/>
                <a:hlinkClick r:id="rId2"/>
              </a:rPr>
              <a:t>http://en.wikipedia.org/wiki/B%C3%A9zier_surface</a:t>
            </a:r>
            <a:endParaRPr lang="en-US" sz="1700" dirty="0">
              <a:latin typeface="Trebuchet MS" charset="0"/>
            </a:endParaRPr>
          </a:p>
        </p:txBody>
      </p:sp>
      <p:pic>
        <p:nvPicPr>
          <p:cNvPr id="3072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44" y="2387600"/>
            <a:ext cx="35671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dirty="0" err="1"/>
              <a:t>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casa: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Point3: x, y, w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Point4: x, y, z, w</a:t>
            </a:r>
          </a:p>
          <a:p>
            <a:pPr lvl="1"/>
            <a:r>
              <a:rPr lang="en-US" dirty="0" err="1"/>
              <a:t>Clase</a:t>
            </a:r>
            <a:r>
              <a:rPr lang="en-US" baseline="0" dirty="0"/>
              <a:t> Matrix3x3</a:t>
            </a:r>
          </a:p>
          <a:p>
            <a:pPr lvl="2"/>
            <a:r>
              <a:rPr lang="en-US" dirty="0"/>
              <a:t>Static: times (Matrix3x3, Point3): Point3</a:t>
            </a:r>
          </a:p>
          <a:p>
            <a:pPr lvl="2"/>
            <a:r>
              <a:rPr lang="en-US" baseline="0" dirty="0"/>
              <a:t>Static: times(Matrix3x3, Matrix3x3): Matrix3x3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Matrix4x4</a:t>
            </a:r>
          </a:p>
          <a:p>
            <a:pPr lvl="2"/>
            <a:r>
              <a:rPr lang="en-US" baseline="0" dirty="0"/>
              <a:t>Static: times (Matrix4x4, Point4): Point4</a:t>
            </a:r>
          </a:p>
          <a:p>
            <a:pPr lvl="2"/>
            <a:r>
              <a:rPr lang="en-US" dirty="0"/>
              <a:t>Static: times (Matrix4x4, Matrix4x4): Matrix4x4</a:t>
            </a:r>
            <a:endParaRPr lang="en-US" baseline="0" dirty="0"/>
          </a:p>
          <a:p>
            <a:pPr lvl="1"/>
            <a:r>
              <a:rPr lang="en-US" dirty="0" err="1"/>
              <a:t>Clase</a:t>
            </a:r>
            <a:r>
              <a:rPr lang="en-US" dirty="0"/>
              <a:t> Vector4: x, y, z</a:t>
            </a:r>
          </a:p>
          <a:p>
            <a:pPr lvl="2"/>
            <a:r>
              <a:rPr lang="en-US" baseline="0" dirty="0"/>
              <a:t>Static: </a:t>
            </a:r>
            <a:r>
              <a:rPr lang="en-US" baseline="0" dirty="0" err="1"/>
              <a:t>crossProduct</a:t>
            </a:r>
            <a:r>
              <a:rPr lang="en-US" baseline="0" dirty="0"/>
              <a:t> (Vector4, Vector4): Vector4</a:t>
            </a:r>
          </a:p>
          <a:p>
            <a:pPr lvl="2"/>
            <a:r>
              <a:rPr lang="en-US" dirty="0"/>
              <a:t>Static: </a:t>
            </a:r>
            <a:r>
              <a:rPr lang="en-US" dirty="0" err="1"/>
              <a:t>dotProduct</a:t>
            </a:r>
            <a:r>
              <a:rPr lang="en-US" dirty="0"/>
              <a:t> (Vector4, Vector4): double</a:t>
            </a:r>
          </a:p>
          <a:p>
            <a:pPr lvl="2"/>
            <a:r>
              <a:rPr lang="en-US" baseline="0" dirty="0"/>
              <a:t>Magnitude():</a:t>
            </a:r>
            <a:r>
              <a:rPr lang="en-US" dirty="0"/>
              <a:t> double</a:t>
            </a:r>
            <a:endParaRPr lang="en-US" baseline="0" dirty="0"/>
          </a:p>
          <a:p>
            <a:pPr lvl="2"/>
            <a:r>
              <a:rPr lang="en-US" dirty="0"/>
              <a:t>Normalize()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68001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Math for Computer Graphics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2D and 3D Reference Frames</a:t>
            </a:r>
          </a:p>
          <a:p>
            <a:pPr eaLnBrk="1" hangingPunct="1"/>
            <a:r>
              <a:rPr lang="en-US">
                <a:latin typeface="Trebuchet MS" charset="0"/>
              </a:rPr>
              <a:t>Points and Vectors</a:t>
            </a:r>
          </a:p>
          <a:p>
            <a:pPr eaLnBrk="1" hangingPunct="1"/>
            <a:r>
              <a:rPr lang="en-US">
                <a:latin typeface="Trebuchet MS" charset="0"/>
              </a:rPr>
              <a:t>Matrices</a:t>
            </a:r>
          </a:p>
          <a:p>
            <a:pPr eaLnBrk="1" hangingPunct="1"/>
            <a:r>
              <a:rPr lang="en-US">
                <a:latin typeface="Trebuchet MS" charset="0"/>
              </a:rPr>
              <a:t>Parametric Representations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dirty="0" err="1"/>
              <a:t>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casa: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: </a:t>
            </a:r>
            <a:r>
              <a:rPr lang="en-US" dirty="0" err="1"/>
              <a:t>EcParSegReg</a:t>
            </a:r>
            <a:r>
              <a:rPr lang="en-US" dirty="0"/>
              <a:t>: x1, y1, x2, y2</a:t>
            </a:r>
          </a:p>
          <a:p>
            <a:pPr lvl="2"/>
            <a:r>
              <a:rPr lang="en-US" dirty="0"/>
              <a:t>Static: solve(epsr1, epsr2): u1, u2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Leer la </a:t>
            </a:r>
            <a:r>
              <a:rPr lang="en-US" dirty="0" err="1"/>
              <a:t>descripción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 y </a:t>
            </a:r>
            <a:r>
              <a:rPr lang="en-US" dirty="0" err="1"/>
              <a:t>dibujarlo</a:t>
            </a:r>
            <a:r>
              <a:rPr lang="en-US" dirty="0"/>
              <a:t> (Por </a:t>
            </a:r>
            <a:r>
              <a:rPr lang="en-US" dirty="0" err="1"/>
              <a:t>ejemplo</a:t>
            </a:r>
            <a:r>
              <a:rPr lang="en-US"/>
              <a:t>: la </a:t>
            </a:r>
            <a:r>
              <a:rPr lang="en-US" dirty="0"/>
              <a:t>casita)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 Edge: point1 (Point2), point2</a:t>
            </a:r>
          </a:p>
        </p:txBody>
      </p:sp>
    </p:spTree>
    <p:extLst>
      <p:ext uri="{BB962C8B-B14F-4D97-AF65-F5344CB8AC3E}">
        <p14:creationId xmlns:p14="http://schemas.microsoft.com/office/powerpoint/2010/main" val="65789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dirty="0"/>
              <a:t>La casita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/>
          <a:lstStyle/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100 100</a:t>
            </a:r>
          </a:p>
          <a:p>
            <a:pPr lvl="1"/>
            <a:r>
              <a:rPr lang="en-US" dirty="0"/>
              <a:t>200 100</a:t>
            </a:r>
          </a:p>
          <a:p>
            <a:pPr lvl="1"/>
            <a:r>
              <a:rPr lang="en-US" dirty="0"/>
              <a:t>200 200</a:t>
            </a:r>
          </a:p>
          <a:p>
            <a:pPr lvl="1"/>
            <a:r>
              <a:rPr lang="en-US" dirty="0"/>
              <a:t>150 250</a:t>
            </a:r>
          </a:p>
          <a:p>
            <a:pPr lvl="1"/>
            <a:r>
              <a:rPr lang="en-US" dirty="0"/>
              <a:t>100 200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0 1</a:t>
            </a:r>
          </a:p>
          <a:p>
            <a:pPr lvl="1"/>
            <a:r>
              <a:rPr lang="en-US" dirty="0"/>
              <a:t>1 2</a:t>
            </a:r>
          </a:p>
          <a:p>
            <a:pPr lvl="1"/>
            <a:r>
              <a:rPr lang="en-US" dirty="0"/>
              <a:t>2 3</a:t>
            </a:r>
          </a:p>
          <a:p>
            <a:pPr lvl="1"/>
            <a:r>
              <a:rPr lang="en-US" dirty="0"/>
              <a:t>3 4</a:t>
            </a:r>
          </a:p>
          <a:p>
            <a:pPr lvl="1"/>
            <a:r>
              <a:rPr lang="en-US" dirty="0"/>
              <a:t>4 0</a:t>
            </a:r>
          </a:p>
          <a:p>
            <a:pPr lvl="1"/>
            <a:r>
              <a:rPr lang="en-US" dirty="0"/>
              <a:t>2 4</a:t>
            </a:r>
          </a:p>
        </p:txBody>
      </p:sp>
    </p:spTree>
    <p:extLst>
      <p:ext uri="{BB962C8B-B14F-4D97-AF65-F5344CB8AC3E}">
        <p14:creationId xmlns:p14="http://schemas.microsoft.com/office/powerpoint/2010/main" val="184038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gancho</a:t>
            </a:r>
            <a:r>
              <a:rPr lang="en-US" dirty="0"/>
              <a:t> de </a:t>
            </a:r>
            <a:r>
              <a:rPr lang="en-US" dirty="0" err="1"/>
              <a:t>ropa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/>
          <a:lstStyle/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40 20</a:t>
            </a:r>
          </a:p>
          <a:p>
            <a:pPr lvl="1"/>
            <a:r>
              <a:rPr lang="en-US" dirty="0"/>
              <a:t>120 20</a:t>
            </a:r>
          </a:p>
          <a:p>
            <a:pPr lvl="1"/>
            <a:r>
              <a:rPr lang="en-US" dirty="0"/>
              <a:t>80 40</a:t>
            </a:r>
          </a:p>
          <a:p>
            <a:pPr lvl="1"/>
            <a:r>
              <a:rPr lang="en-US" dirty="0"/>
              <a:t>80 60</a:t>
            </a:r>
          </a:p>
          <a:p>
            <a:pPr lvl="1"/>
            <a:r>
              <a:rPr lang="en-US" dirty="0"/>
              <a:t>60 60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0 1</a:t>
            </a:r>
          </a:p>
          <a:p>
            <a:pPr lvl="1"/>
            <a:r>
              <a:rPr lang="en-US" dirty="0"/>
              <a:t>1 2</a:t>
            </a:r>
          </a:p>
          <a:p>
            <a:pPr lvl="1"/>
            <a:r>
              <a:rPr lang="en-US" dirty="0"/>
              <a:t>2 0</a:t>
            </a:r>
          </a:p>
          <a:p>
            <a:pPr lvl="1"/>
            <a:r>
              <a:rPr lang="en-US" dirty="0"/>
              <a:t>2 3</a:t>
            </a:r>
          </a:p>
          <a:p>
            <a:pPr lvl="1"/>
            <a:r>
              <a:rPr lang="en-US"/>
              <a:t>3 4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Credits</a:t>
            </a:r>
          </a:p>
        </p:txBody>
      </p:sp>
      <p:sp>
        <p:nvSpPr>
          <p:cNvPr id="3174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Images from Hearn &amp; Baker textbook  (Computer Graphics with OpenGL, 3</a:t>
            </a:r>
            <a:r>
              <a:rPr lang="en-US" baseline="30000">
                <a:latin typeface="Trebuchet MS" charset="0"/>
              </a:rPr>
              <a:t>rd</a:t>
            </a:r>
            <a:r>
              <a:rPr lang="en-US">
                <a:latin typeface="Trebuchet MS" charset="0"/>
              </a:rPr>
              <a:t> Ed.)</a:t>
            </a:r>
          </a:p>
          <a:p>
            <a:pPr eaLnBrk="1" hangingPunct="1"/>
            <a:r>
              <a:rPr lang="en-US">
                <a:latin typeface="Trebuchet MS" charset="0"/>
              </a:rPr>
              <a:t>Reading: H&amp;B Appendix A. </a:t>
            </a:r>
            <a:r>
              <a:rPr lang="es-CO">
                <a:latin typeface="Trebuchet MS" charset="0"/>
              </a:rPr>
              <a:t>pp 814 – 818, 821- 824).</a:t>
            </a:r>
            <a:endParaRPr lang="en-US">
              <a:latin typeface="Trebuchet MS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61627"/>
              </p:ext>
            </p:extLst>
          </p:nvPr>
        </p:nvGraphicFramePr>
        <p:xfrm>
          <a:off x="4298950" y="3327400"/>
          <a:ext cx="546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cuaciÛn" r:id="rId3" imgW="546100" imgH="203200" progId="Equation.3">
                  <p:embed/>
                </p:oleObj>
              </mc:Choice>
              <mc:Fallback>
                <p:oleObj name="EcuaciÛn" r:id="rId3" imgW="546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950" y="3327400"/>
                        <a:ext cx="546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1536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Cartesian Coordinates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643063" y="4714875"/>
            <a:ext cx="3714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rot="5400000" flipH="1" flipV="1">
            <a:off x="641351" y="3714750"/>
            <a:ext cx="27162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8 CuadroTexto"/>
          <p:cNvSpPr txBox="1">
            <a:spLocks noChangeArrowheads="1"/>
          </p:cNvSpPr>
          <p:nvPr/>
        </p:nvSpPr>
        <p:spPr bwMode="auto">
          <a:xfrm>
            <a:off x="5429250" y="492918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X axis</a:t>
            </a:r>
          </a:p>
        </p:txBody>
      </p:sp>
      <p:sp>
        <p:nvSpPr>
          <p:cNvPr id="15366" name="9 CuadroTexto"/>
          <p:cNvSpPr txBox="1">
            <a:spLocks noChangeArrowheads="1"/>
          </p:cNvSpPr>
          <p:nvPr/>
        </p:nvSpPr>
        <p:spPr bwMode="auto">
          <a:xfrm>
            <a:off x="1214438" y="23574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Y axis</a:t>
            </a:r>
          </a:p>
        </p:txBody>
      </p:sp>
      <p:sp>
        <p:nvSpPr>
          <p:cNvPr id="11" name="10 Elipse"/>
          <p:cNvSpPr/>
          <p:nvPr/>
        </p:nvSpPr>
        <p:spPr>
          <a:xfrm>
            <a:off x="3214688" y="3214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12 Conector recto"/>
          <p:cNvCxnSpPr>
            <a:stCxn id="11" idx="4"/>
          </p:cNvCxnSpPr>
          <p:nvPr/>
        </p:nvCxnSpPr>
        <p:spPr>
          <a:xfrm rot="5400000">
            <a:off x="2605882" y="4036219"/>
            <a:ext cx="1358900" cy="158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11" idx="4"/>
          </p:cNvCxnSpPr>
          <p:nvPr/>
        </p:nvCxnSpPr>
        <p:spPr>
          <a:xfrm rot="5400000">
            <a:off x="2643188" y="2714625"/>
            <a:ext cx="0" cy="12858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17 CuadroTexto"/>
          <p:cNvSpPr txBox="1">
            <a:spLocks noChangeArrowheads="1"/>
          </p:cNvSpPr>
          <p:nvPr/>
        </p:nvSpPr>
        <p:spPr bwMode="auto">
          <a:xfrm>
            <a:off x="3429000" y="28575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&lt;x,y&gt;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Polar Coordinates in the xy plane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1643063" y="4714875"/>
            <a:ext cx="3714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rot="5400000" flipH="1" flipV="1">
            <a:off x="641351" y="3714750"/>
            <a:ext cx="27162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5 CuadroTexto"/>
          <p:cNvSpPr txBox="1">
            <a:spLocks noChangeArrowheads="1"/>
          </p:cNvSpPr>
          <p:nvPr/>
        </p:nvSpPr>
        <p:spPr bwMode="auto">
          <a:xfrm>
            <a:off x="5429250" y="492918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X axis</a:t>
            </a:r>
          </a:p>
        </p:txBody>
      </p:sp>
      <p:sp>
        <p:nvSpPr>
          <p:cNvPr id="16390" name="6 CuadroTexto"/>
          <p:cNvSpPr txBox="1">
            <a:spLocks noChangeArrowheads="1"/>
          </p:cNvSpPr>
          <p:nvPr/>
        </p:nvSpPr>
        <p:spPr bwMode="auto">
          <a:xfrm>
            <a:off x="1214438" y="2357438"/>
            <a:ext cx="1000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Y axis</a:t>
            </a:r>
          </a:p>
        </p:txBody>
      </p:sp>
      <p:sp>
        <p:nvSpPr>
          <p:cNvPr id="8" name="7 Elipse"/>
          <p:cNvSpPr/>
          <p:nvPr/>
        </p:nvSpPr>
        <p:spPr>
          <a:xfrm>
            <a:off x="3214688" y="321468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12 Conector recto"/>
          <p:cNvCxnSpPr>
            <a:endCxn id="8" idx="3"/>
          </p:cNvCxnSpPr>
          <p:nvPr/>
        </p:nvCxnSpPr>
        <p:spPr>
          <a:xfrm rot="5400000" flipH="1" flipV="1">
            <a:off x="1928813" y="3408362"/>
            <a:ext cx="1377950" cy="1235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13 CuadroTexto"/>
          <p:cNvSpPr txBox="1">
            <a:spLocks noChangeArrowheads="1"/>
          </p:cNvSpPr>
          <p:nvPr/>
        </p:nvSpPr>
        <p:spPr bwMode="auto">
          <a:xfrm>
            <a:off x="2428875" y="3630613"/>
            <a:ext cx="357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rebuchet MS" charset="0"/>
              </a:rPr>
              <a:t>r</a:t>
            </a:r>
          </a:p>
        </p:txBody>
      </p:sp>
      <p:sp>
        <p:nvSpPr>
          <p:cNvPr id="16" name="15 Arco"/>
          <p:cNvSpPr/>
          <p:nvPr/>
        </p:nvSpPr>
        <p:spPr>
          <a:xfrm>
            <a:off x="2214563" y="4286250"/>
            <a:ext cx="500062" cy="857250"/>
          </a:xfrm>
          <a:prstGeom prst="arc">
            <a:avLst>
              <a:gd name="adj1" fmla="val 1592866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95" name="16 CuadroTexto"/>
          <p:cNvSpPr txBox="1">
            <a:spLocks noChangeArrowheads="1"/>
          </p:cNvSpPr>
          <p:nvPr/>
        </p:nvSpPr>
        <p:spPr bwMode="auto">
          <a:xfrm>
            <a:off x="2714625" y="4286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Symbol" charset="0"/>
              </a:rPr>
              <a:t>q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idx="1"/>
          </p:nvPr>
        </p:nvSpPr>
        <p:spPr>
          <a:xfrm>
            <a:off x="480392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Polar to Cartesian</a:t>
            </a:r>
          </a:p>
          <a:p>
            <a:pPr lvl="1" eaLnBrk="1" hangingPunct="1"/>
            <a:r>
              <a:rPr lang="en-US">
                <a:latin typeface="Trebuchet MS" charset="0"/>
              </a:rPr>
              <a:t>X = r cos(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)</a:t>
            </a:r>
          </a:p>
          <a:p>
            <a:pPr lvl="1" eaLnBrk="1" hangingPunct="1"/>
            <a:r>
              <a:rPr lang="en-US">
                <a:latin typeface="Trebuchet MS" charset="0"/>
              </a:rPr>
              <a:t>Y = r sin(</a:t>
            </a:r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)</a:t>
            </a:r>
          </a:p>
          <a:p>
            <a:pPr lvl="1"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Cartesian to polar</a:t>
            </a:r>
          </a:p>
          <a:p>
            <a:pPr lvl="1" eaLnBrk="1" hangingPunct="1"/>
            <a:r>
              <a:rPr lang="en-US">
                <a:latin typeface="Trebuchet MS" charset="0"/>
              </a:rPr>
              <a:t>r = sqrt(x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 + y</a:t>
            </a:r>
            <a:r>
              <a:rPr lang="en-US" baseline="30000">
                <a:latin typeface="Trebuchet MS" charset="0"/>
              </a:rPr>
              <a:t>2</a:t>
            </a:r>
            <a:r>
              <a:rPr lang="en-US">
                <a:latin typeface="Trebuchet MS" charset="0"/>
              </a:rPr>
              <a:t>)</a:t>
            </a:r>
          </a:p>
          <a:p>
            <a:pPr lvl="1" eaLnBrk="1" hangingPunct="1"/>
            <a:r>
              <a:rPr lang="en-US">
                <a:latin typeface="Symbol" charset="0"/>
              </a:rPr>
              <a:t>q</a:t>
            </a:r>
            <a:r>
              <a:rPr lang="en-US">
                <a:latin typeface="Trebuchet MS" charset="0"/>
              </a:rPr>
              <a:t> = tan </a:t>
            </a:r>
            <a:r>
              <a:rPr lang="en-US" baseline="30000">
                <a:latin typeface="Trebuchet MS" charset="0"/>
              </a:rPr>
              <a:t>-1</a:t>
            </a:r>
            <a:r>
              <a:rPr lang="en-US">
                <a:latin typeface="Trebuchet MS" charset="0"/>
              </a:rPr>
              <a:t> (y/x)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30"/>
              </p:ext>
            </p:extLst>
          </p:nvPr>
        </p:nvGraphicFramePr>
        <p:xfrm>
          <a:off x="5954713" y="4721225"/>
          <a:ext cx="306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cuaciÛn" r:id="rId3" imgW="114300" imgH="165100" progId="Equation.3">
                  <p:embed/>
                </p:oleObj>
              </mc:Choice>
              <mc:Fallback>
                <p:oleObj name="EcuaciÛn" r:id="rId3" imgW="1143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4721225"/>
                        <a:ext cx="3063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3D Cartesian Reference (right handed)</a:t>
            </a:r>
          </a:p>
        </p:txBody>
      </p:sp>
      <p:pic>
        <p:nvPicPr>
          <p:cNvPr id="18435" name="Picture 2" descr="C:\JOBS\Hearn Baker\FINAL\appA\tif\AADULMC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382838"/>
            <a:ext cx="5707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3D Cartesian Reference (left handed)</a:t>
            </a:r>
          </a:p>
        </p:txBody>
      </p:sp>
      <p:pic>
        <p:nvPicPr>
          <p:cNvPr id="19459" name="Picture 2" descr="C:\JOBS\Hearn Baker\FINAL\appA\tif\AADULMD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84425"/>
            <a:ext cx="58959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2048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Cylindrical coordinates</a:t>
            </a:r>
          </a:p>
        </p:txBody>
      </p:sp>
      <p:pic>
        <p:nvPicPr>
          <p:cNvPr id="20483" name="Picture 2" descr="C:\JOBS\Hearn Baker\FINAL\appA\tif\AADULMF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93938"/>
            <a:ext cx="59213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Coordinate reference frames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Spherical coordinates</a:t>
            </a:r>
          </a:p>
        </p:txBody>
      </p:sp>
      <p:pic>
        <p:nvPicPr>
          <p:cNvPr id="21507" name="Picture 2" descr="C:\JOBS\Hearn Baker\FINAL\appA\tif\AADULMG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5513388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yacenci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Adyacencia.thmx</Template>
  <TotalTime>3005</TotalTime>
  <Words>821</Words>
  <Application>Microsoft Macintosh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Symbol</vt:lpstr>
      <vt:lpstr>Trebuchet MS</vt:lpstr>
      <vt:lpstr>Wingdings 2</vt:lpstr>
      <vt:lpstr>Adyacencia</vt:lpstr>
      <vt:lpstr>EcuaciÛn</vt:lpstr>
      <vt:lpstr>Computer Graphics – ST0275</vt:lpstr>
      <vt:lpstr>Math for Computer Graphics</vt:lpstr>
      <vt:lpstr>Coordinate reference frames</vt:lpstr>
      <vt:lpstr>COORDINATE REFERENCE FRAMES</vt:lpstr>
      <vt:lpstr>Coordinate reference frames</vt:lpstr>
      <vt:lpstr>Coordinate reference frames</vt:lpstr>
      <vt:lpstr>Coordinate reference frames</vt:lpstr>
      <vt:lpstr>Coordinate reference frames</vt:lpstr>
      <vt:lpstr>Coordinate reference frames</vt:lpstr>
      <vt:lpstr>Coordinate reference frames</vt:lpstr>
      <vt:lpstr>Vectors</vt:lpstr>
      <vt:lpstr>Vectors </vt:lpstr>
      <vt:lpstr>Operations with vectors</vt:lpstr>
      <vt:lpstr>Operations with vectors</vt:lpstr>
      <vt:lpstr>Matrices</vt:lpstr>
      <vt:lpstr>Matrices</vt:lpstr>
      <vt:lpstr>Parametric Representations</vt:lpstr>
      <vt:lpstr>Parametric Representations</vt:lpstr>
      <vt:lpstr>Reto</vt:lpstr>
      <vt:lpstr>Reto</vt:lpstr>
      <vt:lpstr>La casita</vt:lpstr>
      <vt:lpstr>El gancho de ropa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CS475 Computer Graphics</dc:title>
  <dc:creator>Helmuth Trefftz</dc:creator>
  <cp:lastModifiedBy>Helmuth Trefftz Gomez</cp:lastModifiedBy>
  <cp:revision>51</cp:revision>
  <dcterms:created xsi:type="dcterms:W3CDTF">2008-07-23T03:22:34Z</dcterms:created>
  <dcterms:modified xsi:type="dcterms:W3CDTF">2020-02-10T13:58:24Z</dcterms:modified>
</cp:coreProperties>
</file>