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60"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283" r:id="rId25"/>
    <p:sldId id="284" r:id="rId26"/>
    <p:sldId id="285" r:id="rId27"/>
    <p:sldId id="289" r:id="rId28"/>
    <p:sldId id="286" r:id="rId29"/>
    <p:sldId id="288" r:id="rId30"/>
    <p:sldId id="287" r:id="rId31"/>
    <p:sldId id="291" r:id="rId32"/>
    <p:sldId id="292" r:id="rId33"/>
    <p:sldId id="293" r:id="rId34"/>
    <p:sldId id="294" r:id="rId35"/>
    <p:sldId id="295" r:id="rId3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3147"/>
  </p:normalViewPr>
  <p:slideViewPr>
    <p:cSldViewPr>
      <p:cViewPr varScale="1">
        <p:scale>
          <a:sx n="72" d="100"/>
          <a:sy n="72" d="100"/>
        </p:scale>
        <p:origin x="97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E003C9-F22A-6645-B397-89540D4DF58E}" type="datetimeFigureOut">
              <a:rPr lang="es-ES" smtClean="0"/>
              <a:t>19/2/18</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86BE6-5608-A34D-9013-3261AE42C7AF}" type="slidenum">
              <a:rPr lang="es-ES" smtClean="0"/>
              <a:t>‹#›</a:t>
            </a:fld>
            <a:endParaRPr lang="es-ES"/>
          </a:p>
        </p:txBody>
      </p:sp>
    </p:spTree>
    <p:extLst>
      <p:ext uri="{BB962C8B-B14F-4D97-AF65-F5344CB8AC3E}">
        <p14:creationId xmlns:p14="http://schemas.microsoft.com/office/powerpoint/2010/main" val="22411619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8986BE6-5608-A34D-9013-3261AE42C7AF}" type="slidenum">
              <a:rPr lang="es-ES" smtClean="0"/>
              <a:t>35</a:t>
            </a:fld>
            <a:endParaRPr lang="es-ES"/>
          </a:p>
        </p:txBody>
      </p:sp>
    </p:spTree>
    <p:extLst>
      <p:ext uri="{BB962C8B-B14F-4D97-AF65-F5344CB8AC3E}">
        <p14:creationId xmlns:p14="http://schemas.microsoft.com/office/powerpoint/2010/main" val="261725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12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1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6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7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8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1" name="19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2" name="20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3" name="23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4" name="2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5" name="25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6"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7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28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29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30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31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FE326A4F-9BE0-014D-8DC5-88A9790F7F22}" type="datetimeFigureOut">
              <a:rPr lang="es-ES"/>
              <a:pPr>
                <a:defRPr/>
              </a:pPr>
              <a:t>19/2/18</a:t>
            </a:fld>
            <a:endParaRPr lang="es-ES"/>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s-ES"/>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A0C0652A-98BE-904F-95DD-35F2DC44D902}" type="slidenum">
              <a:rPr lang="es-ES"/>
              <a:pPr>
                <a:defRPr/>
              </a:pPr>
              <a:t>‹#›</a:t>
            </a:fld>
            <a:endParaRPr lang="es-ES"/>
          </a:p>
        </p:txBody>
      </p:sp>
    </p:spTree>
    <p:extLst>
      <p:ext uri="{BB962C8B-B14F-4D97-AF65-F5344CB8AC3E}">
        <p14:creationId xmlns:p14="http://schemas.microsoft.com/office/powerpoint/2010/main" val="10454364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pPr>
              <a:defRPr/>
            </a:pPr>
            <a:fld id="{F026C1DC-4330-E540-9BFB-BC5F65A1C161}" type="datetimeFigureOut">
              <a:rPr lang="es-ES"/>
              <a:pPr>
                <a:defRPr/>
              </a:pPr>
              <a:t>19/2/18</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E4704D98-4D3D-BF47-A727-7A34F8F0FC12}" type="slidenum">
              <a:rPr lang="es-ES"/>
              <a:pPr>
                <a:defRPr/>
              </a:pPr>
              <a:t>‹#›</a:t>
            </a:fld>
            <a:endParaRPr lang="es-ES"/>
          </a:p>
        </p:txBody>
      </p:sp>
    </p:spTree>
    <p:extLst>
      <p:ext uri="{BB962C8B-B14F-4D97-AF65-F5344CB8AC3E}">
        <p14:creationId xmlns:p14="http://schemas.microsoft.com/office/powerpoint/2010/main" val="159664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pPr>
              <a:defRPr/>
            </a:pPr>
            <a:fld id="{581F2E81-C848-CB4A-851C-06C68FF506F3}" type="datetimeFigureOut">
              <a:rPr lang="es-ES"/>
              <a:pPr>
                <a:defRPr/>
              </a:pPr>
              <a:t>19/2/18</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06DF9C18-2F90-BD47-8AAE-A552969B65D5}" type="slidenum">
              <a:rPr lang="es-ES"/>
              <a:pPr>
                <a:defRPr/>
              </a:pPr>
              <a:t>‹#›</a:t>
            </a:fld>
            <a:endParaRPr lang="es-ES"/>
          </a:p>
        </p:txBody>
      </p:sp>
    </p:spTree>
    <p:extLst>
      <p:ext uri="{BB962C8B-B14F-4D97-AF65-F5344CB8AC3E}">
        <p14:creationId xmlns:p14="http://schemas.microsoft.com/office/powerpoint/2010/main" val="3654993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endParaRPr lang="en-US"/>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fecha"/>
          <p:cNvSpPr>
            <a:spLocks noGrp="1"/>
          </p:cNvSpPr>
          <p:nvPr>
            <p:ph type="dt" sz="half" idx="10"/>
          </p:nvPr>
        </p:nvSpPr>
        <p:spPr>
          <a:xfrm>
            <a:off x="457200" y="6245225"/>
            <a:ext cx="2133600" cy="476250"/>
          </a:xfr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6 Marcador de pie de página"/>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8" name="7 Marcador de número de diapositiva"/>
          <p:cNvSpPr>
            <a:spLocks noGrp="1"/>
          </p:cNvSpPr>
          <p:nvPr>
            <p:ph type="sldNum" sz="quarter" idx="12"/>
          </p:nvPr>
        </p:nvSpPr>
        <p:spPr>
          <a:xfrm>
            <a:off x="6553200" y="6245225"/>
            <a:ext cx="2133600" cy="476250"/>
          </a:xfrm>
        </p:spPr>
        <p:txBody>
          <a:bodyPr/>
          <a:lstStyle>
            <a:lvl1pPr>
              <a:defRPr/>
            </a:lvl1pPr>
          </a:lstStyle>
          <a:p>
            <a:pPr>
              <a:defRPr/>
            </a:pPr>
            <a:fld id="{2C73A9E5-6C4D-3343-8CFF-6AE3B7A4DD25}" type="slidenum">
              <a:rPr lang="en-US"/>
              <a:pPr>
                <a:defRPr/>
              </a:pPr>
              <a:t>‹#›</a:t>
            </a:fld>
            <a:endParaRPr lang="en-US"/>
          </a:p>
        </p:txBody>
      </p:sp>
    </p:spTree>
    <p:extLst>
      <p:ext uri="{BB962C8B-B14F-4D97-AF65-F5344CB8AC3E}">
        <p14:creationId xmlns:p14="http://schemas.microsoft.com/office/powerpoint/2010/main" val="102123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endParaRPr lang="en-US"/>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a:xfrm>
            <a:off x="457200" y="6245225"/>
            <a:ext cx="2133600" cy="476250"/>
          </a:xfr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pPr>
              <a:defRPr/>
            </a:pPr>
            <a:fld id="{3521E6D6-722C-714E-863F-973AE0EB4F8A}" type="slidenum">
              <a:rPr lang="en-US"/>
              <a:pPr>
                <a:defRPr/>
              </a:pPr>
              <a:t>‹#›</a:t>
            </a:fld>
            <a:endParaRPr lang="en-US"/>
          </a:p>
        </p:txBody>
      </p:sp>
    </p:spTree>
    <p:extLst>
      <p:ext uri="{BB962C8B-B14F-4D97-AF65-F5344CB8AC3E}">
        <p14:creationId xmlns:p14="http://schemas.microsoft.com/office/powerpoint/2010/main" val="186632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6 Marcador de fecha"/>
          <p:cNvSpPr>
            <a:spLocks noGrp="1"/>
          </p:cNvSpPr>
          <p:nvPr>
            <p:ph type="dt" sz="half" idx="10"/>
          </p:nvPr>
        </p:nvSpPr>
        <p:spPr/>
        <p:txBody>
          <a:bodyPr/>
          <a:lstStyle>
            <a:lvl1pPr>
              <a:defRPr/>
            </a:lvl1pPr>
          </a:lstStyle>
          <a:p>
            <a:pPr>
              <a:defRPr/>
            </a:pPr>
            <a:fld id="{2CD957E9-C834-E94F-90D7-1CFB2E532069}" type="datetimeFigureOut">
              <a:rPr lang="es-ES"/>
              <a:pPr>
                <a:defRPr/>
              </a:pPr>
              <a:t>19/2/18</a:t>
            </a:fld>
            <a:endParaRPr lang="es-ES"/>
          </a:p>
        </p:txBody>
      </p:sp>
      <p:sp>
        <p:nvSpPr>
          <p:cNvPr id="5" name="8 Marcador de número de diapositiva"/>
          <p:cNvSpPr>
            <a:spLocks noGrp="1"/>
          </p:cNvSpPr>
          <p:nvPr>
            <p:ph type="sldNum" sz="quarter" idx="11"/>
          </p:nvPr>
        </p:nvSpPr>
        <p:spPr/>
        <p:txBody>
          <a:bodyPr/>
          <a:lstStyle>
            <a:lvl1pPr>
              <a:defRPr/>
            </a:lvl1pPr>
          </a:lstStyle>
          <a:p>
            <a:pPr>
              <a:defRPr/>
            </a:pPr>
            <a:fld id="{4116B2D3-49E4-344C-AF70-D9CD3116A0DA}" type="slidenum">
              <a:rPr lang="es-ES"/>
              <a:pPr>
                <a:defRPr/>
              </a:pPr>
              <a:t>‹#›</a:t>
            </a:fld>
            <a:endParaRPr lang="es-ES"/>
          </a:p>
        </p:txBody>
      </p:sp>
      <p:sp>
        <p:nvSpPr>
          <p:cNvPr id="6" name="9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3038618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12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1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6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7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18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9" name="19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0" name="20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1" name="23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2" name="2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3" name="2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26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27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28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9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30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31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B76A66F5-1296-2D46-8050-2F62C5E27539}" type="datetimeFigureOut">
              <a:rPr lang="es-ES"/>
              <a:pPr>
                <a:defRPr/>
              </a:pPr>
              <a:t>19/2/18</a:t>
            </a:fld>
            <a:endParaRPr lang="es-ES"/>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s-ES"/>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2D033B5C-A568-0A47-9AE3-239B68B29E42}" type="slidenum">
              <a:rPr lang="es-ES"/>
              <a:pPr>
                <a:defRPr/>
              </a:pPr>
              <a:t>‹#›</a:t>
            </a:fld>
            <a:endParaRPr lang="es-ES"/>
          </a:p>
        </p:txBody>
      </p:sp>
    </p:spTree>
    <p:extLst>
      <p:ext uri="{BB962C8B-B14F-4D97-AF65-F5344CB8AC3E}">
        <p14:creationId xmlns:p14="http://schemas.microsoft.com/office/powerpoint/2010/main" val="3365312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13 Marcador de fecha"/>
          <p:cNvSpPr>
            <a:spLocks noGrp="1"/>
          </p:cNvSpPr>
          <p:nvPr>
            <p:ph type="dt" sz="half" idx="10"/>
          </p:nvPr>
        </p:nvSpPr>
        <p:spPr/>
        <p:txBody>
          <a:bodyPr/>
          <a:lstStyle>
            <a:lvl1pPr>
              <a:defRPr/>
            </a:lvl1pPr>
          </a:lstStyle>
          <a:p>
            <a:pPr>
              <a:defRPr/>
            </a:pPr>
            <a:fld id="{8203A90A-6C3A-1044-8486-D7D70E4870B8}" type="datetimeFigureOut">
              <a:rPr lang="es-ES"/>
              <a:pPr>
                <a:defRPr/>
              </a:pPr>
              <a:t>19/2/18</a:t>
            </a:fld>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585B0019-1C61-4045-A89C-1820ADC1153B}" type="slidenum">
              <a:rPr lang="es-ES"/>
              <a:pPr>
                <a:defRPr/>
              </a:pPr>
              <a:t>‹#›</a:t>
            </a:fld>
            <a:endParaRPr lang="es-ES"/>
          </a:p>
        </p:txBody>
      </p:sp>
    </p:spTree>
    <p:extLst>
      <p:ext uri="{BB962C8B-B14F-4D97-AF65-F5344CB8AC3E}">
        <p14:creationId xmlns:p14="http://schemas.microsoft.com/office/powerpoint/2010/main" val="183025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28D3EFA5-9F07-B441-B291-6CE3EEDCE581}" type="datetimeFigureOut">
              <a:rPr lang="es-ES"/>
              <a:pPr>
                <a:defRPr/>
              </a:pPr>
              <a:t>19/2/18</a:t>
            </a:fld>
            <a:endParaRPr lang="es-ES"/>
          </a:p>
        </p:txBody>
      </p:sp>
      <p:sp>
        <p:nvSpPr>
          <p:cNvPr id="8" name="2 Marcador de pie de página"/>
          <p:cNvSpPr>
            <a:spLocks noGrp="1"/>
          </p:cNvSpPr>
          <p:nvPr>
            <p:ph type="ftr" sz="quarter" idx="11"/>
          </p:nvPr>
        </p:nvSpPr>
        <p:spPr/>
        <p:txBody>
          <a:bodyPr/>
          <a:lstStyle>
            <a:lvl1pPr>
              <a:defRPr/>
            </a:lvl1pPr>
          </a:lstStyle>
          <a:p>
            <a:pPr>
              <a:defRPr/>
            </a:pPr>
            <a:endParaRPr lang="es-ES"/>
          </a:p>
        </p:txBody>
      </p:sp>
      <p:sp>
        <p:nvSpPr>
          <p:cNvPr id="9" name="22 Marcador de número de diapositiva"/>
          <p:cNvSpPr>
            <a:spLocks noGrp="1"/>
          </p:cNvSpPr>
          <p:nvPr>
            <p:ph type="sldNum" sz="quarter" idx="12"/>
          </p:nvPr>
        </p:nvSpPr>
        <p:spPr/>
        <p:txBody>
          <a:bodyPr/>
          <a:lstStyle>
            <a:lvl1pPr>
              <a:defRPr/>
            </a:lvl1pPr>
          </a:lstStyle>
          <a:p>
            <a:pPr>
              <a:defRPr/>
            </a:pPr>
            <a:fld id="{65AC2D3E-2AE6-4C44-B5A2-2D4818675F8A}" type="slidenum">
              <a:rPr lang="es-ES"/>
              <a:pPr>
                <a:defRPr/>
              </a:pPr>
              <a:t>‹#›</a:t>
            </a:fld>
            <a:endParaRPr lang="es-ES"/>
          </a:p>
        </p:txBody>
      </p:sp>
    </p:spTree>
    <p:extLst>
      <p:ext uri="{BB962C8B-B14F-4D97-AF65-F5344CB8AC3E}">
        <p14:creationId xmlns:p14="http://schemas.microsoft.com/office/powerpoint/2010/main" val="347274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5 Marcador de fecha"/>
          <p:cNvSpPr>
            <a:spLocks noGrp="1"/>
          </p:cNvSpPr>
          <p:nvPr>
            <p:ph type="dt" sz="half" idx="10"/>
          </p:nvPr>
        </p:nvSpPr>
        <p:spPr/>
        <p:txBody>
          <a:bodyPr/>
          <a:lstStyle>
            <a:lvl1pPr>
              <a:defRPr/>
            </a:lvl1pPr>
          </a:lstStyle>
          <a:p>
            <a:pPr>
              <a:defRPr/>
            </a:pPr>
            <a:fld id="{752AF737-5ADB-3D4D-AA99-25E45AEADF83}" type="datetimeFigureOut">
              <a:rPr lang="es-ES"/>
              <a:pPr>
                <a:defRPr/>
              </a:pPr>
              <a:t>19/2/18</a:t>
            </a:fld>
            <a:endParaRPr lang="es-ES"/>
          </a:p>
        </p:txBody>
      </p:sp>
      <p:sp>
        <p:nvSpPr>
          <p:cNvPr id="4" name="6 Marcador de número de diapositiva"/>
          <p:cNvSpPr>
            <a:spLocks noGrp="1"/>
          </p:cNvSpPr>
          <p:nvPr>
            <p:ph type="sldNum" sz="quarter" idx="11"/>
          </p:nvPr>
        </p:nvSpPr>
        <p:spPr/>
        <p:txBody>
          <a:bodyPr/>
          <a:lstStyle>
            <a:lvl1pPr>
              <a:defRPr/>
            </a:lvl1pPr>
          </a:lstStyle>
          <a:p>
            <a:pPr>
              <a:defRPr/>
            </a:pPr>
            <a:fld id="{3A633A7D-7492-2147-B755-BEE4DE6284F0}" type="slidenum">
              <a:rPr lang="es-ES"/>
              <a:pPr>
                <a:defRPr/>
              </a:pPr>
              <a:t>‹#›</a:t>
            </a:fld>
            <a:endParaRPr lang="es-ES"/>
          </a:p>
        </p:txBody>
      </p:sp>
      <p:sp>
        <p:nvSpPr>
          <p:cNvPr id="5" name="7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414403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D7808E32-DF08-9B42-8493-E279EF57EF05}" type="datetimeFigureOut">
              <a:rPr lang="es-ES"/>
              <a:pPr>
                <a:defRPr/>
              </a:pPr>
              <a:t>19/2/18</a:t>
            </a:fld>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22 Marcador de número de diapositiva"/>
          <p:cNvSpPr>
            <a:spLocks noGrp="1"/>
          </p:cNvSpPr>
          <p:nvPr>
            <p:ph type="sldNum" sz="quarter" idx="12"/>
          </p:nvPr>
        </p:nvSpPr>
        <p:spPr/>
        <p:txBody>
          <a:bodyPr/>
          <a:lstStyle>
            <a:lvl1pPr>
              <a:defRPr/>
            </a:lvl1pPr>
          </a:lstStyle>
          <a:p>
            <a:pPr>
              <a:defRPr/>
            </a:pPr>
            <a:fld id="{1C109DAB-54CD-9B44-89C4-0BF2F7245667}" type="slidenum">
              <a:rPr lang="es-ES"/>
              <a:pPr>
                <a:defRPr/>
              </a:pPr>
              <a:t>‹#›</a:t>
            </a:fld>
            <a:endParaRPr lang="es-ES"/>
          </a:p>
        </p:txBody>
      </p:sp>
    </p:spTree>
    <p:extLst>
      <p:ext uri="{BB962C8B-B14F-4D97-AF65-F5344CB8AC3E}">
        <p14:creationId xmlns:p14="http://schemas.microsoft.com/office/powerpoint/2010/main" val="95808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12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cs typeface="+mn-cs"/>
            </a:endParaRPr>
          </a:p>
        </p:txBody>
      </p:sp>
      <p:sp>
        <p:nvSpPr>
          <p:cNvPr id="6" name="14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cs typeface="+mn-cs"/>
            </a:endParaRPr>
          </a:p>
        </p:txBody>
      </p:sp>
      <p:sp>
        <p:nvSpPr>
          <p:cNvPr id="7" name="16 Conector recto"/>
          <p:cNvSpPr>
            <a:spLocks noChangeShapeType="1"/>
          </p:cNvSpPr>
          <p:nvPr/>
        </p:nvSpPr>
        <p:spPr bwMode="auto">
          <a:xfrm>
            <a:off x="6192838" y="0"/>
            <a:ext cx="0" cy="6858000"/>
          </a:xfrm>
          <a:prstGeom prst="line">
            <a:avLst/>
          </a:prstGeom>
          <a:noFill/>
          <a:ln w="127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8" name="17 Conector recto"/>
          <p:cNvSpPr>
            <a:spLocks noChangeShapeType="1"/>
          </p:cNvSpPr>
          <p:nvPr/>
        </p:nvSpPr>
        <p:spPr bwMode="auto">
          <a:xfrm>
            <a:off x="8991600" y="0"/>
            <a:ext cx="0" cy="685800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9" name="1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9 Conector recto"/>
          <p:cNvSpPr>
            <a:spLocks noChangeShapeType="1"/>
          </p:cNvSpPr>
          <p:nvPr/>
        </p:nvSpPr>
        <p:spPr bwMode="auto">
          <a:xfrm>
            <a:off x="8915400" y="0"/>
            <a:ext cx="0" cy="6858000"/>
          </a:xfrm>
          <a:prstGeom prst="line">
            <a:avLst/>
          </a:prstGeom>
          <a:noFill/>
          <a:ln w="9525">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11" name="2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20 Marcador de fecha"/>
          <p:cNvSpPr>
            <a:spLocks noGrp="1"/>
          </p:cNvSpPr>
          <p:nvPr>
            <p:ph type="dt" sz="half" idx="10"/>
          </p:nvPr>
        </p:nvSpPr>
        <p:spPr/>
        <p:txBody>
          <a:bodyPr/>
          <a:lstStyle>
            <a:lvl1pPr>
              <a:defRPr/>
            </a:lvl1pPr>
          </a:lstStyle>
          <a:p>
            <a:pPr>
              <a:defRPr/>
            </a:pPr>
            <a:fld id="{FCAE2CC0-EB5C-F04C-A46B-6CB933F4B7C0}" type="datetimeFigureOut">
              <a:rPr lang="es-ES"/>
              <a:pPr>
                <a:defRPr/>
              </a:pPr>
              <a:t>19/2/18</a:t>
            </a:fld>
            <a:endParaRPr lang="es-ES"/>
          </a:p>
        </p:txBody>
      </p:sp>
      <p:sp>
        <p:nvSpPr>
          <p:cNvPr id="13" name="21 Marcador de número de diapositiva"/>
          <p:cNvSpPr>
            <a:spLocks noGrp="1"/>
          </p:cNvSpPr>
          <p:nvPr>
            <p:ph type="sldNum" sz="quarter" idx="11"/>
          </p:nvPr>
        </p:nvSpPr>
        <p:spPr/>
        <p:txBody>
          <a:bodyPr/>
          <a:lstStyle>
            <a:lvl1pPr>
              <a:defRPr/>
            </a:lvl1pPr>
          </a:lstStyle>
          <a:p>
            <a:pPr>
              <a:defRPr/>
            </a:pPr>
            <a:fld id="{B3892627-DAEF-624F-A35B-5EDB373BFC3D}" type="slidenum">
              <a:rPr lang="es-ES"/>
              <a:pPr>
                <a:defRPr/>
              </a:pPr>
              <a:t>‹#›</a:t>
            </a:fld>
            <a:endParaRPr lang="es-ES"/>
          </a:p>
        </p:txBody>
      </p:sp>
      <p:sp>
        <p:nvSpPr>
          <p:cNvPr id="14" name="22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186226923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12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6" name="14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16 Conector recto"/>
          <p:cNvSpPr>
            <a:spLocks noChangeShapeType="1"/>
          </p:cNvSpPr>
          <p:nvPr/>
        </p:nvSpPr>
        <p:spPr bwMode="auto">
          <a:xfrm>
            <a:off x="8991600" y="0"/>
            <a:ext cx="0" cy="6858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8" name="17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18 Conector recto"/>
          <p:cNvSpPr>
            <a:spLocks noChangeShapeType="1"/>
          </p:cNvSpPr>
          <p:nvPr/>
        </p:nvSpPr>
        <p:spPr bwMode="auto">
          <a:xfrm>
            <a:off x="8915400" y="0"/>
            <a:ext cx="0" cy="6858000"/>
          </a:xfrm>
          <a:prstGeom prst="line">
            <a:avLst/>
          </a:prstGeom>
          <a:noFill/>
          <a:ln w="9525">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10" name="19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cs typeface="+mn-cs"/>
            </a:endParaRPr>
          </a:p>
        </p:txBody>
      </p:sp>
      <p:sp>
        <p:nvSpPr>
          <p:cNvPr id="11" name="20 Conector recto"/>
          <p:cNvSpPr>
            <a:spLocks noChangeShapeType="1"/>
          </p:cNvSpPr>
          <p:nvPr/>
        </p:nvSpPr>
        <p:spPr bwMode="auto">
          <a:xfrm>
            <a:off x="6192838" y="0"/>
            <a:ext cx="0" cy="6858000"/>
          </a:xfrm>
          <a:prstGeom prst="line">
            <a:avLst/>
          </a:prstGeom>
          <a:noFill/>
          <a:ln w="127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12" name="16 Marcador de fecha"/>
          <p:cNvSpPr>
            <a:spLocks noGrp="1"/>
          </p:cNvSpPr>
          <p:nvPr>
            <p:ph type="dt" sz="half" idx="10"/>
          </p:nvPr>
        </p:nvSpPr>
        <p:spPr/>
        <p:txBody>
          <a:bodyPr/>
          <a:lstStyle>
            <a:lvl1pPr>
              <a:defRPr/>
            </a:lvl1pPr>
          </a:lstStyle>
          <a:p>
            <a:pPr>
              <a:defRPr/>
            </a:pPr>
            <a:fld id="{B298C568-0604-8844-B30B-5CBA749107EE}" type="datetimeFigureOut">
              <a:rPr lang="es-ES"/>
              <a:pPr>
                <a:defRPr/>
              </a:pPr>
              <a:t>19/2/18</a:t>
            </a:fld>
            <a:endParaRPr lang="es-ES"/>
          </a:p>
        </p:txBody>
      </p:sp>
      <p:sp>
        <p:nvSpPr>
          <p:cNvPr id="13" name="17 Marcador de número de diapositiva"/>
          <p:cNvSpPr>
            <a:spLocks noGrp="1"/>
          </p:cNvSpPr>
          <p:nvPr>
            <p:ph type="sldNum" sz="quarter" idx="11"/>
          </p:nvPr>
        </p:nvSpPr>
        <p:spPr/>
        <p:txBody>
          <a:bodyPr/>
          <a:lstStyle>
            <a:lvl1pPr>
              <a:defRPr/>
            </a:lvl1pPr>
          </a:lstStyle>
          <a:p>
            <a:pPr>
              <a:defRPr/>
            </a:pPr>
            <a:fld id="{841FD67C-7288-764C-A1B7-DF24E30219C0}" type="slidenum">
              <a:rPr lang="es-ES"/>
              <a:pPr>
                <a:defRPr/>
              </a:pPr>
              <a:t>‹#›</a:t>
            </a:fld>
            <a:endParaRPr lang="es-ES"/>
          </a:p>
        </p:txBody>
      </p:sp>
      <p:sp>
        <p:nvSpPr>
          <p:cNvPr id="14" name="20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38751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cs typeface="+mn-cs"/>
            </a:endParaRPr>
          </a:p>
        </p:txBody>
      </p:sp>
      <p:sp>
        <p:nvSpPr>
          <p:cNvPr id="22" name="21 Marcador de título"/>
          <p:cNvSpPr>
            <a:spLocks noGrp="1"/>
          </p:cNvSpPr>
          <p:nvPr>
            <p:ph type="title"/>
          </p:nvPr>
        </p:nvSpPr>
        <p:spPr>
          <a:xfrm>
            <a:off x="457200" y="274638"/>
            <a:ext cx="7467600" cy="1143000"/>
          </a:xfrm>
          <a:prstGeom prst="rect">
            <a:avLst/>
          </a:prstGeom>
        </p:spPr>
        <p:txBody>
          <a:bodyPr vert="horz" wrap="square" lIns="91440" tIns="45720" rIns="91440" bIns="45720" numCol="1" anchor="b" anchorCtr="0" compatLnSpc="1">
            <a:prstTxWarp prst="textNoShape">
              <a:avLst/>
            </a:prstTxWarp>
            <a:normAutofit/>
          </a:bodyPr>
          <a:lstStyle/>
          <a:p>
            <a:pPr lvl="0"/>
            <a:r>
              <a:rPr lang="es-ES"/>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tx2"/>
                </a:solidFill>
                <a:latin typeface="Century Schoolbook" charset="0"/>
                <a:cs typeface="Arial" charset="0"/>
              </a:defRPr>
            </a:lvl1pPr>
          </a:lstStyle>
          <a:p>
            <a:pPr>
              <a:defRPr/>
            </a:pPr>
            <a:fld id="{1140A4C2-29EE-654B-9353-A40033EFC470}" type="datetimeFigureOut">
              <a:rPr lang="es-ES"/>
              <a:pPr>
                <a:defRPr/>
              </a:pPr>
              <a:t>19/2/18</a:t>
            </a:fld>
            <a:endParaRPr lang="es-ES"/>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ea typeface="+mn-ea"/>
                <a:cs typeface="+mn-cs"/>
              </a:defRPr>
            </a:lvl1pPr>
          </a:lstStyle>
          <a:p>
            <a:pPr>
              <a:defRPr/>
            </a:pPr>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032" name="8 Conector recto"/>
          <p:cNvSpPr>
            <a:spLocks noChangeShapeType="1"/>
          </p:cNvSpPr>
          <p:nvPr/>
        </p:nvSpPr>
        <p:spPr bwMode="auto">
          <a:xfrm>
            <a:off x="8991600" y="0"/>
            <a:ext cx="0" cy="685800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 name="10 Conector recto"/>
          <p:cNvSpPr>
            <a:spLocks noChangeShapeType="1"/>
          </p:cNvSpPr>
          <p:nvPr/>
        </p:nvSpPr>
        <p:spPr bwMode="auto">
          <a:xfrm>
            <a:off x="8915400" y="0"/>
            <a:ext cx="0" cy="6858000"/>
          </a:xfrm>
          <a:prstGeom prst="line">
            <a:avLst/>
          </a:prstGeom>
          <a:noFill/>
          <a:ln w="9525">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latin typeface="Century Schoolbook" charset="0"/>
                <a:cs typeface="Arial" charset="0"/>
              </a:defRPr>
            </a:lvl1pPr>
          </a:lstStyle>
          <a:p>
            <a:pPr>
              <a:defRPr/>
            </a:pPr>
            <a:fld id="{67DD017A-77E3-694A-861B-44AECA4A58AF}"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1" r:id="rId4"/>
    <p:sldLayoutId id="2147483872" r:id="rId5"/>
    <p:sldLayoutId id="2147483879" r:id="rId6"/>
    <p:sldLayoutId id="2147483873" r:id="rId7"/>
    <p:sldLayoutId id="2147483880" r:id="rId8"/>
    <p:sldLayoutId id="2147483881" r:id="rId9"/>
    <p:sldLayoutId id="2147483874" r:id="rId10"/>
    <p:sldLayoutId id="2147483875" r:id="rId11"/>
    <p:sldLayoutId id="2147483882" r:id="rId12"/>
    <p:sldLayoutId id="2147483883" r:id="rId13"/>
  </p:sldLayoutIdLst>
  <p:txStyles>
    <p:titleStyle>
      <a:lvl1pPr algn="l" rtl="0" eaLnBrk="0" fontAlgn="base" hangingPunct="0">
        <a:spcBef>
          <a:spcPct val="0"/>
        </a:spcBef>
        <a:spcAft>
          <a:spcPct val="0"/>
        </a:spcAft>
        <a:defRPr sz="3000" kern="1200" cap="small">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000">
          <a:solidFill>
            <a:schemeClr val="tx2"/>
          </a:solidFill>
          <a:latin typeface="Century Schoolbook" pitchFamily="18" charset="0"/>
          <a:ea typeface="ＭＳ Ｐゴシック" charset="0"/>
          <a:cs typeface="ＭＳ Ｐゴシック" charset="0"/>
        </a:defRPr>
      </a:lvl2pPr>
      <a:lvl3pPr algn="l" rtl="0" eaLnBrk="0" fontAlgn="base" hangingPunct="0">
        <a:spcBef>
          <a:spcPct val="0"/>
        </a:spcBef>
        <a:spcAft>
          <a:spcPct val="0"/>
        </a:spcAft>
        <a:defRPr sz="3000">
          <a:solidFill>
            <a:schemeClr val="tx2"/>
          </a:solidFill>
          <a:latin typeface="Century Schoolbook" pitchFamily="18" charset="0"/>
          <a:ea typeface="ＭＳ Ｐゴシック" charset="0"/>
          <a:cs typeface="ＭＳ Ｐゴシック" charset="0"/>
        </a:defRPr>
      </a:lvl3pPr>
      <a:lvl4pPr algn="l" rtl="0" eaLnBrk="0" fontAlgn="base" hangingPunct="0">
        <a:spcBef>
          <a:spcPct val="0"/>
        </a:spcBef>
        <a:spcAft>
          <a:spcPct val="0"/>
        </a:spcAft>
        <a:defRPr sz="3000">
          <a:solidFill>
            <a:schemeClr val="tx2"/>
          </a:solidFill>
          <a:latin typeface="Century Schoolbook" pitchFamily="18" charset="0"/>
          <a:ea typeface="ＭＳ Ｐゴシック" charset="0"/>
          <a:cs typeface="ＭＳ Ｐゴシック" charset="0"/>
        </a:defRPr>
      </a:lvl4pPr>
      <a:lvl5pPr algn="l" rtl="0" eaLnBrk="0" fontAlgn="base" hangingPunct="0">
        <a:spcBef>
          <a:spcPct val="0"/>
        </a:spcBef>
        <a:spcAft>
          <a:spcPct val="0"/>
        </a:spcAft>
        <a:defRPr sz="3000">
          <a:solidFill>
            <a:schemeClr val="tx2"/>
          </a:solidFill>
          <a:latin typeface="Century Schoolbook" pitchFamily="18" charset="0"/>
          <a:ea typeface="ＭＳ Ｐゴシック" charset="0"/>
          <a:cs typeface="ＭＳ Ｐゴシック"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charset="0"/>
        <a:buChar char=""/>
        <a:defRPr sz="2400" kern="1200">
          <a:solidFill>
            <a:schemeClr val="tx1"/>
          </a:solidFill>
          <a:latin typeface="+mn-lt"/>
          <a:ea typeface="ＭＳ Ｐゴシック" charset="0"/>
          <a:cs typeface="ＭＳ Ｐゴシック" charset="0"/>
        </a:defRPr>
      </a:lvl1pPr>
      <a:lvl2pPr marL="639763" indent="-273050" algn="l" rtl="0" eaLnBrk="0" fontAlgn="base" hangingPunct="0">
        <a:spcBef>
          <a:spcPct val="20000"/>
        </a:spcBef>
        <a:spcAft>
          <a:spcPct val="0"/>
        </a:spcAft>
        <a:buClr>
          <a:schemeClr val="accent1"/>
        </a:buClr>
        <a:buSzPct val="80000"/>
        <a:buFont typeface="Wingdings 2" charset="0"/>
        <a:buChar char=""/>
        <a:defRPr sz="2100" kern="1200">
          <a:solidFill>
            <a:schemeClr val="tx1"/>
          </a:solidFill>
          <a:latin typeface="+mn-lt"/>
          <a:ea typeface="ＭＳ Ｐゴシック" charset="0"/>
          <a:cs typeface="+mn-cs"/>
        </a:defRPr>
      </a:lvl2pPr>
      <a:lvl3pPr marL="914400" indent="-182563" algn="l" rtl="0" eaLnBrk="0" fontAlgn="base" hangingPunct="0">
        <a:spcBef>
          <a:spcPct val="20000"/>
        </a:spcBef>
        <a:spcAft>
          <a:spcPct val="0"/>
        </a:spcAft>
        <a:buClr>
          <a:srgbClr val="E0752F"/>
        </a:buClr>
        <a:buSzPct val="60000"/>
        <a:buFont typeface="Wingdings" charset="0"/>
        <a:buChar char=""/>
        <a:defRPr kern="1200">
          <a:solidFill>
            <a:schemeClr val="tx1"/>
          </a:solidFill>
          <a:latin typeface="+mn-lt"/>
          <a:ea typeface="ＭＳ Ｐゴシック" charset="0"/>
          <a:cs typeface="+mn-cs"/>
        </a:defRPr>
      </a:lvl3pPr>
      <a:lvl4pPr marL="1187450" indent="-182563" algn="l" rtl="0" eaLnBrk="0" fontAlgn="base" hangingPunct="0">
        <a:spcBef>
          <a:spcPct val="20000"/>
        </a:spcBef>
        <a:spcAft>
          <a:spcPct val="0"/>
        </a:spcAft>
        <a:buClr>
          <a:srgbClr val="FEC3AE"/>
        </a:buClr>
        <a:buSzPct val="60000"/>
        <a:buFont typeface="Wingdings" charset="0"/>
        <a:buChar char=""/>
        <a:defRPr kern="1200">
          <a:solidFill>
            <a:schemeClr val="tx1"/>
          </a:solidFill>
          <a:latin typeface="+mn-lt"/>
          <a:ea typeface="ＭＳ Ｐゴシック" charset="0"/>
          <a:cs typeface="+mn-cs"/>
        </a:defRPr>
      </a:lvl4pPr>
      <a:lvl5pPr marL="1462088" indent="-182563" algn="l" rtl="0" eaLnBrk="0" fontAlgn="base" hangingPunct="0">
        <a:spcBef>
          <a:spcPct val="20000"/>
        </a:spcBef>
        <a:spcAft>
          <a:spcPct val="0"/>
        </a:spcAft>
        <a:buClr>
          <a:srgbClr val="BDCAE9"/>
        </a:buClr>
        <a:buSzPct val="68000"/>
        <a:buFont typeface="Wingdings 2" charset="0"/>
        <a:buChar char=""/>
        <a:defRPr sz="1600" kern="1200">
          <a:solidFill>
            <a:schemeClr val="tx1"/>
          </a:solidFill>
          <a:latin typeface="+mn-lt"/>
          <a:ea typeface="ＭＳ Ｐゴシック" charset="0"/>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4.wmf"/></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0.wmf"/></Relationships>
</file>

<file path=ppt/slides/_rels/slide35.xml.rels><?xml version="1.0" encoding="UTF-8" standalone="yes"?>
<Relationships xmlns="http://schemas.openxmlformats.org/package/2006/relationships"><Relationship Id="rId3" Type="http://schemas.openxmlformats.org/officeDocument/2006/relationships/hyperlink" Target="http://www.willamette.edu/~gorr/classes/GeneralGraphics/Transforms/transforms2d.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deltaorange.com/2012/03/08/the-truth-behind-homogenous-coordinat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a:ea typeface="+mj-ea"/>
                <a:cs typeface="+mj-cs"/>
              </a:rPr>
              <a:t>Computer Graphics</a:t>
            </a:r>
          </a:p>
        </p:txBody>
      </p:sp>
      <p:sp>
        <p:nvSpPr>
          <p:cNvPr id="15362" name="2 Subtítulo"/>
          <p:cNvSpPr>
            <a:spLocks noGrp="1"/>
          </p:cNvSpPr>
          <p:nvPr>
            <p:ph type="subTitle" idx="1"/>
          </p:nvPr>
        </p:nvSpPr>
        <p:spPr>
          <a:xfrm>
            <a:off x="2339752" y="5003800"/>
            <a:ext cx="6172200" cy="1371600"/>
          </a:xfrm>
        </p:spPr>
        <p:txBody>
          <a:bodyPr/>
          <a:lstStyle/>
          <a:p>
            <a:pPr eaLnBrk="1" hangingPunct="1"/>
            <a:r>
              <a:rPr lang="en-US">
                <a:latin typeface="Century Schoolbook" charset="0"/>
              </a:rPr>
              <a:t>Helmuth Trefftz Gómez</a:t>
            </a:r>
          </a:p>
          <a:p>
            <a:pPr eaLnBrk="1" hangingPunct="1"/>
            <a:r>
              <a:rPr lang="en-US">
                <a:latin typeface="Century Schoolbook" charset="0"/>
              </a:rPr>
              <a:t>Eafit</a:t>
            </a:r>
          </a:p>
        </p:txBody>
      </p:sp>
      <p:pic>
        <p:nvPicPr>
          <p:cNvPr id="15363"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455613"/>
            <a:ext cx="5180013" cy="1965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64" name="Imagen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04813"/>
            <a:ext cx="2679700" cy="198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Rotation</a:t>
            </a:r>
          </a:p>
        </p:txBody>
      </p:sp>
      <p:sp>
        <p:nvSpPr>
          <p:cNvPr id="24578" name="Rectangle 3"/>
          <p:cNvSpPr>
            <a:spLocks noGrp="1" noChangeArrowheads="1"/>
          </p:cNvSpPr>
          <p:nvPr>
            <p:ph type="body" idx="1"/>
          </p:nvPr>
        </p:nvSpPr>
        <p:spPr>
          <a:xfrm>
            <a:off x="457200" y="1600200"/>
            <a:ext cx="3962400" cy="4525963"/>
          </a:xfrm>
        </p:spPr>
        <p:txBody>
          <a:bodyPr/>
          <a:lstStyle/>
          <a:p>
            <a:pPr eaLnBrk="1" hangingPunct="1">
              <a:buFontTx/>
              <a:buNone/>
            </a:pPr>
            <a:r>
              <a:rPr lang="en-US">
                <a:latin typeface="Century Schoolbook" charset="0"/>
              </a:rPr>
              <a:t>Again as components or as matrix multiplication.</a:t>
            </a:r>
          </a:p>
        </p:txBody>
      </p:sp>
      <p:graphicFrame>
        <p:nvGraphicFramePr>
          <p:cNvPr id="24579" name="Object 2"/>
          <p:cNvGraphicFramePr>
            <a:graphicFrameLocks noChangeAspect="1"/>
          </p:cNvGraphicFramePr>
          <p:nvPr/>
        </p:nvGraphicFramePr>
        <p:xfrm>
          <a:off x="4572000" y="2625725"/>
          <a:ext cx="4191000" cy="2732088"/>
        </p:xfrm>
        <a:graphic>
          <a:graphicData uri="http://schemas.openxmlformats.org/presentationml/2006/ole">
            <mc:AlternateContent xmlns:mc="http://schemas.openxmlformats.org/markup-compatibility/2006">
              <mc:Choice xmlns:v="urn:schemas-microsoft-com:vml" Requires="v">
                <p:oleObj spid="_x0000_s24589" name="Ecuación" r:id="rId3" imgW="1714500" imgH="1117600" progId="Equation.3">
                  <p:embed/>
                </p:oleObj>
              </mc:Choice>
              <mc:Fallback>
                <p:oleObj name="Ecuación" r:id="rId3" imgW="1714500" imgH="1117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25725"/>
                        <a:ext cx="4191000" cy="2732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Note on matrix operations</a:t>
            </a:r>
          </a:p>
        </p:txBody>
      </p:sp>
      <p:sp>
        <p:nvSpPr>
          <p:cNvPr id="25602" name="Rectangle 3"/>
          <p:cNvSpPr>
            <a:spLocks noGrp="1" noChangeArrowheads="1"/>
          </p:cNvSpPr>
          <p:nvPr>
            <p:ph type="body" sz="half" idx="1"/>
          </p:nvPr>
        </p:nvSpPr>
        <p:spPr/>
        <p:txBody>
          <a:bodyPr/>
          <a:lstStyle/>
          <a:p>
            <a:pPr eaLnBrk="1" hangingPunct="1">
              <a:lnSpc>
                <a:spcPct val="90000"/>
              </a:lnSpc>
            </a:pPr>
            <a:r>
              <a:rPr lang="en-US" sz="2800">
                <a:latin typeface="Century Schoolbook" charset="0"/>
              </a:rPr>
              <a:t>We can represent points as vector columns and </a:t>
            </a:r>
            <a:r>
              <a:rPr lang="en-US" sz="2800" i="1">
                <a:latin typeface="Century Schoolbook" charset="0"/>
              </a:rPr>
              <a:t>pre</a:t>
            </a:r>
            <a:r>
              <a:rPr lang="en-US" sz="2800">
                <a:latin typeface="Century Schoolbook" charset="0"/>
              </a:rPr>
              <a:t>-multiply by the matrices,</a:t>
            </a:r>
          </a:p>
          <a:p>
            <a:pPr eaLnBrk="1" hangingPunct="1">
              <a:lnSpc>
                <a:spcPct val="90000"/>
              </a:lnSpc>
            </a:pPr>
            <a:r>
              <a:rPr lang="en-US" sz="2800">
                <a:latin typeface="Century Schoolbook" charset="0"/>
              </a:rPr>
              <a:t>Or…</a:t>
            </a:r>
          </a:p>
          <a:p>
            <a:pPr eaLnBrk="1" hangingPunct="1">
              <a:lnSpc>
                <a:spcPct val="90000"/>
              </a:lnSpc>
            </a:pPr>
            <a:r>
              <a:rPr lang="en-US" sz="2800">
                <a:latin typeface="Century Schoolbook" charset="0"/>
              </a:rPr>
              <a:t>Represent points as row columns and </a:t>
            </a:r>
            <a:r>
              <a:rPr lang="en-US" sz="2800" i="1">
                <a:latin typeface="Century Schoolbook" charset="0"/>
              </a:rPr>
              <a:t>post</a:t>
            </a:r>
            <a:r>
              <a:rPr lang="en-US" sz="2800">
                <a:latin typeface="Century Schoolbook" charset="0"/>
              </a:rPr>
              <a:t>-multiply by the </a:t>
            </a:r>
            <a:r>
              <a:rPr lang="en-US" sz="2800" i="1">
                <a:latin typeface="Century Schoolbook" charset="0"/>
              </a:rPr>
              <a:t>transposed</a:t>
            </a:r>
            <a:r>
              <a:rPr lang="en-US" sz="2800">
                <a:latin typeface="Century Schoolbook" charset="0"/>
              </a:rPr>
              <a:t> matrices</a:t>
            </a:r>
          </a:p>
        </p:txBody>
      </p:sp>
      <p:graphicFrame>
        <p:nvGraphicFramePr>
          <p:cNvPr id="25603" name="Object 2"/>
          <p:cNvGraphicFramePr>
            <a:graphicFrameLocks noGrp="1" noChangeAspect="1"/>
          </p:cNvGraphicFramePr>
          <p:nvPr>
            <p:ph sz="half" idx="2"/>
          </p:nvPr>
        </p:nvGraphicFramePr>
        <p:xfrm>
          <a:off x="5132388" y="2687638"/>
          <a:ext cx="3070225" cy="2347912"/>
        </p:xfrm>
        <a:graphic>
          <a:graphicData uri="http://schemas.openxmlformats.org/presentationml/2006/ole">
            <mc:AlternateContent xmlns:mc="http://schemas.openxmlformats.org/markup-compatibility/2006">
              <mc:Choice xmlns:v="urn:schemas-microsoft-com:vml" Requires="v">
                <p:oleObj spid="_x0000_s25613" name="Ecuación" r:id="rId3" imgW="863225" imgH="660113" progId="Equation.3">
                  <p:embed/>
                </p:oleObj>
              </mc:Choice>
              <mc:Fallback>
                <p:oleObj name="Ecuación" r:id="rId3" imgW="863225" imgH="6601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2388" y="2687638"/>
                        <a:ext cx="3070225" cy="2347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Homogeneous Coordinates</a:t>
            </a:r>
          </a:p>
        </p:txBody>
      </p:sp>
      <p:sp>
        <p:nvSpPr>
          <p:cNvPr id="2" name="Rectangle 3"/>
          <p:cNvSpPr>
            <a:spLocks noGrp="1" noChangeArrowheads="1"/>
          </p:cNvSpPr>
          <p:nvPr>
            <p:ph type="body" idx="1"/>
          </p:nvPr>
        </p:nvSpPr>
        <p:spPr>
          <a:xfrm>
            <a:off x="457200" y="1600200"/>
            <a:ext cx="4648200" cy="4525963"/>
          </a:xfrm>
        </p:spPr>
        <p:txBody>
          <a:bodyPr/>
          <a:lstStyle/>
          <a:p>
            <a:pPr eaLnBrk="1" hangingPunct="1">
              <a:lnSpc>
                <a:spcPct val="90000"/>
              </a:lnSpc>
              <a:buFontTx/>
              <a:buNone/>
            </a:pPr>
            <a:r>
              <a:rPr lang="en-US">
                <a:latin typeface="Century Schoolbook" charset="0"/>
              </a:rPr>
              <a:t>We can represent scaling and rotations as matrix multiplications.</a:t>
            </a:r>
          </a:p>
          <a:p>
            <a:pPr eaLnBrk="1" hangingPunct="1">
              <a:lnSpc>
                <a:spcPct val="90000"/>
              </a:lnSpc>
              <a:buFontTx/>
              <a:buNone/>
            </a:pPr>
            <a:r>
              <a:rPr lang="en-US">
                <a:latin typeface="Century Schoolbook" charset="0"/>
              </a:rPr>
              <a:t>But translations are vector </a:t>
            </a:r>
            <a:r>
              <a:rPr lang="en-US" i="1">
                <a:latin typeface="Century Schoolbook" charset="0"/>
              </a:rPr>
              <a:t>additions</a:t>
            </a:r>
            <a:r>
              <a:rPr lang="en-US">
                <a:latin typeface="Century Schoolbook" charset="0"/>
              </a:rPr>
              <a:t>.</a:t>
            </a:r>
          </a:p>
          <a:p>
            <a:pPr eaLnBrk="1" hangingPunct="1">
              <a:lnSpc>
                <a:spcPct val="90000"/>
              </a:lnSpc>
              <a:buFontTx/>
              <a:buNone/>
            </a:pPr>
            <a:r>
              <a:rPr lang="en-US">
                <a:latin typeface="Century Schoolbook" charset="0"/>
              </a:rPr>
              <a:t>This makes composition of transforms harder.</a:t>
            </a:r>
          </a:p>
          <a:p>
            <a:pPr eaLnBrk="1" hangingPunct="1">
              <a:lnSpc>
                <a:spcPct val="90000"/>
              </a:lnSpc>
              <a:buFontTx/>
              <a:buNone/>
            </a:pPr>
            <a:r>
              <a:rPr lang="en-US">
                <a:latin typeface="Century Schoolbook" charset="0"/>
              </a:rPr>
              <a:t>Why?</a:t>
            </a:r>
          </a:p>
        </p:txBody>
      </p:sp>
      <p:graphicFrame>
        <p:nvGraphicFramePr>
          <p:cNvPr id="26627" name="Object 2"/>
          <p:cNvGraphicFramePr>
            <a:graphicFrameLocks noChangeAspect="1"/>
          </p:cNvGraphicFramePr>
          <p:nvPr/>
        </p:nvGraphicFramePr>
        <p:xfrm>
          <a:off x="5715000" y="1828800"/>
          <a:ext cx="2667000" cy="2562225"/>
        </p:xfrm>
        <a:graphic>
          <a:graphicData uri="http://schemas.openxmlformats.org/presentationml/2006/ole">
            <mc:AlternateContent xmlns:mc="http://schemas.openxmlformats.org/markup-compatibility/2006">
              <mc:Choice xmlns:v="urn:schemas-microsoft-com:vml" Requires="v">
                <p:oleObj spid="_x0000_s26637" name="Ecuación" r:id="rId3" imgW="647419" imgH="622030" progId="Equation.3">
                  <p:embed/>
                </p:oleObj>
              </mc:Choice>
              <mc:Fallback>
                <p:oleObj name="Ecuación" r:id="rId3" imgW="647419" imgH="62203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828800"/>
                        <a:ext cx="2667000" cy="256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Homogeneous Coordinates</a:t>
            </a:r>
          </a:p>
        </p:txBody>
      </p:sp>
      <p:sp>
        <p:nvSpPr>
          <p:cNvPr id="27650" name="Rectangle 3"/>
          <p:cNvSpPr>
            <a:spLocks noGrp="1" noChangeArrowheads="1"/>
          </p:cNvSpPr>
          <p:nvPr>
            <p:ph type="body" idx="1"/>
          </p:nvPr>
        </p:nvSpPr>
        <p:spPr>
          <a:xfrm>
            <a:off x="457200" y="1600200"/>
            <a:ext cx="7467600" cy="4873625"/>
          </a:xfrm>
        </p:spPr>
        <p:txBody>
          <a:bodyPr/>
          <a:lstStyle/>
          <a:p>
            <a:pPr eaLnBrk="1" hangingPunct="1">
              <a:buFontTx/>
              <a:buNone/>
            </a:pPr>
            <a:r>
              <a:rPr lang="en-US">
                <a:latin typeface="Century Schoolbook" charset="0"/>
              </a:rPr>
              <a:t>So, how do we represent translations as matrix multiplications?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Homogeneous Coordinates</a:t>
            </a:r>
          </a:p>
        </p:txBody>
      </p:sp>
      <p:sp>
        <p:nvSpPr>
          <p:cNvPr id="2" name="Rectangle 3"/>
          <p:cNvSpPr>
            <a:spLocks noGrp="1" noChangeArrowheads="1"/>
          </p:cNvSpPr>
          <p:nvPr>
            <p:ph type="body" idx="1"/>
          </p:nvPr>
        </p:nvSpPr>
        <p:spPr>
          <a:xfrm>
            <a:off x="457200" y="1600200"/>
            <a:ext cx="7467600" cy="4873625"/>
          </a:xfrm>
        </p:spPr>
        <p:txBody>
          <a:bodyPr/>
          <a:lstStyle/>
          <a:p>
            <a:pPr eaLnBrk="1" hangingPunct="1">
              <a:buFontTx/>
              <a:buNone/>
            </a:pPr>
            <a:r>
              <a:rPr lang="en-US" sz="2800" dirty="0">
                <a:latin typeface="Century Schoolbook" charset="0"/>
              </a:rPr>
              <a:t>In H.C., a point </a:t>
            </a:r>
            <a:r>
              <a:rPr lang="en-US" sz="2800" i="1" dirty="0">
                <a:latin typeface="Century Schoolbook" charset="0"/>
              </a:rPr>
              <a:t>(</a:t>
            </a:r>
            <a:r>
              <a:rPr lang="en-US" sz="2800" i="1" dirty="0" err="1">
                <a:latin typeface="Century Schoolbook" charset="0"/>
              </a:rPr>
              <a:t>x,y</a:t>
            </a:r>
            <a:r>
              <a:rPr lang="en-US" sz="2800" i="1" dirty="0">
                <a:latin typeface="Century Schoolbook" charset="0"/>
              </a:rPr>
              <a:t>)</a:t>
            </a:r>
            <a:r>
              <a:rPr lang="en-US" sz="2800" dirty="0">
                <a:latin typeface="Century Schoolbook" charset="0"/>
              </a:rPr>
              <a:t> is represented as  </a:t>
            </a:r>
            <a:r>
              <a:rPr lang="en-US" sz="2800" i="1" dirty="0">
                <a:latin typeface="Century Schoolbook" charset="0"/>
              </a:rPr>
              <a:t>(x, y, W).</a:t>
            </a:r>
          </a:p>
          <a:p>
            <a:pPr eaLnBrk="1" hangingPunct="1">
              <a:buFontTx/>
              <a:buNone/>
            </a:pPr>
            <a:r>
              <a:rPr lang="en-US" sz="2800" dirty="0">
                <a:latin typeface="Century Schoolbook" charset="0"/>
              </a:rPr>
              <a:t>Two sets </a:t>
            </a:r>
            <a:r>
              <a:rPr lang="en-US" sz="2800" i="1" dirty="0">
                <a:latin typeface="Century Schoolbook" charset="0"/>
              </a:rPr>
              <a:t>(x, y, W)</a:t>
            </a:r>
            <a:r>
              <a:rPr lang="en-US" sz="2800" dirty="0">
                <a:latin typeface="Century Schoolbook" charset="0"/>
              </a:rPr>
              <a:t> and </a:t>
            </a:r>
            <a:r>
              <a:rPr lang="en-US" sz="2800" i="1" dirty="0">
                <a:latin typeface="Century Schoolbook" charset="0"/>
              </a:rPr>
              <a:t>(x’, y’ W’)</a:t>
            </a:r>
            <a:r>
              <a:rPr lang="en-US" sz="2800" dirty="0">
                <a:latin typeface="Century Schoolbook" charset="0"/>
              </a:rPr>
              <a:t> represent the same point in 2D </a:t>
            </a:r>
            <a:r>
              <a:rPr lang="en-US" sz="2800" dirty="0" err="1">
                <a:latin typeface="Century Schoolbook" charset="0"/>
              </a:rPr>
              <a:t>iff</a:t>
            </a:r>
            <a:r>
              <a:rPr lang="en-US" sz="2800" dirty="0">
                <a:latin typeface="Century Schoolbook" charset="0"/>
              </a:rPr>
              <a:t> a set is a </a:t>
            </a:r>
            <a:r>
              <a:rPr lang="en-US" sz="2800" i="1" dirty="0">
                <a:latin typeface="Century Schoolbook" charset="0"/>
              </a:rPr>
              <a:t>multiple</a:t>
            </a:r>
            <a:r>
              <a:rPr lang="en-US" sz="2800" dirty="0">
                <a:latin typeface="Century Schoolbook" charset="0"/>
              </a:rPr>
              <a:t> of the other.</a:t>
            </a:r>
          </a:p>
          <a:p>
            <a:pPr eaLnBrk="1" hangingPunct="1">
              <a:buFontTx/>
              <a:buNone/>
            </a:pPr>
            <a:r>
              <a:rPr lang="en-US" sz="2800" dirty="0">
                <a:latin typeface="Century Schoolbook" charset="0"/>
              </a:rPr>
              <a:t>In fact, all tuples </a:t>
            </a:r>
            <a:r>
              <a:rPr lang="en-US" sz="2800" i="1" dirty="0">
                <a:latin typeface="Century Schoolbook" charset="0"/>
              </a:rPr>
              <a:t>(</a:t>
            </a:r>
            <a:r>
              <a:rPr lang="en-US" sz="2800" i="1" dirty="0" err="1">
                <a:latin typeface="Century Schoolbook" charset="0"/>
              </a:rPr>
              <a:t>tx</a:t>
            </a:r>
            <a:r>
              <a:rPr lang="en-US" sz="2800" i="1" dirty="0">
                <a:latin typeface="Century Schoolbook" charset="0"/>
              </a:rPr>
              <a:t>, </a:t>
            </a:r>
            <a:r>
              <a:rPr lang="en-US" sz="2800" i="1" dirty="0" err="1">
                <a:latin typeface="Century Schoolbook" charset="0"/>
              </a:rPr>
              <a:t>ty</a:t>
            </a:r>
            <a:r>
              <a:rPr lang="en-US" sz="2800" i="1" dirty="0">
                <a:latin typeface="Century Schoolbook" charset="0"/>
              </a:rPr>
              <a:t>, </a:t>
            </a:r>
            <a:r>
              <a:rPr lang="en-US" sz="2800" i="1" dirty="0" err="1">
                <a:latin typeface="Century Schoolbook" charset="0"/>
              </a:rPr>
              <a:t>tW</a:t>
            </a:r>
            <a:r>
              <a:rPr lang="en-US" sz="2800" i="1" dirty="0">
                <a:latin typeface="Century Schoolbook" charset="0"/>
              </a:rPr>
              <a:t>)</a:t>
            </a:r>
            <a:r>
              <a:rPr lang="en-US" sz="2800" dirty="0">
                <a:latin typeface="Century Schoolbook" charset="0"/>
              </a:rPr>
              <a:t> where t!= 0 represent the same point and form a line in 3D.</a:t>
            </a:r>
          </a:p>
          <a:p>
            <a:pPr algn="just" eaLnBrk="1" hangingPunct="1">
              <a:buFontTx/>
              <a:buNone/>
            </a:pPr>
            <a:r>
              <a:rPr lang="en-US" sz="2800" dirty="0">
                <a:latin typeface="Century Schoolbook" charset="0"/>
              </a:rPr>
              <a:t>When we normalize (divide by </a:t>
            </a:r>
            <a:r>
              <a:rPr lang="en-US" sz="2800" i="1" dirty="0">
                <a:latin typeface="Century Schoolbook" charset="0"/>
              </a:rPr>
              <a:t>W</a:t>
            </a:r>
            <a:r>
              <a:rPr lang="en-US" sz="2800" dirty="0">
                <a:latin typeface="Century Schoolbook" charset="0"/>
              </a:rPr>
              <a:t>) we get </a:t>
            </a:r>
            <a:r>
              <a:rPr lang="en-US" sz="2800" i="1" dirty="0">
                <a:latin typeface="Century Schoolbook" charset="0"/>
              </a:rPr>
              <a:t>(x, y, </a:t>
            </a:r>
            <a:r>
              <a:rPr lang="en-US" sz="2800" i="1" dirty="0">
                <a:solidFill>
                  <a:srgbClr val="FF0000"/>
                </a:solidFill>
                <a:latin typeface="Century Schoolbook" charset="0"/>
              </a:rPr>
              <a:t>1</a:t>
            </a:r>
            <a:r>
              <a:rPr lang="en-US" sz="2800" i="1" dirty="0">
                <a:latin typeface="Century Schoolbook" charset="0"/>
              </a:rPr>
              <a:t>)</a:t>
            </a:r>
            <a:r>
              <a:rPr lang="en-US" sz="2800" dirty="0">
                <a:latin typeface="Century Schoolbook"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Transforms in H.C.</a:t>
            </a:r>
          </a:p>
        </p:txBody>
      </p:sp>
      <p:sp>
        <p:nvSpPr>
          <p:cNvPr id="2" name="Rectangle 3"/>
          <p:cNvSpPr>
            <a:spLocks noGrp="1" noChangeArrowheads="1"/>
          </p:cNvSpPr>
          <p:nvPr>
            <p:ph type="body" sz="half" idx="1"/>
          </p:nvPr>
        </p:nvSpPr>
        <p:spPr>
          <a:xfrm>
            <a:off x="457200" y="1600200"/>
            <a:ext cx="4033838" cy="4525963"/>
          </a:xfrm>
        </p:spPr>
        <p:txBody>
          <a:bodyPr/>
          <a:lstStyle/>
          <a:p>
            <a:pPr eaLnBrk="1" hangingPunct="1">
              <a:buFontTx/>
              <a:buNone/>
            </a:pPr>
            <a:r>
              <a:rPr lang="en-US" sz="2800">
                <a:latin typeface="Century Schoolbook" charset="0"/>
              </a:rPr>
              <a:t>Translation is represented as a matrix multiplication.</a:t>
            </a:r>
          </a:p>
          <a:p>
            <a:pPr eaLnBrk="1" hangingPunct="1">
              <a:buFontTx/>
              <a:buNone/>
            </a:pPr>
            <a:endParaRPr lang="en-US" sz="2800">
              <a:latin typeface="Century Schoolbook" charset="0"/>
            </a:endParaRPr>
          </a:p>
          <a:p>
            <a:pPr eaLnBrk="1" hangingPunct="1">
              <a:buFontTx/>
              <a:buNone/>
            </a:pPr>
            <a:endParaRPr lang="en-US" sz="2800">
              <a:latin typeface="Century Schoolbook" charset="0"/>
            </a:endParaRPr>
          </a:p>
          <a:p>
            <a:pPr eaLnBrk="1" hangingPunct="1">
              <a:buFontTx/>
              <a:buNone/>
            </a:pPr>
            <a:endParaRPr lang="en-US" sz="2800">
              <a:latin typeface="Century Schoolbook" charset="0"/>
            </a:endParaRPr>
          </a:p>
          <a:p>
            <a:pPr eaLnBrk="1" hangingPunct="1">
              <a:buFontTx/>
              <a:buNone/>
            </a:pPr>
            <a:r>
              <a:rPr lang="en-US" sz="2800">
                <a:latin typeface="Century Schoolbook" charset="0"/>
              </a:rPr>
              <a:t>Or:</a:t>
            </a:r>
          </a:p>
          <a:p>
            <a:pPr eaLnBrk="1" hangingPunct="1">
              <a:buFontTx/>
              <a:buNone/>
            </a:pPr>
            <a:endParaRPr lang="en-US">
              <a:latin typeface="Century Schoolbook" charset="0"/>
            </a:endParaRPr>
          </a:p>
          <a:p>
            <a:pPr eaLnBrk="1" hangingPunct="1">
              <a:buFontTx/>
              <a:buNone/>
            </a:pPr>
            <a:endParaRPr lang="en-US">
              <a:latin typeface="Century Schoolbook" charset="0"/>
            </a:endParaRPr>
          </a:p>
          <a:p>
            <a:pPr eaLnBrk="1" hangingPunct="1">
              <a:buFontTx/>
              <a:buNone/>
            </a:pPr>
            <a:endParaRPr lang="en-US">
              <a:latin typeface="Century Schoolbook" charset="0"/>
            </a:endParaRPr>
          </a:p>
          <a:p>
            <a:pPr eaLnBrk="1" hangingPunct="1">
              <a:buFontTx/>
              <a:buNone/>
            </a:pPr>
            <a:endParaRPr lang="en-US">
              <a:latin typeface="Century Schoolbook" charset="0"/>
            </a:endParaRPr>
          </a:p>
        </p:txBody>
      </p:sp>
      <p:graphicFrame>
        <p:nvGraphicFramePr>
          <p:cNvPr id="29699" name="Object 2"/>
          <p:cNvGraphicFramePr>
            <a:graphicFrameLocks noGrp="1" noChangeAspect="1"/>
          </p:cNvGraphicFramePr>
          <p:nvPr>
            <p:ph sz="quarter" idx="2"/>
          </p:nvPr>
        </p:nvGraphicFramePr>
        <p:xfrm>
          <a:off x="4648200" y="1657350"/>
          <a:ext cx="2787650" cy="1423988"/>
        </p:xfrm>
        <a:graphic>
          <a:graphicData uri="http://schemas.openxmlformats.org/presentationml/2006/ole">
            <mc:AlternateContent xmlns:mc="http://schemas.openxmlformats.org/markup-compatibility/2006">
              <mc:Choice xmlns:v="urn:schemas-microsoft-com:vml" Requires="v">
                <p:oleObj spid="_x0000_s29716" name="Ecuación" r:id="rId3" imgW="1447800" imgH="711200" progId="Equation.3">
                  <p:embed/>
                </p:oleObj>
              </mc:Choice>
              <mc:Fallback>
                <p:oleObj name="Ecuación" r:id="rId3" imgW="1447800" imgH="71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657350"/>
                        <a:ext cx="2787650" cy="142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0" name="Object 3"/>
          <p:cNvGraphicFramePr>
            <a:graphicFrameLocks noGrp="1" noChangeAspect="1"/>
          </p:cNvGraphicFramePr>
          <p:nvPr>
            <p:ph sz="quarter" idx="3"/>
          </p:nvPr>
        </p:nvGraphicFramePr>
        <p:xfrm>
          <a:off x="4724400" y="3905250"/>
          <a:ext cx="2720975" cy="1851025"/>
        </p:xfrm>
        <a:graphic>
          <a:graphicData uri="http://schemas.openxmlformats.org/presentationml/2006/ole">
            <mc:AlternateContent xmlns:mc="http://schemas.openxmlformats.org/markup-compatibility/2006">
              <mc:Choice xmlns:v="urn:schemas-microsoft-com:vml" Requires="v">
                <p:oleObj spid="_x0000_s29717" name="Ecuación" r:id="rId5" imgW="1473200" imgH="965200" progId="Equation.3">
                  <p:embed/>
                </p:oleObj>
              </mc:Choice>
              <mc:Fallback>
                <p:oleObj name="Ecuación" r:id="rId5" imgW="1473200" imgH="965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905250"/>
                        <a:ext cx="2720975" cy="185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Scaling</a:t>
            </a:r>
          </a:p>
        </p:txBody>
      </p:sp>
      <p:sp>
        <p:nvSpPr>
          <p:cNvPr id="2" name="Rectangle 3"/>
          <p:cNvSpPr>
            <a:spLocks noGrp="1" noChangeArrowheads="1"/>
          </p:cNvSpPr>
          <p:nvPr>
            <p:ph type="body" sz="half" idx="1"/>
          </p:nvPr>
        </p:nvSpPr>
        <p:spPr>
          <a:xfrm>
            <a:off x="457200" y="1600200"/>
            <a:ext cx="4033838" cy="4525963"/>
          </a:xfrm>
        </p:spPr>
        <p:txBody>
          <a:bodyPr/>
          <a:lstStyle/>
          <a:p>
            <a:pPr eaLnBrk="1" hangingPunct="1">
              <a:buFontTx/>
              <a:buNone/>
            </a:pPr>
            <a:r>
              <a:rPr lang="en-US">
                <a:latin typeface="Century Schoolbook" charset="0"/>
              </a:rPr>
              <a:t>	Scaling matrix becomes:</a:t>
            </a:r>
          </a:p>
          <a:p>
            <a:pPr eaLnBrk="1" hangingPunct="1">
              <a:buFontTx/>
              <a:buNone/>
            </a:pPr>
            <a:endParaRPr lang="en-US">
              <a:latin typeface="Century Schoolbook" charset="0"/>
            </a:endParaRPr>
          </a:p>
          <a:p>
            <a:pPr eaLnBrk="1" hangingPunct="1">
              <a:buFontTx/>
              <a:buNone/>
            </a:pPr>
            <a:endParaRPr lang="en-US">
              <a:latin typeface="Century Schoolbook" charset="0"/>
            </a:endParaRPr>
          </a:p>
          <a:p>
            <a:pPr eaLnBrk="1" hangingPunct="1">
              <a:buFontTx/>
              <a:buNone/>
            </a:pPr>
            <a:endParaRPr lang="en-US">
              <a:latin typeface="Century Schoolbook" charset="0"/>
            </a:endParaRPr>
          </a:p>
          <a:p>
            <a:pPr eaLnBrk="1" hangingPunct="1">
              <a:buFontTx/>
              <a:buNone/>
            </a:pPr>
            <a:r>
              <a:rPr lang="en-US">
                <a:latin typeface="Century Schoolbook" charset="0"/>
              </a:rPr>
              <a:t>Or,</a:t>
            </a:r>
          </a:p>
        </p:txBody>
      </p:sp>
      <p:graphicFrame>
        <p:nvGraphicFramePr>
          <p:cNvPr id="30723" name="Object 2"/>
          <p:cNvGraphicFramePr>
            <a:graphicFrameLocks noGrp="1" noChangeAspect="1"/>
          </p:cNvGraphicFramePr>
          <p:nvPr>
            <p:ph sz="quarter" idx="2"/>
          </p:nvPr>
        </p:nvGraphicFramePr>
        <p:xfrm>
          <a:off x="4724400" y="1722438"/>
          <a:ext cx="2732088" cy="1358900"/>
        </p:xfrm>
        <a:graphic>
          <a:graphicData uri="http://schemas.openxmlformats.org/presentationml/2006/ole">
            <mc:AlternateContent xmlns:mc="http://schemas.openxmlformats.org/markup-compatibility/2006">
              <mc:Choice xmlns:v="urn:schemas-microsoft-com:vml" Requires="v">
                <p:oleObj spid="_x0000_s30740" name="Ecuación" r:id="rId3" imgW="1485900" imgH="711200" progId="Equation.3">
                  <p:embed/>
                </p:oleObj>
              </mc:Choice>
              <mc:Fallback>
                <p:oleObj name="Ecuación" r:id="rId3" imgW="1485900" imgH="71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722438"/>
                        <a:ext cx="2732088"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4" name="Object 3"/>
          <p:cNvGraphicFramePr>
            <a:graphicFrameLocks noGrp="1" noChangeAspect="1"/>
          </p:cNvGraphicFramePr>
          <p:nvPr>
            <p:ph sz="quarter" idx="3"/>
          </p:nvPr>
        </p:nvGraphicFramePr>
        <p:xfrm>
          <a:off x="4495800" y="3543300"/>
          <a:ext cx="2735263" cy="1879600"/>
        </p:xfrm>
        <a:graphic>
          <a:graphicData uri="http://schemas.openxmlformats.org/presentationml/2006/ole">
            <mc:AlternateContent xmlns:mc="http://schemas.openxmlformats.org/markup-compatibility/2006">
              <mc:Choice xmlns:v="urn:schemas-microsoft-com:vml" Requires="v">
                <p:oleObj spid="_x0000_s30741" name="Ecuación" r:id="rId5" imgW="1460500" imgH="965200" progId="Equation.3">
                  <p:embed/>
                </p:oleObj>
              </mc:Choice>
              <mc:Fallback>
                <p:oleObj name="Ecuación" r:id="rId5" imgW="1460500" imgH="965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543300"/>
                        <a:ext cx="2735263" cy="187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Rotations</a:t>
            </a:r>
          </a:p>
        </p:txBody>
      </p:sp>
      <p:sp>
        <p:nvSpPr>
          <p:cNvPr id="2" name="Rectangle 3"/>
          <p:cNvSpPr>
            <a:spLocks noGrp="1" noChangeArrowheads="1"/>
          </p:cNvSpPr>
          <p:nvPr>
            <p:ph type="body" sz="half" idx="1"/>
          </p:nvPr>
        </p:nvSpPr>
        <p:spPr>
          <a:xfrm>
            <a:off x="457200" y="1600200"/>
            <a:ext cx="4033838" cy="4525963"/>
          </a:xfrm>
        </p:spPr>
        <p:txBody>
          <a:bodyPr/>
          <a:lstStyle/>
          <a:p>
            <a:pPr eaLnBrk="1" hangingPunct="1">
              <a:buFontTx/>
              <a:buNone/>
            </a:pPr>
            <a:r>
              <a:rPr lang="en-US">
                <a:latin typeface="Century Schoolbook" charset="0"/>
              </a:rPr>
              <a:t>Rotation matrix becomes:</a:t>
            </a:r>
          </a:p>
          <a:p>
            <a:pPr eaLnBrk="1" hangingPunct="1">
              <a:buFontTx/>
              <a:buNone/>
            </a:pPr>
            <a:endParaRPr lang="en-US">
              <a:latin typeface="Century Schoolbook" charset="0"/>
            </a:endParaRPr>
          </a:p>
          <a:p>
            <a:pPr eaLnBrk="1" hangingPunct="1">
              <a:buFontTx/>
              <a:buNone/>
            </a:pPr>
            <a:endParaRPr lang="en-US">
              <a:latin typeface="Century Schoolbook" charset="0"/>
            </a:endParaRPr>
          </a:p>
          <a:p>
            <a:pPr eaLnBrk="1" hangingPunct="1">
              <a:buFontTx/>
              <a:buNone/>
            </a:pPr>
            <a:endParaRPr lang="en-US">
              <a:latin typeface="Century Schoolbook" charset="0"/>
            </a:endParaRPr>
          </a:p>
          <a:p>
            <a:pPr eaLnBrk="1" hangingPunct="1">
              <a:buFontTx/>
              <a:buNone/>
            </a:pPr>
            <a:r>
              <a:rPr lang="en-US">
                <a:latin typeface="Century Schoolbook" charset="0"/>
              </a:rPr>
              <a:t>Or,</a:t>
            </a:r>
          </a:p>
        </p:txBody>
      </p:sp>
      <p:graphicFrame>
        <p:nvGraphicFramePr>
          <p:cNvPr id="31747" name="Object 2"/>
          <p:cNvGraphicFramePr>
            <a:graphicFrameLocks noGrp="1" noChangeAspect="1"/>
          </p:cNvGraphicFramePr>
          <p:nvPr>
            <p:ph sz="quarter" idx="2"/>
          </p:nvPr>
        </p:nvGraphicFramePr>
        <p:xfrm>
          <a:off x="4648200" y="1608138"/>
          <a:ext cx="3500438" cy="1339850"/>
        </p:xfrm>
        <a:graphic>
          <a:graphicData uri="http://schemas.openxmlformats.org/presentationml/2006/ole">
            <mc:AlternateContent xmlns:mc="http://schemas.openxmlformats.org/markup-compatibility/2006">
              <mc:Choice xmlns:v="urn:schemas-microsoft-com:vml" Requires="v">
                <p:oleObj spid="_x0000_s31764" name="Ecuación" r:id="rId3" imgW="1930400" imgH="711200" progId="Equation.3">
                  <p:embed/>
                </p:oleObj>
              </mc:Choice>
              <mc:Fallback>
                <p:oleObj name="Ecuación" r:id="rId3" imgW="1930400" imgH="71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608138"/>
                        <a:ext cx="3500438" cy="133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8" name="Object 3"/>
          <p:cNvGraphicFramePr>
            <a:graphicFrameLocks noGrp="1" noChangeAspect="1"/>
          </p:cNvGraphicFramePr>
          <p:nvPr>
            <p:ph sz="quarter" idx="3"/>
          </p:nvPr>
        </p:nvGraphicFramePr>
        <p:xfrm>
          <a:off x="4724400" y="3748088"/>
          <a:ext cx="3146425" cy="1768475"/>
        </p:xfrm>
        <a:graphic>
          <a:graphicData uri="http://schemas.openxmlformats.org/presentationml/2006/ole">
            <mc:AlternateContent xmlns:mc="http://schemas.openxmlformats.org/markup-compatibility/2006">
              <mc:Choice xmlns:v="urn:schemas-microsoft-com:vml" Requires="v">
                <p:oleObj spid="_x0000_s31765" name="Ecuación" r:id="rId5" imgW="1689100" imgH="914400" progId="Equation.3">
                  <p:embed/>
                </p:oleObj>
              </mc:Choice>
              <mc:Fallback>
                <p:oleObj name="Ecuación" r:id="rId5" imgW="1689100" imgH="914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748088"/>
                        <a:ext cx="3146425" cy="176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Rigid body transforms</a:t>
            </a:r>
          </a:p>
        </p:txBody>
      </p:sp>
      <p:sp>
        <p:nvSpPr>
          <p:cNvPr id="32771" name="Rectangle 3"/>
          <p:cNvSpPr>
            <a:spLocks noGrp="1" noChangeArrowheads="1"/>
          </p:cNvSpPr>
          <p:nvPr>
            <p:ph type="body" sz="half" idx="1"/>
          </p:nvPr>
        </p:nvSpPr>
        <p:spPr>
          <a:xfrm>
            <a:off x="457200" y="1600200"/>
            <a:ext cx="4033838" cy="4525963"/>
          </a:xfrm>
        </p:spPr>
        <p:txBody>
          <a:bodyPr>
            <a:normAutofit lnSpcReduction="10000"/>
          </a:bodyPr>
          <a:lstStyle/>
          <a:p>
            <a:pPr marL="274320" indent="-274320" eaLnBrk="1" fontAlgn="auto" hangingPunct="1">
              <a:spcAft>
                <a:spcPts val="0"/>
              </a:spcAft>
              <a:buFontTx/>
              <a:buNone/>
              <a:defRPr/>
            </a:pPr>
            <a:r>
              <a:rPr lang="en-US" dirty="0">
                <a:ea typeface="+mn-ea"/>
                <a:cs typeface="+mn-cs"/>
              </a:rPr>
              <a:t>Angles and lengths of lines are kept.  For instance: combinations of rotations and translations.</a:t>
            </a:r>
          </a:p>
          <a:p>
            <a:pPr marL="274320" indent="-274320" eaLnBrk="1" fontAlgn="auto" hangingPunct="1">
              <a:spcAft>
                <a:spcPts val="0"/>
              </a:spcAft>
              <a:buFontTx/>
              <a:buNone/>
              <a:defRPr/>
            </a:pPr>
            <a:endParaRPr lang="en-US" dirty="0">
              <a:ea typeface="+mn-ea"/>
              <a:cs typeface="+mn-cs"/>
            </a:endParaRPr>
          </a:p>
          <a:p>
            <a:pPr marL="274320" indent="-274320" eaLnBrk="1" fontAlgn="auto" hangingPunct="1">
              <a:spcAft>
                <a:spcPts val="0"/>
              </a:spcAft>
              <a:buFontTx/>
              <a:buNone/>
              <a:defRPr/>
            </a:pPr>
            <a:r>
              <a:rPr lang="en-US" dirty="0">
                <a:ea typeface="+mn-ea"/>
                <a:cs typeface="+mn-cs"/>
              </a:rPr>
              <a:t>If the 2x2 top left </a:t>
            </a:r>
            <a:r>
              <a:rPr lang="en-US" dirty="0" err="1">
                <a:ea typeface="+mn-ea"/>
                <a:cs typeface="+mn-cs"/>
              </a:rPr>
              <a:t>submatrix</a:t>
            </a:r>
            <a:r>
              <a:rPr lang="en-US" dirty="0">
                <a:ea typeface="+mn-ea"/>
                <a:cs typeface="+mn-cs"/>
              </a:rPr>
              <a:t> is orthogonal (row vectors are orthogonal and each vector has unit length).  For instance: the rotation matrix.</a:t>
            </a:r>
          </a:p>
        </p:txBody>
      </p:sp>
      <p:graphicFrame>
        <p:nvGraphicFramePr>
          <p:cNvPr id="2" name="Object 2"/>
          <p:cNvGraphicFramePr>
            <a:graphicFrameLocks noGrp="1" noChangeAspect="1"/>
          </p:cNvGraphicFramePr>
          <p:nvPr>
            <p:ph sz="quarter" idx="2"/>
          </p:nvPr>
        </p:nvGraphicFramePr>
        <p:xfrm>
          <a:off x="5003800" y="1714500"/>
          <a:ext cx="1987550" cy="1612900"/>
        </p:xfrm>
        <a:graphic>
          <a:graphicData uri="http://schemas.openxmlformats.org/presentationml/2006/ole">
            <mc:AlternateContent xmlns:mc="http://schemas.openxmlformats.org/markup-compatibility/2006">
              <mc:Choice xmlns:v="urn:schemas-microsoft-com:vml" Requires="v">
                <p:oleObj spid="_x0000_s32788" name="Ecuación" r:id="rId3" imgW="876300" imgH="711200" progId="Equation.3">
                  <p:embed/>
                </p:oleObj>
              </mc:Choice>
              <mc:Fallback>
                <p:oleObj name="Ecuación" r:id="rId3" imgW="876300" imgH="71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714500"/>
                        <a:ext cx="1987550" cy="161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2" name="Object 3"/>
          <p:cNvGraphicFramePr>
            <a:graphicFrameLocks noGrp="1" noChangeAspect="1"/>
          </p:cNvGraphicFramePr>
          <p:nvPr>
            <p:ph sz="quarter" idx="3"/>
          </p:nvPr>
        </p:nvGraphicFramePr>
        <p:xfrm>
          <a:off x="5106988" y="3589338"/>
          <a:ext cx="2519362" cy="1493837"/>
        </p:xfrm>
        <a:graphic>
          <a:graphicData uri="http://schemas.openxmlformats.org/presentationml/2006/ole">
            <mc:AlternateContent xmlns:mc="http://schemas.openxmlformats.org/markup-compatibility/2006">
              <mc:Choice xmlns:v="urn:schemas-microsoft-com:vml" Requires="v">
                <p:oleObj spid="_x0000_s32789" name="Ecuación" r:id="rId5" imgW="1244600" imgH="711200" progId="Equation.3">
                  <p:embed/>
                </p:oleObj>
              </mc:Choice>
              <mc:Fallback>
                <p:oleObj name="Ecuación" r:id="rId5" imgW="1244600" imgH="71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6988" y="3589338"/>
                        <a:ext cx="2519362" cy="1493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Affine Transforms</a:t>
            </a:r>
          </a:p>
        </p:txBody>
      </p:sp>
      <p:sp>
        <p:nvSpPr>
          <p:cNvPr id="2" name="Rectangle 3"/>
          <p:cNvSpPr>
            <a:spLocks noGrp="1" noChangeArrowheads="1"/>
          </p:cNvSpPr>
          <p:nvPr>
            <p:ph type="body" idx="1"/>
          </p:nvPr>
        </p:nvSpPr>
        <p:spPr>
          <a:xfrm>
            <a:off x="457200" y="1600200"/>
            <a:ext cx="7467600" cy="4873625"/>
          </a:xfrm>
        </p:spPr>
        <p:txBody>
          <a:bodyPr/>
          <a:lstStyle/>
          <a:p>
            <a:pPr eaLnBrk="1" hangingPunct="1">
              <a:buFontTx/>
              <a:buNone/>
            </a:pPr>
            <a:r>
              <a:rPr lang="en-US" sz="2800">
                <a:latin typeface="Century Schoolbook" charset="0"/>
              </a:rPr>
              <a:t>Parallel lines keep parallel.  Lengths and angles may changed.</a:t>
            </a:r>
          </a:p>
          <a:p>
            <a:pPr eaLnBrk="1" hangingPunct="1">
              <a:buFontTx/>
              <a:buNone/>
            </a:pPr>
            <a:r>
              <a:rPr lang="en-US" sz="2800">
                <a:latin typeface="Century Schoolbook" charset="0"/>
              </a:rPr>
              <a:t>For instant: start with a square, rotate 45 degrees and apply non-uniform scaling:</a:t>
            </a:r>
          </a:p>
          <a:p>
            <a:pPr eaLnBrk="1" hangingPunct="1">
              <a:buFontTx/>
              <a:buNone/>
            </a:pPr>
            <a:endParaRPr lang="en-US" sz="2800">
              <a:latin typeface="Century Schoolbook" charset="0"/>
            </a:endParaRPr>
          </a:p>
        </p:txBody>
      </p:sp>
      <p:sp>
        <p:nvSpPr>
          <p:cNvPr id="33795" name="Rectangle 4"/>
          <p:cNvSpPr>
            <a:spLocks noChangeArrowheads="1"/>
          </p:cNvSpPr>
          <p:nvPr/>
        </p:nvSpPr>
        <p:spPr bwMode="auto">
          <a:xfrm>
            <a:off x="1547813" y="4581525"/>
            <a:ext cx="720725" cy="719138"/>
          </a:xfrm>
          <a:prstGeom prst="rect">
            <a:avLst/>
          </a:prstGeom>
          <a:solidFill>
            <a:schemeClr val="accent1"/>
          </a:solidFill>
          <a:ln w="9525">
            <a:solidFill>
              <a:schemeClr val="tx1"/>
            </a:solidFill>
            <a:miter lim="800000"/>
            <a:headEnd/>
            <a:tailEnd/>
          </a:ln>
        </p:spPr>
        <p:txBody>
          <a:bodyPr wrap="none" anchor="ctr"/>
          <a:lstStyle/>
          <a:p>
            <a:endParaRPr lang="en-US">
              <a:latin typeface="Century Schoolbook" charset="0"/>
            </a:endParaRPr>
          </a:p>
        </p:txBody>
      </p:sp>
      <p:sp>
        <p:nvSpPr>
          <p:cNvPr id="33796" name="Rectangle 5"/>
          <p:cNvSpPr>
            <a:spLocks noChangeArrowheads="1"/>
          </p:cNvSpPr>
          <p:nvPr/>
        </p:nvSpPr>
        <p:spPr bwMode="auto">
          <a:xfrm rot="-2635950">
            <a:off x="3419475" y="4581525"/>
            <a:ext cx="720725" cy="719138"/>
          </a:xfrm>
          <a:prstGeom prst="rect">
            <a:avLst/>
          </a:prstGeom>
          <a:solidFill>
            <a:schemeClr val="accent1"/>
          </a:solidFill>
          <a:ln w="9525">
            <a:solidFill>
              <a:schemeClr val="tx1"/>
            </a:solidFill>
            <a:miter lim="800000"/>
            <a:headEnd/>
            <a:tailEnd/>
          </a:ln>
        </p:spPr>
        <p:txBody>
          <a:bodyPr wrap="none" anchor="ctr"/>
          <a:lstStyle/>
          <a:p>
            <a:endParaRPr lang="en-US">
              <a:latin typeface="Century Schoolbook" charset="0"/>
            </a:endParaRPr>
          </a:p>
        </p:txBody>
      </p:sp>
      <p:sp>
        <p:nvSpPr>
          <p:cNvPr id="33797" name="AutoShape 6"/>
          <p:cNvSpPr>
            <a:spLocks noChangeArrowheads="1"/>
          </p:cNvSpPr>
          <p:nvPr/>
        </p:nvSpPr>
        <p:spPr bwMode="auto">
          <a:xfrm>
            <a:off x="5076825" y="4508500"/>
            <a:ext cx="1655763" cy="865188"/>
          </a:xfrm>
          <a:prstGeom prst="diamond">
            <a:avLst/>
          </a:prstGeom>
          <a:solidFill>
            <a:schemeClr val="accent1"/>
          </a:solidFill>
          <a:ln w="9525">
            <a:solidFill>
              <a:schemeClr val="tx1"/>
            </a:solidFill>
            <a:miter lim="800000"/>
            <a:headEnd/>
            <a:tailEnd/>
          </a:ln>
        </p:spPr>
        <p:txBody>
          <a:bodyPr wrap="none" anchor="ctr"/>
          <a:lstStyle/>
          <a:p>
            <a:endParaRPr lang="en-US">
              <a:latin typeface="Century Schoolbook"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Agenda</a:t>
            </a:r>
          </a:p>
        </p:txBody>
      </p:sp>
      <p:sp>
        <p:nvSpPr>
          <p:cNvPr id="16386" name="Rectangle 3"/>
          <p:cNvSpPr>
            <a:spLocks noGrp="1" noChangeArrowheads="1"/>
          </p:cNvSpPr>
          <p:nvPr>
            <p:ph sz="quarter" idx="1"/>
          </p:nvPr>
        </p:nvSpPr>
        <p:spPr>
          <a:xfrm>
            <a:off x="457200" y="1600200"/>
            <a:ext cx="7467600" cy="4873625"/>
          </a:xfrm>
        </p:spPr>
        <p:txBody>
          <a:bodyPr/>
          <a:lstStyle/>
          <a:p>
            <a:pPr eaLnBrk="1" hangingPunct="1"/>
            <a:r>
              <a:rPr lang="en-US">
                <a:latin typeface="Century Schoolbook" charset="0"/>
              </a:rPr>
              <a:t>2D Transforms</a:t>
            </a:r>
          </a:p>
          <a:p>
            <a:pPr lvl="1" eaLnBrk="1" hangingPunct="1"/>
            <a:r>
              <a:rPr lang="en-US">
                <a:latin typeface="Century Schoolbook" charset="0"/>
              </a:rPr>
              <a:t>Translation</a:t>
            </a:r>
          </a:p>
          <a:p>
            <a:pPr lvl="1" eaLnBrk="1" hangingPunct="1"/>
            <a:r>
              <a:rPr lang="en-US">
                <a:latin typeface="Century Schoolbook" charset="0"/>
              </a:rPr>
              <a:t>Rotation</a:t>
            </a:r>
          </a:p>
          <a:p>
            <a:pPr lvl="1" eaLnBrk="1" hangingPunct="1"/>
            <a:r>
              <a:rPr lang="en-US">
                <a:latin typeface="Century Schoolbook" charset="0"/>
              </a:rPr>
              <a:t>Scaling</a:t>
            </a:r>
          </a:p>
          <a:p>
            <a:pPr eaLnBrk="1" hangingPunct="1"/>
            <a:r>
              <a:rPr lang="en-US">
                <a:latin typeface="Century Schoolbook" charset="0"/>
              </a:rPr>
              <a:t>Composition</a:t>
            </a:r>
          </a:p>
          <a:p>
            <a:pPr eaLnBrk="1" hangingPunct="1"/>
            <a:r>
              <a:rPr lang="en-US">
                <a:latin typeface="Century Schoolbook" charset="0"/>
              </a:rPr>
              <a:t>Homogeneous Coordinates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Composition of transformations</a:t>
            </a:r>
          </a:p>
        </p:txBody>
      </p:sp>
      <p:sp>
        <p:nvSpPr>
          <p:cNvPr id="2" name="Rectangle 3"/>
          <p:cNvSpPr>
            <a:spLocks noGrp="1" noChangeArrowheads="1"/>
          </p:cNvSpPr>
          <p:nvPr>
            <p:ph type="body" idx="1"/>
          </p:nvPr>
        </p:nvSpPr>
        <p:spPr>
          <a:xfrm>
            <a:off x="684213" y="1916113"/>
            <a:ext cx="7772400" cy="4114800"/>
          </a:xfrm>
        </p:spPr>
        <p:txBody>
          <a:bodyPr/>
          <a:lstStyle/>
          <a:p>
            <a:pPr marL="609600" indent="-609600" eaLnBrk="1" hangingPunct="1">
              <a:buFontTx/>
              <a:buNone/>
            </a:pPr>
            <a:r>
              <a:rPr lang="en-US" sz="2800">
                <a:latin typeface="Century Schoolbook" charset="0"/>
              </a:rPr>
              <a:t>Example 1: Rotate an object around an arbitrary point.</a:t>
            </a:r>
          </a:p>
          <a:p>
            <a:pPr marL="609600" indent="-609600" eaLnBrk="1" hangingPunct="1">
              <a:buFontTx/>
              <a:buAutoNum type="arabicPeriod"/>
            </a:pPr>
            <a:r>
              <a:rPr lang="en-US" sz="2000">
                <a:latin typeface="Century Schoolbook" charset="0"/>
              </a:rPr>
              <a:t>Translate P so that the axis is at the origin</a:t>
            </a:r>
          </a:p>
          <a:p>
            <a:pPr marL="609600" indent="-609600" eaLnBrk="1" hangingPunct="1">
              <a:buFontTx/>
              <a:buAutoNum type="arabicPeriod"/>
            </a:pPr>
            <a:r>
              <a:rPr lang="en-US" sz="2000">
                <a:latin typeface="Century Schoolbook" charset="0"/>
              </a:rPr>
              <a:t>Rotate the object</a:t>
            </a:r>
          </a:p>
          <a:p>
            <a:pPr marL="609600" indent="-609600" eaLnBrk="1" hangingPunct="1">
              <a:buFontTx/>
              <a:buAutoNum type="arabicPeriod"/>
            </a:pPr>
            <a:r>
              <a:rPr lang="en-US" sz="2000">
                <a:latin typeface="Century Schoolbook" charset="0"/>
              </a:rPr>
              <a:t>Translate the object so that P returns to its position</a:t>
            </a:r>
          </a:p>
        </p:txBody>
      </p:sp>
      <p:sp>
        <p:nvSpPr>
          <p:cNvPr id="34819" name="Line 4"/>
          <p:cNvSpPr>
            <a:spLocks noChangeShapeType="1"/>
          </p:cNvSpPr>
          <p:nvPr/>
        </p:nvSpPr>
        <p:spPr bwMode="auto">
          <a:xfrm flipV="1">
            <a:off x="827088" y="4292600"/>
            <a:ext cx="0" cy="12969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34820" name="Line 5"/>
          <p:cNvSpPr>
            <a:spLocks noChangeShapeType="1"/>
          </p:cNvSpPr>
          <p:nvPr/>
        </p:nvSpPr>
        <p:spPr bwMode="auto">
          <a:xfrm>
            <a:off x="755650" y="5516563"/>
            <a:ext cx="143986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34821" name="Line 6"/>
          <p:cNvSpPr>
            <a:spLocks noChangeShapeType="1"/>
          </p:cNvSpPr>
          <p:nvPr/>
        </p:nvSpPr>
        <p:spPr bwMode="auto">
          <a:xfrm flipV="1">
            <a:off x="2698750" y="4292600"/>
            <a:ext cx="0" cy="12969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34822" name="Line 7"/>
          <p:cNvSpPr>
            <a:spLocks noChangeShapeType="1"/>
          </p:cNvSpPr>
          <p:nvPr/>
        </p:nvSpPr>
        <p:spPr bwMode="auto">
          <a:xfrm>
            <a:off x="2627313" y="5516563"/>
            <a:ext cx="143986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34823" name="Line 8"/>
          <p:cNvSpPr>
            <a:spLocks noChangeShapeType="1"/>
          </p:cNvSpPr>
          <p:nvPr/>
        </p:nvSpPr>
        <p:spPr bwMode="auto">
          <a:xfrm flipV="1">
            <a:off x="4498975" y="4292600"/>
            <a:ext cx="0" cy="12969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34824" name="Line 9"/>
          <p:cNvSpPr>
            <a:spLocks noChangeShapeType="1"/>
          </p:cNvSpPr>
          <p:nvPr/>
        </p:nvSpPr>
        <p:spPr bwMode="auto">
          <a:xfrm>
            <a:off x="4427538" y="5516563"/>
            <a:ext cx="143986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34825" name="Line 10"/>
          <p:cNvSpPr>
            <a:spLocks noChangeShapeType="1"/>
          </p:cNvSpPr>
          <p:nvPr/>
        </p:nvSpPr>
        <p:spPr bwMode="auto">
          <a:xfrm flipV="1">
            <a:off x="6227763" y="4292600"/>
            <a:ext cx="0" cy="12969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34826" name="Line 11"/>
          <p:cNvSpPr>
            <a:spLocks noChangeShapeType="1"/>
          </p:cNvSpPr>
          <p:nvPr/>
        </p:nvSpPr>
        <p:spPr bwMode="auto">
          <a:xfrm>
            <a:off x="6156325" y="5516563"/>
            <a:ext cx="143986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34827" name="AutoShape 12"/>
          <p:cNvSpPr>
            <a:spLocks noChangeArrowheads="1"/>
          </p:cNvSpPr>
          <p:nvPr/>
        </p:nvSpPr>
        <p:spPr bwMode="auto">
          <a:xfrm>
            <a:off x="1258888" y="4437063"/>
            <a:ext cx="576262" cy="431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s-ES"/>
          </a:p>
        </p:txBody>
      </p:sp>
      <p:sp>
        <p:nvSpPr>
          <p:cNvPr id="34828" name="AutoShape 13"/>
          <p:cNvSpPr>
            <a:spLocks noChangeArrowheads="1"/>
          </p:cNvSpPr>
          <p:nvPr/>
        </p:nvSpPr>
        <p:spPr bwMode="auto">
          <a:xfrm>
            <a:off x="2555875" y="5084763"/>
            <a:ext cx="576263" cy="431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s-ES"/>
          </a:p>
        </p:txBody>
      </p:sp>
      <p:sp>
        <p:nvSpPr>
          <p:cNvPr id="34829" name="AutoShape 14"/>
          <p:cNvSpPr>
            <a:spLocks noChangeArrowheads="1"/>
          </p:cNvSpPr>
          <p:nvPr/>
        </p:nvSpPr>
        <p:spPr bwMode="auto">
          <a:xfrm rot="-1737560">
            <a:off x="4240213" y="5041900"/>
            <a:ext cx="576262" cy="431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210 w 21600"/>
              <a:gd name="T13" fmla="*/ 4210 h 21600"/>
              <a:gd name="T14" fmla="*/ 17390 w 21600"/>
              <a:gd name="T15" fmla="*/ 17390 h 21600"/>
            </a:gdLst>
            <a:ahLst/>
            <a:cxnLst>
              <a:cxn ang="T8">
                <a:pos x="T0" y="T1"/>
              </a:cxn>
              <a:cxn ang="T9">
                <a:pos x="T2" y="T3"/>
              </a:cxn>
              <a:cxn ang="T10">
                <a:pos x="T4" y="T5"/>
              </a:cxn>
              <a:cxn ang="T11">
                <a:pos x="T6" y="T7"/>
              </a:cxn>
            </a:cxnLst>
            <a:rect l="T12" t="T13" r="T14" b="T15"/>
            <a:pathLst>
              <a:path w="21600" h="21600">
                <a:moveTo>
                  <a:pt x="0" y="0"/>
                </a:moveTo>
                <a:lnTo>
                  <a:pt x="4820" y="21600"/>
                </a:lnTo>
                <a:lnTo>
                  <a:pt x="1678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s-ES"/>
          </a:p>
        </p:txBody>
      </p:sp>
      <p:sp>
        <p:nvSpPr>
          <p:cNvPr id="34830" name="AutoShape 15"/>
          <p:cNvSpPr>
            <a:spLocks noChangeArrowheads="1"/>
          </p:cNvSpPr>
          <p:nvPr/>
        </p:nvSpPr>
        <p:spPr bwMode="auto">
          <a:xfrm rot="-1737560">
            <a:off x="6588125" y="4365625"/>
            <a:ext cx="576263" cy="431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210 w 21600"/>
              <a:gd name="T13" fmla="*/ 4210 h 21600"/>
              <a:gd name="T14" fmla="*/ 17390 w 21600"/>
              <a:gd name="T15" fmla="*/ 17390 h 21600"/>
            </a:gdLst>
            <a:ahLst/>
            <a:cxnLst>
              <a:cxn ang="T8">
                <a:pos x="T0" y="T1"/>
              </a:cxn>
              <a:cxn ang="T9">
                <a:pos x="T2" y="T3"/>
              </a:cxn>
              <a:cxn ang="T10">
                <a:pos x="T4" y="T5"/>
              </a:cxn>
              <a:cxn ang="T11">
                <a:pos x="T6" y="T7"/>
              </a:cxn>
            </a:cxnLst>
            <a:rect l="T12" t="T13" r="T14" b="T15"/>
            <a:pathLst>
              <a:path w="21600" h="21600">
                <a:moveTo>
                  <a:pt x="0" y="0"/>
                </a:moveTo>
                <a:lnTo>
                  <a:pt x="4820" y="21600"/>
                </a:lnTo>
                <a:lnTo>
                  <a:pt x="1678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s-ES"/>
          </a:p>
        </p:txBody>
      </p:sp>
      <p:sp>
        <p:nvSpPr>
          <p:cNvPr id="34831" name="Oval 16"/>
          <p:cNvSpPr>
            <a:spLocks noChangeArrowheads="1"/>
          </p:cNvSpPr>
          <p:nvPr/>
        </p:nvSpPr>
        <p:spPr bwMode="auto">
          <a:xfrm>
            <a:off x="1374775" y="4840288"/>
            <a:ext cx="73025" cy="73025"/>
          </a:xfrm>
          <a:prstGeom prst="ellipse">
            <a:avLst/>
          </a:prstGeom>
          <a:solidFill>
            <a:schemeClr val="accent1"/>
          </a:solidFill>
          <a:ln w="9525">
            <a:solidFill>
              <a:schemeClr val="tx1"/>
            </a:solidFill>
            <a:round/>
            <a:headEnd/>
            <a:tailEnd/>
          </a:ln>
        </p:spPr>
        <p:txBody>
          <a:bodyPr wrap="none" anchor="ctr"/>
          <a:lstStyle/>
          <a:p>
            <a:endParaRPr lang="en-US">
              <a:latin typeface="Century Schoolbook" charset="0"/>
            </a:endParaRPr>
          </a:p>
        </p:txBody>
      </p:sp>
      <p:sp>
        <p:nvSpPr>
          <p:cNvPr id="34832" name="Oval 17"/>
          <p:cNvSpPr>
            <a:spLocks noChangeArrowheads="1"/>
          </p:cNvSpPr>
          <p:nvPr/>
        </p:nvSpPr>
        <p:spPr bwMode="auto">
          <a:xfrm>
            <a:off x="6804025" y="4797425"/>
            <a:ext cx="73025" cy="73025"/>
          </a:xfrm>
          <a:prstGeom prst="ellipse">
            <a:avLst/>
          </a:prstGeom>
          <a:solidFill>
            <a:schemeClr val="accent1"/>
          </a:solidFill>
          <a:ln w="9525">
            <a:solidFill>
              <a:schemeClr val="tx1"/>
            </a:solidFill>
            <a:round/>
            <a:headEnd/>
            <a:tailEnd/>
          </a:ln>
        </p:spPr>
        <p:txBody>
          <a:bodyPr wrap="none" anchor="ctr"/>
          <a:lstStyle/>
          <a:p>
            <a:endParaRPr lang="en-US">
              <a:latin typeface="Century Schoolbook" charset="0"/>
            </a:endParaRPr>
          </a:p>
        </p:txBody>
      </p:sp>
      <p:sp>
        <p:nvSpPr>
          <p:cNvPr id="34833" name="Line 18"/>
          <p:cNvSpPr>
            <a:spLocks noChangeShapeType="1"/>
          </p:cNvSpPr>
          <p:nvPr/>
        </p:nvSpPr>
        <p:spPr bwMode="auto">
          <a:xfrm flipV="1">
            <a:off x="4500563" y="5013325"/>
            <a:ext cx="863600" cy="5032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Composition of Transformations</a:t>
            </a:r>
          </a:p>
        </p:txBody>
      </p:sp>
      <p:sp>
        <p:nvSpPr>
          <p:cNvPr id="2" name="Rectangle 3"/>
          <p:cNvSpPr>
            <a:spLocks noGrp="1" noChangeArrowheads="1"/>
          </p:cNvSpPr>
          <p:nvPr>
            <p:ph type="body" sz="half" idx="1"/>
          </p:nvPr>
        </p:nvSpPr>
        <p:spPr>
          <a:xfrm>
            <a:off x="457200" y="1600200"/>
            <a:ext cx="7469188" cy="4525963"/>
          </a:xfrm>
        </p:spPr>
        <p:txBody>
          <a:bodyPr/>
          <a:lstStyle/>
          <a:p>
            <a:pPr eaLnBrk="1" hangingPunct="1">
              <a:buFontTx/>
              <a:buNone/>
            </a:pPr>
            <a:r>
              <a:rPr lang="en-US" sz="2800">
                <a:latin typeface="Century Schoolbook" charset="0"/>
              </a:rPr>
              <a:t>The final transform becomes a multiplication of several matrices.</a:t>
            </a:r>
          </a:p>
        </p:txBody>
      </p:sp>
      <p:graphicFrame>
        <p:nvGraphicFramePr>
          <p:cNvPr id="35843" name="Object 2"/>
          <p:cNvGraphicFramePr>
            <a:graphicFrameLocks noGrp="1" noChangeAspect="1"/>
          </p:cNvGraphicFramePr>
          <p:nvPr>
            <p:ph sz="half" idx="2"/>
          </p:nvPr>
        </p:nvGraphicFramePr>
        <p:xfrm>
          <a:off x="835025" y="3086100"/>
          <a:ext cx="7015163" cy="722313"/>
        </p:xfrm>
        <a:graphic>
          <a:graphicData uri="http://schemas.openxmlformats.org/presentationml/2006/ole">
            <mc:AlternateContent xmlns:mc="http://schemas.openxmlformats.org/markup-compatibility/2006">
              <mc:Choice xmlns:v="urn:schemas-microsoft-com:vml" Requires="v">
                <p:oleObj spid="_x0000_s35853" name="Ecuación" r:id="rId3" imgW="2094591" imgH="215806" progId="Equation.3">
                  <p:embed/>
                </p:oleObj>
              </mc:Choice>
              <mc:Fallback>
                <p:oleObj name="Ecuación" r:id="rId3" imgW="2094591" imgH="21580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3086100"/>
                        <a:ext cx="7015163" cy="722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Composition of transformations</a:t>
            </a:r>
          </a:p>
        </p:txBody>
      </p:sp>
      <p:sp>
        <p:nvSpPr>
          <p:cNvPr id="36866" name="2 Marcador de contenido"/>
          <p:cNvSpPr>
            <a:spLocks noGrp="1"/>
          </p:cNvSpPr>
          <p:nvPr>
            <p:ph sz="quarter" idx="1"/>
          </p:nvPr>
        </p:nvSpPr>
        <p:spPr>
          <a:xfrm>
            <a:off x="457200" y="1600200"/>
            <a:ext cx="7467600" cy="4873625"/>
          </a:xfrm>
        </p:spPr>
        <p:txBody>
          <a:bodyPr/>
          <a:lstStyle/>
          <a:p>
            <a:pPr eaLnBrk="1" hangingPunct="1">
              <a:buFont typeface="Wingdings" charset="0"/>
              <a:buNone/>
            </a:pPr>
            <a:r>
              <a:rPr lang="en-US">
                <a:latin typeface="Century Schoolbook" charset="0"/>
              </a:rPr>
              <a:t>Example 2: Scaling an object in its place</a:t>
            </a:r>
          </a:p>
        </p:txBody>
      </p:sp>
      <p:pic>
        <p:nvPicPr>
          <p:cNvPr id="36867" name="Picture 2" descr="C:\JOBS\Hearn Baker\FINAL\ch05\tif\AADGHBH0.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214563"/>
            <a:ext cx="5786438" cy="434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Composition of transformations</a:t>
            </a:r>
          </a:p>
        </p:txBody>
      </p:sp>
      <p:sp>
        <p:nvSpPr>
          <p:cNvPr id="37890" name="2 Marcador de contenido"/>
          <p:cNvSpPr>
            <a:spLocks noGrp="1"/>
          </p:cNvSpPr>
          <p:nvPr>
            <p:ph sz="quarter" idx="1"/>
          </p:nvPr>
        </p:nvSpPr>
        <p:spPr>
          <a:xfrm>
            <a:off x="457200" y="1600200"/>
            <a:ext cx="7467600" cy="4873625"/>
          </a:xfrm>
        </p:spPr>
        <p:txBody>
          <a:bodyPr/>
          <a:lstStyle/>
          <a:p>
            <a:pPr eaLnBrk="1" hangingPunct="1">
              <a:buFont typeface="Wingdings" charset="0"/>
              <a:buNone/>
            </a:pPr>
            <a:r>
              <a:rPr lang="en-US">
                <a:latin typeface="Century Schoolbook" charset="0"/>
              </a:rPr>
              <a:t>Again, a multiplication of matrices</a:t>
            </a:r>
          </a:p>
        </p:txBody>
      </p:sp>
      <p:graphicFrame>
        <p:nvGraphicFramePr>
          <p:cNvPr id="37891" name="Object 2"/>
          <p:cNvGraphicFramePr>
            <a:graphicFrameLocks noChangeAspect="1"/>
          </p:cNvGraphicFramePr>
          <p:nvPr/>
        </p:nvGraphicFramePr>
        <p:xfrm>
          <a:off x="388938" y="3044825"/>
          <a:ext cx="7907337" cy="806450"/>
        </p:xfrm>
        <a:graphic>
          <a:graphicData uri="http://schemas.openxmlformats.org/presentationml/2006/ole">
            <mc:AlternateContent xmlns:mc="http://schemas.openxmlformats.org/markup-compatibility/2006">
              <mc:Choice xmlns:v="urn:schemas-microsoft-com:vml" Requires="v">
                <p:oleObj spid="_x0000_s37901" name="Ecuación" r:id="rId3" imgW="2362200" imgH="241300" progId="Equation.3">
                  <p:embed/>
                </p:oleObj>
              </mc:Choice>
              <mc:Fallback>
                <p:oleObj name="Ecuación" r:id="rId3" imgW="23622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38" y="3044825"/>
                        <a:ext cx="7907337"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Inverse transformations</a:t>
            </a:r>
          </a:p>
        </p:txBody>
      </p:sp>
      <p:sp>
        <p:nvSpPr>
          <p:cNvPr id="38914" name="2 Marcador de contenido"/>
          <p:cNvSpPr>
            <a:spLocks noGrp="1"/>
          </p:cNvSpPr>
          <p:nvPr>
            <p:ph sz="quarter" idx="1"/>
          </p:nvPr>
        </p:nvSpPr>
        <p:spPr>
          <a:xfrm>
            <a:off x="457200" y="1600200"/>
            <a:ext cx="7467600" cy="4873625"/>
          </a:xfrm>
        </p:spPr>
        <p:txBody>
          <a:bodyPr/>
          <a:lstStyle/>
          <a:p>
            <a:pPr eaLnBrk="1" hangingPunct="1"/>
            <a:r>
              <a:rPr lang="en-US">
                <a:latin typeface="Century Schoolbook" charset="0"/>
              </a:rPr>
              <a:t>The inverse of transformation  </a:t>
            </a:r>
            <a:r>
              <a:rPr lang="en-US" i="1">
                <a:latin typeface="Century Schoolbook" charset="0"/>
              </a:rPr>
              <a:t>T</a:t>
            </a:r>
            <a:r>
              <a:rPr lang="en-US">
                <a:latin typeface="Century Schoolbook" charset="0"/>
              </a:rPr>
              <a:t> is the inverse of its matrix representation (</a:t>
            </a:r>
            <a:r>
              <a:rPr lang="en-US" i="1">
                <a:latin typeface="Century Schoolbook" charset="0"/>
              </a:rPr>
              <a:t>T</a:t>
            </a:r>
            <a:r>
              <a:rPr lang="en-US" i="1" baseline="30000">
                <a:latin typeface="Century Schoolbook" charset="0"/>
              </a:rPr>
              <a:t>-1</a:t>
            </a:r>
            <a:r>
              <a:rPr lang="en-US">
                <a:latin typeface="Century Schoolbook" charset="0"/>
              </a:rPr>
              <a:t>)</a:t>
            </a:r>
          </a:p>
          <a:p>
            <a:pPr eaLnBrk="1" hangingPunct="1"/>
            <a:r>
              <a:rPr lang="en-US">
                <a:latin typeface="Century Schoolbook" charset="0"/>
              </a:rPr>
              <a:t>Eample: translation:</a:t>
            </a:r>
          </a:p>
        </p:txBody>
      </p:sp>
      <p:graphicFrame>
        <p:nvGraphicFramePr>
          <p:cNvPr id="38915" name="Object 4"/>
          <p:cNvGraphicFramePr>
            <a:graphicFrameLocks noChangeAspect="1"/>
          </p:cNvGraphicFramePr>
          <p:nvPr/>
        </p:nvGraphicFramePr>
        <p:xfrm>
          <a:off x="2428875" y="3286125"/>
          <a:ext cx="3954463" cy="2379663"/>
        </p:xfrm>
        <a:graphic>
          <a:graphicData uri="http://schemas.openxmlformats.org/presentationml/2006/ole">
            <mc:AlternateContent xmlns:mc="http://schemas.openxmlformats.org/markup-compatibility/2006">
              <mc:Choice xmlns:v="urn:schemas-microsoft-com:vml" Requires="v">
                <p:oleObj spid="_x0000_s38925" name="Ecuación" r:id="rId3" imgW="1180588" imgH="710891" progId="Equation.3">
                  <p:embed/>
                </p:oleObj>
              </mc:Choice>
              <mc:Fallback>
                <p:oleObj name="Ecuación" r:id="rId3" imgW="1180588" imgH="71089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3286125"/>
                        <a:ext cx="3954463" cy="237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Inverse transformations</a:t>
            </a:r>
          </a:p>
        </p:txBody>
      </p:sp>
      <p:sp>
        <p:nvSpPr>
          <p:cNvPr id="39938" name="2 Marcador de contenido"/>
          <p:cNvSpPr>
            <a:spLocks noGrp="1"/>
          </p:cNvSpPr>
          <p:nvPr>
            <p:ph sz="quarter" idx="1"/>
          </p:nvPr>
        </p:nvSpPr>
        <p:spPr>
          <a:xfrm>
            <a:off x="457200" y="1600200"/>
            <a:ext cx="7467600" cy="4873625"/>
          </a:xfrm>
        </p:spPr>
        <p:txBody>
          <a:bodyPr/>
          <a:lstStyle/>
          <a:p>
            <a:pPr eaLnBrk="1" hangingPunct="1"/>
            <a:r>
              <a:rPr lang="en-US">
                <a:latin typeface="Century Schoolbook" charset="0"/>
              </a:rPr>
              <a:t>Rotation:</a:t>
            </a: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r>
              <a:rPr lang="en-US">
                <a:latin typeface="Century Schoolbook" charset="0"/>
              </a:rPr>
              <a:t>Remember that </a:t>
            </a:r>
            <a:r>
              <a:rPr lang="en-US" i="1">
                <a:latin typeface="Century Schoolbook" charset="0"/>
              </a:rPr>
              <a:t>sin(-</a:t>
            </a:r>
            <a:r>
              <a:rPr lang="en-US" i="1">
                <a:latin typeface="Symbol" charset="0"/>
              </a:rPr>
              <a:t>q</a:t>
            </a:r>
            <a:r>
              <a:rPr lang="en-US" i="1">
                <a:latin typeface="Century Schoolbook" charset="0"/>
              </a:rPr>
              <a:t>) = -sin(</a:t>
            </a:r>
            <a:r>
              <a:rPr lang="en-US" i="1">
                <a:latin typeface="Symbol" charset="0"/>
              </a:rPr>
              <a:t>q</a:t>
            </a:r>
            <a:r>
              <a:rPr lang="en-US" i="1">
                <a:latin typeface="Century Schoolbook" charset="0"/>
              </a:rPr>
              <a:t>)</a:t>
            </a:r>
          </a:p>
          <a:p>
            <a:pPr eaLnBrk="1" hangingPunct="1"/>
            <a:r>
              <a:rPr lang="en-US">
                <a:latin typeface="Century Schoolbook" charset="0"/>
              </a:rPr>
              <a:t>And </a:t>
            </a:r>
            <a:r>
              <a:rPr lang="en-US" i="1">
                <a:latin typeface="Century Schoolbook" charset="0"/>
              </a:rPr>
              <a:t>cos(-</a:t>
            </a:r>
            <a:r>
              <a:rPr lang="en-US" i="1">
                <a:latin typeface="Symbol" charset="0"/>
              </a:rPr>
              <a:t>q</a:t>
            </a:r>
            <a:r>
              <a:rPr lang="en-US" i="1">
                <a:latin typeface="Century Schoolbook" charset="0"/>
              </a:rPr>
              <a:t>) = cos(</a:t>
            </a:r>
            <a:r>
              <a:rPr lang="en-US" i="1">
                <a:latin typeface="Symbol" charset="0"/>
              </a:rPr>
              <a:t>q</a:t>
            </a:r>
            <a:r>
              <a:rPr lang="en-US" i="1">
                <a:latin typeface="Century Schoolbook" charset="0"/>
              </a:rPr>
              <a:t>)</a:t>
            </a:r>
            <a:r>
              <a:rPr lang="en-US">
                <a:latin typeface="Century Schoolbook" charset="0"/>
              </a:rPr>
              <a:t> </a:t>
            </a:r>
          </a:p>
          <a:p>
            <a:pPr eaLnBrk="1" hangingPunct="1"/>
            <a:r>
              <a:rPr lang="en-US">
                <a:latin typeface="Century Schoolbook" charset="0"/>
              </a:rPr>
              <a:t>Note that R</a:t>
            </a:r>
            <a:r>
              <a:rPr lang="en-US" baseline="30000">
                <a:latin typeface="Century Schoolbook" charset="0"/>
              </a:rPr>
              <a:t>-1</a:t>
            </a:r>
            <a:r>
              <a:rPr lang="en-US">
                <a:latin typeface="Century Schoolbook" charset="0"/>
              </a:rPr>
              <a:t> = R</a:t>
            </a:r>
            <a:r>
              <a:rPr lang="en-US" baseline="30000">
                <a:latin typeface="Century Schoolbook" charset="0"/>
              </a:rPr>
              <a:t>T</a:t>
            </a:r>
            <a:r>
              <a:rPr lang="en-US">
                <a:latin typeface="Century Schoolbook" charset="0"/>
              </a:rPr>
              <a:t> (wierd!)</a:t>
            </a:r>
          </a:p>
        </p:txBody>
      </p:sp>
      <p:graphicFrame>
        <p:nvGraphicFramePr>
          <p:cNvPr id="39939" name="Object 3"/>
          <p:cNvGraphicFramePr>
            <a:graphicFrameLocks noChangeAspect="1"/>
          </p:cNvGraphicFramePr>
          <p:nvPr/>
        </p:nvGraphicFramePr>
        <p:xfrm>
          <a:off x="1600200" y="2286000"/>
          <a:ext cx="5611813" cy="2379663"/>
        </p:xfrm>
        <a:graphic>
          <a:graphicData uri="http://schemas.openxmlformats.org/presentationml/2006/ole">
            <mc:AlternateContent xmlns:mc="http://schemas.openxmlformats.org/markup-compatibility/2006">
              <mc:Choice xmlns:v="urn:schemas-microsoft-com:vml" Requires="v">
                <p:oleObj spid="_x0000_s39949" name="Ecuación" r:id="rId3" imgW="1676400" imgH="711200" progId="Equation.3">
                  <p:embed/>
                </p:oleObj>
              </mc:Choice>
              <mc:Fallback>
                <p:oleObj name="Ecuación" r:id="rId3" imgW="1676400" imgH="71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86000"/>
                        <a:ext cx="5611813" cy="237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Inverse transformations</a:t>
            </a:r>
          </a:p>
        </p:txBody>
      </p:sp>
      <p:sp>
        <p:nvSpPr>
          <p:cNvPr id="40962" name="2 Marcador de contenido"/>
          <p:cNvSpPr>
            <a:spLocks noGrp="1"/>
          </p:cNvSpPr>
          <p:nvPr>
            <p:ph sz="quarter" idx="1"/>
          </p:nvPr>
        </p:nvSpPr>
        <p:spPr>
          <a:xfrm>
            <a:off x="457200" y="1600200"/>
            <a:ext cx="7467600" cy="4873625"/>
          </a:xfrm>
        </p:spPr>
        <p:txBody>
          <a:bodyPr/>
          <a:lstStyle/>
          <a:p>
            <a:pPr eaLnBrk="1" hangingPunct="1"/>
            <a:r>
              <a:rPr lang="en-US">
                <a:latin typeface="Century Schoolbook" charset="0"/>
              </a:rPr>
              <a:t>Scaling:</a:t>
            </a:r>
          </a:p>
        </p:txBody>
      </p:sp>
      <p:graphicFrame>
        <p:nvGraphicFramePr>
          <p:cNvPr id="40963" name="Object 2"/>
          <p:cNvGraphicFramePr>
            <a:graphicFrameLocks noChangeAspect="1"/>
          </p:cNvGraphicFramePr>
          <p:nvPr/>
        </p:nvGraphicFramePr>
        <p:xfrm>
          <a:off x="2011363" y="3108325"/>
          <a:ext cx="5200650" cy="2211388"/>
        </p:xfrm>
        <a:graphic>
          <a:graphicData uri="http://schemas.openxmlformats.org/presentationml/2006/ole">
            <mc:AlternateContent xmlns:mc="http://schemas.openxmlformats.org/markup-compatibility/2006">
              <mc:Choice xmlns:v="urn:schemas-microsoft-com:vml" Requires="v">
                <p:oleObj spid="_x0000_s40973" name="Ecuación" r:id="rId3" imgW="1739900" imgH="711200" progId="Equation.3">
                  <p:embed/>
                </p:oleObj>
              </mc:Choice>
              <mc:Fallback>
                <p:oleObj name="Ecuación" r:id="rId3" imgW="1739900" imgH="71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363" y="3108325"/>
                        <a:ext cx="5200650" cy="221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Transformation composition properties</a:t>
            </a:r>
          </a:p>
        </p:txBody>
      </p:sp>
      <p:sp>
        <p:nvSpPr>
          <p:cNvPr id="41986" name="2 Marcador de contenido"/>
          <p:cNvSpPr>
            <a:spLocks noGrp="1"/>
          </p:cNvSpPr>
          <p:nvPr>
            <p:ph sz="quarter" idx="1"/>
          </p:nvPr>
        </p:nvSpPr>
        <p:spPr>
          <a:xfrm>
            <a:off x="457200" y="1600200"/>
            <a:ext cx="7467600" cy="4873625"/>
          </a:xfrm>
        </p:spPr>
        <p:txBody>
          <a:bodyPr/>
          <a:lstStyle/>
          <a:p>
            <a:pPr eaLnBrk="1" hangingPunct="1"/>
            <a:r>
              <a:rPr lang="en-US">
                <a:latin typeface="Century Schoolbook" charset="0"/>
              </a:rPr>
              <a:t>Multiplication of matrices is associative</a:t>
            </a:r>
          </a:p>
        </p:txBody>
      </p:sp>
      <p:graphicFrame>
        <p:nvGraphicFramePr>
          <p:cNvPr id="41987" name="Object 2"/>
          <p:cNvGraphicFramePr>
            <a:graphicFrameLocks noChangeAspect="1"/>
          </p:cNvGraphicFramePr>
          <p:nvPr/>
        </p:nvGraphicFramePr>
        <p:xfrm>
          <a:off x="576263" y="2500313"/>
          <a:ext cx="7781925" cy="611187"/>
        </p:xfrm>
        <a:graphic>
          <a:graphicData uri="http://schemas.openxmlformats.org/presentationml/2006/ole">
            <mc:AlternateContent xmlns:mc="http://schemas.openxmlformats.org/markup-compatibility/2006">
              <mc:Choice xmlns:v="urn:schemas-microsoft-com:vml" Requires="v">
                <p:oleObj spid="_x0000_s41997" name="Ecuación" r:id="rId3" imgW="2908300" imgH="228600" progId="Equation.3">
                  <p:embed/>
                </p:oleObj>
              </mc:Choice>
              <mc:Fallback>
                <p:oleObj name="Ecuación" r:id="rId3" imgW="29083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2500313"/>
                        <a:ext cx="7781925" cy="611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Transformation Composition properties</a:t>
            </a:r>
          </a:p>
        </p:txBody>
      </p:sp>
      <p:sp>
        <p:nvSpPr>
          <p:cNvPr id="43010" name="2 Marcador de contenido"/>
          <p:cNvSpPr>
            <a:spLocks noGrp="1"/>
          </p:cNvSpPr>
          <p:nvPr>
            <p:ph sz="quarter" idx="1"/>
          </p:nvPr>
        </p:nvSpPr>
        <p:spPr>
          <a:xfrm>
            <a:off x="457200" y="1600200"/>
            <a:ext cx="7467600" cy="4873625"/>
          </a:xfrm>
        </p:spPr>
        <p:txBody>
          <a:bodyPr/>
          <a:lstStyle/>
          <a:p>
            <a:pPr eaLnBrk="1" hangingPunct="1"/>
            <a:r>
              <a:rPr lang="en-US">
                <a:latin typeface="Century Schoolbook" charset="0"/>
              </a:rPr>
              <a:t>Multiplication of matrices is, in general, not commutative:</a:t>
            </a:r>
          </a:p>
        </p:txBody>
      </p:sp>
      <p:graphicFrame>
        <p:nvGraphicFramePr>
          <p:cNvPr id="43011" name="Object 3"/>
          <p:cNvGraphicFramePr>
            <a:graphicFrameLocks noChangeAspect="1"/>
          </p:cNvGraphicFramePr>
          <p:nvPr/>
        </p:nvGraphicFramePr>
        <p:xfrm>
          <a:off x="2901950" y="2517775"/>
          <a:ext cx="3127375" cy="576263"/>
        </p:xfrm>
        <a:graphic>
          <a:graphicData uri="http://schemas.openxmlformats.org/presentationml/2006/ole">
            <mc:AlternateContent xmlns:mc="http://schemas.openxmlformats.org/markup-compatibility/2006">
              <mc:Choice xmlns:v="urn:schemas-microsoft-com:vml" Requires="v">
                <p:oleObj spid="_x0000_s43021" name="Ecuación" r:id="rId3" imgW="1167893" imgH="215806" progId="Equation.3">
                  <p:embed/>
                </p:oleObj>
              </mc:Choice>
              <mc:Fallback>
                <p:oleObj name="Ecuación" r:id="rId3" imgW="1167893" imgH="21580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950" y="2517775"/>
                        <a:ext cx="3127375"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Transformation composition properties</a:t>
            </a:r>
          </a:p>
        </p:txBody>
      </p:sp>
      <p:sp>
        <p:nvSpPr>
          <p:cNvPr id="44034" name="2 Marcador de contenido"/>
          <p:cNvSpPr>
            <a:spLocks noGrp="1"/>
          </p:cNvSpPr>
          <p:nvPr>
            <p:ph sz="quarter" idx="1"/>
          </p:nvPr>
        </p:nvSpPr>
        <p:spPr>
          <a:xfrm>
            <a:off x="457200" y="1600200"/>
            <a:ext cx="7467600" cy="4873625"/>
          </a:xfrm>
        </p:spPr>
        <p:txBody>
          <a:bodyPr/>
          <a:lstStyle/>
          <a:p>
            <a:pPr eaLnBrk="1" hangingPunct="1"/>
            <a:endParaRPr lang="en-US">
              <a:latin typeface="Century Schoolbook" charset="0"/>
            </a:endParaRPr>
          </a:p>
        </p:txBody>
      </p:sp>
      <p:pic>
        <p:nvPicPr>
          <p:cNvPr id="44035" name="Picture 4" descr="C:\JOBS\Hearn Baker\FINAL\ch05\tif\AADGHBK0.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071688"/>
            <a:ext cx="5564188" cy="417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2D Transforms</a:t>
            </a:r>
          </a:p>
        </p:txBody>
      </p:sp>
      <p:sp>
        <p:nvSpPr>
          <p:cNvPr id="17410" name="Rectangle 3"/>
          <p:cNvSpPr>
            <a:spLocks noGrp="1" noChangeArrowheads="1"/>
          </p:cNvSpPr>
          <p:nvPr>
            <p:ph type="body" idx="1"/>
          </p:nvPr>
        </p:nvSpPr>
        <p:spPr>
          <a:xfrm>
            <a:off x="457200" y="1600200"/>
            <a:ext cx="7467600" cy="4873625"/>
          </a:xfrm>
        </p:spPr>
        <p:txBody>
          <a:bodyPr/>
          <a:lstStyle/>
          <a:p>
            <a:pPr eaLnBrk="1" hangingPunct="1"/>
            <a:r>
              <a:rPr lang="en-US">
                <a:latin typeface="Century Schoolbook" charset="0"/>
              </a:rPr>
              <a:t>In many applications it is necessary to modify the position, orientation or size of a 2D object.</a:t>
            </a:r>
          </a:p>
          <a:p>
            <a:pPr eaLnBrk="1" hangingPunct="1"/>
            <a:r>
              <a:rPr lang="en-US">
                <a:latin typeface="Century Schoolbook" charset="0"/>
              </a:rPr>
              <a:t>The most widely used transformations are:</a:t>
            </a:r>
          </a:p>
          <a:p>
            <a:pPr lvl="1" eaLnBrk="1" hangingPunct="1"/>
            <a:r>
              <a:rPr lang="en-US" i="1">
                <a:latin typeface="Century Schoolbook" charset="0"/>
              </a:rPr>
              <a:t>Translation</a:t>
            </a:r>
            <a:r>
              <a:rPr lang="en-US">
                <a:latin typeface="Century Schoolbook" charset="0"/>
              </a:rPr>
              <a:t>: move one object to another position</a:t>
            </a:r>
          </a:p>
          <a:p>
            <a:pPr lvl="1" eaLnBrk="1" hangingPunct="1"/>
            <a:r>
              <a:rPr lang="en-US" i="1">
                <a:latin typeface="Century Schoolbook" charset="0"/>
              </a:rPr>
              <a:t>Rotation</a:t>
            </a:r>
            <a:r>
              <a:rPr lang="en-US">
                <a:latin typeface="Century Schoolbook" charset="0"/>
              </a:rPr>
              <a:t>: rotate the object around the origin</a:t>
            </a:r>
          </a:p>
          <a:p>
            <a:pPr lvl="1" eaLnBrk="1" hangingPunct="1"/>
            <a:r>
              <a:rPr lang="en-US" i="1">
                <a:latin typeface="Century Schoolbook" charset="0"/>
              </a:rPr>
              <a:t>Scaling</a:t>
            </a:r>
            <a:r>
              <a:rPr lang="en-US">
                <a:latin typeface="Century Schoolbook" charset="0"/>
              </a:rPr>
              <a:t>: change the size of the object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Other two-dimensional transformations</a:t>
            </a:r>
          </a:p>
        </p:txBody>
      </p:sp>
      <p:sp>
        <p:nvSpPr>
          <p:cNvPr id="45058" name="2 Marcador de contenido"/>
          <p:cNvSpPr>
            <a:spLocks noGrp="1"/>
          </p:cNvSpPr>
          <p:nvPr>
            <p:ph sz="quarter" idx="1"/>
          </p:nvPr>
        </p:nvSpPr>
        <p:spPr>
          <a:xfrm>
            <a:off x="457200" y="1600200"/>
            <a:ext cx="7467600" cy="4873625"/>
          </a:xfrm>
        </p:spPr>
        <p:txBody>
          <a:bodyPr/>
          <a:lstStyle/>
          <a:p>
            <a:pPr eaLnBrk="1" hangingPunct="1"/>
            <a:r>
              <a:rPr lang="en-US">
                <a:latin typeface="Century Schoolbook" charset="0"/>
              </a:rPr>
              <a:t>What does this transformation matrix do?</a:t>
            </a: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r>
              <a:rPr lang="en-US">
                <a:latin typeface="Century Schoolbook" charset="0"/>
              </a:rPr>
              <a:t>Reflection around the </a:t>
            </a:r>
            <a:r>
              <a:rPr lang="en-US" i="1">
                <a:latin typeface="Century Schoolbook" charset="0"/>
              </a:rPr>
              <a:t>x</a:t>
            </a:r>
            <a:r>
              <a:rPr lang="en-US">
                <a:latin typeface="Century Schoolbook" charset="0"/>
              </a:rPr>
              <a:t> axis.</a:t>
            </a:r>
          </a:p>
        </p:txBody>
      </p:sp>
      <p:graphicFrame>
        <p:nvGraphicFramePr>
          <p:cNvPr id="45059" name="Object 2"/>
          <p:cNvGraphicFramePr>
            <a:graphicFrameLocks noChangeAspect="1"/>
          </p:cNvGraphicFramePr>
          <p:nvPr/>
        </p:nvGraphicFramePr>
        <p:xfrm>
          <a:off x="3036888" y="2428875"/>
          <a:ext cx="2593975" cy="2379663"/>
        </p:xfrm>
        <a:graphic>
          <a:graphicData uri="http://schemas.openxmlformats.org/presentationml/2006/ole">
            <mc:AlternateContent xmlns:mc="http://schemas.openxmlformats.org/markup-compatibility/2006">
              <mc:Choice xmlns:v="urn:schemas-microsoft-com:vml" Requires="v">
                <p:oleObj spid="_x0000_s45069" name="Ecuación" r:id="rId3" imgW="774364" imgH="710891" progId="Equation.3">
                  <p:embed/>
                </p:oleObj>
              </mc:Choice>
              <mc:Fallback>
                <p:oleObj name="Ecuación" r:id="rId3" imgW="774364" imgH="7108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6888" y="2428875"/>
                        <a:ext cx="2593975" cy="237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Other two-dimensional transformations</a:t>
            </a:r>
          </a:p>
        </p:txBody>
      </p:sp>
      <p:sp>
        <p:nvSpPr>
          <p:cNvPr id="46082" name="2 Marcador de contenido"/>
          <p:cNvSpPr>
            <a:spLocks noGrp="1"/>
          </p:cNvSpPr>
          <p:nvPr>
            <p:ph sz="quarter" idx="1"/>
          </p:nvPr>
        </p:nvSpPr>
        <p:spPr>
          <a:xfrm>
            <a:off x="457200" y="1600200"/>
            <a:ext cx="7467600" cy="4873625"/>
          </a:xfrm>
        </p:spPr>
        <p:txBody>
          <a:bodyPr/>
          <a:lstStyle/>
          <a:p>
            <a:pPr eaLnBrk="1" hangingPunct="1"/>
            <a:r>
              <a:rPr lang="en-US">
                <a:latin typeface="Century Schoolbook" charset="0"/>
              </a:rPr>
              <a:t>What about this one?</a:t>
            </a: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buFont typeface="Wingdings" charset="0"/>
              <a:buNone/>
            </a:pPr>
            <a:endParaRPr lang="en-US">
              <a:latin typeface="Century Schoolbook" charset="0"/>
            </a:endParaRPr>
          </a:p>
        </p:txBody>
      </p:sp>
      <p:graphicFrame>
        <p:nvGraphicFramePr>
          <p:cNvPr id="46083" name="Object 2"/>
          <p:cNvGraphicFramePr>
            <a:graphicFrameLocks noChangeAspect="1"/>
          </p:cNvGraphicFramePr>
          <p:nvPr/>
        </p:nvGraphicFramePr>
        <p:xfrm>
          <a:off x="3036888" y="2428875"/>
          <a:ext cx="2593975" cy="2379663"/>
        </p:xfrm>
        <a:graphic>
          <a:graphicData uri="http://schemas.openxmlformats.org/presentationml/2006/ole">
            <mc:AlternateContent xmlns:mc="http://schemas.openxmlformats.org/markup-compatibility/2006">
              <mc:Choice xmlns:v="urn:schemas-microsoft-com:vml" Requires="v">
                <p:oleObj spid="_x0000_s46093" name="Ecuación" r:id="rId3" imgW="774364" imgH="710891" progId="Equation.3">
                  <p:embed/>
                </p:oleObj>
              </mc:Choice>
              <mc:Fallback>
                <p:oleObj name="Ecuación" r:id="rId3" imgW="774364" imgH="7108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6888" y="2428875"/>
                        <a:ext cx="2593975" cy="237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Other two-dimensional transformations</a:t>
            </a:r>
          </a:p>
        </p:txBody>
      </p:sp>
      <p:sp>
        <p:nvSpPr>
          <p:cNvPr id="47106" name="2 Marcador de contenido"/>
          <p:cNvSpPr>
            <a:spLocks noGrp="1"/>
          </p:cNvSpPr>
          <p:nvPr>
            <p:ph sz="quarter" idx="1"/>
          </p:nvPr>
        </p:nvSpPr>
        <p:spPr>
          <a:xfrm>
            <a:off x="457200" y="1600200"/>
            <a:ext cx="7467600" cy="4873625"/>
          </a:xfrm>
        </p:spPr>
        <p:txBody>
          <a:bodyPr/>
          <a:lstStyle/>
          <a:p>
            <a:pPr eaLnBrk="1" hangingPunct="1"/>
            <a:r>
              <a:rPr lang="en-US">
                <a:latin typeface="Century Schoolbook" charset="0"/>
              </a:rPr>
              <a:t>And this one?</a:t>
            </a: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a:p>
            <a:pPr eaLnBrk="1" hangingPunct="1"/>
            <a:endParaRPr lang="en-US">
              <a:latin typeface="Century Schoolbook" charset="0"/>
            </a:endParaRPr>
          </a:p>
        </p:txBody>
      </p:sp>
      <p:graphicFrame>
        <p:nvGraphicFramePr>
          <p:cNvPr id="47107" name="Object 2"/>
          <p:cNvGraphicFramePr>
            <a:graphicFrameLocks noChangeAspect="1"/>
          </p:cNvGraphicFramePr>
          <p:nvPr/>
        </p:nvGraphicFramePr>
        <p:xfrm>
          <a:off x="2909888" y="2428875"/>
          <a:ext cx="2849562" cy="2379663"/>
        </p:xfrm>
        <a:graphic>
          <a:graphicData uri="http://schemas.openxmlformats.org/presentationml/2006/ole">
            <mc:AlternateContent xmlns:mc="http://schemas.openxmlformats.org/markup-compatibility/2006">
              <mc:Choice xmlns:v="urn:schemas-microsoft-com:vml" Requires="v">
                <p:oleObj spid="_x0000_s47117" name="Ecuación" r:id="rId3" imgW="850531" imgH="710891" progId="Equation.3">
                  <p:embed/>
                </p:oleObj>
              </mc:Choice>
              <mc:Fallback>
                <p:oleObj name="Ecuación" r:id="rId3" imgW="850531" imgH="7108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888" y="2428875"/>
                        <a:ext cx="2849562" cy="237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Shear</a:t>
            </a:r>
          </a:p>
        </p:txBody>
      </p:sp>
      <p:sp>
        <p:nvSpPr>
          <p:cNvPr id="48130" name="2 Marcador de contenido"/>
          <p:cNvSpPr>
            <a:spLocks noGrp="1"/>
          </p:cNvSpPr>
          <p:nvPr>
            <p:ph sz="quarter" idx="1"/>
          </p:nvPr>
        </p:nvSpPr>
        <p:spPr>
          <a:xfrm>
            <a:off x="457200" y="1600200"/>
            <a:ext cx="7467600" cy="4873625"/>
          </a:xfrm>
        </p:spPr>
        <p:txBody>
          <a:bodyPr/>
          <a:lstStyle/>
          <a:p>
            <a:pPr eaLnBrk="1" hangingPunct="1"/>
            <a:r>
              <a:rPr lang="en-US">
                <a:latin typeface="Century Schoolbook" charset="0"/>
              </a:rPr>
              <a:t>A transformation that distorts the shape of an object such that the transformed shape appears as if the object were composed of internal layers that had been caused to slide over each other is called a shear.</a:t>
            </a:r>
          </a:p>
        </p:txBody>
      </p:sp>
      <p:graphicFrame>
        <p:nvGraphicFramePr>
          <p:cNvPr id="48131" name="Object 2"/>
          <p:cNvGraphicFramePr>
            <a:graphicFrameLocks noChangeAspect="1"/>
          </p:cNvGraphicFramePr>
          <p:nvPr/>
        </p:nvGraphicFramePr>
        <p:xfrm>
          <a:off x="2973388" y="3549650"/>
          <a:ext cx="2722562" cy="2379663"/>
        </p:xfrm>
        <a:graphic>
          <a:graphicData uri="http://schemas.openxmlformats.org/presentationml/2006/ole">
            <mc:AlternateContent xmlns:mc="http://schemas.openxmlformats.org/markup-compatibility/2006">
              <mc:Choice xmlns:v="urn:schemas-microsoft-com:vml" Requires="v">
                <p:oleObj spid="_x0000_s48141" name="Ecuación" r:id="rId3" imgW="812447" imgH="710891" progId="Equation.3">
                  <p:embed/>
                </p:oleObj>
              </mc:Choice>
              <mc:Fallback>
                <p:oleObj name="Ecuación" r:id="rId3" imgW="812447" imgH="7108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388" y="3549650"/>
                        <a:ext cx="2722562" cy="237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Shear</a:t>
            </a:r>
          </a:p>
        </p:txBody>
      </p:sp>
      <p:sp>
        <p:nvSpPr>
          <p:cNvPr id="49154" name="2 Marcador de contenido"/>
          <p:cNvSpPr>
            <a:spLocks noGrp="1"/>
          </p:cNvSpPr>
          <p:nvPr>
            <p:ph sz="quarter" idx="1"/>
          </p:nvPr>
        </p:nvSpPr>
        <p:spPr>
          <a:xfrm>
            <a:off x="457200" y="1600200"/>
            <a:ext cx="7467600" cy="4873625"/>
          </a:xfrm>
        </p:spPr>
        <p:txBody>
          <a:bodyPr/>
          <a:lstStyle/>
          <a:p>
            <a:pPr eaLnBrk="1" hangingPunct="1"/>
            <a:r>
              <a:rPr lang="en-US">
                <a:latin typeface="Century Schoolbook" charset="0"/>
              </a:rPr>
              <a:t>The transformed positions are:</a:t>
            </a:r>
          </a:p>
        </p:txBody>
      </p:sp>
      <p:graphicFrame>
        <p:nvGraphicFramePr>
          <p:cNvPr id="49155" name="Object 3"/>
          <p:cNvGraphicFramePr>
            <a:graphicFrameLocks noChangeAspect="1"/>
          </p:cNvGraphicFramePr>
          <p:nvPr/>
        </p:nvGraphicFramePr>
        <p:xfrm>
          <a:off x="2152650" y="2286000"/>
          <a:ext cx="4379913" cy="806450"/>
        </p:xfrm>
        <a:graphic>
          <a:graphicData uri="http://schemas.openxmlformats.org/presentationml/2006/ole">
            <mc:AlternateContent xmlns:mc="http://schemas.openxmlformats.org/markup-compatibility/2006">
              <mc:Choice xmlns:v="urn:schemas-microsoft-com:vml" Requires="v">
                <p:oleObj spid="_x0000_s49171" name="Ecuación" r:id="rId3" imgW="1308100" imgH="241300" progId="Equation.3">
                  <p:embed/>
                </p:oleObj>
              </mc:Choice>
              <mc:Fallback>
                <p:oleObj name="Ecuación" r:id="rId3" imgW="13081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50" y="2286000"/>
                        <a:ext cx="4379913"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6 Conector recto de flecha"/>
          <p:cNvCxnSpPr/>
          <p:nvPr/>
        </p:nvCxnSpPr>
        <p:spPr>
          <a:xfrm>
            <a:off x="857250" y="5715000"/>
            <a:ext cx="25717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rot="5400000" flipH="1" flipV="1">
            <a:off x="70644" y="4929982"/>
            <a:ext cx="21431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4643438" y="5715000"/>
            <a:ext cx="25717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rot="5400000" flipH="1" flipV="1">
            <a:off x="3858419" y="4928394"/>
            <a:ext cx="21431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1143000" y="5072063"/>
            <a:ext cx="642938"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12 Datos"/>
          <p:cNvSpPr/>
          <p:nvPr/>
        </p:nvSpPr>
        <p:spPr>
          <a:xfrm>
            <a:off x="4929188" y="5072063"/>
            <a:ext cx="1000125" cy="6429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n-US" dirty="0">
                <a:ea typeface="+mj-ea"/>
                <a:cs typeface="+mj-cs"/>
              </a:rPr>
              <a:t>Credits</a:t>
            </a:r>
          </a:p>
        </p:txBody>
      </p:sp>
      <p:sp>
        <p:nvSpPr>
          <p:cNvPr id="45059" name="2 Marcador de contenido"/>
          <p:cNvSpPr>
            <a:spLocks noGrp="1"/>
          </p:cNvSpPr>
          <p:nvPr>
            <p:ph sz="quarter" idx="1"/>
          </p:nvPr>
        </p:nvSpPr>
        <p:spPr>
          <a:xfrm>
            <a:off x="457200" y="1600200"/>
            <a:ext cx="7467600" cy="4873625"/>
          </a:xfrm>
        </p:spPr>
        <p:txBody>
          <a:bodyPr/>
          <a:lstStyle/>
          <a:p>
            <a:pPr eaLnBrk="1" hangingPunct="1">
              <a:defRPr/>
            </a:pPr>
            <a:r>
              <a:rPr lang="en-US" dirty="0">
                <a:latin typeface="Century Schoolbook" charset="0"/>
                <a:cs typeface="+mn-cs"/>
              </a:rPr>
              <a:t>Images taken from Hearn &amp; Baker.  Computer Graphics with OpenGL. 3</a:t>
            </a:r>
            <a:r>
              <a:rPr lang="en-US" baseline="30000" dirty="0">
                <a:latin typeface="Century Schoolbook" charset="0"/>
                <a:cs typeface="+mn-cs"/>
              </a:rPr>
              <a:t>rd</a:t>
            </a:r>
            <a:r>
              <a:rPr lang="en-US" dirty="0">
                <a:latin typeface="Century Schoolbook" charset="0"/>
                <a:cs typeface="+mn-cs"/>
              </a:rPr>
              <a:t> Ed.</a:t>
            </a:r>
          </a:p>
          <a:p>
            <a:pPr eaLnBrk="1" hangingPunct="1">
              <a:defRPr/>
            </a:pPr>
            <a:r>
              <a:rPr lang="en-US" dirty="0">
                <a:latin typeface="Century Schoolbook" charset="0"/>
                <a:cs typeface="+mn-cs"/>
              </a:rPr>
              <a:t>First slide: from </a:t>
            </a:r>
            <a:r>
              <a:rPr lang="en-US" dirty="0">
                <a:latin typeface="Century Schoolbook" charset="0"/>
                <a:cs typeface="+mn-cs"/>
                <a:hlinkClick r:id="rId3"/>
              </a:rPr>
              <a:t>http://www.willamette.edu/~gorr/classes/GeneralGraphics/Transforms/transforms2d.htm</a:t>
            </a:r>
            <a:endParaRPr lang="en-US" dirty="0">
              <a:latin typeface="Century Schoolbook" charset="0"/>
              <a:cs typeface="+mn-cs"/>
            </a:endParaRPr>
          </a:p>
          <a:p>
            <a:pPr marL="0" indent="0" eaLnBrk="1" hangingPunct="1">
              <a:buFont typeface="Wingdings" charset="0"/>
              <a:buNone/>
              <a:defRPr/>
            </a:pPr>
            <a:endParaRPr lang="en-US" dirty="0">
              <a:latin typeface="Century Schoolbook" charset="0"/>
              <a:cs typeface="+mn-cs"/>
            </a:endParaRPr>
          </a:p>
          <a:p>
            <a:pPr eaLnBrk="1" hangingPunct="1">
              <a:defRPr/>
            </a:pPr>
            <a:r>
              <a:rPr lang="en-US" dirty="0">
                <a:latin typeface="Century Schoolbook" charset="0"/>
                <a:cs typeface="+mn-cs"/>
              </a:rPr>
              <a:t>Reading: </a:t>
            </a:r>
            <a:r>
              <a:rPr lang="es-CO" dirty="0">
                <a:latin typeface="Century Schoolbook" charset="0"/>
                <a:cs typeface="+mn-cs"/>
              </a:rPr>
              <a:t>H&amp;B 5.1, 5.2, pp 237 – 255.</a:t>
            </a:r>
          </a:p>
          <a:p>
            <a:pPr eaLnBrk="1" hangingPunct="1">
              <a:defRPr/>
            </a:pPr>
            <a:r>
              <a:rPr lang="es-CO" dirty="0">
                <a:latin typeface="Century Schoolbook" charset="0"/>
                <a:cs typeface="+mn-cs"/>
              </a:rPr>
              <a:t>A more formal description of Homegeneous Coordinates: </a:t>
            </a:r>
            <a:r>
              <a:rPr lang="es-CO" dirty="0">
                <a:latin typeface="Century Schoolbook" charset="0"/>
                <a:cs typeface="+mn-cs"/>
                <a:hlinkClick r:id="rId4"/>
              </a:rPr>
              <a:t>http://deltaorange.com/2012/03/08/the-truth-behind-homogenous-coordinates/</a:t>
            </a:r>
            <a:endParaRPr lang="es-CO" dirty="0">
              <a:latin typeface="Century Schoolbook" charset="0"/>
              <a:cs typeface="+mn-cs"/>
            </a:endParaRPr>
          </a:p>
          <a:p>
            <a:pPr eaLnBrk="1" hangingPunct="1">
              <a:defRPr/>
            </a:pPr>
            <a:endParaRPr lang="en-US" dirty="0">
              <a:latin typeface="Century Schoolbook" charset="0"/>
              <a:cs typeface="+mn-cs"/>
            </a:endParaRPr>
          </a:p>
          <a:p>
            <a:pPr eaLnBrk="1" hangingPunct="1">
              <a:defRPr/>
            </a:pPr>
            <a:endParaRPr lang="en-US" dirty="0">
              <a:latin typeface="Century Schoolbook" charset="0"/>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2D Transforms</a:t>
            </a:r>
          </a:p>
        </p:txBody>
      </p:sp>
      <p:sp>
        <p:nvSpPr>
          <p:cNvPr id="18434" name="Rectangle 3"/>
          <p:cNvSpPr>
            <a:spLocks noGrp="1" noChangeArrowheads="1"/>
          </p:cNvSpPr>
          <p:nvPr>
            <p:ph type="body" idx="1"/>
          </p:nvPr>
        </p:nvSpPr>
        <p:spPr>
          <a:xfrm>
            <a:off x="457200" y="1600200"/>
            <a:ext cx="7467600" cy="4873625"/>
          </a:xfrm>
        </p:spPr>
        <p:txBody>
          <a:bodyPr/>
          <a:lstStyle/>
          <a:p>
            <a:pPr eaLnBrk="1" hangingPunct="1"/>
            <a:r>
              <a:rPr lang="en-US">
                <a:latin typeface="Century Schoolbook" charset="0"/>
              </a:rPr>
              <a:t>We are going to see how to transform </a:t>
            </a:r>
            <a:r>
              <a:rPr lang="en-US" i="1">
                <a:latin typeface="Century Schoolbook" charset="0"/>
              </a:rPr>
              <a:t>one</a:t>
            </a:r>
            <a:r>
              <a:rPr lang="en-US">
                <a:latin typeface="Century Schoolbook" charset="0"/>
              </a:rPr>
              <a:t> point.</a:t>
            </a:r>
          </a:p>
          <a:p>
            <a:pPr eaLnBrk="1" hangingPunct="1"/>
            <a:r>
              <a:rPr lang="en-US">
                <a:latin typeface="Century Schoolbook" charset="0"/>
              </a:rPr>
              <a:t>In order to transform an object, we transform the points that define it.  For instance:</a:t>
            </a:r>
          </a:p>
          <a:p>
            <a:pPr lvl="1" eaLnBrk="1" hangingPunct="1"/>
            <a:r>
              <a:rPr lang="en-US">
                <a:latin typeface="Century Schoolbook" charset="0"/>
              </a:rPr>
              <a:t>Polygon: its vertices</a:t>
            </a:r>
          </a:p>
          <a:p>
            <a:pPr lvl="1" eaLnBrk="1" hangingPunct="1"/>
            <a:r>
              <a:rPr lang="en-US">
                <a:latin typeface="Century Schoolbook" charset="0"/>
              </a:rPr>
              <a:t>Circle: its center and, perhaps, its radius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p:txBody>
          <a:bodyPr/>
          <a:lstStyle/>
          <a:p>
            <a:pPr eaLnBrk="1" hangingPunct="1"/>
            <a:r>
              <a:rPr lang="en-US" cap="none">
                <a:latin typeface="Century Schoolbook" charset="0"/>
              </a:rPr>
              <a:t>2D TRANSFORMS – TRANSLATION</a:t>
            </a:r>
          </a:p>
        </p:txBody>
      </p:sp>
      <p:sp>
        <p:nvSpPr>
          <p:cNvPr id="19458" name="Rectangle 3"/>
          <p:cNvSpPr>
            <a:spLocks noGrp="1" noChangeArrowheads="1"/>
          </p:cNvSpPr>
          <p:nvPr>
            <p:ph type="body" sz="half" idx="1"/>
          </p:nvPr>
        </p:nvSpPr>
        <p:spPr/>
        <p:txBody>
          <a:bodyPr/>
          <a:lstStyle/>
          <a:p>
            <a:pPr eaLnBrk="1" hangingPunct="1"/>
            <a:r>
              <a:rPr lang="en-US" sz="2800">
                <a:latin typeface="Century Schoolbook" charset="0"/>
              </a:rPr>
              <a:t>Add a distance in </a:t>
            </a:r>
            <a:r>
              <a:rPr lang="en-US" sz="2800" i="1">
                <a:latin typeface="Century Schoolbook" charset="0"/>
              </a:rPr>
              <a:t>x</a:t>
            </a:r>
            <a:r>
              <a:rPr lang="en-US" sz="2800">
                <a:latin typeface="Century Schoolbook" charset="0"/>
              </a:rPr>
              <a:t> and </a:t>
            </a:r>
            <a:r>
              <a:rPr lang="en-US" sz="2800" i="1">
                <a:latin typeface="Century Schoolbook" charset="0"/>
              </a:rPr>
              <a:t>y</a:t>
            </a:r>
            <a:r>
              <a:rPr lang="en-US" sz="2800">
                <a:latin typeface="Century Schoolbook" charset="0"/>
              </a:rPr>
              <a:t> to the point.</a:t>
            </a:r>
          </a:p>
        </p:txBody>
      </p:sp>
      <p:sp>
        <p:nvSpPr>
          <p:cNvPr id="19459" name="Line 10"/>
          <p:cNvSpPr>
            <a:spLocks noChangeShapeType="1"/>
          </p:cNvSpPr>
          <p:nvPr/>
        </p:nvSpPr>
        <p:spPr bwMode="auto">
          <a:xfrm flipV="1">
            <a:off x="5791200" y="1905000"/>
            <a:ext cx="0" cy="2286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19460" name="Line 11"/>
          <p:cNvSpPr>
            <a:spLocks noChangeShapeType="1"/>
          </p:cNvSpPr>
          <p:nvPr/>
        </p:nvSpPr>
        <p:spPr bwMode="auto">
          <a:xfrm>
            <a:off x="5410200" y="3733800"/>
            <a:ext cx="2895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19461" name="Oval 12"/>
          <p:cNvSpPr>
            <a:spLocks noChangeArrowheads="1"/>
          </p:cNvSpPr>
          <p:nvPr/>
        </p:nvSpPr>
        <p:spPr bwMode="auto">
          <a:xfrm>
            <a:off x="6172200" y="3200400"/>
            <a:ext cx="76200" cy="76200"/>
          </a:xfrm>
          <a:prstGeom prst="ellipse">
            <a:avLst/>
          </a:prstGeom>
          <a:solidFill>
            <a:schemeClr val="accent1"/>
          </a:solidFill>
          <a:ln w="9525">
            <a:solidFill>
              <a:schemeClr val="tx1"/>
            </a:solidFill>
            <a:round/>
            <a:headEnd/>
            <a:tailEnd/>
          </a:ln>
        </p:spPr>
        <p:txBody>
          <a:bodyPr wrap="none" anchor="ctr"/>
          <a:lstStyle/>
          <a:p>
            <a:endParaRPr lang="en-US">
              <a:latin typeface="Century Schoolbook" charset="0"/>
            </a:endParaRPr>
          </a:p>
        </p:txBody>
      </p:sp>
      <p:sp>
        <p:nvSpPr>
          <p:cNvPr id="19462" name="Oval 13"/>
          <p:cNvSpPr>
            <a:spLocks noChangeArrowheads="1"/>
          </p:cNvSpPr>
          <p:nvPr/>
        </p:nvSpPr>
        <p:spPr bwMode="auto">
          <a:xfrm>
            <a:off x="7848600" y="2362200"/>
            <a:ext cx="76200" cy="76200"/>
          </a:xfrm>
          <a:prstGeom prst="ellipse">
            <a:avLst/>
          </a:prstGeom>
          <a:solidFill>
            <a:schemeClr val="accent1"/>
          </a:solidFill>
          <a:ln w="9525">
            <a:solidFill>
              <a:schemeClr val="tx1"/>
            </a:solidFill>
            <a:round/>
            <a:headEnd/>
            <a:tailEnd/>
          </a:ln>
        </p:spPr>
        <p:txBody>
          <a:bodyPr wrap="none" anchor="ctr"/>
          <a:lstStyle/>
          <a:p>
            <a:endParaRPr lang="en-US">
              <a:latin typeface="Century Schoolbook" charset="0"/>
            </a:endParaRPr>
          </a:p>
        </p:txBody>
      </p:sp>
      <p:cxnSp>
        <p:nvCxnSpPr>
          <p:cNvPr id="19463" name="AutoShape 14"/>
          <p:cNvCxnSpPr>
            <a:cxnSpLocks noChangeShapeType="1"/>
            <a:stCxn id="19461" idx="0"/>
            <a:endCxn id="19462" idx="3"/>
          </p:cNvCxnSpPr>
          <p:nvPr/>
        </p:nvCxnSpPr>
        <p:spPr bwMode="auto">
          <a:xfrm flipV="1">
            <a:off x="6210300" y="2427288"/>
            <a:ext cx="1649413" cy="77311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9464" name="Text Box 15"/>
          <p:cNvSpPr txBox="1">
            <a:spLocks noChangeArrowheads="1"/>
          </p:cNvSpPr>
          <p:nvPr/>
        </p:nvSpPr>
        <p:spPr bwMode="auto">
          <a:xfrm>
            <a:off x="6019800" y="33528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b="1">
                <a:latin typeface="Century Schoolbook" charset="0"/>
              </a:rPr>
              <a:t>P</a:t>
            </a:r>
          </a:p>
        </p:txBody>
      </p:sp>
      <p:sp>
        <p:nvSpPr>
          <p:cNvPr id="19465" name="Text Box 17"/>
          <p:cNvSpPr txBox="1">
            <a:spLocks noChangeArrowheads="1"/>
          </p:cNvSpPr>
          <p:nvPr/>
        </p:nvSpPr>
        <p:spPr bwMode="auto">
          <a:xfrm>
            <a:off x="7924800" y="23622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latin typeface="Century Schoolbook" charset="0"/>
              </a:rPr>
              <a:t>P’</a:t>
            </a:r>
          </a:p>
        </p:txBody>
      </p:sp>
      <p:sp>
        <p:nvSpPr>
          <p:cNvPr id="19466" name="Text Box 18"/>
          <p:cNvSpPr txBox="1">
            <a:spLocks noChangeArrowheads="1"/>
          </p:cNvSpPr>
          <p:nvPr/>
        </p:nvSpPr>
        <p:spPr bwMode="auto">
          <a:xfrm>
            <a:off x="6553200" y="23622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latin typeface="Century Schoolbook" charset="0"/>
              </a:rPr>
              <a:t>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Translation</a:t>
            </a:r>
          </a:p>
        </p:txBody>
      </p:sp>
      <p:sp>
        <p:nvSpPr>
          <p:cNvPr id="20482" name="Rectangle 3"/>
          <p:cNvSpPr>
            <a:spLocks noGrp="1" noChangeArrowheads="1"/>
          </p:cNvSpPr>
          <p:nvPr>
            <p:ph type="body" idx="1"/>
          </p:nvPr>
        </p:nvSpPr>
        <p:spPr>
          <a:xfrm>
            <a:off x="457200" y="1600200"/>
            <a:ext cx="3657600" cy="4525963"/>
          </a:xfrm>
        </p:spPr>
        <p:txBody>
          <a:bodyPr/>
          <a:lstStyle/>
          <a:p>
            <a:pPr eaLnBrk="1" hangingPunct="1">
              <a:buFontTx/>
              <a:buNone/>
            </a:pPr>
            <a:r>
              <a:rPr lang="en-US">
                <a:latin typeface="Century Schoolbook" charset="0"/>
              </a:rPr>
              <a:t>Can be expressed as components or as addition of column vectors</a:t>
            </a:r>
          </a:p>
        </p:txBody>
      </p:sp>
      <p:graphicFrame>
        <p:nvGraphicFramePr>
          <p:cNvPr id="20483" name="Object 2"/>
          <p:cNvGraphicFramePr>
            <a:graphicFrameLocks noChangeAspect="1"/>
          </p:cNvGraphicFramePr>
          <p:nvPr/>
        </p:nvGraphicFramePr>
        <p:xfrm>
          <a:off x="4206875" y="2209800"/>
          <a:ext cx="4462463" cy="2520950"/>
        </p:xfrm>
        <a:graphic>
          <a:graphicData uri="http://schemas.openxmlformats.org/presentationml/2006/ole">
            <mc:AlternateContent xmlns:mc="http://schemas.openxmlformats.org/markup-compatibility/2006">
              <mc:Choice xmlns:v="urn:schemas-microsoft-com:vml" Requires="v">
                <p:oleObj spid="_x0000_s20493" name="Ecuación" r:id="rId3" imgW="1663700" imgH="939800" progId="Equation.3">
                  <p:embed/>
                </p:oleObj>
              </mc:Choice>
              <mc:Fallback>
                <p:oleObj name="Ecuación" r:id="rId3" imgW="1663700" imgH="939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75" y="2209800"/>
                        <a:ext cx="4462463" cy="252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Scaling</a:t>
            </a:r>
          </a:p>
        </p:txBody>
      </p:sp>
      <p:sp>
        <p:nvSpPr>
          <p:cNvPr id="21506" name="Rectangle 3"/>
          <p:cNvSpPr>
            <a:spLocks noGrp="1" noChangeArrowheads="1"/>
          </p:cNvSpPr>
          <p:nvPr>
            <p:ph type="body" idx="1"/>
          </p:nvPr>
        </p:nvSpPr>
        <p:spPr>
          <a:xfrm>
            <a:off x="457200" y="1600200"/>
            <a:ext cx="4343400" cy="4525963"/>
          </a:xfrm>
        </p:spPr>
        <p:txBody>
          <a:bodyPr/>
          <a:lstStyle/>
          <a:p>
            <a:pPr eaLnBrk="1" hangingPunct="1">
              <a:buFontTx/>
              <a:buNone/>
            </a:pPr>
            <a:r>
              <a:rPr lang="en-US">
                <a:latin typeface="Century Schoolbook" charset="0"/>
              </a:rPr>
              <a:t>Changing the size of an object</a:t>
            </a:r>
          </a:p>
          <a:p>
            <a:pPr eaLnBrk="1" hangingPunct="1">
              <a:buFontTx/>
              <a:buNone/>
            </a:pPr>
            <a:r>
              <a:rPr lang="en-US">
                <a:latin typeface="Century Schoolbook" charset="0"/>
              </a:rPr>
              <a:t>In the figure, s</a:t>
            </a:r>
            <a:r>
              <a:rPr lang="en-US" baseline="-25000">
                <a:latin typeface="Century Schoolbook" charset="0"/>
              </a:rPr>
              <a:t>x</a:t>
            </a:r>
            <a:r>
              <a:rPr lang="en-US">
                <a:latin typeface="Century Schoolbook" charset="0"/>
              </a:rPr>
              <a:t> = s</a:t>
            </a:r>
            <a:r>
              <a:rPr lang="en-US" baseline="-25000">
                <a:latin typeface="Century Schoolbook" charset="0"/>
              </a:rPr>
              <a:t>y</a:t>
            </a:r>
            <a:r>
              <a:rPr lang="en-US">
                <a:latin typeface="Century Schoolbook" charset="0"/>
              </a:rPr>
              <a:t> = 0.5.</a:t>
            </a:r>
          </a:p>
          <a:p>
            <a:pPr eaLnBrk="1" hangingPunct="1">
              <a:buFontTx/>
              <a:buNone/>
            </a:pPr>
            <a:r>
              <a:rPr lang="en-US">
                <a:latin typeface="Century Schoolbook" charset="0"/>
              </a:rPr>
              <a:t>The size of the line is reduced </a:t>
            </a:r>
            <a:r>
              <a:rPr lang="en-US" i="1">
                <a:latin typeface="Century Schoolbook" charset="0"/>
              </a:rPr>
              <a:t>and</a:t>
            </a:r>
            <a:r>
              <a:rPr lang="en-US">
                <a:latin typeface="Century Schoolbook" charset="0"/>
              </a:rPr>
              <a:t> moved closer to the origin.</a:t>
            </a:r>
          </a:p>
          <a:p>
            <a:pPr eaLnBrk="1" hangingPunct="1">
              <a:buFontTx/>
              <a:buNone/>
            </a:pPr>
            <a:endParaRPr lang="en-US">
              <a:latin typeface="Century Schoolbook" charset="0"/>
            </a:endParaRPr>
          </a:p>
        </p:txBody>
      </p:sp>
      <p:sp>
        <p:nvSpPr>
          <p:cNvPr id="21507" name="Line 4"/>
          <p:cNvSpPr>
            <a:spLocks noChangeShapeType="1"/>
          </p:cNvSpPr>
          <p:nvPr/>
        </p:nvSpPr>
        <p:spPr bwMode="auto">
          <a:xfrm flipV="1">
            <a:off x="6324600" y="1600200"/>
            <a:ext cx="0" cy="2590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21508" name="Line 5"/>
          <p:cNvSpPr>
            <a:spLocks noChangeShapeType="1"/>
          </p:cNvSpPr>
          <p:nvPr/>
        </p:nvSpPr>
        <p:spPr bwMode="auto">
          <a:xfrm>
            <a:off x="5943600" y="3810000"/>
            <a:ext cx="2819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21509" name="Line 6"/>
          <p:cNvSpPr>
            <a:spLocks noChangeShapeType="1"/>
          </p:cNvSpPr>
          <p:nvPr/>
        </p:nvSpPr>
        <p:spPr bwMode="auto">
          <a:xfrm flipV="1">
            <a:off x="7696200" y="1828800"/>
            <a:ext cx="0" cy="1447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21510" name="Line 7"/>
          <p:cNvSpPr>
            <a:spLocks noChangeShapeType="1"/>
          </p:cNvSpPr>
          <p:nvPr/>
        </p:nvSpPr>
        <p:spPr bwMode="auto">
          <a:xfrm flipV="1">
            <a:off x="7010400" y="2743200"/>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21511" name="Line 8"/>
          <p:cNvSpPr>
            <a:spLocks noChangeShapeType="1"/>
          </p:cNvSpPr>
          <p:nvPr/>
        </p:nvSpPr>
        <p:spPr bwMode="auto">
          <a:xfrm flipH="1">
            <a:off x="7239000" y="2590800"/>
            <a:ext cx="3048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Scaling</a:t>
            </a:r>
          </a:p>
        </p:txBody>
      </p:sp>
      <p:sp>
        <p:nvSpPr>
          <p:cNvPr id="22530" name="Rectangle 3"/>
          <p:cNvSpPr>
            <a:spLocks noGrp="1" noChangeArrowheads="1"/>
          </p:cNvSpPr>
          <p:nvPr>
            <p:ph type="body" idx="1"/>
          </p:nvPr>
        </p:nvSpPr>
        <p:spPr>
          <a:xfrm>
            <a:off x="457200" y="1600200"/>
            <a:ext cx="4114800" cy="4525963"/>
          </a:xfrm>
        </p:spPr>
        <p:txBody>
          <a:bodyPr/>
          <a:lstStyle/>
          <a:p>
            <a:pPr eaLnBrk="1" hangingPunct="1"/>
            <a:r>
              <a:rPr lang="en-US">
                <a:latin typeface="Century Schoolbook" charset="0"/>
              </a:rPr>
              <a:t>Again as individual components or as operations with column vectors and matrices. </a:t>
            </a:r>
          </a:p>
        </p:txBody>
      </p:sp>
      <p:graphicFrame>
        <p:nvGraphicFramePr>
          <p:cNvPr id="22531" name="Object 2"/>
          <p:cNvGraphicFramePr>
            <a:graphicFrameLocks noChangeAspect="1"/>
          </p:cNvGraphicFramePr>
          <p:nvPr>
            <p:extLst>
              <p:ext uri="{D42A27DB-BD31-4B8C-83A1-F6EECF244321}">
                <p14:modId xmlns:p14="http://schemas.microsoft.com/office/powerpoint/2010/main" val="2966829118"/>
              </p:ext>
            </p:extLst>
          </p:nvPr>
        </p:nvGraphicFramePr>
        <p:xfrm>
          <a:off x="5033963" y="1933575"/>
          <a:ext cx="3648075" cy="2895600"/>
        </p:xfrm>
        <a:graphic>
          <a:graphicData uri="http://schemas.openxmlformats.org/presentationml/2006/ole">
            <mc:AlternateContent xmlns:mc="http://schemas.openxmlformats.org/markup-compatibility/2006">
              <mc:Choice xmlns:v="urn:schemas-microsoft-com:vml" Requires="v">
                <p:oleObj spid="_x0000_s22541" name="EcuaciÛn" r:id="rId3" imgW="1295400" imgH="1028700" progId="Equation.3">
                  <p:embed/>
                </p:oleObj>
              </mc:Choice>
              <mc:Fallback>
                <p:oleObj name="EcuaciÛn" r:id="rId3" imgW="1295400" imgH="1028700" progId="Equation.3">
                  <p:embed/>
                  <p:pic>
                    <p:nvPicPr>
                      <p:cNvPr id="0" name="Object 2"/>
                      <p:cNvPicPr>
                        <a:picLocks noChangeAspect="1" noChangeArrowheads="1"/>
                      </p:cNvPicPr>
                      <p:nvPr/>
                    </p:nvPicPr>
                    <p:blipFill>
                      <a:blip r:embed="rId4"/>
                      <a:srcRect/>
                      <a:stretch>
                        <a:fillRect/>
                      </a:stretch>
                    </p:blipFill>
                    <p:spPr bwMode="auto">
                      <a:xfrm>
                        <a:off x="5033963" y="1933575"/>
                        <a:ext cx="3648075"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Rotation</a:t>
            </a:r>
          </a:p>
        </p:txBody>
      </p:sp>
      <p:sp>
        <p:nvSpPr>
          <p:cNvPr id="23554" name="Rectangle 3"/>
          <p:cNvSpPr>
            <a:spLocks noGrp="1" noChangeArrowheads="1"/>
          </p:cNvSpPr>
          <p:nvPr>
            <p:ph type="body" idx="1"/>
          </p:nvPr>
        </p:nvSpPr>
        <p:spPr>
          <a:xfrm>
            <a:off x="457200" y="1600200"/>
            <a:ext cx="4114800" cy="4525963"/>
          </a:xfrm>
        </p:spPr>
        <p:txBody>
          <a:bodyPr/>
          <a:lstStyle/>
          <a:p>
            <a:pPr eaLnBrk="1" hangingPunct="1"/>
            <a:r>
              <a:rPr lang="en-US">
                <a:latin typeface="Century Schoolbook" charset="0"/>
              </a:rPr>
              <a:t>A point is rotated around the origin.</a:t>
            </a:r>
          </a:p>
          <a:p>
            <a:pPr eaLnBrk="1" hangingPunct="1"/>
            <a:r>
              <a:rPr lang="en-US">
                <a:latin typeface="Century Schoolbook" charset="0"/>
              </a:rPr>
              <a:t>Rotation is through an angle </a:t>
            </a:r>
            <a:r>
              <a:rPr lang="en-US">
                <a:latin typeface="Symbol" charset="0"/>
              </a:rPr>
              <a:t>q</a:t>
            </a:r>
            <a:r>
              <a:rPr lang="en-US">
                <a:latin typeface="Century Schoolbook" charset="0"/>
              </a:rPr>
              <a:t>.</a:t>
            </a:r>
          </a:p>
        </p:txBody>
      </p:sp>
      <p:sp>
        <p:nvSpPr>
          <p:cNvPr id="23555" name="Line 4"/>
          <p:cNvSpPr>
            <a:spLocks noChangeShapeType="1"/>
          </p:cNvSpPr>
          <p:nvPr/>
        </p:nvSpPr>
        <p:spPr bwMode="auto">
          <a:xfrm flipV="1">
            <a:off x="5943600" y="1600200"/>
            <a:ext cx="0" cy="2819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23556" name="Line 5"/>
          <p:cNvSpPr>
            <a:spLocks noChangeShapeType="1"/>
          </p:cNvSpPr>
          <p:nvPr/>
        </p:nvSpPr>
        <p:spPr bwMode="auto">
          <a:xfrm>
            <a:off x="5410200" y="3962400"/>
            <a:ext cx="3048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ES"/>
          </a:p>
        </p:txBody>
      </p:sp>
      <p:sp>
        <p:nvSpPr>
          <p:cNvPr id="23557" name="Oval 6"/>
          <p:cNvSpPr>
            <a:spLocks noChangeArrowheads="1"/>
          </p:cNvSpPr>
          <p:nvPr/>
        </p:nvSpPr>
        <p:spPr bwMode="auto">
          <a:xfrm>
            <a:off x="7620000" y="3352800"/>
            <a:ext cx="152400" cy="152400"/>
          </a:xfrm>
          <a:prstGeom prst="ellipse">
            <a:avLst/>
          </a:prstGeom>
          <a:solidFill>
            <a:schemeClr val="accent1"/>
          </a:solidFill>
          <a:ln w="9525">
            <a:solidFill>
              <a:schemeClr val="tx1"/>
            </a:solidFill>
            <a:round/>
            <a:headEnd/>
            <a:tailEnd/>
          </a:ln>
        </p:spPr>
        <p:txBody>
          <a:bodyPr wrap="none" anchor="ctr"/>
          <a:lstStyle/>
          <a:p>
            <a:endParaRPr lang="en-US">
              <a:latin typeface="Century Schoolbook" charset="0"/>
            </a:endParaRPr>
          </a:p>
        </p:txBody>
      </p:sp>
      <p:sp>
        <p:nvSpPr>
          <p:cNvPr id="23558" name="Oval 7"/>
          <p:cNvSpPr>
            <a:spLocks noChangeArrowheads="1"/>
          </p:cNvSpPr>
          <p:nvPr/>
        </p:nvSpPr>
        <p:spPr bwMode="auto">
          <a:xfrm>
            <a:off x="6477000" y="2362200"/>
            <a:ext cx="152400" cy="152400"/>
          </a:xfrm>
          <a:prstGeom prst="ellipse">
            <a:avLst/>
          </a:prstGeom>
          <a:solidFill>
            <a:schemeClr val="accent1"/>
          </a:solidFill>
          <a:ln w="9525">
            <a:solidFill>
              <a:schemeClr val="tx1"/>
            </a:solidFill>
            <a:round/>
            <a:headEnd/>
            <a:tailEnd/>
          </a:ln>
        </p:spPr>
        <p:txBody>
          <a:bodyPr wrap="none" anchor="ctr"/>
          <a:lstStyle/>
          <a:p>
            <a:endParaRPr lang="en-US">
              <a:latin typeface="Century Schoolbook" charset="0"/>
            </a:endParaRPr>
          </a:p>
        </p:txBody>
      </p:sp>
      <p:sp>
        <p:nvSpPr>
          <p:cNvPr id="23559" name="Line 10"/>
          <p:cNvSpPr>
            <a:spLocks noChangeShapeType="1"/>
          </p:cNvSpPr>
          <p:nvPr/>
        </p:nvSpPr>
        <p:spPr bwMode="auto">
          <a:xfrm flipV="1">
            <a:off x="5943600" y="3505200"/>
            <a:ext cx="16764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23560" name="Line 11"/>
          <p:cNvSpPr>
            <a:spLocks noChangeShapeType="1"/>
          </p:cNvSpPr>
          <p:nvPr/>
        </p:nvSpPr>
        <p:spPr bwMode="auto">
          <a:xfrm flipV="1">
            <a:off x="5943600" y="2514600"/>
            <a:ext cx="533400" cy="1447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ES"/>
          </a:p>
        </p:txBody>
      </p:sp>
      <p:sp>
        <p:nvSpPr>
          <p:cNvPr id="23561" name="Arc 14"/>
          <p:cNvSpPr>
            <a:spLocks/>
          </p:cNvSpPr>
          <p:nvPr/>
        </p:nvSpPr>
        <p:spPr bwMode="auto">
          <a:xfrm>
            <a:off x="6248400" y="3048000"/>
            <a:ext cx="609600" cy="609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s-ES"/>
          </a:p>
        </p:txBody>
      </p:sp>
      <p:sp>
        <p:nvSpPr>
          <p:cNvPr id="23562" name="Text Box 15"/>
          <p:cNvSpPr txBox="1">
            <a:spLocks noChangeArrowheads="1"/>
          </p:cNvSpPr>
          <p:nvPr/>
        </p:nvSpPr>
        <p:spPr bwMode="auto">
          <a:xfrm>
            <a:off x="6705600" y="2819400"/>
            <a:ext cx="381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latin typeface="Symbol" charset="0"/>
              </a:rPr>
              <a:t>q</a:t>
            </a:r>
          </a:p>
        </p:txBody>
      </p:sp>
      <p:sp>
        <p:nvSpPr>
          <p:cNvPr id="23563" name="Text Box 16"/>
          <p:cNvSpPr txBox="1">
            <a:spLocks noChangeArrowheads="1"/>
          </p:cNvSpPr>
          <p:nvPr/>
        </p:nvSpPr>
        <p:spPr bwMode="auto">
          <a:xfrm>
            <a:off x="7848600" y="2895600"/>
            <a:ext cx="685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latin typeface="Century Schoolbook" charset="0"/>
              </a:rPr>
              <a:t>x, y</a:t>
            </a:r>
          </a:p>
        </p:txBody>
      </p:sp>
      <p:sp>
        <p:nvSpPr>
          <p:cNvPr id="23564" name="Text Box 17"/>
          <p:cNvSpPr txBox="1">
            <a:spLocks noChangeArrowheads="1"/>
          </p:cNvSpPr>
          <p:nvPr/>
        </p:nvSpPr>
        <p:spPr bwMode="auto">
          <a:xfrm>
            <a:off x="6705600" y="2057400"/>
            <a:ext cx="685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latin typeface="Century Schoolbook" charset="0"/>
              </a:rPr>
              <a:t>x’, 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1030</TotalTime>
  <Words>795</Words>
  <Application>Microsoft Macintosh PowerPoint</Application>
  <PresentationFormat>On-screen Show (4:3)</PresentationFormat>
  <Paragraphs>153</Paragraphs>
  <Slides>35</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5" baseType="lpstr">
      <vt:lpstr>ＭＳ Ｐゴシック</vt:lpstr>
      <vt:lpstr>Arial</vt:lpstr>
      <vt:lpstr>Calibri</vt:lpstr>
      <vt:lpstr>Century Schoolbook</vt:lpstr>
      <vt:lpstr>Symbol</vt:lpstr>
      <vt:lpstr>Wingdings</vt:lpstr>
      <vt:lpstr>Wingdings 2</vt:lpstr>
      <vt:lpstr>Mirador</vt:lpstr>
      <vt:lpstr>Ecuación</vt:lpstr>
      <vt:lpstr>EcuaciÛn</vt:lpstr>
      <vt:lpstr>Computer Graphics</vt:lpstr>
      <vt:lpstr>Agenda</vt:lpstr>
      <vt:lpstr>2D Transforms</vt:lpstr>
      <vt:lpstr>2D Transforms</vt:lpstr>
      <vt:lpstr>2D TRANSFORMS – TRANSLATION</vt:lpstr>
      <vt:lpstr>Translation</vt:lpstr>
      <vt:lpstr>Scaling</vt:lpstr>
      <vt:lpstr>Scaling</vt:lpstr>
      <vt:lpstr>Rotation</vt:lpstr>
      <vt:lpstr>Rotation</vt:lpstr>
      <vt:lpstr>Note on matrix operations</vt:lpstr>
      <vt:lpstr>Homogeneous Coordinates</vt:lpstr>
      <vt:lpstr>Homogeneous Coordinates</vt:lpstr>
      <vt:lpstr>Homogeneous Coordinates</vt:lpstr>
      <vt:lpstr>Transforms in H.C.</vt:lpstr>
      <vt:lpstr>Scaling</vt:lpstr>
      <vt:lpstr>Rotations</vt:lpstr>
      <vt:lpstr>Rigid body transforms</vt:lpstr>
      <vt:lpstr>Affine Transforms</vt:lpstr>
      <vt:lpstr>Composition of transformations</vt:lpstr>
      <vt:lpstr>Composition of Transformations</vt:lpstr>
      <vt:lpstr>Composition of transformations</vt:lpstr>
      <vt:lpstr>Composition of transformations</vt:lpstr>
      <vt:lpstr>Inverse transformations</vt:lpstr>
      <vt:lpstr>Inverse transformations</vt:lpstr>
      <vt:lpstr>Inverse transformations</vt:lpstr>
      <vt:lpstr>Transformation composition properties</vt:lpstr>
      <vt:lpstr>Transformation Composition properties</vt:lpstr>
      <vt:lpstr>Transformation composition properties</vt:lpstr>
      <vt:lpstr>Other two-dimensional transformations</vt:lpstr>
      <vt:lpstr>Other two-dimensional transformations</vt:lpstr>
      <vt:lpstr>Other two-dimensional transformations</vt:lpstr>
      <vt:lpstr>Shear</vt:lpstr>
      <vt:lpstr>Shear</vt:lpstr>
      <vt:lpstr>Credits</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CS475 Computer Graphics</dc:title>
  <dc:creator>Helmuth Trefftz</dc:creator>
  <cp:lastModifiedBy>Microsoft Office User</cp:lastModifiedBy>
  <cp:revision>31</cp:revision>
  <dcterms:created xsi:type="dcterms:W3CDTF">2008-07-24T11:02:10Z</dcterms:created>
  <dcterms:modified xsi:type="dcterms:W3CDTF">2018-02-19T17:58:33Z</dcterms:modified>
</cp:coreProperties>
</file>