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notesSlides/notesSlide1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56" r:id="rId2"/>
    <p:sldId id="273" r:id="rId3"/>
    <p:sldId id="258" r:id="rId4"/>
    <p:sldId id="259" r:id="rId5"/>
    <p:sldId id="260" r:id="rId6"/>
    <p:sldId id="280" r:id="rId7"/>
    <p:sldId id="276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8" r:id="rId20"/>
    <p:sldId id="279" r:id="rId21"/>
    <p:sldId id="281" r:id="rId22"/>
    <p:sldId id="271" r:id="rId23"/>
    <p:sldId id="272" r:id="rId24"/>
    <p:sldId id="275" r:id="rId25"/>
    <p:sldId id="283" r:id="rId26"/>
    <p:sldId id="285" r:id="rId27"/>
    <p:sldId id="287" r:id="rId28"/>
    <p:sldId id="288" r:id="rId29"/>
    <p:sldId id="289" r:id="rId30"/>
    <p:sldId id="290" r:id="rId31"/>
    <p:sldId id="282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83" d="100"/>
          <a:sy n="83" d="100"/>
        </p:scale>
        <p:origin x="-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E3666D-9775-4E68-99D8-9998B7BA74D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761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87196-FECB-4D08-A559-90B845224D15}" type="slidenum">
              <a:rPr lang="es-ES"/>
              <a:pPr/>
              <a:t>1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9013F-48BF-4EDA-A07C-96B388EE9081}" type="slidenum">
              <a:rPr lang="es-ES"/>
              <a:pPr/>
              <a:t>13</a:t>
            </a:fld>
            <a:endParaRPr lang="es-E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DF2CF-D033-45F9-BA74-385D1B4D3747}" type="slidenum">
              <a:rPr lang="es-ES"/>
              <a:pPr/>
              <a:t>14</a:t>
            </a:fld>
            <a:endParaRPr lang="es-E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A9042-ADAA-4BD2-A53D-78F8D022E314}" type="slidenum">
              <a:rPr lang="es-ES"/>
              <a:pPr/>
              <a:t>15</a:t>
            </a:fld>
            <a:endParaRPr lang="es-E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767FF-A338-47D6-8EF7-DF30C0150BE9}" type="slidenum">
              <a:rPr lang="es-ES"/>
              <a:pPr/>
              <a:t>16</a:t>
            </a:fld>
            <a:endParaRPr lang="es-E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4215F-8C41-49B2-B675-4DAFD0B6EAD3}" type="slidenum">
              <a:rPr lang="es-ES"/>
              <a:pPr/>
              <a:t>17</a:t>
            </a:fld>
            <a:endParaRPr lang="es-E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6EB34-5DE8-4D49-B95E-9DB5FD164101}" type="slidenum">
              <a:rPr lang="es-ES"/>
              <a:pPr/>
              <a:t>18</a:t>
            </a:fld>
            <a:endParaRPr lang="es-E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41FC0-6A4B-4B50-B61B-501DB90C1006}" type="slidenum">
              <a:rPr lang="es-ES"/>
              <a:pPr/>
              <a:t>22</a:t>
            </a:fld>
            <a:endParaRPr lang="es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79214-4977-40A6-AFA1-4D78630EBD98}" type="slidenum">
              <a:rPr lang="es-ES"/>
              <a:pPr/>
              <a:t>23</a:t>
            </a:fld>
            <a:endParaRPr lang="es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865D-57ED-43D9-9A7E-CEDF5272210F}" type="slidenum">
              <a:rPr lang="es-ES"/>
              <a:pPr/>
              <a:t>24</a:t>
            </a:fld>
            <a:endParaRPr lang="es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9E22E-28CD-4BE6-B4B4-BE7DDF2024F2}" type="slidenum">
              <a:rPr lang="es-ES"/>
              <a:pPr/>
              <a:t>2</a:t>
            </a:fld>
            <a:endParaRPr lang="es-E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53D9C-86D4-4EAA-9A6F-AF9DB493CC67}" type="slidenum">
              <a:rPr lang="es-ES"/>
              <a:pPr/>
              <a:t>3</a:t>
            </a:fld>
            <a:endParaRPr 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47DDB-CBEE-4775-91A4-7093255BCAAB}" type="slidenum">
              <a:rPr lang="es-ES"/>
              <a:pPr/>
              <a:t>4</a:t>
            </a:fld>
            <a:endParaRPr lang="es-E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4061D-E10C-47C8-A616-52F54C833187}" type="slidenum">
              <a:rPr lang="es-ES"/>
              <a:pPr/>
              <a:t>5</a:t>
            </a:fld>
            <a:endParaRPr lang="es-E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213EE-C075-4F55-87C4-40C4A872206F}" type="slidenum">
              <a:rPr lang="es-ES"/>
              <a:pPr/>
              <a:t>9</a:t>
            </a:fld>
            <a:endParaRPr lang="es-E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A3708-DB00-4C32-AF34-BED97075CF1E}" type="slidenum">
              <a:rPr lang="es-ES"/>
              <a:pPr/>
              <a:t>10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9AEED-9FFE-4FFC-9D6E-285B35144FB1}" type="slidenum">
              <a:rPr lang="es-ES"/>
              <a:pPr/>
              <a:t>11</a:t>
            </a:fld>
            <a:endParaRPr lang="es-E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68D53-9CB4-418D-A931-60814411B97C}" type="slidenum">
              <a:rPr lang="es-ES"/>
              <a:pPr/>
              <a:t>12</a:t>
            </a:fld>
            <a:endParaRPr lang="es-E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10C1CC5-DE7D-497B-A9E0-B5E1086402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BDA6D-F3F9-4599-A42C-22F7D44DF14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75953-7C80-4F6D-9000-60AC867314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D8C9D-9CC6-4B3E-8C07-995DD50F03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71E2-0B16-4B33-8BDE-753F884C990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7196-0498-48E3-8EE6-5FE5CB1489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8F805-7E0C-41C8-8DF0-87EE9079290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1FE9E6-F644-458E-8468-C43EDE8C92C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24EC5D-BEEB-4547-B3A6-12300CE3C3F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0B99B0-7658-4E89-99D0-DBD759F7CD6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06D9-D964-4FBE-886E-2CF45D2ECF5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987BD11-2D40-4A1B-86BC-235FC6CD304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8BFEB-3CEA-4EFF-AAC1-21B58E7EF5E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CBE05532-36AA-4EF1-824B-F0844B1D0C8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3315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C6889E-16BC-4AF3-BD2B-2BCCC75D81D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8" r:id="rId2"/>
    <p:sldLayoutId id="2147483693" r:id="rId3"/>
    <p:sldLayoutId id="2147483694" r:id="rId4"/>
    <p:sldLayoutId id="2147483695" r:id="rId5"/>
    <p:sldLayoutId id="2147483689" r:id="rId6"/>
    <p:sldLayoutId id="2147483696" r:id="rId7"/>
    <p:sldLayoutId id="2147483690" r:id="rId8"/>
    <p:sldLayoutId id="2147483697" r:id="rId9"/>
    <p:sldLayoutId id="2147483691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eld_of_view_in_video_games" TargetMode="External"/><Relationship Id="rId3" Type="http://schemas.openxmlformats.org/officeDocument/2006/relationships/hyperlink" Target="http://en.wikipedia.org/wiki/Angle_of_view%23Focal_length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cgamers.com/2013/05/why-good-fov-options-are-crucial-to-pc-gam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vrarchitect.net/anu/cg/Transformation/printNotes.e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4038600"/>
            <a:ext cx="6477000" cy="1828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Computer </a:t>
            </a:r>
            <a:r>
              <a:rPr lang="en-US" dirty="0" err="1" smtClean="0"/>
              <a:t>GRaphics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6049963"/>
            <a:ext cx="6705600" cy="685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Helmuth Trefftz - EAFIT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33400"/>
            <a:ext cx="2454023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dirty="0" smtClean="0"/>
              <a:t>3D Transforms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Rotation:</a:t>
            </a:r>
          </a:p>
          <a:p>
            <a:pPr>
              <a:buFontTx/>
              <a:buNone/>
            </a:pPr>
            <a:r>
              <a:rPr lang="en-US" smtClean="0"/>
              <a:t>As in 2D, the object rotates around the origin.</a:t>
            </a:r>
          </a:p>
          <a:p>
            <a:pPr>
              <a:buFontTx/>
              <a:buNone/>
            </a:pPr>
            <a:r>
              <a:rPr lang="en-US" smtClean="0"/>
              <a:t>In order to avoid unwanted translations, the object is translated to the origin, then rotated, and finally translated back to the original position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transforms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4988" cy="4525963"/>
          </a:xfrm>
        </p:spPr>
        <p:txBody>
          <a:bodyPr/>
          <a:lstStyle/>
          <a:p>
            <a:r>
              <a:rPr lang="en-US" sz="2800" smtClean="0"/>
              <a:t>Inverse of T: change the signs of dx, dy and dz</a:t>
            </a:r>
          </a:p>
          <a:p>
            <a:r>
              <a:rPr lang="en-US" sz="2800" smtClean="0"/>
              <a:t>Inverse of S: exchange sx, sy and sz by their reciprocals.</a:t>
            </a:r>
          </a:p>
          <a:p>
            <a:r>
              <a:rPr lang="en-US" sz="2800" smtClean="0"/>
              <a:t>Inverse of R: change the sign of the angle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s-ES" sz="28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dirty="0" smtClean="0"/>
              <a:t>Combining 3D transforms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How to make a point in 3D rotate around an arbitrary axis?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dirty="0" smtClean="0"/>
              <a:t>Rotation around an arbitrary axis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56100" y="1600200"/>
            <a:ext cx="4330700" cy="4525963"/>
          </a:xfrm>
        </p:spPr>
        <p:txBody>
          <a:bodyPr/>
          <a:lstStyle/>
          <a:p>
            <a:r>
              <a:rPr lang="en-US" sz="2400" smtClean="0"/>
              <a:t>P3 will rotate around the axis defined by P1P2</a:t>
            </a:r>
          </a:p>
          <a:p>
            <a:r>
              <a:rPr lang="en-US" sz="2400" smtClean="0"/>
              <a:t>(i) Make a series of translations and rotations so that the axis P1P2 coincides with the </a:t>
            </a:r>
            <a:r>
              <a:rPr lang="en-US" sz="2400" i="1" smtClean="0"/>
              <a:t>z</a:t>
            </a:r>
            <a:r>
              <a:rPr lang="en-US" sz="2400" smtClean="0"/>
              <a:t> axis.</a:t>
            </a:r>
          </a:p>
          <a:p>
            <a:r>
              <a:rPr lang="en-US" sz="2400" smtClean="0"/>
              <a:t>(ii) Rotate around </a:t>
            </a:r>
            <a:r>
              <a:rPr lang="en-US" sz="2400" i="1" smtClean="0"/>
              <a:t>z</a:t>
            </a:r>
            <a:r>
              <a:rPr lang="en-US" sz="2400" smtClean="0"/>
              <a:t>.</a:t>
            </a:r>
          </a:p>
          <a:p>
            <a:r>
              <a:rPr lang="en-US" sz="2400" smtClean="0"/>
              <a:t>(iii) Apply the inverse of all transformations involved in step (i)</a:t>
            </a:r>
            <a:endParaRPr lang="en-US" sz="2400" i="1" smtClean="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692275" y="18446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692275" y="27813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1116013" y="27813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1692275" y="3932238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692275" y="48688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1116013" y="4868863"/>
            <a:ext cx="57626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1908175" y="1989138"/>
            <a:ext cx="28733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1908175" y="2420938"/>
            <a:ext cx="576263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P1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484438" y="2276475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195513" y="1816100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P3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1331913" y="4868863"/>
            <a:ext cx="360362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1258888" y="4652963"/>
            <a:ext cx="4333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619250" y="4652963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331913" y="5084763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P2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971550" y="4479925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P3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2555875" y="2636838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X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547813" y="1557338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y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900113" y="3184525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Z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555875" y="4768850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X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547813" y="3616325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y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900113" y="5272088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/>
              <a:t>Translate P1 to the origin: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133850" y="1773238"/>
          <a:ext cx="4037013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cuación" r:id="rId4" imgW="2158920" imgH="914400" progId="Equation.3">
                  <p:embed/>
                </p:oleObj>
              </mc:Choice>
              <mc:Fallback>
                <p:oleObj name="Ecuación" r:id="rId4" imgW="21589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773238"/>
                        <a:ext cx="4037013" cy="170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94213" y="1600200"/>
            <a:ext cx="4038600" cy="4525963"/>
          </a:xfrm>
        </p:spPr>
        <p:txBody>
          <a:bodyPr/>
          <a:lstStyle/>
          <a:p>
            <a:r>
              <a:rPr lang="en-US" sz="2800" dirty="0" smtClean="0"/>
              <a:t>Rotate around </a:t>
            </a:r>
            <a:r>
              <a:rPr lang="en-US" sz="2800" i="1" dirty="0" smtClean="0"/>
              <a:t>y </a:t>
            </a:r>
            <a:r>
              <a:rPr lang="en-US" sz="2800" dirty="0" smtClean="0"/>
              <a:t>axis so that P’1P’2 is on the YZ plane</a:t>
            </a:r>
          </a:p>
          <a:p>
            <a:r>
              <a:rPr lang="en-US" sz="2000" dirty="0" smtClean="0"/>
              <a:t>Angle: -(90-</a:t>
            </a:r>
            <a:r>
              <a:rPr lang="en-US" sz="2000" dirty="0" smtClean="0">
                <a:latin typeface="Symbol" pitchFamily="18" charset="2"/>
              </a:rPr>
              <a:t>q</a:t>
            </a:r>
            <a:r>
              <a:rPr lang="en-US" sz="2000" dirty="0" smtClean="0"/>
              <a:t>) = </a:t>
            </a:r>
            <a:r>
              <a:rPr lang="en-US" sz="2000" dirty="0" smtClean="0">
                <a:latin typeface="Symbol" pitchFamily="18" charset="2"/>
              </a:rPr>
              <a:t>q</a:t>
            </a:r>
            <a:r>
              <a:rPr lang="en-US" sz="2000" dirty="0" smtClean="0"/>
              <a:t> – 90</a:t>
            </a:r>
          </a:p>
          <a:p>
            <a:endParaRPr lang="en-US" sz="2000" dirty="0" smtClean="0"/>
          </a:p>
        </p:txBody>
      </p:sp>
      <p:graphicFrame>
        <p:nvGraphicFramePr>
          <p:cNvPr id="5122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4376738" y="3656013"/>
          <a:ext cx="3846512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cuación" r:id="rId4" imgW="2171520" imgH="1180800" progId="Equation.3">
                  <p:embed/>
                </p:oleObj>
              </mc:Choice>
              <mc:Fallback>
                <p:oleObj name="Ecuación" r:id="rId4" imgW="2171520" imgH="1180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3656013"/>
                        <a:ext cx="3846512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4"/>
          <p:cNvSpPr>
            <a:spLocks noChangeShapeType="1"/>
          </p:cNvSpPr>
          <p:nvPr/>
        </p:nvSpPr>
        <p:spPr bwMode="auto">
          <a:xfrm flipV="1">
            <a:off x="1258888" y="19161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1258888" y="35734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H="1">
            <a:off x="395288" y="35734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 flipV="1">
            <a:off x="1258888" y="3284538"/>
            <a:ext cx="9366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1258888" y="2708275"/>
            <a:ext cx="360362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827088" y="340042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/>
              <a:t>P’1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2195513" y="30686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/>
              <a:t>P’2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476375" y="24209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/>
              <a:t>P’3</a:t>
            </a: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2195513" y="3284538"/>
            <a:ext cx="0" cy="6492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>
            <a:off x="900113" y="3933825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V="1">
            <a:off x="2195513" y="3573463"/>
            <a:ext cx="360362" cy="3603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1258888" y="3573463"/>
            <a:ext cx="936625" cy="3603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1619250" y="3500438"/>
            <a:ext cx="360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>
                <a:latin typeface="Symbol" pitchFamily="18" charset="2"/>
              </a:rPr>
              <a:t>q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2052638" y="3933825"/>
            <a:ext cx="151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/>
              <a:t>D1(x’2, 0, z’2)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2700338" y="3429000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X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1116013" y="1611313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Y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250825" y="4419600"/>
            <a:ext cx="287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Z</a:t>
            </a:r>
          </a:p>
        </p:txBody>
      </p:sp>
      <p:sp>
        <p:nvSpPr>
          <p:cNvPr id="5142" name="Freeform 22"/>
          <p:cNvSpPr>
            <a:spLocks/>
          </p:cNvSpPr>
          <p:nvPr/>
        </p:nvSpPr>
        <p:spPr bwMode="auto">
          <a:xfrm>
            <a:off x="1763713" y="3573463"/>
            <a:ext cx="334962" cy="215900"/>
          </a:xfrm>
          <a:custGeom>
            <a:avLst/>
            <a:gdLst>
              <a:gd name="T0" fmla="*/ 0 w 211"/>
              <a:gd name="T1" fmla="*/ 136 h 136"/>
              <a:gd name="T2" fmla="*/ 181 w 211"/>
              <a:gd name="T3" fmla="*/ 90 h 136"/>
              <a:gd name="T4" fmla="*/ 181 w 211"/>
              <a:gd name="T5" fmla="*/ 0 h 136"/>
              <a:gd name="T6" fmla="*/ 0 60000 65536"/>
              <a:gd name="T7" fmla="*/ 0 60000 65536"/>
              <a:gd name="T8" fmla="*/ 0 60000 65536"/>
              <a:gd name="T9" fmla="*/ 0 w 211"/>
              <a:gd name="T10" fmla="*/ 0 h 136"/>
              <a:gd name="T11" fmla="*/ 211 w 211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" h="136">
                <a:moveTo>
                  <a:pt x="0" y="136"/>
                </a:moveTo>
                <a:cubicBezTo>
                  <a:pt x="75" y="124"/>
                  <a:pt x="151" y="113"/>
                  <a:pt x="181" y="90"/>
                </a:cubicBezTo>
                <a:cubicBezTo>
                  <a:pt x="211" y="67"/>
                  <a:pt x="196" y="33"/>
                  <a:pt x="18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 3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0" y="1600200"/>
            <a:ext cx="4038600" cy="4525963"/>
          </a:xfrm>
        </p:spPr>
        <p:txBody>
          <a:bodyPr/>
          <a:lstStyle/>
          <a:p>
            <a:r>
              <a:rPr lang="en-US" sz="2400" dirty="0" smtClean="0"/>
              <a:t>Rotate around the </a:t>
            </a:r>
            <a:r>
              <a:rPr lang="en-US" sz="2400" i="1" dirty="0" smtClean="0"/>
              <a:t>x</a:t>
            </a:r>
            <a:r>
              <a:rPr lang="en-US" sz="2400" dirty="0" smtClean="0"/>
              <a:t> axis so that P’’1P’’ coincides with the </a:t>
            </a:r>
            <a:r>
              <a:rPr lang="en-US" sz="2400" i="1" dirty="0" smtClean="0"/>
              <a:t>Z</a:t>
            </a:r>
            <a:r>
              <a:rPr lang="en-US" sz="2400" dirty="0" smtClean="0"/>
              <a:t> axis (note that P’’1P’’3 is </a:t>
            </a:r>
            <a:r>
              <a:rPr lang="en-US" sz="2400" i="1" dirty="0" smtClean="0"/>
              <a:t>not</a:t>
            </a:r>
            <a:r>
              <a:rPr lang="en-US" sz="2400" dirty="0" smtClean="0"/>
              <a:t> necessarily on the </a:t>
            </a:r>
            <a:r>
              <a:rPr lang="en-US" sz="2400" dirty="0" err="1" smtClean="0"/>
              <a:t>Yzplane</a:t>
            </a:r>
            <a:r>
              <a:rPr lang="en-US" sz="2400" dirty="0" smtClean="0"/>
              <a:t>):</a:t>
            </a:r>
          </a:p>
          <a:p>
            <a:endParaRPr lang="en-US" sz="2400" dirty="0" smtClean="0"/>
          </a:p>
        </p:txBody>
      </p:sp>
      <p:graphicFrame>
        <p:nvGraphicFramePr>
          <p:cNvPr id="614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3646487"/>
          <a:ext cx="5472113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cuación" r:id="rId4" imgW="2412720" imgH="1180800" progId="Equation.3">
                  <p:embed/>
                </p:oleObj>
              </mc:Choice>
              <mc:Fallback>
                <p:oleObj name="Ecuación" r:id="rId4" imgW="2412720" imgH="1180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46487"/>
                        <a:ext cx="5472113" cy="267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4"/>
          <p:cNvSpPr>
            <a:spLocks noChangeShapeType="1"/>
          </p:cNvSpPr>
          <p:nvPr/>
        </p:nvSpPr>
        <p:spPr bwMode="auto">
          <a:xfrm flipV="1">
            <a:off x="1258888" y="19161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258888" y="35734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395288" y="35734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700338" y="3429000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X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1116013" y="1611313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Y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50825" y="4419600"/>
            <a:ext cx="287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Z</a:t>
            </a:r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 flipV="1">
            <a:off x="468313" y="3357563"/>
            <a:ext cx="7905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331913" y="3213100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/>
              <a:t>P’’</a:t>
            </a:r>
            <a:r>
              <a:rPr lang="es-CO" sz="1400" baseline="-25000"/>
              <a:t>1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50825" y="3068638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P</a:t>
            </a:r>
            <a:r>
              <a:rPr lang="es-CO" sz="1400"/>
              <a:t>’’</a:t>
            </a:r>
            <a:r>
              <a:rPr lang="es-CO" sz="1400" baseline="-25000"/>
              <a:t>2</a:t>
            </a:r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468313" y="3357563"/>
            <a:ext cx="0" cy="10080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V="1">
            <a:off x="468313" y="2565400"/>
            <a:ext cx="790575" cy="7921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611188" y="4221163"/>
            <a:ext cx="7207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 i="1"/>
              <a:t>Z</a:t>
            </a:r>
            <a:r>
              <a:rPr lang="es-CO" sz="1200"/>
              <a:t>’’</a:t>
            </a:r>
            <a:r>
              <a:rPr lang="es-CO" sz="1200" baseline="-25000"/>
              <a:t>2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258888" y="2433638"/>
            <a:ext cx="7207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200" i="1"/>
              <a:t>y</a:t>
            </a:r>
            <a:r>
              <a:rPr lang="es-CO" sz="1200"/>
              <a:t>’’</a:t>
            </a:r>
            <a:r>
              <a:rPr lang="es-CO" sz="1200" baseline="-25000"/>
              <a:t>2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827088" y="350043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>
                <a:latin typeface="Symbol" pitchFamily="18" charset="2"/>
              </a:rPr>
              <a:t>f</a:t>
            </a:r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814388" y="3500438"/>
            <a:ext cx="85725" cy="504825"/>
          </a:xfrm>
          <a:custGeom>
            <a:avLst/>
            <a:gdLst>
              <a:gd name="T0" fmla="*/ 8 w 54"/>
              <a:gd name="T1" fmla="*/ 318 h 318"/>
              <a:gd name="T2" fmla="*/ 8 w 54"/>
              <a:gd name="T3" fmla="*/ 136 h 318"/>
              <a:gd name="T4" fmla="*/ 54 w 54"/>
              <a:gd name="T5" fmla="*/ 0 h 318"/>
              <a:gd name="T6" fmla="*/ 0 60000 65536"/>
              <a:gd name="T7" fmla="*/ 0 60000 65536"/>
              <a:gd name="T8" fmla="*/ 0 60000 65536"/>
              <a:gd name="T9" fmla="*/ 0 w 54"/>
              <a:gd name="T10" fmla="*/ 0 h 318"/>
              <a:gd name="T11" fmla="*/ 54 w 54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" h="318">
                <a:moveTo>
                  <a:pt x="8" y="318"/>
                </a:moveTo>
                <a:cubicBezTo>
                  <a:pt x="4" y="253"/>
                  <a:pt x="0" y="189"/>
                  <a:pt x="8" y="136"/>
                </a:cubicBezTo>
                <a:cubicBezTo>
                  <a:pt x="16" y="83"/>
                  <a:pt x="35" y="41"/>
                  <a:pt x="5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971550" y="2349500"/>
            <a:ext cx="287338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39750" y="1989138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/>
              <a:t>P</a:t>
            </a:r>
            <a:r>
              <a:rPr lang="es-CO" sz="1400"/>
              <a:t>’’</a:t>
            </a:r>
            <a:r>
              <a:rPr lang="es-CO" sz="1400" baseline="-2500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 4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0" y="1600200"/>
            <a:ext cx="4038600" cy="4525963"/>
          </a:xfrm>
        </p:spPr>
        <p:txBody>
          <a:bodyPr/>
          <a:lstStyle/>
          <a:p>
            <a:r>
              <a:rPr lang="en-US" sz="2400" smtClean="0"/>
              <a:t>Rotate around the </a:t>
            </a:r>
            <a:r>
              <a:rPr lang="en-US" sz="2400" i="1" smtClean="0"/>
              <a:t>z</a:t>
            </a:r>
            <a:r>
              <a:rPr lang="en-US" sz="2400" smtClean="0"/>
              <a:t> axis the desired angle:</a:t>
            </a:r>
          </a:p>
        </p:txBody>
      </p:sp>
      <p:graphicFrame>
        <p:nvGraphicFramePr>
          <p:cNvPr id="7170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505200" y="2876550"/>
          <a:ext cx="5459413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cuación" r:id="rId4" imgW="2527200" imgH="1701720" progId="Equation.3">
                  <p:embed/>
                </p:oleObj>
              </mc:Choice>
              <mc:Fallback>
                <p:oleObj name="Ecuación" r:id="rId4" imgW="2527200" imgH="1701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76550"/>
                        <a:ext cx="5459413" cy="367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4"/>
          <p:cNvSpPr>
            <a:spLocks noChangeShapeType="1"/>
          </p:cNvSpPr>
          <p:nvPr/>
        </p:nvSpPr>
        <p:spPr bwMode="auto">
          <a:xfrm flipV="1">
            <a:off x="1258888" y="19161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258888" y="35734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H="1">
            <a:off x="395288" y="35734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700338" y="3429000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X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116013" y="1611313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Y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250825" y="4419600"/>
            <a:ext cx="287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Z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331913" y="3213100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/>
              <a:t>P’’’</a:t>
            </a:r>
            <a:r>
              <a:rPr lang="es-CO" sz="1400" baseline="-25000"/>
              <a:t>1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755650" y="3573463"/>
            <a:ext cx="5032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84213" y="40052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/>
              <a:t>P’’’</a:t>
            </a:r>
            <a:r>
              <a:rPr lang="es-CO" sz="1400" baseline="-25000"/>
              <a:t>2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 flipV="1">
            <a:off x="1042988" y="3068638"/>
            <a:ext cx="2159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1042988" y="2420938"/>
            <a:ext cx="649287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692275" y="2420938"/>
            <a:ext cx="0" cy="1152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1258888" y="2420938"/>
            <a:ext cx="433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1258888" y="2420938"/>
            <a:ext cx="433387" cy="1152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11188" y="2781300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/>
              <a:t>P’’’</a:t>
            </a:r>
            <a:r>
              <a:rPr lang="es-CO" sz="1400" baseline="-25000"/>
              <a:t>3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187450" y="277495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>
                <a:latin typeface="Symbol" pitchFamily="18" charset="2"/>
              </a:rPr>
              <a:t>a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547813" y="3659188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x</a:t>
            </a:r>
            <a:r>
              <a:rPr lang="es-CO" sz="1200"/>
              <a:t>’’’</a:t>
            </a:r>
            <a:r>
              <a:rPr lang="es-CO" sz="1200" baseline="-25000"/>
              <a:t>3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827088" y="2205038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400" i="1"/>
              <a:t>y</a:t>
            </a:r>
            <a:r>
              <a:rPr lang="es-CO" sz="1200"/>
              <a:t>’’’</a:t>
            </a:r>
            <a:r>
              <a:rPr lang="es-CO" sz="1200" baseline="-25000"/>
              <a:t>3</a:t>
            </a:r>
          </a:p>
        </p:txBody>
      </p:sp>
      <p:sp>
        <p:nvSpPr>
          <p:cNvPr id="7191" name="Freeform 23"/>
          <p:cNvSpPr>
            <a:spLocks/>
          </p:cNvSpPr>
          <p:nvPr/>
        </p:nvSpPr>
        <p:spPr bwMode="auto">
          <a:xfrm>
            <a:off x="1258888" y="2781300"/>
            <a:ext cx="217487" cy="142875"/>
          </a:xfrm>
          <a:custGeom>
            <a:avLst/>
            <a:gdLst>
              <a:gd name="T0" fmla="*/ 137 w 137"/>
              <a:gd name="T1" fmla="*/ 90 h 90"/>
              <a:gd name="T2" fmla="*/ 91 w 137"/>
              <a:gd name="T3" fmla="*/ 45 h 90"/>
              <a:gd name="T4" fmla="*/ 0 w 137"/>
              <a:gd name="T5" fmla="*/ 0 h 90"/>
              <a:gd name="T6" fmla="*/ 0 60000 65536"/>
              <a:gd name="T7" fmla="*/ 0 60000 65536"/>
              <a:gd name="T8" fmla="*/ 0 60000 65536"/>
              <a:gd name="T9" fmla="*/ 0 w 137"/>
              <a:gd name="T10" fmla="*/ 0 h 90"/>
              <a:gd name="T11" fmla="*/ 137 w 137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" h="90">
                <a:moveTo>
                  <a:pt x="137" y="90"/>
                </a:moveTo>
                <a:cubicBezTo>
                  <a:pt x="125" y="75"/>
                  <a:pt x="114" y="60"/>
                  <a:pt x="91" y="45"/>
                </a:cubicBezTo>
                <a:cubicBezTo>
                  <a:pt x="68" y="30"/>
                  <a:pt x="34" y="15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Final transform:</a:t>
            </a:r>
          </a:p>
        </p:txBody>
      </p:sp>
      <p:graphicFrame>
        <p:nvGraphicFramePr>
          <p:cNvPr id="8195" name="Object 27"/>
          <p:cNvGraphicFramePr>
            <a:graphicFrameLocks noGrp="1" noChangeAspect="1"/>
          </p:cNvGraphicFramePr>
          <p:nvPr>
            <p:ph sz="half" idx="1"/>
          </p:nvPr>
        </p:nvGraphicFramePr>
        <p:xfrm>
          <a:off x="1428750" y="3741738"/>
          <a:ext cx="209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cuación" r:id="rId4" imgW="2095200" imgH="241200" progId="Equation.3">
                  <p:embed/>
                </p:oleObj>
              </mc:Choice>
              <mc:Fallback>
                <p:oleObj name="Ecuación" r:id="rId4" imgW="209520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741738"/>
                        <a:ext cx="2095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s-CO" sz="2400" dirty="0"/>
              <a:t>Complete </a:t>
            </a:r>
            <a:r>
              <a:rPr lang="es-CO" sz="2400" dirty="0" err="1" smtClean="0"/>
              <a:t>transformation</a:t>
            </a:r>
            <a:endParaRPr lang="es-CO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s-CO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s-CO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s-CO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s-CO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Then undo the first transforms</a:t>
            </a:r>
            <a:r>
              <a:rPr lang="es-CO" sz="2400" dirty="0"/>
              <a:t>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s-CO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s-CO" sz="2400" dirty="0"/>
          </a:p>
        </p:txBody>
      </p:sp>
      <p:graphicFrame>
        <p:nvGraphicFramePr>
          <p:cNvPr id="8194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2286000"/>
          <a:ext cx="563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cuación" r:id="rId6" imgW="2743200" imgH="241200" progId="Equation.3">
                  <p:embed/>
                </p:oleObj>
              </mc:Choice>
              <mc:Fallback>
                <p:oleObj name="Ecuación" r:id="rId6" imgW="274320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5638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4"/>
          <p:cNvSpPr>
            <a:spLocks noChangeShapeType="1"/>
          </p:cNvSpPr>
          <p:nvPr/>
        </p:nvSpPr>
        <p:spPr bwMode="auto">
          <a:xfrm flipV="1">
            <a:off x="1692275" y="18446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1692275" y="27813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flipH="1">
            <a:off x="1116013" y="27813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V="1">
            <a:off x="1692275" y="3932238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>
            <a:off x="1692275" y="48688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 flipH="1">
            <a:off x="1116013" y="4868863"/>
            <a:ext cx="57626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 flipV="1">
            <a:off x="1908175" y="1989138"/>
            <a:ext cx="28733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V="1">
            <a:off x="1908175" y="2420938"/>
            <a:ext cx="576263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P1</a:t>
            </a:r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2484438" y="2276475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P2</a:t>
            </a:r>
          </a:p>
        </p:txBody>
      </p: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2195513" y="1816100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P3</a:t>
            </a:r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 flipH="1">
            <a:off x="1331913" y="4868863"/>
            <a:ext cx="360362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 flipH="1" flipV="1">
            <a:off x="1258888" y="4652963"/>
            <a:ext cx="4333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17"/>
          <p:cNvSpPr txBox="1">
            <a:spLocks noChangeArrowheads="1"/>
          </p:cNvSpPr>
          <p:nvPr/>
        </p:nvSpPr>
        <p:spPr bwMode="auto">
          <a:xfrm>
            <a:off x="1619250" y="4652963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P1</a:t>
            </a:r>
          </a:p>
        </p:txBody>
      </p:sp>
      <p:sp>
        <p:nvSpPr>
          <p:cNvPr id="8212" name="Text Box 18"/>
          <p:cNvSpPr txBox="1">
            <a:spLocks noChangeArrowheads="1"/>
          </p:cNvSpPr>
          <p:nvPr/>
        </p:nvSpPr>
        <p:spPr bwMode="auto">
          <a:xfrm>
            <a:off x="1331913" y="5084763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P2</a:t>
            </a:r>
          </a:p>
        </p:txBody>
      </p:sp>
      <p:sp>
        <p:nvSpPr>
          <p:cNvPr id="8213" name="Text Box 19"/>
          <p:cNvSpPr txBox="1">
            <a:spLocks noChangeArrowheads="1"/>
          </p:cNvSpPr>
          <p:nvPr/>
        </p:nvSpPr>
        <p:spPr bwMode="auto">
          <a:xfrm>
            <a:off x="971550" y="4479925"/>
            <a:ext cx="431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P3</a:t>
            </a:r>
          </a:p>
        </p:txBody>
      </p:sp>
      <p:sp>
        <p:nvSpPr>
          <p:cNvPr id="8214" name="Text Box 20"/>
          <p:cNvSpPr txBox="1">
            <a:spLocks noChangeArrowheads="1"/>
          </p:cNvSpPr>
          <p:nvPr/>
        </p:nvSpPr>
        <p:spPr bwMode="auto">
          <a:xfrm>
            <a:off x="2555875" y="2636838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X</a:t>
            </a:r>
          </a:p>
        </p:txBody>
      </p:sp>
      <p:sp>
        <p:nvSpPr>
          <p:cNvPr id="8215" name="Text Box 21"/>
          <p:cNvSpPr txBox="1">
            <a:spLocks noChangeArrowheads="1"/>
          </p:cNvSpPr>
          <p:nvPr/>
        </p:nvSpPr>
        <p:spPr bwMode="auto">
          <a:xfrm>
            <a:off x="1547813" y="1557338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y</a:t>
            </a:r>
          </a:p>
        </p:txBody>
      </p:sp>
      <p:sp>
        <p:nvSpPr>
          <p:cNvPr id="8216" name="Text Box 22"/>
          <p:cNvSpPr txBox="1">
            <a:spLocks noChangeArrowheads="1"/>
          </p:cNvSpPr>
          <p:nvPr/>
        </p:nvSpPr>
        <p:spPr bwMode="auto">
          <a:xfrm>
            <a:off x="900113" y="3184525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Z</a:t>
            </a:r>
          </a:p>
        </p:txBody>
      </p:sp>
      <p:sp>
        <p:nvSpPr>
          <p:cNvPr id="8217" name="Text Box 23"/>
          <p:cNvSpPr txBox="1">
            <a:spLocks noChangeArrowheads="1"/>
          </p:cNvSpPr>
          <p:nvPr/>
        </p:nvSpPr>
        <p:spPr bwMode="auto">
          <a:xfrm>
            <a:off x="2555875" y="4768850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X</a:t>
            </a:r>
          </a:p>
        </p:txBody>
      </p:sp>
      <p:sp>
        <p:nvSpPr>
          <p:cNvPr id="8218" name="Text Box 24"/>
          <p:cNvSpPr txBox="1">
            <a:spLocks noChangeArrowheads="1"/>
          </p:cNvSpPr>
          <p:nvPr/>
        </p:nvSpPr>
        <p:spPr bwMode="auto">
          <a:xfrm>
            <a:off x="1547813" y="3616325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y</a:t>
            </a:r>
          </a:p>
        </p:txBody>
      </p:sp>
      <p:sp>
        <p:nvSpPr>
          <p:cNvPr id="8219" name="Text Box 25"/>
          <p:cNvSpPr txBox="1">
            <a:spLocks noChangeArrowheads="1"/>
          </p:cNvSpPr>
          <p:nvPr/>
        </p:nvSpPr>
        <p:spPr bwMode="auto">
          <a:xfrm>
            <a:off x="900113" y="5272088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000"/>
              <a:t>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3D Transformations</a:t>
            </a:r>
          </a:p>
        </p:txBody>
      </p:sp>
      <p:sp>
        <p:nvSpPr>
          <p:cNvPr id="9220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What does the following transformation do? 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It converts from a right-hand system into a left-hand and vice versa</a:t>
            </a:r>
          </a:p>
        </p:txBody>
      </p:sp>
      <p:sp>
        <p:nvSpPr>
          <p:cNvPr id="9221" name="4 Marcador de contenido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s-CO" smtClean="0"/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13338" y="1763713"/>
          <a:ext cx="32131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cuación" r:id="rId3" imgW="1536480" imgH="914400" progId="Equation.3">
                  <p:embed/>
                </p:oleObj>
              </mc:Choice>
              <mc:Fallback>
                <p:oleObj name="Ecuación" r:id="rId3" imgW="153648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1763713"/>
                        <a:ext cx="3213100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495800"/>
          </a:xfrm>
        </p:spPr>
        <p:txBody>
          <a:bodyPr/>
          <a:lstStyle/>
          <a:p>
            <a:r>
              <a:rPr lang="en-US" smtClean="0"/>
              <a:t>Translation</a:t>
            </a:r>
          </a:p>
          <a:p>
            <a:r>
              <a:rPr lang="en-US" smtClean="0"/>
              <a:t>Scaling</a:t>
            </a:r>
          </a:p>
          <a:p>
            <a:r>
              <a:rPr lang="en-US" smtClean="0"/>
              <a:t>Rotations</a:t>
            </a:r>
          </a:p>
          <a:p>
            <a:pPr lvl="1"/>
            <a:r>
              <a:rPr lang="en-US" smtClean="0"/>
              <a:t>Around X</a:t>
            </a:r>
          </a:p>
          <a:p>
            <a:pPr lvl="1"/>
            <a:r>
              <a:rPr lang="en-US" smtClean="0"/>
              <a:t>Around Y</a:t>
            </a:r>
          </a:p>
          <a:p>
            <a:pPr lvl="1"/>
            <a:r>
              <a:rPr lang="en-US" smtClean="0"/>
              <a:t>Around Z</a:t>
            </a:r>
          </a:p>
          <a:p>
            <a:r>
              <a:rPr lang="en-US" smtClean="0"/>
              <a:t>Perspective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Shears</a:t>
            </a:r>
          </a:p>
        </p:txBody>
      </p:sp>
      <p:sp>
        <p:nvSpPr>
          <p:cNvPr id="10244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What does the following transformation do?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Shears the </a:t>
            </a:r>
            <a:r>
              <a:rPr lang="en-US" i="1" smtClean="0"/>
              <a:t>x</a:t>
            </a:r>
            <a:r>
              <a:rPr lang="en-US" smtClean="0"/>
              <a:t> and  </a:t>
            </a:r>
            <a:r>
              <a:rPr lang="en-US" i="1" smtClean="0"/>
              <a:t>y</a:t>
            </a:r>
            <a:r>
              <a:rPr lang="en-US" smtClean="0"/>
              <a:t> coordinates as </a:t>
            </a:r>
            <a:r>
              <a:rPr lang="en-US" i="1" smtClean="0"/>
              <a:t>z</a:t>
            </a:r>
            <a:r>
              <a:rPr lang="en-US" smtClean="0"/>
              <a:t> increases.</a:t>
            </a:r>
          </a:p>
        </p:txBody>
      </p:sp>
      <p:sp>
        <p:nvSpPr>
          <p:cNvPr id="10245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s-CO" smtClean="0"/>
          </a:p>
        </p:txBody>
      </p:sp>
      <p:sp>
        <p:nvSpPr>
          <p:cNvPr id="10246" name="4 Marcador de contenido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s-CO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060950" y="1763713"/>
          <a:ext cx="331946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cuación" r:id="rId3" imgW="1587240" imgH="914400" progId="Equation.3">
                  <p:embed/>
                </p:oleObj>
              </mc:Choice>
              <mc:Fallback>
                <p:oleObj name="Ecuación" r:id="rId3" imgW="158724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763713"/>
                        <a:ext cx="3319463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Transformations</a:t>
            </a:r>
          </a:p>
        </p:txBody>
      </p:sp>
      <p:sp>
        <p:nvSpPr>
          <p:cNvPr id="33795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 smtClean="0"/>
          </a:p>
        </p:txBody>
      </p:sp>
      <p:sp>
        <p:nvSpPr>
          <p:cNvPr id="33796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s-CO" smtClean="0"/>
          </a:p>
        </p:txBody>
      </p:sp>
      <p:sp>
        <p:nvSpPr>
          <p:cNvPr id="33797" name="4 Marcador de contenido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s-CO" smtClean="0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981200"/>
            <a:ext cx="91011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Projection Transformations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Projections: </a:t>
            </a:r>
            <a:r>
              <a:rPr lang="en-US" sz="2800" i="1" smtClean="0"/>
              <a:t>project </a:t>
            </a:r>
            <a:r>
              <a:rPr lang="en-US" sz="2800" smtClean="0"/>
              <a:t>a 3D object into a flat, 2D surface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Types of projection: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Perspective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Parallel</a:t>
            </a:r>
            <a:endParaRPr lang="en-US" smtClean="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 rot="-5400000">
            <a:off x="1763713" y="4724400"/>
            <a:ext cx="1439862" cy="865188"/>
          </a:xfrm>
          <a:prstGeom prst="parallelogram">
            <a:avLst>
              <a:gd name="adj" fmla="val 416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132138" y="4365625"/>
            <a:ext cx="792162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 rot="-5400000">
            <a:off x="5653088" y="4724400"/>
            <a:ext cx="1439862" cy="865188"/>
          </a:xfrm>
          <a:prstGeom prst="parallelogram">
            <a:avLst>
              <a:gd name="adj" fmla="val 416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7021513" y="4365625"/>
            <a:ext cx="792162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971550" y="53736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1042988" y="4365625"/>
            <a:ext cx="2089150" cy="10795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1042988" y="5157788"/>
            <a:ext cx="2881312" cy="2873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268538" y="4797425"/>
            <a:ext cx="215900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003800" y="4365625"/>
            <a:ext cx="2016125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5795963" y="5157788"/>
            <a:ext cx="2016125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940425" y="4724400"/>
            <a:ext cx="792163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1188" y="1600200"/>
            <a:ext cx="4038600" cy="4525963"/>
          </a:xfrm>
        </p:spPr>
        <p:txBody>
          <a:bodyPr/>
          <a:lstStyle/>
          <a:p>
            <a:r>
              <a:rPr lang="en-US" sz="2800" smtClean="0"/>
              <a:t>Projection plane: Orthogonal to the z axis, distance </a:t>
            </a:r>
            <a:r>
              <a:rPr lang="en-US" sz="2800" i="1" smtClean="0"/>
              <a:t>d</a:t>
            </a:r>
            <a:r>
              <a:rPr lang="en-US" sz="2800" smtClean="0"/>
              <a:t> from the origin</a:t>
            </a:r>
            <a:r>
              <a:rPr lang="en-US" sz="2800" i="1" smtClean="0"/>
              <a:t>.</a:t>
            </a:r>
          </a:p>
        </p:txBody>
      </p:sp>
      <p:graphicFrame>
        <p:nvGraphicFramePr>
          <p:cNvPr id="11266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3471863"/>
          <a:ext cx="489743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cuación" r:id="rId4" imgW="2158920" imgH="838080" progId="Equation.3">
                  <p:embed/>
                </p:oleObj>
              </mc:Choice>
              <mc:Fallback>
                <p:oleObj name="Ecuación" r:id="rId4" imgW="2158920" imgH="838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71863"/>
                        <a:ext cx="4897438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971550" y="32131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V="1">
            <a:off x="971550" y="206057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828675" y="1700213"/>
            <a:ext cx="358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x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V="1">
            <a:off x="971550" y="2565400"/>
            <a:ext cx="1728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348038" y="2997200"/>
            <a:ext cx="358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z</a:t>
            </a: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2700338" y="2565400"/>
            <a:ext cx="0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1908175" y="2565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2700338" y="2205038"/>
            <a:ext cx="1366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P(x, y, z)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x</a:t>
            </a:r>
            <a:r>
              <a:rPr lang="es-CO" baseline="-25000"/>
              <a:t>p</a:t>
            </a: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971550" y="34290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1187450" y="350043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d</a:t>
            </a:r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969963" y="458152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827088" y="3068638"/>
            <a:ext cx="358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x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3346450" y="4365625"/>
            <a:ext cx="358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z</a:t>
            </a:r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2698750" y="4581525"/>
            <a:ext cx="0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1906588" y="42926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1617663" y="486886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y</a:t>
            </a:r>
            <a:r>
              <a:rPr lang="es-CO" baseline="-25000"/>
              <a:t>p</a:t>
            </a:r>
          </a:p>
        </p:txBody>
      </p:sp>
      <p:sp>
        <p:nvSpPr>
          <p:cNvPr id="11286" name="Line 21"/>
          <p:cNvSpPr>
            <a:spLocks noChangeShapeType="1"/>
          </p:cNvSpPr>
          <p:nvPr/>
        </p:nvSpPr>
        <p:spPr bwMode="auto">
          <a:xfrm>
            <a:off x="969963" y="43656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1185863" y="400526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d</a:t>
            </a:r>
          </a:p>
        </p:txBody>
      </p:sp>
      <p:sp>
        <p:nvSpPr>
          <p:cNvPr id="11288" name="Line 23"/>
          <p:cNvSpPr>
            <a:spLocks noChangeShapeType="1"/>
          </p:cNvSpPr>
          <p:nvPr/>
        </p:nvSpPr>
        <p:spPr bwMode="auto">
          <a:xfrm>
            <a:off x="971550" y="45815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827088" y="5510213"/>
            <a:ext cx="358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y</a:t>
            </a:r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971550" y="4581525"/>
            <a:ext cx="1728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2700338" y="5294313"/>
            <a:ext cx="1366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i="1"/>
              <a:t>P(x, y, z)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 smtClean="0"/>
              <a:t>As matrix multiplication: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Dividing by W: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00563" y="1411288"/>
          <a:ext cx="395922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cuación" r:id="rId4" imgW="2234880" imgH="1320480" progId="Equation.3">
                  <p:embed/>
                </p:oleObj>
              </mc:Choice>
              <mc:Fallback>
                <p:oleObj name="Ecuación" r:id="rId4" imgW="2234880" imgH="1320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11288"/>
                        <a:ext cx="3959225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7538" y="4343400"/>
          <a:ext cx="38798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cuación" r:id="rId6" imgW="1981080" imgH="609480" progId="Equation.3">
                  <p:embed/>
                </p:oleObj>
              </mc:Choice>
              <mc:Fallback>
                <p:oleObj name="Ecuación" r:id="rId6" imgW="198108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43400"/>
                        <a:ext cx="38798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 smtClean="0"/>
              <a:t>Perspective – For programming purposes</a:t>
            </a:r>
            <a:endParaRPr lang="en-US" sz="3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noProof="0" dirty="0" smtClean="0"/>
              <a:t>If the observer is at the origin, looking in the +Z direction, the X axis grows to the left of the viewport window.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14800" cy="4572000"/>
          </a:xfrm>
        </p:spPr>
        <p:txBody>
          <a:bodyPr/>
          <a:lstStyle/>
          <a:p>
            <a:r>
              <a:rPr lang="en-US" noProof="0" dirty="0" smtClean="0"/>
              <a:t>It is simpler to put the observer in the origin, looking in the –Z direction.</a:t>
            </a:r>
          </a:p>
          <a:p>
            <a:r>
              <a:rPr lang="en-US" noProof="0" dirty="0" smtClean="0"/>
              <a:t>In this case, put the object to draw along the –Z axis, and d becomes negative.</a:t>
            </a:r>
          </a:p>
          <a:p>
            <a:r>
              <a:rPr lang="en-US" noProof="0" dirty="0" smtClean="0"/>
              <a:t>In this situation, X grows to the right of the viewport window.</a:t>
            </a:r>
          </a:p>
        </p:txBody>
      </p:sp>
    </p:spTree>
    <p:extLst>
      <p:ext uri="{BB962C8B-B14F-4D97-AF65-F5344CB8AC3E}">
        <p14:creationId xmlns:p14="http://schemas.microsoft.com/office/powerpoint/2010/main" val="280788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FOV </a:t>
            </a:r>
            <a:r>
              <a:rPr lang="es-ES" dirty="0" err="1" smtClean="0"/>
              <a:t>is</a:t>
            </a:r>
            <a:r>
              <a:rPr lang="es-ES" dirty="0" smtClean="0"/>
              <a:t> normal?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of </a:t>
            </a:r>
            <a:r>
              <a:rPr lang="es-ES" dirty="0" err="1" smtClean="0"/>
              <a:t>view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r>
              <a:rPr lang="es-ES" dirty="0" smtClean="0"/>
              <a:t> </a:t>
            </a:r>
            <a:r>
              <a:rPr lang="es-ES" dirty="0" err="1" smtClean="0"/>
              <a:t>corresponds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normal </a:t>
            </a:r>
            <a:r>
              <a:rPr lang="es-ES" dirty="0" err="1" smtClean="0"/>
              <a:t>lenses</a:t>
            </a:r>
            <a:r>
              <a:rPr lang="es-ES" dirty="0" smtClean="0"/>
              <a:t>?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Consoles</a:t>
            </a:r>
            <a:r>
              <a:rPr lang="es-ES" dirty="0" smtClean="0"/>
              <a:t>: 60 </a:t>
            </a:r>
            <a:r>
              <a:rPr lang="es-ES" dirty="0" err="1" smtClean="0"/>
              <a:t>degrees</a:t>
            </a:r>
            <a:endParaRPr lang="es-ES" dirty="0" smtClean="0"/>
          </a:p>
          <a:p>
            <a:r>
              <a:rPr lang="es-ES" dirty="0" smtClean="0"/>
              <a:t>PC: 90 </a:t>
            </a:r>
            <a:r>
              <a:rPr lang="es-ES" dirty="0" err="1" smtClean="0"/>
              <a:t>to</a:t>
            </a:r>
            <a:r>
              <a:rPr lang="es-ES" dirty="0" smtClean="0"/>
              <a:t> 100 </a:t>
            </a:r>
            <a:r>
              <a:rPr lang="es-ES" dirty="0" err="1" smtClean="0"/>
              <a:t>degrees</a:t>
            </a:r>
            <a:endParaRPr lang="es-ES" dirty="0" smtClean="0"/>
          </a:p>
          <a:p>
            <a:r>
              <a:rPr lang="es-ES" dirty="0" err="1" smtClean="0"/>
              <a:t>Source</a:t>
            </a:r>
            <a:r>
              <a:rPr lang="es-ES" dirty="0" smtClean="0"/>
              <a:t>: (2) and (3)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30472"/>
            <a:ext cx="3759200" cy="24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9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FOV </a:t>
            </a:r>
            <a:r>
              <a:rPr lang="es-ES" dirty="0" err="1" smtClean="0"/>
              <a:t>is</a:t>
            </a:r>
            <a:r>
              <a:rPr lang="es-ES" dirty="0" smtClean="0"/>
              <a:t> “normal”?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32436" b="-32436"/>
          <a:stretch>
            <a:fillRect/>
          </a:stretch>
        </p:blipFill>
        <p:spPr>
          <a:xfrm>
            <a:off x="612648" y="1600200"/>
            <a:ext cx="8153400" cy="4495800"/>
          </a:xfrm>
        </p:spPr>
      </p:pic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>
          <a:xfrm>
            <a:off x="609600" y="1676400"/>
            <a:ext cx="8153400" cy="4525963"/>
          </a:xfrm>
        </p:spPr>
        <p:txBody>
          <a:bodyPr/>
          <a:lstStyle/>
          <a:p>
            <a:pPr marL="319088" marR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57200" y="5352871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Log-log </a:t>
            </a:r>
            <a:r>
              <a:rPr lang="es-ES" dirty="0" err="1"/>
              <a:t>graphs</a:t>
            </a:r>
            <a:r>
              <a:rPr lang="es-ES" dirty="0"/>
              <a:t> of focal </a:t>
            </a:r>
            <a:r>
              <a:rPr lang="es-ES" dirty="0" err="1"/>
              <a:t>length</a:t>
            </a:r>
            <a:r>
              <a:rPr lang="es-ES" dirty="0"/>
              <a:t> vs </a:t>
            </a:r>
            <a:r>
              <a:rPr lang="es-ES" dirty="0" err="1"/>
              <a:t>crop</a:t>
            </a:r>
            <a:r>
              <a:rPr lang="es-ES" dirty="0"/>
              <a:t> factor vs diagonal, horizontal and vertical </a:t>
            </a:r>
            <a:r>
              <a:rPr lang="es-ES" dirty="0" err="1"/>
              <a:t>angles</a:t>
            </a:r>
            <a:r>
              <a:rPr lang="es-ES" dirty="0"/>
              <a:t> of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film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sensors</a:t>
            </a:r>
            <a:r>
              <a:rPr lang="es-ES" dirty="0"/>
              <a:t> of 3:2 and 4:3 </a:t>
            </a:r>
            <a:r>
              <a:rPr lang="es-ES" dirty="0" err="1"/>
              <a:t>aspect</a:t>
            </a:r>
            <a:r>
              <a:rPr lang="es-ES" dirty="0"/>
              <a:t> ratios.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yellow</a:t>
            </a:r>
            <a:r>
              <a:rPr lang="es-ES" dirty="0"/>
              <a:t> line shows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18 mm </a:t>
            </a:r>
            <a:r>
              <a:rPr lang="es-ES" dirty="0" err="1"/>
              <a:t>on</a:t>
            </a:r>
            <a:r>
              <a:rPr lang="es-ES" dirty="0"/>
              <a:t> 3:2 APS-C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equivalent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27 mm and </a:t>
            </a:r>
            <a:r>
              <a:rPr lang="es-ES" dirty="0" err="1"/>
              <a:t>yields</a:t>
            </a:r>
            <a:r>
              <a:rPr lang="es-ES" dirty="0"/>
              <a:t> a vertical </a:t>
            </a:r>
            <a:r>
              <a:rPr lang="es-ES" dirty="0" err="1"/>
              <a:t>angle</a:t>
            </a:r>
            <a:r>
              <a:rPr lang="es-ES" dirty="0"/>
              <a:t> of 48 </a:t>
            </a:r>
            <a:r>
              <a:rPr lang="es-ES" dirty="0" err="1"/>
              <a:t>degrees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0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FOV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“normal”?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From</a:t>
            </a:r>
            <a:r>
              <a:rPr lang="es-ES" dirty="0" smtClean="0"/>
              <a:t> Wikipedia: </a:t>
            </a:r>
            <a:r>
              <a:rPr lang="es-ES" dirty="0" err="1" smtClean="0"/>
              <a:t>Angle</a:t>
            </a:r>
            <a:r>
              <a:rPr lang="es-ES" dirty="0" smtClean="0"/>
              <a:t> of View: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8440"/>
            <a:ext cx="8382000" cy="27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9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baseline="0" dirty="0" smtClean="0"/>
              <a:t> Focal </a:t>
            </a:r>
            <a:r>
              <a:rPr lang="es-ES" baseline="0" dirty="0" err="1" smtClean="0"/>
              <a:t>Lenth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affects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perspective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27893" r="-127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3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3D Transforms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Translations: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2100263"/>
          <a:ext cx="5832475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cuación" r:id="rId4" imgW="1892160" imgH="914400" progId="Equation.3">
                  <p:embed/>
                </p:oleObj>
              </mc:Choice>
              <mc:Fallback>
                <p:oleObj name="Ecuación" r:id="rId4" imgW="18921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00263"/>
                        <a:ext cx="5832475" cy="281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lens</a:t>
            </a:r>
            <a:r>
              <a:rPr lang="es-ES" dirty="0" smtClean="0"/>
              <a:t> </a:t>
            </a:r>
            <a:r>
              <a:rPr lang="es-ES" dirty="0" err="1" smtClean="0"/>
              <a:t>choice</a:t>
            </a:r>
            <a:r>
              <a:rPr lang="es-ES" dirty="0" smtClean="0"/>
              <a:t> </a:t>
            </a:r>
            <a:r>
              <a:rPr lang="es-ES" dirty="0" err="1" smtClean="0"/>
              <a:t>affects</a:t>
            </a:r>
            <a:r>
              <a:rPr lang="es-ES" dirty="0" smtClean="0"/>
              <a:t> FOV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8648" r="-18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95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(1) Reading:</a:t>
            </a:r>
            <a:r>
              <a:rPr lang="en-US" baseline="0" dirty="0" smtClean="0"/>
              <a:t> Hearn &amp; Baker. Sections 5-9 to</a:t>
            </a:r>
            <a:r>
              <a:rPr lang="en-US" dirty="0" smtClean="0"/>
              <a:t> 5-16.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(</a:t>
            </a:r>
            <a:r>
              <a:rPr lang="en-US" dirty="0" smtClean="0"/>
              <a:t>2)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Field_of_view_in_video_games</a:t>
            </a:r>
            <a:endParaRPr lang="en-US" dirty="0"/>
          </a:p>
          <a:p>
            <a:r>
              <a:rPr lang="en-US" dirty="0"/>
              <a:t>(3) </a:t>
            </a:r>
            <a:r>
              <a:rPr lang="en-US" dirty="0">
                <a:hlinkClick r:id="rId3"/>
              </a:rPr>
              <a:t>http://en.wikipedia.org/wiki/Angle_of_view#</a:t>
            </a:r>
            <a:r>
              <a:rPr lang="en-US" dirty="0" smtClean="0">
                <a:hlinkClick r:id="rId3"/>
              </a:rPr>
              <a:t>Focal_length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Credits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FOV </a:t>
            </a:r>
            <a:r>
              <a:rPr lang="es-ES" dirty="0" err="1" smtClean="0"/>
              <a:t>image</a:t>
            </a:r>
            <a:r>
              <a:rPr lang="es-ES" dirty="0" smtClean="0"/>
              <a:t>:</a:t>
            </a:r>
          </a:p>
          <a:p>
            <a:pPr lvl="1"/>
            <a:r>
              <a:rPr lang="es-ES" dirty="0">
                <a:hlinkClick r:id="rId2"/>
              </a:rPr>
              <a:t>http://www.incgamers.com/2013/05/why-good-fov-options-are-crucial-to-pc-</a:t>
            </a:r>
            <a:r>
              <a:rPr lang="es-ES" dirty="0" smtClean="0">
                <a:hlinkClick r:id="rId2"/>
              </a:rPr>
              <a:t>games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98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3D Transforms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Scaling: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1997075"/>
          <a:ext cx="5867400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cuación" r:id="rId4" imgW="1904760" imgH="914400" progId="Equation.3">
                  <p:embed/>
                </p:oleObj>
              </mc:Choice>
              <mc:Fallback>
                <p:oleObj name="Ecuación" r:id="rId4" imgW="19047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97075"/>
                        <a:ext cx="5867400" cy="281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dirty="0" smtClean="0"/>
              <a:t>3D Transforms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Scaling:</a:t>
            </a:r>
          </a:p>
          <a:p>
            <a:pPr>
              <a:buFontTx/>
              <a:buNone/>
            </a:pPr>
            <a:r>
              <a:rPr lang="en-US" smtClean="0"/>
              <a:t>Just as in 2D, a scaling transform can also translate the object, if it is not in the origin of the Cartesian plane</a:t>
            </a:r>
          </a:p>
          <a:p>
            <a:pPr>
              <a:buFontTx/>
              <a:buNone/>
            </a:pPr>
            <a:r>
              <a:rPr lang="en-US" smtClean="0"/>
              <a:t>This can be avoided by translating the object to the center, scaling and translating back to the original place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3D transforms</a:t>
            </a:r>
          </a:p>
        </p:txBody>
      </p:sp>
      <p:sp>
        <p:nvSpPr>
          <p:cNvPr id="27651" name="2 Marcador de texto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Scaling with a pivot point</a:t>
            </a:r>
          </a:p>
        </p:txBody>
      </p:sp>
      <p:sp>
        <p:nvSpPr>
          <p:cNvPr id="27652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 smtClean="0"/>
          </a:p>
        </p:txBody>
      </p:sp>
      <p:pic>
        <p:nvPicPr>
          <p:cNvPr id="27653" name="Picture 2" descr="C:\JOBS\Hearn Baker\FINAL\ch05\tif\AADGHLY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056747"/>
            <a:ext cx="6164263" cy="46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3D Rotations</a:t>
            </a:r>
          </a:p>
        </p:txBody>
      </p:sp>
      <p:sp>
        <p:nvSpPr>
          <p:cNvPr id="28675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s-CO" smtClean="0"/>
          </a:p>
        </p:txBody>
      </p:sp>
      <p:pic>
        <p:nvPicPr>
          <p:cNvPr id="28676" name="Picture 4" descr="C:\JOBS\Hearn Baker\FINAL\ch05\tif\AADGHLJ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55763"/>
            <a:ext cx="60118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3D </a:t>
            </a:r>
            <a:r>
              <a:rPr lang="es-ES" dirty="0" err="1" smtClean="0"/>
              <a:t>Rotations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36633" r="-36633"/>
          <a:stretch>
            <a:fillRect/>
          </a:stretch>
        </p:blipFill>
        <p:spPr>
          <a:xfrm>
            <a:off x="838200" y="1981200"/>
            <a:ext cx="7462432" cy="4114799"/>
          </a:xfrm>
        </p:spPr>
      </p:pic>
      <p:sp>
        <p:nvSpPr>
          <p:cNvPr id="5" name="Marcador de texto 4"/>
          <p:cNvSpPr>
            <a:spLocks noGrp="1"/>
          </p:cNvSpPr>
          <p:nvPr>
            <p:ph type="body" idx="4294967295"/>
          </p:nvPr>
        </p:nvSpPr>
        <p:spPr>
          <a:xfrm>
            <a:off x="612775" y="1798637"/>
            <a:ext cx="8153400" cy="4525963"/>
          </a:xfrm>
        </p:spPr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2000" dirty="0" err="1" smtClean="0"/>
              <a:t>Image</a:t>
            </a:r>
            <a:r>
              <a:rPr lang="es-ES" sz="2000" dirty="0" smtClean="0"/>
              <a:t> </a:t>
            </a:r>
            <a:r>
              <a:rPr lang="es-ES" sz="2000" dirty="0" err="1" smtClean="0"/>
              <a:t>Source</a:t>
            </a:r>
            <a:r>
              <a:rPr lang="es-ES" sz="2000" dirty="0" smtClean="0"/>
              <a:t>:  </a:t>
            </a:r>
            <a:r>
              <a:rPr lang="es-ES" sz="2000" dirty="0" smtClean="0">
                <a:hlinkClick r:id="rId3"/>
              </a:rPr>
              <a:t>http://www.vrarchitect.net/anu/cg/Transformation/printNotes.en.html</a:t>
            </a:r>
            <a:endParaRPr lang="es-ES" sz="20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 sz="4000" dirty="0" smtClean="0"/>
              <a:t>3D Transforms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Rotation:  The right-hand rule is used to determine the direction of the rotation.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0447713"/>
              </p:ext>
            </p:extLst>
          </p:nvPr>
        </p:nvGraphicFramePr>
        <p:xfrm>
          <a:off x="4495800" y="1548928"/>
          <a:ext cx="3538538" cy="495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cuación" r:id="rId4" imgW="1993680" imgH="2793960" progId="Equation.3">
                  <p:embed/>
                </p:oleObj>
              </mc:Choice>
              <mc:Fallback>
                <p:oleObj name="Ecuación" r:id="rId4" imgW="1993680" imgH="2793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48928"/>
                        <a:ext cx="3538538" cy="49582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2958</TotalTime>
  <Words>899</Words>
  <Application>Microsoft Macintosh PowerPoint</Application>
  <PresentationFormat>Presentación en pantalla (4:3)</PresentationFormat>
  <Paragraphs>193</Paragraphs>
  <Slides>32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Intermedio</vt:lpstr>
      <vt:lpstr>Ecuación</vt:lpstr>
      <vt:lpstr>Computer GRaphics</vt:lpstr>
      <vt:lpstr>Agenda</vt:lpstr>
      <vt:lpstr>3D Transforms</vt:lpstr>
      <vt:lpstr>3D Transforms</vt:lpstr>
      <vt:lpstr>3D Transforms</vt:lpstr>
      <vt:lpstr>Combining 3D transforms</vt:lpstr>
      <vt:lpstr>3D Rotations</vt:lpstr>
      <vt:lpstr>3D Rotations</vt:lpstr>
      <vt:lpstr>3D Transforms</vt:lpstr>
      <vt:lpstr>3D Transforms</vt:lpstr>
      <vt:lpstr>Inverse transforms</vt:lpstr>
      <vt:lpstr>Combining 3D transforms</vt:lpstr>
      <vt:lpstr>Rotation around an arbitrary axis</vt:lpstr>
      <vt:lpstr>Step 1</vt:lpstr>
      <vt:lpstr>Step 2</vt:lpstr>
      <vt:lpstr>Step 3</vt:lpstr>
      <vt:lpstr>Step 4</vt:lpstr>
      <vt:lpstr>Final transform:</vt:lpstr>
      <vt:lpstr>Other 3D Transformations</vt:lpstr>
      <vt:lpstr>3D Shears</vt:lpstr>
      <vt:lpstr>Projection Transformations</vt:lpstr>
      <vt:lpstr>Projection Transformations</vt:lpstr>
      <vt:lpstr>Perspective</vt:lpstr>
      <vt:lpstr>Perspective</vt:lpstr>
      <vt:lpstr>Perspective – For programming purposes</vt:lpstr>
      <vt:lpstr>What FOV is normal?</vt:lpstr>
      <vt:lpstr>What FOV is “normal”?</vt:lpstr>
      <vt:lpstr>What FOV is “normal”?</vt:lpstr>
      <vt:lpstr>How Focal Lenth affects perspective</vt:lpstr>
      <vt:lpstr>How lens choice affects FOV </vt:lpstr>
      <vt:lpstr>Bibliography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Helmuth Trefftz</dc:creator>
  <cp:lastModifiedBy>Helmuth Trefftz</cp:lastModifiedBy>
  <cp:revision>45</cp:revision>
  <cp:lastPrinted>1601-01-01T00:00:00Z</cp:lastPrinted>
  <dcterms:created xsi:type="dcterms:W3CDTF">1601-01-01T00:00:00Z</dcterms:created>
  <dcterms:modified xsi:type="dcterms:W3CDTF">2016-08-29T14:01:06Z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