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72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5" r:id="rId21"/>
    <p:sldId id="286" r:id="rId22"/>
    <p:sldId id="302" r:id="rId23"/>
    <p:sldId id="287" r:id="rId24"/>
    <p:sldId id="294" r:id="rId25"/>
    <p:sldId id="288" r:id="rId26"/>
    <p:sldId id="289" r:id="rId27"/>
    <p:sldId id="290" r:id="rId28"/>
    <p:sldId id="292" r:id="rId29"/>
    <p:sldId id="295" r:id="rId30"/>
    <p:sldId id="296" r:id="rId31"/>
    <p:sldId id="298" r:id="rId32"/>
    <p:sldId id="299" r:id="rId33"/>
    <p:sldId id="297" r:id="rId34"/>
    <p:sldId id="300" r:id="rId35"/>
    <p:sldId id="301" r:id="rId36"/>
    <p:sldId id="283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7"/>
    <p:restoredTop sz="93015"/>
  </p:normalViewPr>
  <p:slideViewPr>
    <p:cSldViewPr>
      <p:cViewPr varScale="1">
        <p:scale>
          <a:sx n="87" d="100"/>
          <a:sy n="87" d="100"/>
        </p:scale>
        <p:origin x="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D9A5AD5-C482-A84C-BD33-FFFD7331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9A7178B-68F6-884C-9B8A-B074CA9FDD6B}" type="datetimeFigureOut">
              <a:rPr lang="es-CO"/>
              <a:pPr>
                <a:defRPr/>
              </a:pPr>
              <a:t>5/03/18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5192920-EDFE-1D4E-AAE1-7E7EA6C02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5944-C881-294D-8606-EEB489BC3F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O">
              <a:latin typeface="Calibri" charset="0"/>
            </a:endParaRPr>
          </a:p>
        </p:txBody>
      </p:sp>
      <p:sp>
        <p:nvSpPr>
          <p:cNvPr id="3686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40034D-B217-3C4C-A1BC-37E57D1BC69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1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7" name="18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19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20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6A8824-9DEA-FC42-B7F9-CD40FD1CB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0751-C3D3-584D-8A1F-1E222B05B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FE9DA-37CF-8D40-BA53-4BF6026E7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5442-75DB-C149-BA1C-BD8F4ED1F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6ACC-5CA6-6548-A930-1C43938AA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3FD04-98A6-F640-8BED-344E19785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Cheurón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15 Cheurón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A4B53-8CEB-BE42-B166-BC5006208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18090-57A2-7E43-A7DC-58B0E21FD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9196B-00C6-F94A-AD40-2A74335C8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8854C-C275-0C4B-AEDB-8C809B34A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50FF-31FC-FE44-A423-2BF05170B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ED50-63C8-114B-94E6-DB4ADBD18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15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1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18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9 Cheurón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20 Cheurón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858A-27BF-2A46-BAAF-C6097B5B4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27" name="11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836AE275-77FA-A84F-84FE-E78B9017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3" r:id="rId2"/>
    <p:sldLayoutId id="2147484108" r:id="rId3"/>
    <p:sldLayoutId id="2147484109" r:id="rId4"/>
    <p:sldLayoutId id="2147484110" r:id="rId5"/>
    <p:sldLayoutId id="2147484111" r:id="rId6"/>
    <p:sldLayoutId id="2147484104" r:id="rId7"/>
    <p:sldLayoutId id="2147484112" r:id="rId8"/>
    <p:sldLayoutId id="2147484113" r:id="rId9"/>
    <p:sldLayoutId id="2147484105" r:id="rId10"/>
    <p:sldLayoutId id="2147484106" r:id="rId11"/>
    <p:sldLayoutId id="2147484114" r:id="rId12"/>
    <p:sldLayoutId id="214748411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s.stanford.edu/projects/volum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Computer Graphics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ST0275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>
                <a:latin typeface="Lucida Sans Unicode" charset="0"/>
              </a:rPr>
              <a:t>EAFIT University</a:t>
            </a:r>
          </a:p>
        </p:txBody>
      </p:sp>
      <p:pic>
        <p:nvPicPr>
          <p:cNvPr id="1741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3911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As a  polygon mesh</a:t>
            </a:r>
          </a:p>
          <a:p>
            <a:pPr eaLnBrk="1" hangingPunct="1"/>
            <a:r>
              <a:rPr lang="en-US">
                <a:latin typeface="Lucida Sans Unicode" charset="0"/>
              </a:rPr>
              <a:t>Using parametric surfaces (Bézier Curves, NURBS,…)</a:t>
            </a:r>
          </a:p>
          <a:p>
            <a:pPr eaLnBrk="1" hangingPunct="1"/>
            <a:r>
              <a:rPr lang="en-US">
                <a:latin typeface="Lucida Sans Unicode" charset="0"/>
              </a:rPr>
              <a:t>CSG (</a:t>
            </a:r>
            <a:r>
              <a:rPr lang="en-US" i="1">
                <a:latin typeface="Lucida Sans Unicode" charset="0"/>
              </a:rPr>
              <a:t>Constructive Solid Geometry</a:t>
            </a:r>
            <a:r>
              <a:rPr lang="en-US">
                <a:latin typeface="Lucida Sans Unicode" charset="0"/>
              </a:rPr>
              <a:t>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How to represent an object in 3D?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The most widely used</a:t>
            </a:r>
          </a:p>
          <a:p>
            <a:pPr eaLnBrk="1" hangingPunct="1"/>
            <a:r>
              <a:rPr lang="en-US">
                <a:latin typeface="Lucida Sans Unicode" charset="0"/>
              </a:rPr>
              <a:t>The object is wrapped in polygons</a:t>
            </a:r>
          </a:p>
          <a:p>
            <a:pPr eaLnBrk="1" hangingPunct="1"/>
            <a:r>
              <a:rPr lang="en-US">
                <a:latin typeface="Lucida Sans Unicode" charset="0"/>
              </a:rPr>
              <a:t>In some cases textures are added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Polygon Mesh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Most operations for this representation are currently done in the Graphics Card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Once the mesh is created, the object can be rendered as: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>
                <a:latin typeface="Lucida Sans Unicode" charset="0"/>
              </a:rPr>
              <a:t>“</a:t>
            </a:r>
            <a:r>
              <a:rPr lang="en-US" altLang="ja-JP">
                <a:latin typeface="Lucida Sans Unicode" charset="0"/>
              </a:rPr>
              <a:t>Wire-frame</a:t>
            </a:r>
            <a:r>
              <a:rPr lang="ja-JP" alt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Solid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Texture mapped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>
                <a:latin typeface="Lucida Sans Unicode" charset="0"/>
              </a:rPr>
              <a:t>Image from: http://z.about.com</a:t>
            </a:r>
            <a:endParaRPr lang="en-US">
              <a:latin typeface="Lucida Sans Unicode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Objects as polygon meshes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3714750"/>
            <a:ext cx="490696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Points</a:t>
            </a:r>
          </a:p>
          <a:p>
            <a:pPr eaLnBrk="1" hangingPunct="1"/>
            <a:r>
              <a:rPr lang="en-US">
                <a:latin typeface="Lucida Sans Unicode" charset="0"/>
              </a:rPr>
              <a:t>Segments of lines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Two different points form a line</a:t>
            </a:r>
          </a:p>
          <a:p>
            <a:pPr eaLnBrk="1" hangingPunct="1"/>
            <a:r>
              <a:rPr lang="en-US">
                <a:latin typeface="Lucida Sans Unicode" charset="0"/>
              </a:rPr>
              <a:t>Polygons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Three non co-linear points determine a plane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Components of the mesh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Initially, define a set of points (vertices)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Structure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484438" y="270827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908175" y="241458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P1</a:t>
            </a:r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1908175" y="4370388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331913" y="4076700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P2</a:t>
            </a: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4860925" y="3211513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4284663" y="291782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P3</a:t>
            </a:r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4572000" y="5948363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3995738" y="565467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P4</a:t>
            </a:r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6445250" y="429895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5868988" y="400526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017713"/>
            <a:ext cx="34782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Lucida Sans Unicode" charset="0"/>
              </a:rPr>
              <a:t>Define the edges that link the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L1 = (P1, P2)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L2 = (P2, P3)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L3 = (P3, P1)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L4 = (P2, P4)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L5 = (P4, P5)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L6 = (P5, P3)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Sans Unicode" charset="0"/>
              </a:rPr>
              <a:t>L7 = (P3, P2)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Structure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4860925" y="270827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284663" y="2414588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P1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4284663" y="437038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370840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P2</a:t>
            </a:r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7237413" y="3211513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6661150" y="291782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P3</a:t>
            </a:r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6948488" y="5948363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6372225" y="56546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P4</a:t>
            </a:r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8821738" y="429895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8245475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P5</a:t>
            </a:r>
          </a:p>
        </p:txBody>
      </p:sp>
      <p:cxnSp>
        <p:nvCxnSpPr>
          <p:cNvPr id="32781" name="AutoShape 14"/>
          <p:cNvCxnSpPr>
            <a:cxnSpLocks noChangeShapeType="1"/>
            <a:stCxn id="32771" idx="5"/>
            <a:endCxn id="32773" idx="6"/>
          </p:cNvCxnSpPr>
          <p:nvPr/>
        </p:nvCxnSpPr>
        <p:spPr bwMode="auto">
          <a:xfrm flipH="1">
            <a:off x="4356100" y="2770188"/>
            <a:ext cx="565150" cy="163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2" name="AutoShape 15"/>
          <p:cNvCxnSpPr>
            <a:cxnSpLocks noChangeShapeType="1"/>
            <a:stCxn id="32773" idx="5"/>
            <a:endCxn id="32775" idx="6"/>
          </p:cNvCxnSpPr>
          <p:nvPr/>
        </p:nvCxnSpPr>
        <p:spPr bwMode="auto">
          <a:xfrm flipV="1">
            <a:off x="4344988" y="3248025"/>
            <a:ext cx="2963862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3" name="AutoShape 16"/>
          <p:cNvCxnSpPr>
            <a:cxnSpLocks noChangeShapeType="1"/>
            <a:stCxn id="32775" idx="5"/>
            <a:endCxn id="32771" idx="6"/>
          </p:cNvCxnSpPr>
          <p:nvPr/>
        </p:nvCxnSpPr>
        <p:spPr bwMode="auto">
          <a:xfrm flipH="1" flipV="1">
            <a:off x="4932363" y="2744788"/>
            <a:ext cx="23653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4" name="AutoShape 17"/>
          <p:cNvCxnSpPr>
            <a:cxnSpLocks noChangeShapeType="1"/>
            <a:stCxn id="32773" idx="4"/>
            <a:endCxn id="32777" idx="5"/>
          </p:cNvCxnSpPr>
          <p:nvPr/>
        </p:nvCxnSpPr>
        <p:spPr bwMode="auto">
          <a:xfrm>
            <a:off x="4321175" y="4443413"/>
            <a:ext cx="2687638" cy="156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5" name="AutoShape 18"/>
          <p:cNvCxnSpPr>
            <a:cxnSpLocks noChangeShapeType="1"/>
            <a:stCxn id="32777" idx="5"/>
            <a:endCxn id="32779" idx="4"/>
          </p:cNvCxnSpPr>
          <p:nvPr/>
        </p:nvCxnSpPr>
        <p:spPr bwMode="auto">
          <a:xfrm flipV="1">
            <a:off x="7008813" y="4371975"/>
            <a:ext cx="1849437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6" name="AutoShape 19"/>
          <p:cNvCxnSpPr>
            <a:cxnSpLocks noChangeShapeType="1"/>
            <a:stCxn id="32779" idx="5"/>
            <a:endCxn id="32775" idx="4"/>
          </p:cNvCxnSpPr>
          <p:nvPr/>
        </p:nvCxnSpPr>
        <p:spPr bwMode="auto">
          <a:xfrm flipH="1" flipV="1">
            <a:off x="7273925" y="3284538"/>
            <a:ext cx="1608138" cy="1076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>
          <a:xfrm>
            <a:off x="174625" y="2017713"/>
            <a:ext cx="43973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Then define the polygons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Edges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P1 = (L1, L2, L3)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P2 = (L4, L5, L6, L7)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Vertices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P1 = (P1, P2, P3)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P2 = (P2, P4, P5, P3)</a:t>
            </a:r>
            <a:br>
              <a:rPr lang="en-US">
                <a:latin typeface="Lucida Sans Unicode" charset="0"/>
              </a:rPr>
            </a:br>
            <a:endParaRPr lang="en-US">
              <a:latin typeface="Lucida Sans Unicode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Structure</a:t>
            </a: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4860925" y="270827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284663" y="2414588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P1</a:t>
            </a:r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4284663" y="437038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7237413" y="3211513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661150" y="291782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P3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6948488" y="5948363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6372225" y="56546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P4</a:t>
            </a: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8821738" y="429895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8245475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P5</a:t>
            </a:r>
          </a:p>
        </p:txBody>
      </p:sp>
      <p:cxnSp>
        <p:nvCxnSpPr>
          <p:cNvPr id="33804" name="AutoShape 13"/>
          <p:cNvCxnSpPr>
            <a:cxnSpLocks noChangeShapeType="1"/>
            <a:stCxn id="33795" idx="5"/>
            <a:endCxn id="33797" idx="6"/>
          </p:cNvCxnSpPr>
          <p:nvPr/>
        </p:nvCxnSpPr>
        <p:spPr bwMode="auto">
          <a:xfrm flipH="1">
            <a:off x="4356100" y="2770188"/>
            <a:ext cx="565150" cy="163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5" name="AutoShape 14"/>
          <p:cNvCxnSpPr>
            <a:cxnSpLocks noChangeShapeType="1"/>
            <a:stCxn id="33797" idx="5"/>
            <a:endCxn id="33798" idx="6"/>
          </p:cNvCxnSpPr>
          <p:nvPr/>
        </p:nvCxnSpPr>
        <p:spPr bwMode="auto">
          <a:xfrm flipV="1">
            <a:off x="4344988" y="3248025"/>
            <a:ext cx="2963862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8" idx="5"/>
            <a:endCxn id="33795" idx="6"/>
          </p:cNvCxnSpPr>
          <p:nvPr/>
        </p:nvCxnSpPr>
        <p:spPr bwMode="auto">
          <a:xfrm flipH="1" flipV="1">
            <a:off x="4932363" y="2744788"/>
            <a:ext cx="23653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797" idx="4"/>
            <a:endCxn id="33800" idx="5"/>
          </p:cNvCxnSpPr>
          <p:nvPr/>
        </p:nvCxnSpPr>
        <p:spPr bwMode="auto">
          <a:xfrm>
            <a:off x="4321175" y="4443413"/>
            <a:ext cx="2687638" cy="156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0" idx="5"/>
            <a:endCxn id="33802" idx="4"/>
          </p:cNvCxnSpPr>
          <p:nvPr/>
        </p:nvCxnSpPr>
        <p:spPr bwMode="auto">
          <a:xfrm flipV="1">
            <a:off x="7008813" y="4371975"/>
            <a:ext cx="1849437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AutoShape 18"/>
          <p:cNvCxnSpPr>
            <a:cxnSpLocks noChangeShapeType="1"/>
            <a:stCxn id="33802" idx="5"/>
            <a:endCxn id="33798" idx="4"/>
          </p:cNvCxnSpPr>
          <p:nvPr/>
        </p:nvCxnSpPr>
        <p:spPr bwMode="auto">
          <a:xfrm flipH="1" flipV="1">
            <a:off x="7273925" y="3284538"/>
            <a:ext cx="1608138" cy="1076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4572000" y="428625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1800"/>
              <a:t>P2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Parametric Surfaces (will get back to this later)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628775"/>
            <a:ext cx="5915025" cy="4525963"/>
          </a:xfrm>
        </p:spPr>
        <p:txBody>
          <a:bodyPr/>
          <a:lstStyle/>
          <a:p>
            <a:pPr eaLnBrk="1" hangingPunct="1"/>
            <a:r>
              <a:rPr lang="en-US" sz="2800">
                <a:latin typeface="Lucida Sans Unicode" charset="0"/>
              </a:rPr>
              <a:t>Generalization of the Bezier curve</a:t>
            </a:r>
          </a:p>
          <a:p>
            <a:pPr eaLnBrk="1" hangingPunct="1"/>
            <a:r>
              <a:rPr lang="en-US" sz="2800">
                <a:latin typeface="Lucida Sans Unicode" charset="0"/>
              </a:rPr>
              <a:t>In the curve (even in space), only one parameter (u) is required.</a:t>
            </a:r>
          </a:p>
          <a:p>
            <a:pPr eaLnBrk="1" hangingPunct="1"/>
            <a:r>
              <a:rPr lang="en-US" sz="2800">
                <a:latin typeface="Lucida Sans Unicode" charset="0"/>
              </a:rPr>
              <a:t>For the surface, two parameters are needed: </a:t>
            </a:r>
            <a:r>
              <a:rPr lang="en-US" sz="2800" i="1">
                <a:latin typeface="Lucida Sans Unicode" charset="0"/>
              </a:rPr>
              <a:t>u</a:t>
            </a:r>
            <a:r>
              <a:rPr lang="en-US" sz="2800">
                <a:latin typeface="Lucida Sans Unicode" charset="0"/>
              </a:rPr>
              <a:t> and </a:t>
            </a:r>
            <a:r>
              <a:rPr lang="en-US" sz="2800" i="1">
                <a:latin typeface="Lucida Sans Unicode" charset="0"/>
              </a:rPr>
              <a:t>v</a:t>
            </a:r>
            <a:r>
              <a:rPr lang="en-US" sz="2800">
                <a:latin typeface="Lucida Sans Unicode" charset="0"/>
              </a:rPr>
              <a:t> (why?)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3500" y="5202238"/>
          <a:ext cx="64055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cuación" r:id="rId3" imgW="2463800" imgH="444500" progId="Equation.3">
                  <p:embed/>
                </p:oleObj>
              </mc:Choice>
              <mc:Fallback>
                <p:oleObj name="Ecuación" r:id="rId3" imgW="2463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202238"/>
                        <a:ext cx="640556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Parametric Surfaces</a:t>
            </a:r>
          </a:p>
        </p:txBody>
      </p:sp>
      <p:pic>
        <p:nvPicPr>
          <p:cNvPr id="35843" name="Picture 4" descr="C:\JOBS\Hearn Baker\FINAL\ch08\tif\AADGHGS0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301750"/>
            <a:ext cx="6350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Octrees are volumetric representations of objects.</a:t>
            </a:r>
          </a:p>
          <a:p>
            <a:pPr eaLnBrk="1" hangingPunct="1"/>
            <a:r>
              <a:rPr lang="en-US">
                <a:latin typeface="Lucida Sans Unicode" charset="0"/>
              </a:rPr>
              <a:t>Elements are represented as large volumes of </a:t>
            </a:r>
            <a:r>
              <a:rPr lang="ja-JP" altLang="en-US">
                <a:latin typeface="Lucida Sans Unicode" charset="0"/>
              </a:rPr>
              <a:t>“</a:t>
            </a:r>
            <a:r>
              <a:rPr lang="en-US" altLang="ja-JP">
                <a:latin typeface="Lucida Sans Unicode" charset="0"/>
              </a:rPr>
              <a:t>voxels</a:t>
            </a:r>
            <a:r>
              <a:rPr lang="ja-JP" alt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(volumetric elements).</a:t>
            </a:r>
          </a:p>
          <a:p>
            <a:pPr eaLnBrk="1" hangingPunct="1"/>
            <a:r>
              <a:rPr lang="en-US">
                <a:latin typeface="Lucida Sans Unicode" charset="0"/>
              </a:rPr>
              <a:t>Each voxel has properties (color, density, …).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a typeface="+mj-ea"/>
                <a:cs typeface="+mj-cs"/>
              </a:rPr>
              <a:t>OctTrees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ucida Sans Unicode" charset="0"/>
              </a:rPr>
              <a:t>How to represent a 3D object as a polygon mesh.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Parametric surface</a:t>
            </a:r>
          </a:p>
          <a:p>
            <a:pPr eaLnBrk="1" hangingPunct="1"/>
            <a:r>
              <a:rPr lang="en-US" dirty="0" err="1">
                <a:latin typeface="Lucida Sans Unicode" charset="0"/>
              </a:rPr>
              <a:t>OctTrees</a:t>
            </a:r>
            <a:endParaRPr lang="en-US" dirty="0">
              <a:latin typeface="Lucida Sans Unicode" charset="0"/>
            </a:endParaRPr>
          </a:p>
          <a:p>
            <a:pPr eaLnBrk="1" hangingPunct="1"/>
            <a:r>
              <a:rPr lang="en-US" dirty="0">
                <a:latin typeface="Lucida Sans Unicode" charset="0"/>
              </a:rPr>
              <a:t>Projection of 3D objects to a 2D surface placing the camera in an </a:t>
            </a:r>
            <a:r>
              <a:rPr lang="en-US">
                <a:latin typeface="Lucida Sans Unicode" charset="0"/>
              </a:rPr>
              <a:t>arbitrary position</a:t>
            </a:r>
          </a:p>
          <a:p>
            <a:pPr eaLnBrk="1" hangingPunct="1"/>
            <a:endParaRPr lang="en-US" dirty="0">
              <a:latin typeface="Lucida Sans Unicode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a typeface="+mj-ea"/>
                <a:cs typeface="+mj-cs"/>
              </a:rPr>
              <a:t>Quadtrees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8915" name="Picture 2" descr="C:\JOBS\Hearn Baker\FINAL\ch08\tif\AADGHHQ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14438"/>
            <a:ext cx="7134225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a typeface="+mj-ea"/>
                <a:cs typeface="+mj-cs"/>
              </a:rPr>
              <a:t>Octrees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9939" name="Picture 2" descr="C:\JOBS\Hearn Baker\FINAL\ch08\tif\AADGHHR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4925"/>
            <a:ext cx="6421438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contenido"/>
          <p:cNvSpPr>
            <a:spLocks noGrp="1"/>
          </p:cNvSpPr>
          <p:nvPr>
            <p:ph idx="1"/>
          </p:nvPr>
        </p:nvSpPr>
        <p:spPr>
          <a:xfrm>
            <a:off x="457200" y="1481138"/>
            <a:ext cx="3614738" cy="4525962"/>
          </a:xfrm>
        </p:spPr>
        <p:txBody>
          <a:bodyPr/>
          <a:lstStyle/>
          <a:p>
            <a:r>
              <a:rPr lang="en-US">
                <a:latin typeface="Lucida Sans Unicode" charset="0"/>
              </a:rPr>
              <a:t>Visualización en 3D a partir de </a:t>
            </a:r>
            <a:r>
              <a:rPr lang="ja-JP" altLang="en-US">
                <a:latin typeface="Lucida Sans Unicode" charset="0"/>
              </a:rPr>
              <a:t>“</a:t>
            </a:r>
            <a:r>
              <a:rPr lang="en-US" altLang="ja-JP">
                <a:latin typeface="Lucida Sans Unicode" charset="0"/>
              </a:rPr>
              <a:t>cortes</a:t>
            </a:r>
            <a:r>
              <a:rPr lang="ja-JP" alt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2D:</a:t>
            </a:r>
          </a:p>
          <a:p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Volume Rendering</a:t>
            </a:r>
          </a:p>
        </p:txBody>
      </p:sp>
      <p:pic>
        <p:nvPicPr>
          <p:cNvPr id="40963" name="Picture 2" descr="http://graphics.stanford.edu/projects/volume/hol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00188"/>
            <a:ext cx="43132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4286250" y="5643563"/>
            <a:ext cx="4143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O" sz="1800">
                <a:hlinkClick r:id="rId3"/>
              </a:rPr>
              <a:t>Image from: http://graphics.stanford.edu/projects/volume/</a:t>
            </a:r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You can create new objects from existing ones by the following operations: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Union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Intersection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Subtraction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Constructive Solid Geometry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857625"/>
            <a:ext cx="26193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57625"/>
            <a:ext cx="26193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857625"/>
            <a:ext cx="26193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M:\JOBS\Hearn Baker\FINAL\ch07\tiff\AADGHMJ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428750"/>
            <a:ext cx="64674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General 3D pipeline: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contenido"/>
          <p:cNvSpPr>
            <a:spLocks noGrp="1"/>
          </p:cNvSpPr>
          <p:nvPr>
            <p:ph idx="1"/>
          </p:nvPr>
        </p:nvSpPr>
        <p:spPr>
          <a:xfrm>
            <a:off x="457200" y="1481138"/>
            <a:ext cx="4543425" cy="4525962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 Unicode" charset="0"/>
              </a:rPr>
              <a:t>In a previous lesson, we defined the Projection Matrix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This assumes that the observer is looking in the </a:t>
            </a:r>
            <a:r>
              <a:rPr lang="ja-JP" altLang="en-US" dirty="0">
                <a:latin typeface="Lucida Sans Unicode" charset="0"/>
              </a:rPr>
              <a:t>“</a:t>
            </a:r>
            <a:r>
              <a:rPr lang="es-ES_tradnl" altLang="ja-JP" dirty="0">
                <a:latin typeface="Lucida Sans Unicode" charset="0"/>
              </a:rPr>
              <a:t>-</a:t>
            </a:r>
            <a:r>
              <a:rPr lang="en-US" altLang="ja-JP" dirty="0">
                <a:latin typeface="Lucida Sans Unicode" charset="0"/>
              </a:rPr>
              <a:t>z</a:t>
            </a:r>
            <a:r>
              <a:rPr lang="ja-JP" altLang="en-US" dirty="0">
                <a:latin typeface="Lucida Sans Unicode" charset="0"/>
              </a:rPr>
              <a:t>”</a:t>
            </a:r>
            <a:r>
              <a:rPr lang="en-US" altLang="ja-JP" dirty="0">
                <a:latin typeface="Lucida Sans Unicode" charset="0"/>
              </a:rPr>
              <a:t> direction.</a:t>
            </a:r>
            <a:endParaRPr lang="en-US" dirty="0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5405438" y="343852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 flipV="1">
            <a:off x="5405438" y="22860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 flipV="1">
            <a:off x="5405438" y="2790825"/>
            <a:ext cx="1728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781925" y="3222625"/>
            <a:ext cx="678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 dirty="0"/>
              <a:t>-z</a:t>
            </a:r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7134225" y="2790825"/>
            <a:ext cx="0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6342063" y="27908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7134225" y="2430463"/>
            <a:ext cx="136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P(x, y, z)</a:t>
            </a: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6053138" y="2717800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/>
              <a:t>x</a:t>
            </a:r>
            <a:r>
              <a:rPr lang="es-CO" sz="1800" baseline="-25000"/>
              <a:t>p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405438" y="36544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5621338" y="37258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d</a:t>
            </a:r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5403850" y="480695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5260975" y="3294063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x</a:t>
            </a: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7780338" y="4591050"/>
            <a:ext cx="680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 dirty="0"/>
              <a:t>-z</a:t>
            </a: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>
            <a:off x="7132638" y="4806950"/>
            <a:ext cx="0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9" name="Line 19"/>
          <p:cNvSpPr>
            <a:spLocks noChangeShapeType="1"/>
          </p:cNvSpPr>
          <p:nvPr/>
        </p:nvSpPr>
        <p:spPr bwMode="auto">
          <a:xfrm>
            <a:off x="6340475" y="45180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6051550" y="509428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/>
              <a:t>y</a:t>
            </a:r>
            <a:r>
              <a:rPr lang="es-CO" sz="1800" baseline="-25000"/>
              <a:t>p</a:t>
            </a:r>
          </a:p>
        </p:txBody>
      </p:sp>
      <p:sp>
        <p:nvSpPr>
          <p:cNvPr id="44051" name="Line 21"/>
          <p:cNvSpPr>
            <a:spLocks noChangeShapeType="1"/>
          </p:cNvSpPr>
          <p:nvPr/>
        </p:nvSpPr>
        <p:spPr bwMode="auto">
          <a:xfrm>
            <a:off x="5403850" y="45910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5619750" y="42306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d</a:t>
            </a:r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>
            <a:off x="5405438" y="480695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5260975" y="5735638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y</a:t>
            </a:r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>
            <a:off x="5405438" y="4806950"/>
            <a:ext cx="1728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7134225" y="5519738"/>
            <a:ext cx="136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1800" i="1"/>
              <a:t>P(x, y, z)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We have two coordinate system:</a:t>
            </a:r>
          </a:p>
          <a:p>
            <a:pPr eaLnBrk="1" hangingPunct="1"/>
            <a:r>
              <a:rPr lang="en-US">
                <a:latin typeface="Lucida Sans Unicode" charset="0"/>
              </a:rPr>
              <a:t>World and Camera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pic>
        <p:nvPicPr>
          <p:cNvPr id="45059" name="Picture 2" descr="M:\JOBS\Hearn Baker\FINAL\ch07\tiff\AADGHMI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2286000"/>
            <a:ext cx="59213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M:\JOBS\Hearn Baker\FINAL\ch07\tiff\AADGHXN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71688"/>
            <a:ext cx="616743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Question: How to express the object in terms of the camera system?</a:t>
            </a:r>
          </a:p>
          <a:p>
            <a:pPr eaLnBrk="1" hangingPunct="1"/>
            <a:r>
              <a:rPr lang="en-US">
                <a:latin typeface="Lucida Sans Unicode" charset="0"/>
              </a:rPr>
              <a:t>Answer: Transform the camera system so that it coincides with the world system.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For the virtual camera we need: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Position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Orientation</a:t>
            </a:r>
          </a:p>
          <a:p>
            <a:pPr lvl="2" eaLnBrk="1" hangingPunct="1"/>
            <a:r>
              <a:rPr lang="en-US">
                <a:latin typeface="Lucida Sans Unicode" charset="0"/>
              </a:rPr>
              <a:t>Looking-at vector (negative, actually, to make it a right-handed system) (we will call it </a:t>
            </a:r>
            <a:r>
              <a:rPr lang="en-US" i="1">
                <a:latin typeface="Lucida Sans Unicode" charset="0"/>
              </a:rPr>
              <a:t>n</a:t>
            </a:r>
            <a:r>
              <a:rPr lang="en-US">
                <a:latin typeface="Lucida Sans Unicode" charset="0"/>
              </a:rPr>
              <a:t>)</a:t>
            </a:r>
          </a:p>
          <a:p>
            <a:pPr lvl="2" eaLnBrk="1" hangingPunct="1"/>
            <a:r>
              <a:rPr lang="ja-JP" altLang="en-US">
                <a:latin typeface="Lucida Sans Unicode" charset="0"/>
              </a:rPr>
              <a:t>“</a:t>
            </a:r>
            <a:r>
              <a:rPr lang="en-US" altLang="ja-JP">
                <a:latin typeface="Lucida Sans Unicode" charset="0"/>
              </a:rPr>
              <a:t>Up</a:t>
            </a:r>
            <a:r>
              <a:rPr lang="ja-JP" alt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vector (we will call it </a:t>
            </a:r>
            <a:r>
              <a:rPr lang="en-US" altLang="ja-JP" i="1">
                <a:latin typeface="Lucida Sans Unicode" charset="0"/>
              </a:rPr>
              <a:t>V</a:t>
            </a:r>
            <a:r>
              <a:rPr lang="en-US" altLang="ja-JP">
                <a:latin typeface="Lucida Sans Unicode" charset="0"/>
              </a:rPr>
              <a:t> (note the capital))</a:t>
            </a:r>
          </a:p>
          <a:p>
            <a:pPr eaLnBrk="1" hangingPunct="1"/>
            <a:r>
              <a:rPr lang="en-US">
                <a:latin typeface="Lucida Sans Unicode" charset="0"/>
              </a:rPr>
              <a:t>Think of a photography camera</a:t>
            </a:r>
          </a:p>
          <a:p>
            <a:pPr eaLnBrk="1" hangingPunct="1"/>
            <a:r>
              <a:rPr lang="en-US" b="1">
                <a:latin typeface="Lucida Sans Unicode" charset="0"/>
              </a:rPr>
              <a:t>uvn </a:t>
            </a:r>
            <a:r>
              <a:rPr lang="en-US">
                <a:latin typeface="Lucida Sans Unicode" charset="0"/>
              </a:rPr>
              <a:t>is called an ortho-normal base.</a:t>
            </a:r>
            <a:endParaRPr lang="en-US" b="1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1 Translate the </a:t>
            </a:r>
            <a:r>
              <a:rPr lang="en-US" i="1">
                <a:latin typeface="Lucida Sans Unicode" charset="0"/>
              </a:rPr>
              <a:t>camera </a:t>
            </a:r>
            <a:r>
              <a:rPr lang="en-US">
                <a:latin typeface="Lucida Sans Unicode" charset="0"/>
              </a:rPr>
              <a:t>and</a:t>
            </a:r>
            <a:r>
              <a:rPr lang="en-US" i="1">
                <a:latin typeface="Lucida Sans Unicode" charset="0"/>
              </a:rPr>
              <a:t> the objects in the secne</a:t>
            </a:r>
            <a:r>
              <a:rPr lang="en-US">
                <a:latin typeface="Lucida Sans Unicode" charset="0"/>
              </a:rPr>
              <a:t> coordinate system (C.S.) to the </a:t>
            </a:r>
            <a:r>
              <a:rPr lang="en-US" i="1">
                <a:latin typeface="Lucida Sans Unicode" charset="0"/>
              </a:rPr>
              <a:t>world</a:t>
            </a:r>
            <a:r>
              <a:rPr lang="en-US">
                <a:latin typeface="Lucida Sans Unicode" charset="0"/>
              </a:rPr>
              <a:t> C.S.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500313" y="2286000"/>
          <a:ext cx="35718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cuación" r:id="rId3" imgW="1397000" imgH="1409700" progId="Equation.3">
                  <p:embed/>
                </p:oleObj>
              </mc:Choice>
              <mc:Fallback>
                <p:oleObj name="Ecuación" r:id="rId3" imgW="13970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286000"/>
                        <a:ext cx="3571875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The world we see is 3D</a:t>
            </a:r>
          </a:p>
          <a:p>
            <a:pPr eaLnBrk="1" hangingPunct="1"/>
            <a:r>
              <a:rPr lang="en-US">
                <a:latin typeface="Lucida Sans Unicode" charset="0"/>
              </a:rPr>
              <a:t>3D graphics are more powerful than 2D graphics</a:t>
            </a:r>
          </a:p>
          <a:p>
            <a:pPr eaLnBrk="1" hangingPunct="1"/>
            <a:r>
              <a:rPr lang="en-US">
                <a:latin typeface="Lucida Sans Unicode" charset="0"/>
              </a:rPr>
              <a:t>3D graphics are needed for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Games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Movies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Virtual Reality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Lucida Sans Unicode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Motivation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contenido"/>
          <p:cNvSpPr>
            <a:spLocks noGrp="1"/>
          </p:cNvSpPr>
          <p:nvPr>
            <p:ph idx="1"/>
          </p:nvPr>
        </p:nvSpPr>
        <p:spPr>
          <a:xfrm>
            <a:off x="457200" y="1481138"/>
            <a:ext cx="4114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>
                <a:latin typeface="Lucida Sans Unicode" charset="0"/>
              </a:rPr>
              <a:t>2 Define a right-handed set of axes that serve as camera C.S.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i="1">
                <a:latin typeface="Lucida Sans Unicode" charset="0"/>
              </a:rPr>
              <a:t>n</a:t>
            </a:r>
            <a:r>
              <a:rPr lang="en-US" sz="2500">
                <a:latin typeface="Lucida Sans Unicode" charset="0"/>
              </a:rPr>
              <a:t>: view plane normal vector (similar to </a:t>
            </a:r>
            <a:r>
              <a:rPr lang="en-US" sz="2500" b="1">
                <a:latin typeface="Lucida Sans Unicode" charset="0"/>
              </a:rPr>
              <a:t>Z</a:t>
            </a:r>
            <a:r>
              <a:rPr lang="en-US" sz="2500">
                <a:latin typeface="Lucida Sans Unicode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i="1">
                <a:latin typeface="Lucida Sans Unicode" charset="0"/>
              </a:rPr>
              <a:t>V</a:t>
            </a:r>
            <a:r>
              <a:rPr lang="en-US" sz="2500">
                <a:latin typeface="Lucida Sans Unicode" charset="0"/>
              </a:rPr>
              <a:t>: non-orthogonal </a:t>
            </a:r>
            <a:r>
              <a:rPr lang="ja-JP" altLang="en-US" sz="2500">
                <a:latin typeface="Lucida Sans Unicode" charset="0"/>
              </a:rPr>
              <a:t>“</a:t>
            </a:r>
            <a:r>
              <a:rPr lang="en-US" altLang="ja-JP" sz="2500">
                <a:latin typeface="Lucida Sans Unicode" charset="0"/>
              </a:rPr>
              <a:t>up</a:t>
            </a:r>
            <a:r>
              <a:rPr lang="ja-JP" altLang="en-US" sz="2500">
                <a:latin typeface="Lucida Sans Unicode" charset="0"/>
              </a:rPr>
              <a:t>”</a:t>
            </a:r>
            <a:r>
              <a:rPr lang="en-US" altLang="ja-JP" sz="2500">
                <a:latin typeface="Lucida Sans Unicode" charset="0"/>
              </a:rPr>
              <a:t> vector (similar to </a:t>
            </a:r>
            <a:r>
              <a:rPr lang="en-US" altLang="ja-JP" sz="2500" b="1">
                <a:latin typeface="Lucida Sans Unicode" charset="0"/>
              </a:rPr>
              <a:t>Y</a:t>
            </a:r>
            <a:r>
              <a:rPr lang="en-US" altLang="ja-JP" sz="2500">
                <a:latin typeface="Lucida Sans Unicode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i="1">
                <a:latin typeface="Lucida Sans Unicode" charset="0"/>
              </a:rPr>
              <a:t>v</a:t>
            </a:r>
            <a:r>
              <a:rPr lang="en-US" sz="2500">
                <a:latin typeface="Lucida Sans Unicode" charset="0"/>
              </a:rPr>
              <a:t>: orthogonal up vector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i="1">
                <a:latin typeface="Lucida Sans Unicode" charset="0"/>
              </a:rPr>
              <a:t>u</a:t>
            </a:r>
            <a:r>
              <a:rPr lang="en-US" sz="2500">
                <a:latin typeface="Lucida Sans Unicode" charset="0"/>
              </a:rPr>
              <a:t>: orthogonal </a:t>
            </a:r>
            <a:r>
              <a:rPr lang="ja-JP" altLang="en-US" sz="2500">
                <a:latin typeface="Lucida Sans Unicode" charset="0"/>
              </a:rPr>
              <a:t>“</a:t>
            </a:r>
            <a:r>
              <a:rPr lang="en-US" altLang="ja-JP" sz="2500" i="1">
                <a:latin typeface="Lucida Sans Unicode" charset="0"/>
              </a:rPr>
              <a:t>right</a:t>
            </a:r>
            <a:r>
              <a:rPr lang="ja-JP" altLang="en-US" sz="2500">
                <a:latin typeface="Lucida Sans Unicode" charset="0"/>
              </a:rPr>
              <a:t>”</a:t>
            </a:r>
            <a:r>
              <a:rPr lang="en-US" altLang="ja-JP" sz="2500">
                <a:latin typeface="Lucida Sans Unicode" charset="0"/>
              </a:rPr>
              <a:t> vector (similar to </a:t>
            </a:r>
            <a:r>
              <a:rPr lang="en-US" altLang="ja-JP" sz="2500" b="1">
                <a:latin typeface="Lucida Sans Unicode" charset="0"/>
              </a:rPr>
              <a:t>X</a:t>
            </a:r>
            <a:r>
              <a:rPr lang="en-US" altLang="ja-JP" sz="2500">
                <a:latin typeface="Lucida Sans Unicode" charset="0"/>
              </a:rPr>
              <a:t>)</a:t>
            </a:r>
            <a:endParaRPr lang="en-US" sz="2500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4665663" y="2143125"/>
          <a:ext cx="429577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cuación" r:id="rId3" imgW="1485900" imgH="1117600" progId="Equation.3">
                  <p:embed/>
                </p:oleObj>
              </mc:Choice>
              <mc:Fallback>
                <p:oleObj name="Ecuación" r:id="rId3" imgW="14859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143125"/>
                        <a:ext cx="429577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Notice that</a:t>
            </a:r>
          </a:p>
          <a:p>
            <a:pPr eaLnBrk="1" hangingPunct="1"/>
            <a:endParaRPr lang="en-US">
              <a:latin typeface="Lucida Sans Unicode" charset="0"/>
            </a:endParaRPr>
          </a:p>
          <a:p>
            <a:pPr eaLnBrk="1" hangingPunct="1"/>
            <a:endParaRPr lang="en-US">
              <a:latin typeface="Lucida Sans Unicode" charset="0"/>
            </a:endParaRPr>
          </a:p>
          <a:p>
            <a:pPr eaLnBrk="1" hangingPunct="1"/>
            <a:endParaRPr lang="en-US">
              <a:latin typeface="Lucida Sans Unicode" charset="0"/>
            </a:endParaRPr>
          </a:p>
          <a:p>
            <a:pPr eaLnBrk="1" hangingPunct="1"/>
            <a:r>
              <a:rPr lang="en-US">
                <a:latin typeface="Lucida Sans Unicode" charset="0"/>
              </a:rPr>
              <a:t>Are the cosine-direction angles of unitary vector </a:t>
            </a:r>
            <a:r>
              <a:rPr lang="en-US" i="1">
                <a:latin typeface="Lucida Sans Unicode" charset="0"/>
              </a:rPr>
              <a:t>n</a:t>
            </a:r>
            <a:r>
              <a:rPr lang="en-US">
                <a:latin typeface="Lucida Sans Unicode" charset="0"/>
              </a:rPr>
              <a:t>.</a:t>
            </a:r>
          </a:p>
          <a:p>
            <a:pPr eaLnBrk="1" hangingPunct="1"/>
            <a:r>
              <a:rPr lang="en-US">
                <a:latin typeface="Lucida Sans Unicode" charset="0"/>
              </a:rPr>
              <a:t>Same for vectors </a:t>
            </a:r>
            <a:r>
              <a:rPr lang="en-US" i="1">
                <a:latin typeface="Lucida Sans Unicode" charset="0"/>
              </a:rPr>
              <a:t>v</a:t>
            </a:r>
            <a:r>
              <a:rPr lang="en-US">
                <a:latin typeface="Lucida Sans Unicode" charset="0"/>
              </a:rPr>
              <a:t> and </a:t>
            </a:r>
            <a:r>
              <a:rPr lang="en-US" i="1">
                <a:latin typeface="Lucida Sans Unicode" charset="0"/>
              </a:rPr>
              <a:t>u</a:t>
            </a:r>
            <a:r>
              <a:rPr lang="en-US">
                <a:latin typeface="Lucida Sans Unicode" charset="0"/>
              </a:rPr>
              <a:t>.</a:t>
            </a:r>
          </a:p>
          <a:p>
            <a:pPr eaLnBrk="1" hangingPunct="1"/>
            <a:endParaRPr lang="en-US">
              <a:latin typeface="Lucida Sans Unicode" charset="0"/>
            </a:endParaRPr>
          </a:p>
          <a:p>
            <a:pPr eaLnBrk="1" hangingPunct="1"/>
            <a:endParaRPr lang="en-US">
              <a:latin typeface="Lucida Sans Unicode" charset="0"/>
            </a:endParaRPr>
          </a:p>
          <a:p>
            <a:pPr eaLnBrk="1" hangingPunct="1"/>
            <a:endParaRPr lang="en-US">
              <a:latin typeface="Lucida Sans Unicode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50179" name="Object 2"/>
          <p:cNvGraphicFramePr>
            <a:graphicFrameLocks noChangeAspect="1"/>
          </p:cNvGraphicFramePr>
          <p:nvPr/>
        </p:nvGraphicFramePr>
        <p:xfrm>
          <a:off x="1500188" y="2143125"/>
          <a:ext cx="19669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cuación" r:id="rId3" imgW="685800" imgH="241300" progId="Equation.3">
                  <p:embed/>
                </p:oleObj>
              </mc:Choice>
              <mc:Fallback>
                <p:oleObj name="Ecuación" r:id="rId3" imgW="685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143125"/>
                        <a:ext cx="19669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3. So, the following matrix: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Will rotate the camera </a:t>
            </a:r>
            <a:r>
              <a:rPr lang="en-US" dirty="0" err="1">
                <a:ea typeface="+mn-ea"/>
                <a:cs typeface="+mn-cs"/>
              </a:rPr>
              <a:t>c.s</a:t>
            </a:r>
            <a:r>
              <a:rPr lang="en-US" dirty="0">
                <a:ea typeface="+mn-ea"/>
                <a:cs typeface="+mn-cs"/>
              </a:rPr>
              <a:t>. to coincide with the world </a:t>
            </a:r>
            <a:r>
              <a:rPr lang="en-US" dirty="0" err="1">
                <a:ea typeface="+mn-ea"/>
                <a:cs typeface="+mn-cs"/>
              </a:rPr>
              <a:t>c.s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Why?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2052638" y="2071688"/>
          <a:ext cx="3757612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cuación" r:id="rId3" imgW="1358900" imgH="914400" progId="Equation.3">
                  <p:embed/>
                </p:oleObj>
              </mc:Choice>
              <mc:Fallback>
                <p:oleObj name="Ecuación" r:id="rId3" imgW="1358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071688"/>
                        <a:ext cx="3757612" cy="252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The coordinate transformation matrix is: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1690688" y="2379663"/>
          <a:ext cx="4987925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cuaciÛn" r:id="rId3" imgW="1803400" imgH="1270000" progId="Equation.3">
                  <p:embed/>
                </p:oleObj>
              </mc:Choice>
              <mc:Fallback>
                <p:oleObj name="EcuaciÛn" r:id="rId3" imgW="18034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379663"/>
                        <a:ext cx="4987925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And then we can use the previous projection matrix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Projection</a:t>
            </a: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3341688" y="2714625"/>
          <a:ext cx="5046662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cuación" r:id="rId3" imgW="2235200" imgH="1320800" progId="Equation.3">
                  <p:embed/>
                </p:oleObj>
              </mc:Choice>
              <mc:Fallback>
                <p:oleObj name="Ecuación" r:id="rId3" imgW="22352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714625"/>
                        <a:ext cx="5046662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Assume the camera is looking from &lt;0,0,0&gt; into the positive X direction.  </a:t>
            </a:r>
            <a:r>
              <a:rPr lang="ja-JP" altLang="en-US">
                <a:latin typeface="Lucida Sans Unicode" charset="0"/>
              </a:rPr>
              <a:t>“</a:t>
            </a:r>
            <a:r>
              <a:rPr lang="en-US" altLang="ja-JP">
                <a:latin typeface="Lucida Sans Unicode" charset="0"/>
              </a:rPr>
              <a:t>Up</a:t>
            </a:r>
            <a:r>
              <a:rPr lang="ja-JP" alt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vector is &lt;0,1,0&gt;.  Form the </a:t>
            </a:r>
            <a:r>
              <a:rPr lang="en-US" altLang="ja-JP" b="1">
                <a:latin typeface="Lucida Sans Unicode" charset="0"/>
              </a:rPr>
              <a:t>uvn</a:t>
            </a:r>
            <a:r>
              <a:rPr lang="en-US" altLang="ja-JP">
                <a:latin typeface="Lucida Sans Unicode" charset="0"/>
              </a:rPr>
              <a:t> orthonormal base.</a:t>
            </a:r>
          </a:p>
          <a:p>
            <a:pPr eaLnBrk="1" hangingPunct="1"/>
            <a:r>
              <a:rPr lang="en-US">
                <a:latin typeface="Lucida Sans Unicode" charset="0"/>
              </a:rPr>
              <a:t>Transform point &lt;1,1,1&gt; to the new base.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Graphs taken from Hearn &amp; Baker, Computer Graphics with OpenGL, 3</a:t>
            </a:r>
            <a:r>
              <a:rPr lang="en-US" baseline="30000">
                <a:latin typeface="Lucida Sans Unicode" charset="0"/>
              </a:rPr>
              <a:t>rd</a:t>
            </a:r>
            <a:r>
              <a:rPr lang="en-US">
                <a:latin typeface="Lucida Sans Unicode" charset="0"/>
              </a:rPr>
              <a:t> Edition, Chapter 8</a:t>
            </a:r>
          </a:p>
          <a:p>
            <a:pPr eaLnBrk="1" hangingPunct="1"/>
            <a:r>
              <a:rPr lang="en-US">
                <a:latin typeface="Lucida Sans Unicode" charset="0"/>
              </a:rPr>
              <a:t>First image from: http://eusebeia.dyndns.org/4d/vis/02-analogy</a:t>
            </a:r>
          </a:p>
          <a:p>
            <a:pPr eaLnBrk="1" hangingPunct="1"/>
            <a:r>
              <a:rPr lang="en-US">
                <a:latin typeface="Lucida Sans Unicode" charset="0"/>
              </a:rPr>
              <a:t>Reading: Hearn &amp; Baker, sections 8-1, 8-21, 8-22.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Credits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In 2D, we needed two numbers to locate a point: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 polar coordinates: radius and angle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 the Cartesian plane: X and Y</a:t>
            </a:r>
          </a:p>
          <a:p>
            <a:pPr eaLnBrk="1" hangingPunct="1"/>
            <a:r>
              <a:rPr lang="en-US">
                <a:latin typeface="Lucida Sans Unicode" charset="0"/>
              </a:rPr>
              <a:t>In 3D, we need three degrees of freedom (3 numbers):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 cylindrical coordinates: radius, angle, height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 spherical coordinates: radius, 2 angles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In the Cartesian plane: X, Y and Z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2D: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x = x1 + t*(x2-x1)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y = y1 + t*(y2-y1)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t = [0..1]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Parametric equation of the line segment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3D: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x = x1 + t*(x2-x1)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y = y1 + t*(y2-y1)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Lucida Sans Unicode" charset="0"/>
              </a:rPr>
              <a:t>z = z1 + t*(z2-z1)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t = [0..1]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Parametric equation of the line segment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In Summary: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Lucida Sans Unicode" charset="0"/>
              </a:rPr>
              <a:t>Vector equation:</a:t>
            </a:r>
          </a:p>
          <a:p>
            <a:pPr lvl="1" eaLnBrk="1" hangingPunct="1"/>
            <a:endParaRPr lang="en-US" sz="2400">
              <a:latin typeface="Lucida Sans Unicode" charset="0"/>
            </a:endParaRPr>
          </a:p>
          <a:p>
            <a:pPr eaLnBrk="1" hangingPunct="1"/>
            <a:r>
              <a:rPr lang="en-US" sz="2800">
                <a:latin typeface="Lucida Sans Unicode" charset="0"/>
              </a:rPr>
              <a:t>In 2D</a:t>
            </a:r>
          </a:p>
          <a:p>
            <a:pPr eaLnBrk="1" hangingPunct="1"/>
            <a:endParaRPr lang="en-US" sz="2800">
              <a:latin typeface="Lucida Sans Unicode" charset="0"/>
            </a:endParaRPr>
          </a:p>
          <a:p>
            <a:pPr eaLnBrk="1" hangingPunct="1"/>
            <a:r>
              <a:rPr lang="en-US" sz="2800">
                <a:latin typeface="Lucida Sans Unicode" charset="0"/>
              </a:rPr>
              <a:t>In 3D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48138" y="1708150"/>
          <a:ext cx="27892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cuación" r:id="rId3" imgW="1130300" imgH="228600" progId="Equation.3">
                  <p:embed/>
                </p:oleObj>
              </mc:Choice>
              <mc:Fallback>
                <p:oleObj name="Ecuación" r:id="rId3" imgW="1130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708150"/>
                        <a:ext cx="27892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2075" y="2492375"/>
          <a:ext cx="32813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cuación" r:id="rId5" imgW="1079500" imgH="228600" progId="Equation.3">
                  <p:embed/>
                </p:oleObj>
              </mc:Choice>
              <mc:Fallback>
                <p:oleObj name="Ecuación" r:id="rId5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2492375"/>
                        <a:ext cx="32813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3844925" y="3094038"/>
          <a:ext cx="33972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cuación" r:id="rId7" imgW="1117600" imgH="228600" progId="Equation.3">
                  <p:embed/>
                </p:oleObj>
              </mc:Choice>
              <mc:Fallback>
                <p:oleObj name="Ecuación" r:id="rId7" imgW="1117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3094038"/>
                        <a:ext cx="33972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/>
          <p:cNvGraphicFramePr>
            <a:graphicFrameLocks noChangeAspect="1"/>
          </p:cNvGraphicFramePr>
          <p:nvPr/>
        </p:nvGraphicFramePr>
        <p:xfrm>
          <a:off x="3903663" y="4005263"/>
          <a:ext cx="32813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cuación" r:id="rId9" imgW="1079500" imgH="228600" progId="Equation.3">
                  <p:embed/>
                </p:oleObj>
              </mc:Choice>
              <mc:Fallback>
                <p:oleObj name="Ecuación" r:id="rId9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4005263"/>
                        <a:ext cx="32813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3844925" y="4605338"/>
          <a:ext cx="33972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cuación" r:id="rId11" imgW="1117600" imgH="228600" progId="Equation.3">
                  <p:embed/>
                </p:oleObj>
              </mc:Choice>
              <mc:Fallback>
                <p:oleObj name="Ecuación" r:id="rId11" imgW="1117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4605338"/>
                        <a:ext cx="33972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3922713" y="5254625"/>
          <a:ext cx="3241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cuación" r:id="rId12" imgW="1066800" imgH="228600" progId="Equation.3">
                  <p:embed/>
                </p:oleObj>
              </mc:Choice>
              <mc:Fallback>
                <p:oleObj name="Ecuación" r:id="rId12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5254625"/>
                        <a:ext cx="3241675" cy="695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 Unicode" charset="0"/>
              </a:rPr>
              <a:t>Plane equation:</a:t>
            </a:r>
          </a:p>
          <a:p>
            <a:pPr eaLnBrk="1" hangingPunct="1"/>
            <a:endParaRPr lang="en-US">
              <a:latin typeface="Lucida Sans Unicode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Lucida Sans Unicode" charset="0"/>
            </a:endParaRPr>
          </a:p>
          <a:p>
            <a:pPr eaLnBrk="1" hangingPunct="1"/>
            <a:r>
              <a:rPr lang="en-US">
                <a:latin typeface="Lucida Sans Unicode" charset="0"/>
              </a:rPr>
              <a:t>If we have 3 vertices V1, V2, V3: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Lucida Sans Unicode" charset="0"/>
              </a:rPr>
              <a:t>(V2 – V1) x (V3 – V2) yields normal vector </a:t>
            </a:r>
            <a:r>
              <a:rPr lang="en-US" b="1">
                <a:latin typeface="Lucida Sans Unicode" charset="0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Lucida Sans Unicode" charset="0"/>
              </a:rPr>
              <a:t>N</a:t>
            </a:r>
            <a:r>
              <a:rPr lang="en-US">
                <a:latin typeface="Lucida Sans Unicode" charset="0"/>
              </a:rPr>
              <a:t> has the following components: A, B, C</a:t>
            </a:r>
          </a:p>
          <a:p>
            <a:pPr lvl="1" eaLnBrk="1" hangingPunct="1">
              <a:buFontTx/>
              <a:buNone/>
            </a:pPr>
            <a:r>
              <a:rPr lang="en-US">
                <a:latin typeface="Lucida Sans Unicode" charset="0"/>
              </a:rPr>
              <a:t>In order to solve for D, you take A, B, C, and the coordinates of one point in the plane into equation  (1)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Planes in 3D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6430"/>
              </p:ext>
            </p:extLst>
          </p:nvPr>
        </p:nvGraphicFramePr>
        <p:xfrm>
          <a:off x="2915816" y="2204864"/>
          <a:ext cx="3041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cuaciÛn" r:id="rId3" imgW="1231900" imgH="393700" progId="Equation.3">
                  <p:embed/>
                </p:oleObj>
              </mc:Choice>
              <mc:Fallback>
                <p:oleObj name="EcuaciÛn" r:id="rId3" imgW="1231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04864"/>
                        <a:ext cx="3041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9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V1, V2, V3 (in above equation) have to be numbered counterclockwise (looking at the polygon from the </a:t>
            </a:r>
            <a:r>
              <a:rPr lang="en-US" i="1">
                <a:latin typeface="Lucida Sans Unicode" charset="0"/>
              </a:rPr>
              <a:t>outside</a:t>
            </a:r>
            <a:r>
              <a:rPr lang="en-US">
                <a:latin typeface="Lucida Sans Unicode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If Ax + By + Cz - D &lt; 0 the point is </a:t>
            </a:r>
            <a:r>
              <a:rPr lang="en-US" i="1">
                <a:latin typeface="Lucida Sans Unicode" charset="0"/>
              </a:rPr>
              <a:t>inside</a:t>
            </a: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If Ax + By + Cz - D &gt; 0 the point is </a:t>
            </a:r>
            <a:r>
              <a:rPr lang="en-US" i="1">
                <a:latin typeface="Lucida Sans Unicode" charset="0"/>
              </a:rPr>
              <a:t>outside</a:t>
            </a:r>
            <a:r>
              <a:rPr lang="en-US">
                <a:latin typeface="Lucida Sans Unicode" charset="0"/>
              </a:rPr>
              <a:t>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Relationship between a point and a plane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6443663" y="2133600"/>
            <a:ext cx="865187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7308850" y="2133600"/>
            <a:ext cx="107950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 flipV="1">
            <a:off x="6443663" y="3789363"/>
            <a:ext cx="19446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7956550" y="191611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b="1" i="1"/>
              <a:t>N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 rot="21479073" flipH="1">
            <a:off x="7019925" y="2781300"/>
            <a:ext cx="649288" cy="10810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7380288" y="2420938"/>
            <a:ext cx="9366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8172450" y="45085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b="1" i="1"/>
              <a:t>V1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7019925" y="16764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b="1" i="1"/>
              <a:t>V2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5795963" y="35480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b="1" i="1"/>
              <a:t>V3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6162</TotalTime>
  <Words>1107</Words>
  <Application>Microsoft Macintosh PowerPoint</Application>
  <PresentationFormat>On-screen Show (4:3)</PresentationFormat>
  <Paragraphs>202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Ecuación</vt:lpstr>
      <vt:lpstr>EcuaciÛn</vt:lpstr>
      <vt:lpstr>Computer Graphics ST0275</vt:lpstr>
      <vt:lpstr>Agenda</vt:lpstr>
      <vt:lpstr>Motivation</vt:lpstr>
      <vt:lpstr>Representation</vt:lpstr>
      <vt:lpstr>Parametric equation of the line segment</vt:lpstr>
      <vt:lpstr>Parametric equation of the line segment</vt:lpstr>
      <vt:lpstr>In Summary:</vt:lpstr>
      <vt:lpstr>Planes in 3D</vt:lpstr>
      <vt:lpstr>Relationship between a point and a plane</vt:lpstr>
      <vt:lpstr>How to represent an object in 3D?</vt:lpstr>
      <vt:lpstr>Polygon Mesh</vt:lpstr>
      <vt:lpstr>Objects as polygon meshes</vt:lpstr>
      <vt:lpstr>Components of the mesh</vt:lpstr>
      <vt:lpstr>Data Structure</vt:lpstr>
      <vt:lpstr>Data Structure</vt:lpstr>
      <vt:lpstr>Data Structure</vt:lpstr>
      <vt:lpstr>Parametric Surfaces (will get back to this later)</vt:lpstr>
      <vt:lpstr>Parametric Surfaces</vt:lpstr>
      <vt:lpstr>OctTrees</vt:lpstr>
      <vt:lpstr>Quadtrees</vt:lpstr>
      <vt:lpstr>Octrees</vt:lpstr>
      <vt:lpstr>Volume Rendering</vt:lpstr>
      <vt:lpstr>Constructive Solid Geometry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Projection</vt:lpstr>
      <vt:lpstr>Example</vt:lpstr>
      <vt:lpstr>Credits</vt:lpstr>
    </vt:vector>
  </TitlesOfParts>
  <Company>Eafit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3D</dc:title>
  <dc:creator>htrefftz</dc:creator>
  <cp:lastModifiedBy>Microsoft Office User</cp:lastModifiedBy>
  <cp:revision>85</cp:revision>
  <dcterms:created xsi:type="dcterms:W3CDTF">2004-04-12T01:44:52Z</dcterms:created>
  <dcterms:modified xsi:type="dcterms:W3CDTF">2018-03-05T14:14:04Z</dcterms:modified>
</cp:coreProperties>
</file>