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7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D85EE9-4DBF-491F-9451-ABEDCE7C8C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C1876C-0DDD-493A-81BF-EFB41DE14F0B}">
      <dgm:prSet/>
      <dgm:spPr/>
      <dgm:t>
        <a:bodyPr/>
        <a:lstStyle/>
        <a:p>
          <a:r>
            <a:rPr lang="en-US"/>
            <a:t>Join</a:t>
          </a:r>
        </a:p>
      </dgm:t>
    </dgm:pt>
    <dgm:pt modelId="{593B8363-D9EA-4B12-9FB9-2AA74518065E}" type="parTrans" cxnId="{E67FE0CF-A5C1-45A0-BC46-A0851D29794C}">
      <dgm:prSet/>
      <dgm:spPr/>
      <dgm:t>
        <a:bodyPr/>
        <a:lstStyle/>
        <a:p>
          <a:endParaRPr lang="en-US"/>
        </a:p>
      </dgm:t>
    </dgm:pt>
    <dgm:pt modelId="{79B04E8E-C53C-4B29-B857-220337401094}" type="sibTrans" cxnId="{E67FE0CF-A5C1-45A0-BC46-A0851D29794C}">
      <dgm:prSet/>
      <dgm:spPr/>
      <dgm:t>
        <a:bodyPr/>
        <a:lstStyle/>
        <a:p>
          <a:endParaRPr lang="en-US"/>
        </a:p>
      </dgm:t>
    </dgm:pt>
    <dgm:pt modelId="{B1DCD9B7-C544-43B0-991B-8FA3D26BC64B}">
      <dgm:prSet/>
      <dgm:spPr/>
      <dgm:t>
        <a:bodyPr/>
        <a:lstStyle/>
        <a:p>
          <a:r>
            <a:rPr lang="en-US" dirty="0"/>
            <a:t>Prune</a:t>
          </a:r>
        </a:p>
      </dgm:t>
    </dgm:pt>
    <dgm:pt modelId="{2343573D-C07C-4D23-AD2F-7BE91A0867ED}" type="parTrans" cxnId="{6F17020F-2C38-4AA1-B25C-B85BB2F02E41}">
      <dgm:prSet/>
      <dgm:spPr/>
      <dgm:t>
        <a:bodyPr/>
        <a:lstStyle/>
        <a:p>
          <a:endParaRPr lang="en-US"/>
        </a:p>
      </dgm:t>
    </dgm:pt>
    <dgm:pt modelId="{BD7AEF9B-E54F-4866-A308-2D2B4F1C0684}" type="sibTrans" cxnId="{6F17020F-2C38-4AA1-B25C-B85BB2F02E41}">
      <dgm:prSet/>
      <dgm:spPr/>
      <dgm:t>
        <a:bodyPr/>
        <a:lstStyle/>
        <a:p>
          <a:endParaRPr lang="en-US"/>
        </a:p>
      </dgm:t>
    </dgm:pt>
    <dgm:pt modelId="{0C7B0CCE-CF61-44A8-915A-049AE5A3DDFE}">
      <dgm:prSet/>
      <dgm:spPr/>
      <dgm:t>
        <a:bodyPr/>
        <a:lstStyle/>
        <a:p>
          <a:r>
            <a:rPr lang="en-GB"/>
            <a:t>Iterative approach</a:t>
          </a:r>
          <a:endParaRPr lang="en-US"/>
        </a:p>
      </dgm:t>
    </dgm:pt>
    <dgm:pt modelId="{0890C986-F320-41AE-AB50-38794909C2C9}" type="parTrans" cxnId="{7E141E67-C614-4ECF-8D09-EBAC7CB9B1D9}">
      <dgm:prSet/>
      <dgm:spPr/>
      <dgm:t>
        <a:bodyPr/>
        <a:lstStyle/>
        <a:p>
          <a:endParaRPr lang="en-US"/>
        </a:p>
      </dgm:t>
    </dgm:pt>
    <dgm:pt modelId="{CF0A2292-B22D-4B9A-9EA0-B38F044C3E47}" type="sibTrans" cxnId="{7E141E67-C614-4ECF-8D09-EBAC7CB9B1D9}">
      <dgm:prSet/>
      <dgm:spPr/>
      <dgm:t>
        <a:bodyPr/>
        <a:lstStyle/>
        <a:p>
          <a:endParaRPr lang="en-US"/>
        </a:p>
      </dgm:t>
    </dgm:pt>
    <dgm:pt modelId="{232EF3B5-6963-45A2-A147-24FAA8E6A878}">
      <dgm:prSet/>
      <dgm:spPr/>
      <dgm:t>
        <a:bodyPr/>
        <a:lstStyle/>
        <a:p>
          <a:r>
            <a:rPr lang="en-GB"/>
            <a:t>Antimonotone property</a:t>
          </a:r>
          <a:endParaRPr lang="en-US"/>
        </a:p>
      </dgm:t>
    </dgm:pt>
    <dgm:pt modelId="{3135A3EB-57F6-4848-8119-178CE4C193D5}" type="parTrans" cxnId="{407CF4BB-4F5F-4465-8389-E721F8A32B6B}">
      <dgm:prSet/>
      <dgm:spPr/>
      <dgm:t>
        <a:bodyPr/>
        <a:lstStyle/>
        <a:p>
          <a:endParaRPr lang="en-US"/>
        </a:p>
      </dgm:t>
    </dgm:pt>
    <dgm:pt modelId="{877E0FB4-A2B8-4372-A60B-6EE726D42FE1}" type="sibTrans" cxnId="{407CF4BB-4F5F-4465-8389-E721F8A32B6B}">
      <dgm:prSet/>
      <dgm:spPr/>
      <dgm:t>
        <a:bodyPr/>
        <a:lstStyle/>
        <a:p>
          <a:endParaRPr lang="en-US"/>
        </a:p>
      </dgm:t>
    </dgm:pt>
    <dgm:pt modelId="{D838BBDE-025E-4235-A699-996076ECE9A0}" type="pres">
      <dgm:prSet presAssocID="{6BD85EE9-4DBF-491F-9451-ABEDCE7C8C30}" presName="root" presStyleCnt="0">
        <dgm:presLayoutVars>
          <dgm:dir/>
          <dgm:resizeHandles val="exact"/>
        </dgm:presLayoutVars>
      </dgm:prSet>
      <dgm:spPr/>
    </dgm:pt>
    <dgm:pt modelId="{E561097E-67A1-4862-BDB9-56D4F415ECA1}" type="pres">
      <dgm:prSet presAssocID="{3EC1876C-0DDD-493A-81BF-EFB41DE14F0B}" presName="compNode" presStyleCnt="0"/>
      <dgm:spPr/>
    </dgm:pt>
    <dgm:pt modelId="{D378D408-50E5-4A52-8531-BC682789E528}" type="pres">
      <dgm:prSet presAssocID="{3EC1876C-0DDD-493A-81BF-EFB41DE14F0B}" presName="bgRect" presStyleLbl="bgShp" presStyleIdx="0" presStyleCnt="4"/>
      <dgm:spPr/>
    </dgm:pt>
    <dgm:pt modelId="{6AFE9DA9-2A35-41D5-9727-0D55100C204B}" type="pres">
      <dgm:prSet presAssocID="{3EC1876C-0DDD-493A-81BF-EFB41DE14F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2A870A28-37BE-4120-B0CD-323967E547CA}" type="pres">
      <dgm:prSet presAssocID="{3EC1876C-0DDD-493A-81BF-EFB41DE14F0B}" presName="spaceRect" presStyleCnt="0"/>
      <dgm:spPr/>
    </dgm:pt>
    <dgm:pt modelId="{196A4C9A-772E-4A0C-BB48-902FB8DA9321}" type="pres">
      <dgm:prSet presAssocID="{3EC1876C-0DDD-493A-81BF-EFB41DE14F0B}" presName="parTx" presStyleLbl="revTx" presStyleIdx="0" presStyleCnt="4">
        <dgm:presLayoutVars>
          <dgm:chMax val="0"/>
          <dgm:chPref val="0"/>
        </dgm:presLayoutVars>
      </dgm:prSet>
      <dgm:spPr/>
    </dgm:pt>
    <dgm:pt modelId="{8755F17C-12F0-4885-9644-5824AE37E34E}" type="pres">
      <dgm:prSet presAssocID="{79B04E8E-C53C-4B29-B857-220337401094}" presName="sibTrans" presStyleCnt="0"/>
      <dgm:spPr/>
    </dgm:pt>
    <dgm:pt modelId="{45632DF6-E489-4F83-B899-54582683C9F8}" type="pres">
      <dgm:prSet presAssocID="{B1DCD9B7-C544-43B0-991B-8FA3D26BC64B}" presName="compNode" presStyleCnt="0"/>
      <dgm:spPr/>
    </dgm:pt>
    <dgm:pt modelId="{E39E7012-2D73-4FC7-BA64-70236593AB05}" type="pres">
      <dgm:prSet presAssocID="{B1DCD9B7-C544-43B0-991B-8FA3D26BC64B}" presName="bgRect" presStyleLbl="bgShp" presStyleIdx="1" presStyleCnt="4"/>
      <dgm:spPr/>
    </dgm:pt>
    <dgm:pt modelId="{E95F1FC8-42E4-41D6-8D93-23A5D87ADF3A}" type="pres">
      <dgm:prSet presAssocID="{B1DCD9B7-C544-43B0-991B-8FA3D26BC6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 with solid fill"/>
        </a:ext>
      </dgm:extLst>
    </dgm:pt>
    <dgm:pt modelId="{5AE7AD11-0B82-442B-B06E-84AEB434200E}" type="pres">
      <dgm:prSet presAssocID="{B1DCD9B7-C544-43B0-991B-8FA3D26BC64B}" presName="spaceRect" presStyleCnt="0"/>
      <dgm:spPr/>
    </dgm:pt>
    <dgm:pt modelId="{6239518D-5355-446A-A0A7-302F1E5DC801}" type="pres">
      <dgm:prSet presAssocID="{B1DCD9B7-C544-43B0-991B-8FA3D26BC64B}" presName="parTx" presStyleLbl="revTx" presStyleIdx="1" presStyleCnt="4">
        <dgm:presLayoutVars>
          <dgm:chMax val="0"/>
          <dgm:chPref val="0"/>
        </dgm:presLayoutVars>
      </dgm:prSet>
      <dgm:spPr/>
    </dgm:pt>
    <dgm:pt modelId="{534EDCD3-60E9-45C7-984D-F51C4D671C20}" type="pres">
      <dgm:prSet presAssocID="{BD7AEF9B-E54F-4866-A308-2D2B4F1C0684}" presName="sibTrans" presStyleCnt="0"/>
      <dgm:spPr/>
    </dgm:pt>
    <dgm:pt modelId="{68706EEE-2D9F-4C6F-B30B-652B99B10E48}" type="pres">
      <dgm:prSet presAssocID="{0C7B0CCE-CF61-44A8-915A-049AE5A3DDFE}" presName="compNode" presStyleCnt="0"/>
      <dgm:spPr/>
    </dgm:pt>
    <dgm:pt modelId="{FCCEF66B-970F-4DA6-85C8-324140555DC6}" type="pres">
      <dgm:prSet presAssocID="{0C7B0CCE-CF61-44A8-915A-049AE5A3DDFE}" presName="bgRect" presStyleLbl="bgShp" presStyleIdx="2" presStyleCnt="4"/>
      <dgm:spPr/>
    </dgm:pt>
    <dgm:pt modelId="{17EF88A6-3E84-47BD-BFD7-8362901A1F21}" type="pres">
      <dgm:prSet presAssocID="{0C7B0CCE-CF61-44A8-915A-049AE5A3DD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0B3463BE-34DE-4A84-9228-14ABF0546DF9}" type="pres">
      <dgm:prSet presAssocID="{0C7B0CCE-CF61-44A8-915A-049AE5A3DDFE}" presName="spaceRect" presStyleCnt="0"/>
      <dgm:spPr/>
    </dgm:pt>
    <dgm:pt modelId="{9B646C1B-7901-408C-BCFE-6E1A22D72164}" type="pres">
      <dgm:prSet presAssocID="{0C7B0CCE-CF61-44A8-915A-049AE5A3DDFE}" presName="parTx" presStyleLbl="revTx" presStyleIdx="2" presStyleCnt="4">
        <dgm:presLayoutVars>
          <dgm:chMax val="0"/>
          <dgm:chPref val="0"/>
        </dgm:presLayoutVars>
      </dgm:prSet>
      <dgm:spPr/>
    </dgm:pt>
    <dgm:pt modelId="{101ECD5F-4C94-4AF6-9895-68A8F3A28CEC}" type="pres">
      <dgm:prSet presAssocID="{CF0A2292-B22D-4B9A-9EA0-B38F044C3E47}" presName="sibTrans" presStyleCnt="0"/>
      <dgm:spPr/>
    </dgm:pt>
    <dgm:pt modelId="{46C1A0D1-3845-4E54-A284-E55CDBA04D3D}" type="pres">
      <dgm:prSet presAssocID="{232EF3B5-6963-45A2-A147-24FAA8E6A878}" presName="compNode" presStyleCnt="0"/>
      <dgm:spPr/>
    </dgm:pt>
    <dgm:pt modelId="{3BEBC8AA-988F-4567-8595-BCA4CC5845DD}" type="pres">
      <dgm:prSet presAssocID="{232EF3B5-6963-45A2-A147-24FAA8E6A878}" presName="bgRect" presStyleLbl="bgShp" presStyleIdx="3" presStyleCnt="4"/>
      <dgm:spPr/>
    </dgm:pt>
    <dgm:pt modelId="{4F0F2598-57B5-4AED-8C02-5E4A6B29D6E1}" type="pres">
      <dgm:prSet presAssocID="{232EF3B5-6963-45A2-A147-24FAA8E6A8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29014448-ED5C-4F95-81F2-5719A957F1B8}" type="pres">
      <dgm:prSet presAssocID="{232EF3B5-6963-45A2-A147-24FAA8E6A878}" presName="spaceRect" presStyleCnt="0"/>
      <dgm:spPr/>
    </dgm:pt>
    <dgm:pt modelId="{CCE20A58-0EE5-4FA3-82B4-C2421D3607A7}" type="pres">
      <dgm:prSet presAssocID="{232EF3B5-6963-45A2-A147-24FAA8E6A8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F17020F-2C38-4AA1-B25C-B85BB2F02E41}" srcId="{6BD85EE9-4DBF-491F-9451-ABEDCE7C8C30}" destId="{B1DCD9B7-C544-43B0-991B-8FA3D26BC64B}" srcOrd="1" destOrd="0" parTransId="{2343573D-C07C-4D23-AD2F-7BE91A0867ED}" sibTransId="{BD7AEF9B-E54F-4866-A308-2D2B4F1C0684}"/>
    <dgm:cxn modelId="{6DC7671C-527F-4EA6-AB70-6D8B6580F3A0}" type="presOf" srcId="{6BD85EE9-4DBF-491F-9451-ABEDCE7C8C30}" destId="{D838BBDE-025E-4235-A699-996076ECE9A0}" srcOrd="0" destOrd="0" presId="urn:microsoft.com/office/officeart/2018/2/layout/IconVerticalSolidList"/>
    <dgm:cxn modelId="{C952C02A-BC7C-41D4-A0F0-A8E621C47F81}" type="presOf" srcId="{0C7B0CCE-CF61-44A8-915A-049AE5A3DDFE}" destId="{9B646C1B-7901-408C-BCFE-6E1A22D72164}" srcOrd="0" destOrd="0" presId="urn:microsoft.com/office/officeart/2018/2/layout/IconVerticalSolidList"/>
    <dgm:cxn modelId="{A1B43642-E13D-4708-9276-F7F524935905}" type="presOf" srcId="{B1DCD9B7-C544-43B0-991B-8FA3D26BC64B}" destId="{6239518D-5355-446A-A0A7-302F1E5DC801}" srcOrd="0" destOrd="0" presId="urn:microsoft.com/office/officeart/2018/2/layout/IconVerticalSolidList"/>
    <dgm:cxn modelId="{7E141E67-C614-4ECF-8D09-EBAC7CB9B1D9}" srcId="{6BD85EE9-4DBF-491F-9451-ABEDCE7C8C30}" destId="{0C7B0CCE-CF61-44A8-915A-049AE5A3DDFE}" srcOrd="2" destOrd="0" parTransId="{0890C986-F320-41AE-AB50-38794909C2C9}" sibTransId="{CF0A2292-B22D-4B9A-9EA0-B38F044C3E47}"/>
    <dgm:cxn modelId="{E6051A9D-D571-456F-8249-573431E4D72F}" type="presOf" srcId="{232EF3B5-6963-45A2-A147-24FAA8E6A878}" destId="{CCE20A58-0EE5-4FA3-82B4-C2421D3607A7}" srcOrd="0" destOrd="0" presId="urn:microsoft.com/office/officeart/2018/2/layout/IconVerticalSolidList"/>
    <dgm:cxn modelId="{407CF4BB-4F5F-4465-8389-E721F8A32B6B}" srcId="{6BD85EE9-4DBF-491F-9451-ABEDCE7C8C30}" destId="{232EF3B5-6963-45A2-A147-24FAA8E6A878}" srcOrd="3" destOrd="0" parTransId="{3135A3EB-57F6-4848-8119-178CE4C193D5}" sibTransId="{877E0FB4-A2B8-4372-A60B-6EE726D42FE1}"/>
    <dgm:cxn modelId="{E67FE0CF-A5C1-45A0-BC46-A0851D29794C}" srcId="{6BD85EE9-4DBF-491F-9451-ABEDCE7C8C30}" destId="{3EC1876C-0DDD-493A-81BF-EFB41DE14F0B}" srcOrd="0" destOrd="0" parTransId="{593B8363-D9EA-4B12-9FB9-2AA74518065E}" sibTransId="{79B04E8E-C53C-4B29-B857-220337401094}"/>
    <dgm:cxn modelId="{AFF2CBDD-02E8-4D72-852B-53E544FD47A3}" type="presOf" srcId="{3EC1876C-0DDD-493A-81BF-EFB41DE14F0B}" destId="{196A4C9A-772E-4A0C-BB48-902FB8DA9321}" srcOrd="0" destOrd="0" presId="urn:microsoft.com/office/officeart/2018/2/layout/IconVerticalSolidList"/>
    <dgm:cxn modelId="{6BB13935-F23F-4937-A697-D081C5C9D4EE}" type="presParOf" srcId="{D838BBDE-025E-4235-A699-996076ECE9A0}" destId="{E561097E-67A1-4862-BDB9-56D4F415ECA1}" srcOrd="0" destOrd="0" presId="urn:microsoft.com/office/officeart/2018/2/layout/IconVerticalSolidList"/>
    <dgm:cxn modelId="{9C85553E-9C84-4EC7-9E78-75527953FEDD}" type="presParOf" srcId="{E561097E-67A1-4862-BDB9-56D4F415ECA1}" destId="{D378D408-50E5-4A52-8531-BC682789E528}" srcOrd="0" destOrd="0" presId="urn:microsoft.com/office/officeart/2018/2/layout/IconVerticalSolidList"/>
    <dgm:cxn modelId="{5FE1E798-C487-4FD0-A388-60A1EA1F486F}" type="presParOf" srcId="{E561097E-67A1-4862-BDB9-56D4F415ECA1}" destId="{6AFE9DA9-2A35-41D5-9727-0D55100C204B}" srcOrd="1" destOrd="0" presId="urn:microsoft.com/office/officeart/2018/2/layout/IconVerticalSolidList"/>
    <dgm:cxn modelId="{C4843E71-FD14-4788-A8D5-A015DA2084E9}" type="presParOf" srcId="{E561097E-67A1-4862-BDB9-56D4F415ECA1}" destId="{2A870A28-37BE-4120-B0CD-323967E547CA}" srcOrd="2" destOrd="0" presId="urn:microsoft.com/office/officeart/2018/2/layout/IconVerticalSolidList"/>
    <dgm:cxn modelId="{0235B1F7-6A7A-4617-977B-195DC0AC5C8C}" type="presParOf" srcId="{E561097E-67A1-4862-BDB9-56D4F415ECA1}" destId="{196A4C9A-772E-4A0C-BB48-902FB8DA9321}" srcOrd="3" destOrd="0" presId="urn:microsoft.com/office/officeart/2018/2/layout/IconVerticalSolidList"/>
    <dgm:cxn modelId="{DE5875AC-C44F-4321-9801-93E21C748350}" type="presParOf" srcId="{D838BBDE-025E-4235-A699-996076ECE9A0}" destId="{8755F17C-12F0-4885-9644-5824AE37E34E}" srcOrd="1" destOrd="0" presId="urn:microsoft.com/office/officeart/2018/2/layout/IconVerticalSolidList"/>
    <dgm:cxn modelId="{61D31A03-B45B-40ED-81AE-7ECEBD5A7971}" type="presParOf" srcId="{D838BBDE-025E-4235-A699-996076ECE9A0}" destId="{45632DF6-E489-4F83-B899-54582683C9F8}" srcOrd="2" destOrd="0" presId="urn:microsoft.com/office/officeart/2018/2/layout/IconVerticalSolidList"/>
    <dgm:cxn modelId="{032B6EA0-A673-4294-A7A0-1DF5785253C7}" type="presParOf" srcId="{45632DF6-E489-4F83-B899-54582683C9F8}" destId="{E39E7012-2D73-4FC7-BA64-70236593AB05}" srcOrd="0" destOrd="0" presId="urn:microsoft.com/office/officeart/2018/2/layout/IconVerticalSolidList"/>
    <dgm:cxn modelId="{2529CDE3-B622-4A94-B446-A048E6B012EF}" type="presParOf" srcId="{45632DF6-E489-4F83-B899-54582683C9F8}" destId="{E95F1FC8-42E4-41D6-8D93-23A5D87ADF3A}" srcOrd="1" destOrd="0" presId="urn:microsoft.com/office/officeart/2018/2/layout/IconVerticalSolidList"/>
    <dgm:cxn modelId="{B3DF21F1-4ACB-4A61-A073-E4B3E306E450}" type="presParOf" srcId="{45632DF6-E489-4F83-B899-54582683C9F8}" destId="{5AE7AD11-0B82-442B-B06E-84AEB434200E}" srcOrd="2" destOrd="0" presId="urn:microsoft.com/office/officeart/2018/2/layout/IconVerticalSolidList"/>
    <dgm:cxn modelId="{428D3C96-8D51-493F-B2BD-DBFE0D37DC25}" type="presParOf" srcId="{45632DF6-E489-4F83-B899-54582683C9F8}" destId="{6239518D-5355-446A-A0A7-302F1E5DC801}" srcOrd="3" destOrd="0" presId="urn:microsoft.com/office/officeart/2018/2/layout/IconVerticalSolidList"/>
    <dgm:cxn modelId="{73E79A64-FA58-4345-A681-12290A911100}" type="presParOf" srcId="{D838BBDE-025E-4235-A699-996076ECE9A0}" destId="{534EDCD3-60E9-45C7-984D-F51C4D671C20}" srcOrd="3" destOrd="0" presId="urn:microsoft.com/office/officeart/2018/2/layout/IconVerticalSolidList"/>
    <dgm:cxn modelId="{461D423F-C4ED-4506-808A-0308A30ACA7B}" type="presParOf" srcId="{D838BBDE-025E-4235-A699-996076ECE9A0}" destId="{68706EEE-2D9F-4C6F-B30B-652B99B10E48}" srcOrd="4" destOrd="0" presId="urn:microsoft.com/office/officeart/2018/2/layout/IconVerticalSolidList"/>
    <dgm:cxn modelId="{B0A1F714-61EA-4DD3-834E-ED378973870E}" type="presParOf" srcId="{68706EEE-2D9F-4C6F-B30B-652B99B10E48}" destId="{FCCEF66B-970F-4DA6-85C8-324140555DC6}" srcOrd="0" destOrd="0" presId="urn:microsoft.com/office/officeart/2018/2/layout/IconVerticalSolidList"/>
    <dgm:cxn modelId="{F98B2F4A-7BBE-4434-B7C3-488B940A273A}" type="presParOf" srcId="{68706EEE-2D9F-4C6F-B30B-652B99B10E48}" destId="{17EF88A6-3E84-47BD-BFD7-8362901A1F21}" srcOrd="1" destOrd="0" presId="urn:microsoft.com/office/officeart/2018/2/layout/IconVerticalSolidList"/>
    <dgm:cxn modelId="{6B36E60F-0755-4D09-ABDE-DF88A9BCF3AB}" type="presParOf" srcId="{68706EEE-2D9F-4C6F-B30B-652B99B10E48}" destId="{0B3463BE-34DE-4A84-9228-14ABF0546DF9}" srcOrd="2" destOrd="0" presId="urn:microsoft.com/office/officeart/2018/2/layout/IconVerticalSolidList"/>
    <dgm:cxn modelId="{F0103276-2922-4FA1-AFD2-947D685E63D4}" type="presParOf" srcId="{68706EEE-2D9F-4C6F-B30B-652B99B10E48}" destId="{9B646C1B-7901-408C-BCFE-6E1A22D72164}" srcOrd="3" destOrd="0" presId="urn:microsoft.com/office/officeart/2018/2/layout/IconVerticalSolidList"/>
    <dgm:cxn modelId="{385F1585-4244-4368-A74E-5C5119F79950}" type="presParOf" srcId="{D838BBDE-025E-4235-A699-996076ECE9A0}" destId="{101ECD5F-4C94-4AF6-9895-68A8F3A28CEC}" srcOrd="5" destOrd="0" presId="urn:microsoft.com/office/officeart/2018/2/layout/IconVerticalSolidList"/>
    <dgm:cxn modelId="{D2F5AEBD-CB20-49FD-9CBE-B431D0D0B5A1}" type="presParOf" srcId="{D838BBDE-025E-4235-A699-996076ECE9A0}" destId="{46C1A0D1-3845-4E54-A284-E55CDBA04D3D}" srcOrd="6" destOrd="0" presId="urn:microsoft.com/office/officeart/2018/2/layout/IconVerticalSolidList"/>
    <dgm:cxn modelId="{7485DA64-DEDE-4DBA-9BD0-BAF09F507DBE}" type="presParOf" srcId="{46C1A0D1-3845-4E54-A284-E55CDBA04D3D}" destId="{3BEBC8AA-988F-4567-8595-BCA4CC5845DD}" srcOrd="0" destOrd="0" presId="urn:microsoft.com/office/officeart/2018/2/layout/IconVerticalSolidList"/>
    <dgm:cxn modelId="{C5A95761-BBC4-4047-9EE4-9B8445DBD8A0}" type="presParOf" srcId="{46C1A0D1-3845-4E54-A284-E55CDBA04D3D}" destId="{4F0F2598-57B5-4AED-8C02-5E4A6B29D6E1}" srcOrd="1" destOrd="0" presId="urn:microsoft.com/office/officeart/2018/2/layout/IconVerticalSolidList"/>
    <dgm:cxn modelId="{BAC9D6E7-0257-421D-8F63-BB9363B720B3}" type="presParOf" srcId="{46C1A0D1-3845-4E54-A284-E55CDBA04D3D}" destId="{29014448-ED5C-4F95-81F2-5719A957F1B8}" srcOrd="2" destOrd="0" presId="urn:microsoft.com/office/officeart/2018/2/layout/IconVerticalSolidList"/>
    <dgm:cxn modelId="{56706700-9A19-4BB6-87B0-79E5DBA761B5}" type="presParOf" srcId="{46C1A0D1-3845-4E54-A284-E55CDBA04D3D}" destId="{CCE20A58-0EE5-4FA3-82B4-C2421D3607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8D408-50E5-4A52-8531-BC682789E528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E9DA9-2A35-41D5-9727-0D55100C204B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A4C9A-772E-4A0C-BB48-902FB8DA9321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Join</a:t>
          </a:r>
        </a:p>
      </dsp:txBody>
      <dsp:txXfrm>
        <a:off x="1399293" y="2390"/>
        <a:ext cx="4974520" cy="1211509"/>
      </dsp:txXfrm>
    </dsp:sp>
    <dsp:sp modelId="{E39E7012-2D73-4FC7-BA64-70236593AB05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F1FC8-42E4-41D6-8D93-23A5D87ADF3A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9518D-5355-446A-A0A7-302F1E5DC801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Prune</a:t>
          </a:r>
        </a:p>
      </dsp:txBody>
      <dsp:txXfrm>
        <a:off x="1399293" y="1516777"/>
        <a:ext cx="4974520" cy="1211509"/>
      </dsp:txXfrm>
    </dsp:sp>
    <dsp:sp modelId="{FCCEF66B-970F-4DA6-85C8-324140555DC6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F88A6-3E84-47BD-BFD7-8362901A1F21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46C1B-7901-408C-BCFE-6E1A22D72164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Iterative approach</a:t>
          </a:r>
          <a:endParaRPr lang="en-US" sz="2200" kern="1200"/>
        </a:p>
      </dsp:txBody>
      <dsp:txXfrm>
        <a:off x="1399293" y="3031163"/>
        <a:ext cx="4974520" cy="1211509"/>
      </dsp:txXfrm>
    </dsp:sp>
    <dsp:sp modelId="{3BEBC8AA-988F-4567-8595-BCA4CC5845DD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F2598-57B5-4AED-8C02-5E4A6B29D6E1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20A58-0EE5-4FA3-82B4-C2421D3607A7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Antimonotone property</a:t>
          </a:r>
          <a:endParaRPr lang="en-US" sz="2200" kern="1200"/>
        </a:p>
      </dsp:txBody>
      <dsp:txXfrm>
        <a:off x="1399293" y="4545550"/>
        <a:ext cx="4974520" cy="1211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January 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545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January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7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January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1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January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0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January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1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January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January 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January 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507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January 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January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9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January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January 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74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BDDFB-21F5-9D4E-6168-5A307C655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bg-BG" sz="4800" dirty="0"/>
              <a:t>Алгоритъм на </a:t>
            </a:r>
            <a:r>
              <a:rPr lang="en-US" sz="4800" dirty="0"/>
              <a:t>Apriori</a:t>
            </a:r>
            <a:endParaRPr lang="en-BG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96C79-BD44-EB76-FB46-9E4A93FB3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bg-BG" dirty="0">
                <a:solidFill>
                  <a:schemeClr val="tx1">
                    <a:alpha val="60000"/>
                  </a:schemeClr>
                </a:solidFill>
              </a:rPr>
              <a:t>Джем Мустафа, 791322009</a:t>
            </a:r>
            <a:endParaRPr lang="en-BG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B76E3D80-E749-D7BC-0D99-3987D52E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75" b="17994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0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F508-A696-AAA5-6A65-197AA5CE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Генерираме правила за асоцииране</a:t>
            </a:r>
            <a:endParaRPr lang="en-BG" dirty="0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A1884D0-0AD8-5F98-3F86-0A6FFFFF2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262" y="1881275"/>
            <a:ext cx="9859476" cy="3979862"/>
          </a:xfrm>
        </p:spPr>
      </p:pic>
    </p:spTree>
    <p:extLst>
      <p:ext uri="{BB962C8B-B14F-4D97-AF65-F5344CB8AC3E}">
        <p14:creationId xmlns:p14="http://schemas.microsoft.com/office/powerpoint/2010/main" val="390832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nes balancing on a wood">
            <a:extLst>
              <a:ext uri="{FF2B5EF4-FFF2-40B4-BE49-F238E27FC236}">
                <a16:creationId xmlns:a16="http://schemas.microsoft.com/office/drawing/2014/main" id="{65535541-7260-0114-3284-F3AA6A608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49CA12F-6E27-4C54-88C4-EE6CE7C4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2"/>
            <a:ext cx="12192000" cy="4857751"/>
          </a:xfrm>
          <a:prstGeom prst="rect">
            <a:avLst/>
          </a:prstGeom>
          <a:gradFill flip="none" rotWithShape="1">
            <a:gsLst>
              <a:gs pos="70000">
                <a:schemeClr val="bg2">
                  <a:alpha val="60000"/>
                </a:schemeClr>
              </a:gs>
              <a:gs pos="26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847BA-D38B-8FE6-C404-68D0408A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730884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bg-BG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Предимства и недостатъци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34D8C-1E0D-C281-8A93-A1C16B2D9041}"/>
              </a:ext>
            </a:extLst>
          </p:cNvPr>
          <p:cNvSpPr txBox="1"/>
          <p:nvPr/>
        </p:nvSpPr>
        <p:spPr>
          <a:xfrm>
            <a:off x="3366185" y="2377452"/>
            <a:ext cx="57652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tx1">
                    <a:lumMod val="50000"/>
                  </a:schemeClr>
                </a:solidFill>
              </a:rPr>
              <a:t>Предимства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tx1">
                    <a:lumMod val="50000"/>
                  </a:schemeClr>
                </a:solidFill>
              </a:rPr>
              <a:t>Лесен за разбиране и имплементиране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tx1">
                    <a:lumMod val="50000"/>
                  </a:schemeClr>
                </a:solidFill>
              </a:rPr>
              <a:t>Може да бъде приложен върху големи сетове от данни</a:t>
            </a:r>
            <a:endParaRPr lang="en-B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C115E-6152-4CBA-8D47-FF362970138F}"/>
              </a:ext>
            </a:extLst>
          </p:cNvPr>
          <p:cNvSpPr txBox="1"/>
          <p:nvPr/>
        </p:nvSpPr>
        <p:spPr>
          <a:xfrm>
            <a:off x="550863" y="4330628"/>
            <a:ext cx="53486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tx1">
                    <a:lumMod val="50000"/>
                  </a:schemeClr>
                </a:solidFill>
              </a:rPr>
              <a:t>Недостатъци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tx1">
                    <a:lumMod val="50000"/>
                  </a:schemeClr>
                </a:solidFill>
              </a:rPr>
              <a:t>Изисква голяма изчислителна мощ, ако наборите от елементи са много големи и минималната стойност на поддръжка - много ниска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tx1">
                    <a:lumMod val="50000"/>
                  </a:schemeClr>
                </a:solidFill>
              </a:rPr>
              <a:t>Цялата база данни трябва да бъде сканирана</a:t>
            </a:r>
            <a:endParaRPr lang="en-BG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0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8EE32E52-52CC-54BE-3E69-1AA893676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5E88E-3F86-3AF7-2515-AFCD6CFC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Въпроси?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DB9AC9A-C1ED-4713-9A6E-D5EBBB401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B4BC3-61EA-7461-F5E4-99E852AF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602" y="549275"/>
            <a:ext cx="9234911" cy="38645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bg-BG" sz="9600" dirty="0"/>
              <a:t>Благодаря Ви!</a:t>
            </a:r>
            <a:endParaRPr lang="en-US" sz="9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CFAB40-DA7C-4B6C-AD10-4EC44B54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796" y="46546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296DCF-CBB7-4351-9E7E-62364941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594206" y="2826355"/>
            <a:ext cx="3366189" cy="1853969"/>
          </a:xfrm>
          <a:custGeom>
            <a:avLst/>
            <a:gdLst>
              <a:gd name="connsiteX0" fmla="*/ 201268 w 3366189"/>
              <a:gd name="connsiteY0" fmla="*/ 543015 h 1853969"/>
              <a:gd name="connsiteX1" fmla="*/ 1512221 w 3366189"/>
              <a:gd name="connsiteY1" fmla="*/ 0 h 1853969"/>
              <a:gd name="connsiteX2" fmla="*/ 3366189 w 3366189"/>
              <a:gd name="connsiteY2" fmla="*/ 1853969 h 1853969"/>
              <a:gd name="connsiteX3" fmla="*/ 2439204 w 3366189"/>
              <a:gd name="connsiteY3" fmla="*/ 1853969 h 1853969"/>
              <a:gd name="connsiteX4" fmla="*/ 1512221 w 3366189"/>
              <a:gd name="connsiteY4" fmla="*/ 926985 h 1853969"/>
              <a:gd name="connsiteX5" fmla="*/ 743552 w 3366189"/>
              <a:gd name="connsiteY5" fmla="*/ 1335684 h 1853969"/>
              <a:gd name="connsiteX6" fmla="*/ 676116 w 3366189"/>
              <a:gd name="connsiteY6" fmla="*/ 1459924 h 1853969"/>
              <a:gd name="connsiteX7" fmla="*/ 0 w 3366189"/>
              <a:gd name="connsiteY7" fmla="*/ 783808 h 1853969"/>
              <a:gd name="connsiteX8" fmla="*/ 81609 w 3366189"/>
              <a:gd name="connsiteY8" fmla="*/ 674673 h 1853969"/>
              <a:gd name="connsiteX9" fmla="*/ 201268 w 3366189"/>
              <a:gd name="connsiteY9" fmla="*/ 543015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6189" h="1853969">
                <a:moveTo>
                  <a:pt x="201268" y="543015"/>
                </a:moveTo>
                <a:cubicBezTo>
                  <a:pt x="536770" y="207513"/>
                  <a:pt x="1000262" y="0"/>
                  <a:pt x="1512221" y="0"/>
                </a:cubicBezTo>
                <a:cubicBezTo>
                  <a:pt x="2536139" y="0"/>
                  <a:pt x="3366189" y="830051"/>
                  <a:pt x="3366189" y="1853969"/>
                </a:cubicBezTo>
                <a:lnTo>
                  <a:pt x="2439204" y="1853969"/>
                </a:lnTo>
                <a:cubicBezTo>
                  <a:pt x="2439204" y="1342010"/>
                  <a:pt x="2024180" y="926985"/>
                  <a:pt x="1512221" y="926985"/>
                </a:cubicBezTo>
                <a:cubicBezTo>
                  <a:pt x="1192247" y="926985"/>
                  <a:pt x="910138" y="1089104"/>
                  <a:pt x="743552" y="1335684"/>
                </a:cubicBezTo>
                <a:lnTo>
                  <a:pt x="676116" y="1459924"/>
                </a:lnTo>
                <a:lnTo>
                  <a:pt x="0" y="783808"/>
                </a:lnTo>
                <a:lnTo>
                  <a:pt x="81609" y="674673"/>
                </a:lnTo>
                <a:cubicBezTo>
                  <a:pt x="119392" y="628891"/>
                  <a:pt x="159330" y="584953"/>
                  <a:pt x="201268" y="543015"/>
                </a:cubicBezTo>
                <a:close/>
              </a:path>
            </a:pathLst>
          </a:custGeom>
          <a:gradFill flip="none" rotWithShape="1">
            <a:gsLst>
              <a:gs pos="8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6200000" scaled="0"/>
            <a:tileRect/>
          </a:gradFill>
          <a:ln>
            <a:noFill/>
          </a:ln>
          <a:effectLst>
            <a:innerShdw blurRad="406400" dist="190500" dir="1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1AE2471-23B2-4B94-A613-E6860991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620971" y="2691401"/>
            <a:ext cx="3326036" cy="2226949"/>
          </a:xfrm>
          <a:custGeom>
            <a:avLst/>
            <a:gdLst>
              <a:gd name="connsiteX0" fmla="*/ 322118 w 3326036"/>
              <a:gd name="connsiteY0" fmla="*/ 508527 h 2226949"/>
              <a:gd name="connsiteX1" fmla="*/ 1501413 w 3326036"/>
              <a:gd name="connsiteY1" fmla="*/ 0 h 2226949"/>
              <a:gd name="connsiteX2" fmla="*/ 3317715 w 3326036"/>
              <a:gd name="connsiteY2" fmla="*/ 1778141 h 2226949"/>
              <a:gd name="connsiteX3" fmla="*/ 3326036 w 3326036"/>
              <a:gd name="connsiteY3" fmla="*/ 1843633 h 2226949"/>
              <a:gd name="connsiteX4" fmla="*/ 2942720 w 3326036"/>
              <a:gd name="connsiteY4" fmla="*/ 2226949 h 2226949"/>
              <a:gd name="connsiteX5" fmla="*/ 2428396 w 3326036"/>
              <a:gd name="connsiteY5" fmla="*/ 2226949 h 2226949"/>
              <a:gd name="connsiteX6" fmla="*/ 1501413 w 3326036"/>
              <a:gd name="connsiteY6" fmla="*/ 1113475 h 2226949"/>
              <a:gd name="connsiteX7" fmla="*/ 732744 w 3326036"/>
              <a:gd name="connsiteY7" fmla="*/ 1604395 h 2226949"/>
              <a:gd name="connsiteX8" fmla="*/ 715116 w 3326036"/>
              <a:gd name="connsiteY8" fmla="*/ 1639249 h 2226949"/>
              <a:gd name="connsiteX9" fmla="*/ 0 w 3326036"/>
              <a:gd name="connsiteY9" fmla="*/ 924133 h 2226949"/>
              <a:gd name="connsiteX10" fmla="*/ 70802 w 3326036"/>
              <a:gd name="connsiteY10" fmla="*/ 810403 h 2226949"/>
              <a:gd name="connsiteX11" fmla="*/ 322118 w 3326036"/>
              <a:gd name="connsiteY11" fmla="*/ 508527 h 222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6036" h="2226949">
                <a:moveTo>
                  <a:pt x="322118" y="508527"/>
                </a:moveTo>
                <a:cubicBezTo>
                  <a:pt x="642593" y="190840"/>
                  <a:pt x="1053449" y="0"/>
                  <a:pt x="1501413" y="0"/>
                </a:cubicBezTo>
                <a:cubicBezTo>
                  <a:pt x="2397341" y="0"/>
                  <a:pt x="3144839" y="763359"/>
                  <a:pt x="3317715" y="1778141"/>
                </a:cubicBezTo>
                <a:lnTo>
                  <a:pt x="3326036" y="1843633"/>
                </a:lnTo>
                <a:lnTo>
                  <a:pt x="2942720" y="2226949"/>
                </a:lnTo>
                <a:lnTo>
                  <a:pt x="2428396" y="2226949"/>
                </a:lnTo>
                <a:cubicBezTo>
                  <a:pt x="2428396" y="1611994"/>
                  <a:pt x="2013372" y="1113475"/>
                  <a:pt x="1501413" y="1113475"/>
                </a:cubicBezTo>
                <a:cubicBezTo>
                  <a:pt x="1181439" y="1113475"/>
                  <a:pt x="899329" y="1308209"/>
                  <a:pt x="732744" y="1604395"/>
                </a:cubicBezTo>
                <a:lnTo>
                  <a:pt x="715116" y="1639249"/>
                </a:lnTo>
                <a:lnTo>
                  <a:pt x="0" y="924133"/>
                </a:lnTo>
                <a:lnTo>
                  <a:pt x="70802" y="810403"/>
                </a:lnTo>
                <a:cubicBezTo>
                  <a:pt x="146367" y="700418"/>
                  <a:pt x="230553" y="599295"/>
                  <a:pt x="322118" y="508527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B59F4D-13F5-4E73-B3D4-2CFDEC0C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183572" y="4805365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2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7B326-E67F-5DD4-C044-91772801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 algn="ctr"/>
            <a:r>
              <a:rPr lang="bg-BG" dirty="0"/>
              <a:t>Въведение</a:t>
            </a:r>
            <a:endParaRPr lang="en-BG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8C621A1-53EC-D0FA-B570-CE81585D8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95" y="3208871"/>
            <a:ext cx="4622386" cy="2987387"/>
          </a:xfrm>
        </p:spPr>
        <p:txBody>
          <a:bodyPr anchor="t">
            <a:normAutofit/>
          </a:bodyPr>
          <a:lstStyle/>
          <a:p>
            <a:r>
              <a:rPr lang="en-US" sz="3200" dirty="0"/>
              <a:t>Itemset</a:t>
            </a:r>
          </a:p>
          <a:p>
            <a:r>
              <a:rPr lang="en-US" sz="3200" dirty="0"/>
              <a:t>Frequent Itemset</a:t>
            </a:r>
          </a:p>
          <a:p>
            <a:r>
              <a:rPr lang="en-GB" sz="3200" dirty="0"/>
              <a:t>Frequent Pattern Mining</a:t>
            </a:r>
            <a:endParaRPr lang="en-BG" sz="3200" dirty="0"/>
          </a:p>
        </p:txBody>
      </p:sp>
      <p:pic>
        <p:nvPicPr>
          <p:cNvPr id="5" name="Picture 4" descr="3D square and rectangle">
            <a:extLst>
              <a:ext uri="{FF2B5EF4-FFF2-40B4-BE49-F238E27FC236}">
                <a16:creationId xmlns:a16="http://schemas.microsoft.com/office/drawing/2014/main" id="{ACE8DFA2-232A-A3D3-8617-A8AECFC59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" r="21276" b="1"/>
          <a:stretch/>
        </p:blipFill>
        <p:spPr>
          <a:xfrm>
            <a:off x="5286375" y="10"/>
            <a:ext cx="6905626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1A62-55E1-0359-F84C-BE5BFC3C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 за асоцииране</a:t>
            </a:r>
            <a:endParaRPr lang="en-B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58FF61-F171-438E-19C9-E67EE70B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25" y="1439187"/>
            <a:ext cx="3595252" cy="3979625"/>
          </a:xfrm>
        </p:spPr>
        <p:txBody>
          <a:bodyPr>
            <a:normAutofit/>
          </a:bodyPr>
          <a:lstStyle/>
          <a:p>
            <a:endParaRPr lang="en-BG" sz="4000" dirty="0"/>
          </a:p>
          <a:p>
            <a:r>
              <a:rPr lang="en-BG" sz="4000" dirty="0"/>
              <a:t>Support</a:t>
            </a:r>
          </a:p>
          <a:p>
            <a:pPr marL="0" indent="0">
              <a:buNone/>
            </a:pPr>
            <a:endParaRPr lang="en-BG" sz="4000" dirty="0"/>
          </a:p>
          <a:p>
            <a:r>
              <a:rPr lang="en-BG" sz="4000" dirty="0"/>
              <a:t>Confidence</a:t>
            </a:r>
          </a:p>
        </p:txBody>
      </p:sp>
      <p:pic>
        <p:nvPicPr>
          <p:cNvPr id="8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45726EC-784C-24EC-42B5-33DAE790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275" y="2314575"/>
            <a:ext cx="5829300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8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05205-23AF-87CC-64E7-07316936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bg-BG" dirty="0"/>
              <a:t>Алгоритъм на </a:t>
            </a:r>
            <a:r>
              <a:rPr lang="en-BG" dirty="0"/>
              <a:t>Apriori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DB605B-DAB3-833D-2A19-DFD54D902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31803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09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6F2E0-90EA-0ABE-21B5-F6C4031C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dirty="0"/>
              <a:t>Стъпки на изпълнение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ierarchy">
            <a:extLst>
              <a:ext uri="{FF2B5EF4-FFF2-40B4-BE49-F238E27FC236}">
                <a16:creationId xmlns:a16="http://schemas.microsoft.com/office/drawing/2014/main" id="{A6559593-B41E-0DB5-AC11-8811BC914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3952" y="711200"/>
            <a:ext cx="5437187" cy="5437187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56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376E-B4FB-5E9C-71BE-9D4BFE53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436541"/>
            <a:ext cx="11091600" cy="1332000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effectLst/>
                <a:latin typeface="Helvetica Neue" panose="02000503000000020004" pitchFamily="2" charset="0"/>
              </a:rPr>
              <a:t>Задаваме минимална стойност на поддръжка (</a:t>
            </a:r>
            <a:r>
              <a:rPr lang="en-US" dirty="0">
                <a:effectLst/>
                <a:latin typeface="Helvetica Neue" panose="02000503000000020004" pitchFamily="2" charset="0"/>
              </a:rPr>
              <a:t>support)</a:t>
            </a:r>
            <a:br>
              <a:rPr lang="bg-BG" dirty="0">
                <a:effectLst/>
                <a:latin typeface="Helvetica Neue" panose="02000503000000020004" pitchFamily="2" charset="0"/>
              </a:rPr>
            </a:br>
            <a:endParaRPr lang="en-BG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C55FE6C-A796-2E8E-38F2-C7B3A0F5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152540"/>
            <a:ext cx="9486900" cy="439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5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261B-DEA0-7C1E-55DF-4C55057D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sz="4000" dirty="0">
                <a:latin typeface="Helvetica Neue" panose="02000503000000020004" pitchFamily="2" charset="0"/>
              </a:rPr>
              <a:t>И</a:t>
            </a:r>
            <a:r>
              <a:rPr lang="bg-BG" sz="4000" dirty="0">
                <a:effectLst/>
                <a:latin typeface="Helvetica Neue" panose="02000503000000020004" pitchFamily="2" charset="0"/>
              </a:rPr>
              <a:t>дентифицираме всички елементи, които отговарят на минималната стойност за поддръжка</a:t>
            </a:r>
            <a:br>
              <a:rPr lang="bg-BG" dirty="0">
                <a:effectLst/>
                <a:latin typeface="Helvetica Neue" panose="02000503000000020004" pitchFamily="2" charset="0"/>
              </a:rPr>
            </a:br>
            <a:endParaRPr lang="en-BG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9CFC064-CFFA-E3E0-DD89-CC814C972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2136731"/>
            <a:ext cx="6921500" cy="3962400"/>
          </a:xfrm>
          <a:prstGeom prst="rect">
            <a:avLst/>
          </a:prstGeom>
        </p:spPr>
      </p:pic>
      <p:pic>
        <p:nvPicPr>
          <p:cNvPr id="7" name="Graphic 6" descr="Arrow: Straight with solid fill">
            <a:extLst>
              <a:ext uri="{FF2B5EF4-FFF2-40B4-BE49-F238E27FC236}">
                <a16:creationId xmlns:a16="http://schemas.microsoft.com/office/drawing/2014/main" id="{C8280892-52D1-12E5-1832-A3026B08E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381126" y="5160350"/>
            <a:ext cx="914400" cy="914400"/>
          </a:xfrm>
          <a:prstGeom prst="rect">
            <a:avLst/>
          </a:prstGeom>
        </p:spPr>
      </p:pic>
      <p:pic>
        <p:nvPicPr>
          <p:cNvPr id="9" name="Graphic 8" descr="No sign outline">
            <a:extLst>
              <a:ext uri="{FF2B5EF4-FFF2-40B4-BE49-F238E27FC236}">
                <a16:creationId xmlns:a16="http://schemas.microsoft.com/office/drawing/2014/main" id="{808B16EF-5C03-2506-F50D-96FD95308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7537" y="5353231"/>
            <a:ext cx="914400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5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02D8-EED7-04F1-EE42-61051F4F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sz="4000" dirty="0">
                <a:effectLst/>
                <a:latin typeface="Helvetica Neue" panose="02000503000000020004" pitchFamily="2" charset="0"/>
              </a:rPr>
              <a:t>Използваме често срещаните елементи, за да генерираме двойки от кандидат</a:t>
            </a:r>
            <a:r>
              <a:rPr lang="bg-BG" sz="4000" dirty="0">
                <a:latin typeface="Helvetica Neue" panose="02000503000000020004" pitchFamily="2" charset="0"/>
              </a:rPr>
              <a:t>и</a:t>
            </a:r>
            <a:br>
              <a:rPr lang="bg-BG" dirty="0">
                <a:effectLst/>
                <a:latin typeface="Helvetica Neue" panose="02000503000000020004" pitchFamily="2" charset="0"/>
              </a:rPr>
            </a:br>
            <a:endParaRPr lang="en-BG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80AF362-6D04-AC6F-6853-B1AE2F06B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2206625"/>
            <a:ext cx="7023100" cy="4102100"/>
          </a:xfrm>
          <a:prstGeom prst="rect">
            <a:avLst/>
          </a:prstGeom>
        </p:spPr>
      </p:pic>
      <p:pic>
        <p:nvPicPr>
          <p:cNvPr id="6" name="Graphic 5" descr="Arrow: Straight with solid fill">
            <a:extLst>
              <a:ext uri="{FF2B5EF4-FFF2-40B4-BE49-F238E27FC236}">
                <a16:creationId xmlns:a16="http://schemas.microsoft.com/office/drawing/2014/main" id="{F7489317-0DFD-4868-FE8A-9EA30EABB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381126" y="5486027"/>
            <a:ext cx="914400" cy="914400"/>
          </a:xfrm>
          <a:prstGeom prst="rect">
            <a:avLst/>
          </a:prstGeom>
        </p:spPr>
      </p:pic>
      <p:pic>
        <p:nvPicPr>
          <p:cNvPr id="7" name="Graphic 6" descr="Arrow: Straight with solid fill">
            <a:extLst>
              <a:ext uri="{FF2B5EF4-FFF2-40B4-BE49-F238E27FC236}">
                <a16:creationId xmlns:a16="http://schemas.microsoft.com/office/drawing/2014/main" id="{16EA3DF6-65AD-4685-C489-74F312E35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381126" y="3800475"/>
            <a:ext cx="914400" cy="914400"/>
          </a:xfrm>
          <a:prstGeom prst="rect">
            <a:avLst/>
          </a:prstGeom>
        </p:spPr>
      </p:pic>
      <p:pic>
        <p:nvPicPr>
          <p:cNvPr id="8" name="Graphic 7" descr="No sign outline">
            <a:extLst>
              <a:ext uri="{FF2B5EF4-FFF2-40B4-BE49-F238E27FC236}">
                <a16:creationId xmlns:a16="http://schemas.microsoft.com/office/drawing/2014/main" id="{D4A44703-7266-3C6B-395F-44EE3874A9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7432" y="5591226"/>
            <a:ext cx="914400" cy="528638"/>
          </a:xfrm>
          <a:prstGeom prst="rect">
            <a:avLst/>
          </a:prstGeom>
        </p:spPr>
      </p:pic>
      <p:pic>
        <p:nvPicPr>
          <p:cNvPr id="9" name="Graphic 8" descr="No sign outline">
            <a:extLst>
              <a:ext uri="{FF2B5EF4-FFF2-40B4-BE49-F238E27FC236}">
                <a16:creationId xmlns:a16="http://schemas.microsoft.com/office/drawing/2014/main" id="{1F982285-B1A5-070E-8095-D328583D9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7432" y="3993356"/>
            <a:ext cx="914400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4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8F77-5DB6-A373-7428-CF8E7483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3600" dirty="0"/>
              <a:t>Повтаряме процеса, докато не намерим най-големия сет от често срещани елементи</a:t>
            </a:r>
            <a:endParaRPr lang="en-BG" sz="3600" dirty="0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935115E0-55F9-379D-7CD1-C719A7E4D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00" y="2163273"/>
            <a:ext cx="7086600" cy="3378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ABDE5C-912C-C01F-730B-D817F113BC5B}"/>
              </a:ext>
            </a:extLst>
          </p:cNvPr>
          <p:cNvSpPr txBox="1"/>
          <p:nvPr/>
        </p:nvSpPr>
        <p:spPr>
          <a:xfrm>
            <a:off x="2552700" y="5939393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Само</a:t>
            </a:r>
            <a:r>
              <a:rPr lang="en-GB" dirty="0"/>
              <a:t> {I1, I2, I3} </a:t>
            </a:r>
            <a:r>
              <a:rPr lang="bg-BG" dirty="0"/>
              <a:t>е често срещан</a:t>
            </a:r>
            <a:r>
              <a:rPr lang="en-GB" dirty="0"/>
              <a:t>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0167458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143</Words>
  <Application>Microsoft Macintosh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Helvetica Neue</vt:lpstr>
      <vt:lpstr>Sitka Heading</vt:lpstr>
      <vt:lpstr>Source Sans Pro</vt:lpstr>
      <vt:lpstr>3DFloatVTI</vt:lpstr>
      <vt:lpstr>Алгоритъм на Apriori</vt:lpstr>
      <vt:lpstr>Въведение</vt:lpstr>
      <vt:lpstr>Правила за асоцииране</vt:lpstr>
      <vt:lpstr>Алгоритъм на Apriori</vt:lpstr>
      <vt:lpstr>Стъпки на изпълнение</vt:lpstr>
      <vt:lpstr>Задаваме минимална стойност на поддръжка (support) </vt:lpstr>
      <vt:lpstr>Идентифицираме всички елементи, които отговарят на минималната стойност за поддръжка </vt:lpstr>
      <vt:lpstr>Използваме често срещаните елементи, за да генерираме двойки от кандидати </vt:lpstr>
      <vt:lpstr>Повтаряме процеса, докато не намерим най-големия сет от често срещани елементи</vt:lpstr>
      <vt:lpstr>Генерираме правила за асоцииране</vt:lpstr>
      <vt:lpstr>Предимства и недостатъци</vt:lpstr>
      <vt:lpstr>Въпроси?</vt:lpstr>
      <vt:lpstr>Благодаря Ви!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Алгоритъм на Apriori</dc:title>
  <dc:creator>Dzhem Mustafa</dc:creator>
  <cp:lastModifiedBy>Dzhem Mustafa</cp:lastModifiedBy>
  <cp:revision>1</cp:revision>
  <dcterms:created xsi:type="dcterms:W3CDTF">2023-01-08T17:19:40Z</dcterms:created>
  <dcterms:modified xsi:type="dcterms:W3CDTF">2023-01-09T20:15:06Z</dcterms:modified>
</cp:coreProperties>
</file>