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85" r:id="rId12"/>
    <p:sldId id="286" r:id="rId13"/>
    <p:sldId id="287" r:id="rId14"/>
    <p:sldId id="288" r:id="rId15"/>
    <p:sldId id="289" r:id="rId16"/>
    <p:sldId id="278" r:id="rId17"/>
    <p:sldId id="283" r:id="rId18"/>
    <p:sldId id="284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530B-CC38-4197-A1B7-4214C13C195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9B3-A73F-48E5-B7B2-8A819C7F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4779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530B-CC38-4197-A1B7-4214C13C195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9B3-A73F-48E5-B7B2-8A819C7F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600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530B-CC38-4197-A1B7-4214C13C195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9B3-A73F-48E5-B7B2-8A819C7F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47023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530B-CC38-4197-A1B7-4214C13C195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9B3-A73F-48E5-B7B2-8A819C7F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82780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530B-CC38-4197-A1B7-4214C13C195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9B3-A73F-48E5-B7B2-8A819C7F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8864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530B-CC38-4197-A1B7-4214C13C195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9B3-A73F-48E5-B7B2-8A819C7F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1227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530B-CC38-4197-A1B7-4214C13C195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9B3-A73F-48E5-B7B2-8A819C7F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69531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530B-CC38-4197-A1B7-4214C13C195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9B3-A73F-48E5-B7B2-8A819C7F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90203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530B-CC38-4197-A1B7-4214C13C195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9B3-A73F-48E5-B7B2-8A819C7F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154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530B-CC38-4197-A1B7-4214C13C195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9B3-A73F-48E5-B7B2-8A819C7F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420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530B-CC38-4197-A1B7-4214C13C195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9B3-A73F-48E5-B7B2-8A819C7F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7226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530B-CC38-4197-A1B7-4214C13C195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D9B3-A73F-48E5-B7B2-8A819C7F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Алгоритми за скриване на правила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Доц. М. Иванова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7999" y="5239435"/>
            <a:ext cx="7358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https://www.scirp.org/journal/paperinformation.aspx?paperid=108829#f7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1028" y="5608767"/>
            <a:ext cx="8795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http://gkmc.utah.edu/7910F/papers/IEEE%20TKDE%20association%20rule%20hiding.pdf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6891" y="5980594"/>
            <a:ext cx="465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https://espace.library.uq.edu.au/view/UQ:8938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80" y="177800"/>
            <a:ext cx="51911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571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</a:t>
            </a:r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Стъпките </a:t>
            </a:r>
            <a:r>
              <a:rPr lang="bg-BG" dirty="0" smtClean="0"/>
              <a:t>при програмна реализация на кода</a:t>
            </a:r>
            <a:r>
              <a:rPr lang="ru-RU" dirty="0" smtClean="0"/>
              <a:t> </a:t>
            </a:r>
            <a:r>
              <a:rPr lang="ru-RU" dirty="0"/>
              <a:t>са както следва:</a:t>
            </a:r>
          </a:p>
          <a:p>
            <a:r>
              <a:rPr lang="ru-RU" b="1" dirty="0" smtClean="0"/>
              <a:t>Вход</a:t>
            </a:r>
            <a:r>
              <a:rPr lang="ru-RU" dirty="0"/>
              <a:t>: Набор от данни D, </a:t>
            </a:r>
            <a:r>
              <a:rPr lang="ru-RU" b="1" dirty="0" smtClean="0"/>
              <a:t>минимална подкрепа </a:t>
            </a:r>
            <a:r>
              <a:rPr lang="ru-RU" b="1" dirty="0"/>
              <a:t>α</a:t>
            </a:r>
            <a:r>
              <a:rPr lang="ru-RU" dirty="0"/>
              <a:t>.</a:t>
            </a:r>
          </a:p>
          <a:p>
            <a:r>
              <a:rPr lang="ru-RU" b="1" dirty="0" smtClean="0"/>
              <a:t>Изход</a:t>
            </a:r>
            <a:r>
              <a:rPr lang="ru-RU" dirty="0"/>
              <a:t>: </a:t>
            </a:r>
            <a:r>
              <a:rPr lang="ru-RU" dirty="0" smtClean="0"/>
              <a:t>Най-големият набор с често срещани k елемента.</a:t>
            </a:r>
            <a:endParaRPr lang="ru-RU" dirty="0"/>
          </a:p>
          <a:p>
            <a:r>
              <a:rPr lang="ru-RU" dirty="0" smtClean="0"/>
              <a:t>1</a:t>
            </a:r>
            <a:r>
              <a:rPr lang="ru-RU" dirty="0"/>
              <a:t>) </a:t>
            </a:r>
            <a:r>
              <a:rPr lang="ru-RU" dirty="0" smtClean="0"/>
              <a:t>Сканира</a:t>
            </a:r>
            <a:r>
              <a:rPr lang="en-US" dirty="0" smtClean="0"/>
              <a:t> </a:t>
            </a:r>
            <a:r>
              <a:rPr lang="bg-BG" dirty="0" smtClean="0"/>
              <a:t>се</a:t>
            </a:r>
            <a:r>
              <a:rPr lang="ru-RU" dirty="0" smtClean="0"/>
              <a:t> </a:t>
            </a:r>
            <a:r>
              <a:rPr lang="ru-RU" dirty="0"/>
              <a:t>цялата база данни, </a:t>
            </a:r>
            <a:r>
              <a:rPr lang="ru-RU" dirty="0" smtClean="0"/>
              <a:t>подреждат се </a:t>
            </a:r>
            <a:r>
              <a:rPr lang="ru-RU" dirty="0"/>
              <a:t>всички данни в набора от данни и </a:t>
            </a:r>
            <a:r>
              <a:rPr lang="ru-RU" dirty="0" smtClean="0"/>
              <a:t>се взема </a:t>
            </a:r>
            <a:r>
              <a:rPr lang="ru-RU" dirty="0"/>
              <a:t>C1, който е често срещаният </a:t>
            </a:r>
            <a:r>
              <a:rPr lang="ru-RU" dirty="0" smtClean="0"/>
              <a:t>първи </a:t>
            </a:r>
            <a:r>
              <a:rPr lang="ru-RU" dirty="0"/>
              <a:t>набор от </a:t>
            </a:r>
            <a:r>
              <a:rPr lang="ru-RU" dirty="0" smtClean="0"/>
              <a:t>елементи </a:t>
            </a:r>
            <a:r>
              <a:rPr lang="ru-RU" dirty="0"/>
              <a:t>k = 1, </a:t>
            </a:r>
            <a:r>
              <a:rPr lang="ru-RU" dirty="0" smtClean="0"/>
              <a:t>ако няма често срещани елементи, се записва 0, т.е. </a:t>
            </a:r>
            <a:r>
              <a:rPr lang="ru-RU" dirty="0"/>
              <a:t>н</a:t>
            </a:r>
            <a:r>
              <a:rPr lang="ru-RU" dirty="0" smtClean="0"/>
              <a:t>аборите с правила са празни.</a:t>
            </a:r>
            <a:endParaRPr lang="ru-RU" dirty="0"/>
          </a:p>
          <a:p>
            <a:r>
              <a:rPr lang="ru-RU" dirty="0" smtClean="0"/>
              <a:t>2</a:t>
            </a:r>
            <a:r>
              <a:rPr lang="ru-RU" dirty="0"/>
              <a:t>) </a:t>
            </a:r>
            <a:r>
              <a:rPr lang="ru-RU" dirty="0" smtClean="0"/>
              <a:t>Издирване </a:t>
            </a:r>
            <a:r>
              <a:rPr lang="ru-RU" dirty="0"/>
              <a:t>на k набори от </a:t>
            </a:r>
            <a:r>
              <a:rPr lang="ru-RU" dirty="0" smtClean="0"/>
              <a:t>елементи:</a:t>
            </a:r>
            <a:endParaRPr lang="ru-RU" dirty="0"/>
          </a:p>
          <a:p>
            <a:r>
              <a:rPr lang="ru-RU" dirty="0" smtClean="0"/>
              <a:t>а</a:t>
            </a:r>
            <a:r>
              <a:rPr lang="ru-RU" dirty="0"/>
              <a:t>) </a:t>
            </a:r>
            <a:r>
              <a:rPr lang="ru-RU" dirty="0" smtClean="0"/>
              <a:t>Сканира се </a:t>
            </a:r>
            <a:r>
              <a:rPr lang="ru-RU" dirty="0"/>
              <a:t>базата данни и </a:t>
            </a:r>
            <a:r>
              <a:rPr lang="ru-RU" dirty="0" smtClean="0"/>
              <a:t>се филтрират </a:t>
            </a:r>
            <a:r>
              <a:rPr lang="ru-RU" dirty="0"/>
              <a:t>наборите от данни, </a:t>
            </a:r>
            <a:r>
              <a:rPr lang="ru-RU" dirty="0" smtClean="0"/>
              <a:t>търсейки подкрепа по-голяма </a:t>
            </a:r>
            <a:r>
              <a:rPr lang="ru-RU" dirty="0"/>
              <a:t>от α.</a:t>
            </a:r>
          </a:p>
          <a:p>
            <a:r>
              <a:rPr lang="ru-RU" dirty="0" smtClean="0"/>
              <a:t>b</a:t>
            </a:r>
            <a:r>
              <a:rPr lang="ru-RU" dirty="0"/>
              <a:t>) </a:t>
            </a:r>
            <a:r>
              <a:rPr lang="ru-RU" dirty="0" smtClean="0"/>
              <a:t>Премахват се </a:t>
            </a:r>
            <a:r>
              <a:rPr lang="ru-RU" dirty="0"/>
              <a:t>наборите от елементи, чиято степен на подкрепа е по-ниска от α в Ck, и </a:t>
            </a:r>
            <a:r>
              <a:rPr lang="ru-RU" dirty="0" smtClean="0"/>
              <a:t>се вземат </a:t>
            </a:r>
            <a:r>
              <a:rPr lang="ru-RU" dirty="0"/>
              <a:t>Lk, тоест </a:t>
            </a:r>
            <a:r>
              <a:rPr lang="ru-RU" dirty="0" smtClean="0"/>
              <a:t>набори от често срещаните </a:t>
            </a:r>
            <a:r>
              <a:rPr lang="ru-RU" dirty="0"/>
              <a:t>k </a:t>
            </a:r>
            <a:r>
              <a:rPr lang="ru-RU" dirty="0" smtClean="0"/>
              <a:t> елемента. </a:t>
            </a:r>
            <a:r>
              <a:rPr lang="ru-RU" dirty="0"/>
              <a:t>Ако Lk е празно множество, резултатът от алгоритъма е Lk−1; в противен случай, </a:t>
            </a:r>
            <a:r>
              <a:rPr lang="ru-RU" dirty="0" smtClean="0"/>
              <a:t>може да </a:t>
            </a:r>
            <a:r>
              <a:rPr lang="ru-RU" dirty="0"/>
              <a:t>има само един елемент в </a:t>
            </a:r>
            <a:r>
              <a:rPr lang="ru-RU" dirty="0" smtClean="0"/>
              <a:t>Lk. </a:t>
            </a:r>
            <a:r>
              <a:rPr lang="ru-RU" dirty="0"/>
              <a:t>Алгоритъмът приключва.</a:t>
            </a:r>
          </a:p>
          <a:p>
            <a:r>
              <a:rPr lang="ru-RU" dirty="0" smtClean="0"/>
              <a:t>в</a:t>
            </a:r>
            <a:r>
              <a:rPr lang="ru-RU" dirty="0"/>
              <a:t>) Когато наборът от елементи в Lk има два или повече елемента</a:t>
            </a:r>
            <a:r>
              <a:rPr lang="ru-RU" dirty="0" smtClean="0"/>
              <a:t>, тази връзка води до генериране на </a:t>
            </a:r>
            <a:r>
              <a:rPr lang="ru-RU" dirty="0"/>
              <a:t>Ck+1 и алгоритъмът продължава.</a:t>
            </a:r>
          </a:p>
          <a:p>
            <a:r>
              <a:rPr lang="ru-RU" dirty="0" smtClean="0"/>
              <a:t>3</a:t>
            </a:r>
            <a:r>
              <a:rPr lang="ru-RU" dirty="0"/>
              <a:t>) </a:t>
            </a:r>
            <a:r>
              <a:rPr lang="ru-RU" dirty="0" smtClean="0"/>
              <a:t>k </a:t>
            </a:r>
            <a:r>
              <a:rPr lang="ru-RU" dirty="0"/>
              <a:t>= k + </a:t>
            </a:r>
            <a:r>
              <a:rPr lang="ru-RU" dirty="0" smtClean="0"/>
              <a:t>1 и се повтаря </a:t>
            </a:r>
            <a:r>
              <a:rPr lang="ru-RU" dirty="0"/>
              <a:t>стъпка 2.</a:t>
            </a:r>
          </a:p>
          <a:p>
            <a:r>
              <a:rPr lang="ru-RU" dirty="0" smtClean="0"/>
              <a:t>При голяма база данни се оказва, че този алгоритъм не е толкова ефективен.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31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626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</a:t>
            </a:r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Пример</a:t>
            </a:r>
            <a:r>
              <a:rPr lang="bg-BG" dirty="0" smtClean="0"/>
              <a:t> – Нека супермаркет има база данни с транзакциите, като всяка транзакция включва набор от закупени продукти.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39157"/>
              </p:ext>
            </p:extLst>
          </p:nvPr>
        </p:nvGraphicFramePr>
        <p:xfrm>
          <a:off x="3325368" y="2858294"/>
          <a:ext cx="4154424" cy="29260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54424">
                  <a:extLst>
                    <a:ext uri="{9D8B030D-6E8A-4147-A177-3AD203B41FA5}">
                      <a16:colId xmlns:a16="http://schemas.microsoft.com/office/drawing/2014/main" val="985372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effectLst/>
                        </a:rPr>
                        <a:t>Набори със закупени</a:t>
                      </a:r>
                      <a:r>
                        <a:rPr lang="bg-BG" b="1" baseline="0" dirty="0" smtClean="0">
                          <a:effectLst/>
                        </a:rPr>
                        <a:t> продукти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314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хляб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сирене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салам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529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хляб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сирене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712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хляб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сирене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679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сирене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салам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48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сирене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салам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70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салам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745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сирене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50911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901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</a:t>
            </a:r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84976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Ще използваме Apriori, за да определим </a:t>
            </a:r>
            <a:r>
              <a:rPr lang="ru-RU" b="1" dirty="0"/>
              <a:t>често срещаните набори от елементи </a:t>
            </a:r>
            <a:r>
              <a:rPr lang="ru-RU" dirty="0"/>
              <a:t>в тази база данни. За да направим това, ще кажем, че даден набор от елементи е </a:t>
            </a:r>
            <a:r>
              <a:rPr lang="ru-RU" b="1" dirty="0"/>
              <a:t>често срещан, ако се появява в поне 3 транзакции </a:t>
            </a:r>
            <a:r>
              <a:rPr lang="ru-RU" dirty="0"/>
              <a:t>на базата данни: стойността </a:t>
            </a:r>
            <a:r>
              <a:rPr lang="ru-RU" b="1" dirty="0"/>
              <a:t>3</a:t>
            </a:r>
            <a:r>
              <a:rPr lang="ru-RU" dirty="0"/>
              <a:t> е </a:t>
            </a:r>
            <a:r>
              <a:rPr lang="ru-RU" b="1" dirty="0"/>
              <a:t>прагът за </a:t>
            </a:r>
            <a:r>
              <a:rPr lang="ru-RU" b="1" dirty="0" smtClean="0"/>
              <a:t>подкрепа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Първата </a:t>
            </a:r>
            <a:r>
              <a:rPr lang="ru-RU" dirty="0"/>
              <a:t>стъпка на Apriori е да се преброи броят на </a:t>
            </a:r>
            <a:r>
              <a:rPr lang="ru-RU" dirty="0" smtClean="0"/>
              <a:t>срещанията чрез знанието на </a:t>
            </a:r>
            <a:r>
              <a:rPr lang="ru-RU" b="1" dirty="0" smtClean="0"/>
              <a:t>подкрепа</a:t>
            </a:r>
            <a:r>
              <a:rPr lang="ru-RU" dirty="0" smtClean="0"/>
              <a:t>, </a:t>
            </a:r>
            <a:r>
              <a:rPr lang="ru-RU" dirty="0"/>
              <a:t>на всеки член елемент поотделно. Сканирайки базата данни за първи път, получаваме следния </a:t>
            </a:r>
            <a:r>
              <a:rPr lang="ru-RU" dirty="0" smtClean="0"/>
              <a:t>резултат: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10525"/>
              </p:ext>
            </p:extLst>
          </p:nvPr>
        </p:nvGraphicFramePr>
        <p:xfrm>
          <a:off x="7882128" y="3086894"/>
          <a:ext cx="3471672" cy="1828800"/>
        </p:xfrm>
        <a:graphic>
          <a:graphicData uri="http://schemas.openxmlformats.org/drawingml/2006/table">
            <a:tbl>
              <a:tblPr/>
              <a:tblGrid>
                <a:gridCol w="1664208">
                  <a:extLst>
                    <a:ext uri="{9D8B030D-6E8A-4147-A177-3AD203B41FA5}">
                      <a16:colId xmlns:a16="http://schemas.microsoft.com/office/drawing/2014/main" val="245513111"/>
                    </a:ext>
                  </a:extLst>
                </a:gridCol>
                <a:gridCol w="1807464">
                  <a:extLst>
                    <a:ext uri="{9D8B030D-6E8A-4147-A177-3AD203B41FA5}">
                      <a16:colId xmlns:a16="http://schemas.microsoft.com/office/drawing/2014/main" val="2135529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/>
                        </a:rPr>
                        <a:t>Продукт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/>
                        </a:rPr>
                        <a:t>Подкрепа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016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хляб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875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сирене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100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салам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03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3244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347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</a:t>
            </a:r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9976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Всички артикули с размер </a:t>
            </a:r>
            <a:r>
              <a:rPr lang="ru-RU" dirty="0" smtClean="0"/>
              <a:t>к=1 </a:t>
            </a:r>
            <a:r>
              <a:rPr lang="ru-RU" dirty="0"/>
              <a:t>имат </a:t>
            </a:r>
            <a:r>
              <a:rPr lang="ru-RU" dirty="0" smtClean="0"/>
              <a:t>подкрепа </a:t>
            </a:r>
            <a:r>
              <a:rPr lang="ru-RU" dirty="0"/>
              <a:t>от поне 3, така че всички те са </a:t>
            </a:r>
            <a:r>
              <a:rPr lang="ru-RU" dirty="0" smtClean="0"/>
              <a:t>често срещани.</a:t>
            </a:r>
            <a:endParaRPr lang="ru-RU" dirty="0"/>
          </a:p>
          <a:p>
            <a:r>
              <a:rPr lang="ru-RU" dirty="0" smtClean="0"/>
              <a:t>Следващата </a:t>
            </a:r>
            <a:r>
              <a:rPr lang="ru-RU" dirty="0"/>
              <a:t>стъпка е да </a:t>
            </a:r>
            <a:r>
              <a:rPr lang="ru-RU" dirty="0" smtClean="0"/>
              <a:t>се генерира </a:t>
            </a:r>
            <a:r>
              <a:rPr lang="ru-RU" dirty="0"/>
              <a:t>списък с всички </a:t>
            </a:r>
            <a:r>
              <a:rPr lang="ru-RU" b="1" dirty="0"/>
              <a:t>двойки често срещани елементи</a:t>
            </a:r>
            <a:r>
              <a:rPr lang="ru-RU" dirty="0"/>
              <a:t>.</a:t>
            </a:r>
          </a:p>
          <a:p>
            <a:r>
              <a:rPr lang="ru-RU" dirty="0" smtClean="0"/>
              <a:t>Например </a:t>
            </a:r>
            <a:r>
              <a:rPr lang="ru-RU" dirty="0"/>
              <a:t>по отношение на двойката </a:t>
            </a:r>
            <a:r>
              <a:rPr lang="ru-RU" dirty="0" smtClean="0"/>
              <a:t>{</a:t>
            </a:r>
            <a:r>
              <a:rPr lang="bg-BG" dirty="0"/>
              <a:t>хляб</a:t>
            </a:r>
            <a:r>
              <a:rPr lang="en-US" dirty="0"/>
              <a:t>,</a:t>
            </a:r>
            <a:r>
              <a:rPr lang="bg-BG" dirty="0"/>
              <a:t>сирене</a:t>
            </a:r>
            <a:r>
              <a:rPr lang="ru-RU" dirty="0" smtClean="0"/>
              <a:t>}: показва </a:t>
            </a:r>
            <a:r>
              <a:rPr lang="ru-RU" dirty="0"/>
              <a:t>елементи </a:t>
            </a:r>
            <a:r>
              <a:rPr lang="ru-RU" dirty="0" smtClean="0"/>
              <a:t>хляб </a:t>
            </a:r>
            <a:r>
              <a:rPr lang="ru-RU" dirty="0"/>
              <a:t>и </a:t>
            </a:r>
            <a:r>
              <a:rPr lang="ru-RU" dirty="0" smtClean="0"/>
              <a:t>сирене, </a:t>
            </a:r>
            <a:r>
              <a:rPr lang="ru-RU" dirty="0"/>
              <a:t>които се появяват заедно в три от </a:t>
            </a:r>
            <a:r>
              <a:rPr lang="ru-RU" dirty="0" smtClean="0"/>
              <a:t>наборите </a:t>
            </a:r>
            <a:r>
              <a:rPr lang="ru-RU" dirty="0"/>
              <a:t>елементи; следователно казваме, че елемент </a:t>
            </a:r>
            <a:r>
              <a:rPr lang="ru-RU" dirty="0" smtClean="0"/>
              <a:t>{</a:t>
            </a:r>
            <a:r>
              <a:rPr lang="bg-BG" dirty="0"/>
              <a:t>хляб</a:t>
            </a:r>
            <a:r>
              <a:rPr lang="en-US" dirty="0"/>
              <a:t>,</a:t>
            </a:r>
            <a:r>
              <a:rPr lang="bg-BG" dirty="0"/>
              <a:t>сирене</a:t>
            </a:r>
            <a:r>
              <a:rPr lang="ru-RU" dirty="0" smtClean="0"/>
              <a:t>} </a:t>
            </a:r>
            <a:r>
              <a:rPr lang="ru-RU" dirty="0"/>
              <a:t>има </a:t>
            </a:r>
            <a:r>
              <a:rPr lang="ru-RU" dirty="0" smtClean="0"/>
              <a:t>подкрепа </a:t>
            </a:r>
            <a:r>
              <a:rPr lang="ru-RU" dirty="0"/>
              <a:t>3</a:t>
            </a:r>
            <a:r>
              <a:rPr lang="ru-RU" dirty="0" smtClean="0"/>
              <a:t>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58113"/>
              </p:ext>
            </p:extLst>
          </p:nvPr>
        </p:nvGraphicFramePr>
        <p:xfrm>
          <a:off x="7284720" y="3937286"/>
          <a:ext cx="3316224" cy="25603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77568">
                  <a:extLst>
                    <a:ext uri="{9D8B030D-6E8A-4147-A177-3AD203B41FA5}">
                      <a16:colId xmlns:a16="http://schemas.microsoft.com/office/drawing/2014/main" val="791491196"/>
                    </a:ext>
                  </a:extLst>
                </a:gridCol>
                <a:gridCol w="1438656">
                  <a:extLst>
                    <a:ext uri="{9D8B030D-6E8A-4147-A177-3AD203B41FA5}">
                      <a16:colId xmlns:a16="http://schemas.microsoft.com/office/drawing/2014/main" val="804419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effectLst/>
                        </a:rPr>
                        <a:t>Продукт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effectLst/>
                        </a:rPr>
                        <a:t>Подкрепа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151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хляб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сирене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634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хляб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салам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663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хляб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290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сирене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салам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825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сирене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124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салам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6045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53228"/>
              </p:ext>
            </p:extLst>
          </p:nvPr>
        </p:nvGraphicFramePr>
        <p:xfrm>
          <a:off x="7284720" y="782606"/>
          <a:ext cx="4154424" cy="29260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54424">
                  <a:extLst>
                    <a:ext uri="{9D8B030D-6E8A-4147-A177-3AD203B41FA5}">
                      <a16:colId xmlns:a16="http://schemas.microsoft.com/office/drawing/2014/main" val="985372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effectLst/>
                        </a:rPr>
                        <a:t>Набори със закупени</a:t>
                      </a:r>
                      <a:r>
                        <a:rPr lang="bg-BG" b="1" baseline="0" dirty="0" smtClean="0">
                          <a:effectLst/>
                        </a:rPr>
                        <a:t> продукти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314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хляб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сирене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салам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529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хляб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сирене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712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хляб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сирене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679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сирене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салам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48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сирене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салам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70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салам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745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сирене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509116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048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</a:t>
            </a:r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53072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Всички двойки </a:t>
            </a:r>
            <a:r>
              <a:rPr lang="ru-RU" dirty="0" smtClean="0"/>
              <a:t>{хляб,сирене</a:t>
            </a:r>
            <a:r>
              <a:rPr lang="ru-RU" dirty="0"/>
              <a:t>}, {</a:t>
            </a:r>
            <a:r>
              <a:rPr lang="ru-RU" dirty="0" smtClean="0"/>
              <a:t>сирене,салам}, {сирене,мляко} </a:t>
            </a:r>
            <a:r>
              <a:rPr lang="ru-RU" dirty="0"/>
              <a:t>и {</a:t>
            </a:r>
            <a:r>
              <a:rPr lang="ru-RU" dirty="0" smtClean="0"/>
              <a:t>салам,</a:t>
            </a:r>
            <a:r>
              <a:rPr lang="ru-RU" dirty="0"/>
              <a:t> мляко} отговарят или надвишават минималната </a:t>
            </a:r>
            <a:r>
              <a:rPr lang="ru-RU" b="1" dirty="0" smtClean="0"/>
              <a:t>подкрепа </a:t>
            </a:r>
            <a:r>
              <a:rPr lang="ru-RU" b="1" dirty="0"/>
              <a:t>от 3</a:t>
            </a:r>
            <a:r>
              <a:rPr lang="ru-RU" dirty="0"/>
              <a:t>, така че са чести. </a:t>
            </a:r>
            <a:endParaRPr lang="ru-RU" dirty="0" smtClean="0"/>
          </a:p>
          <a:p>
            <a:r>
              <a:rPr lang="ru-RU" dirty="0" smtClean="0"/>
              <a:t>Двойките {хляб, </a:t>
            </a:r>
            <a:r>
              <a:rPr lang="ru-RU" dirty="0"/>
              <a:t>салам} и {хляб</a:t>
            </a:r>
            <a:r>
              <a:rPr lang="ru-RU" dirty="0" smtClean="0"/>
              <a:t>, </a:t>
            </a:r>
            <a:r>
              <a:rPr lang="ru-RU" dirty="0"/>
              <a:t>мляко} не са. </a:t>
            </a:r>
            <a:endParaRPr lang="ru-RU" dirty="0" smtClean="0"/>
          </a:p>
          <a:p>
            <a:r>
              <a:rPr lang="ru-RU" dirty="0" smtClean="0"/>
              <a:t>Тъй </a:t>
            </a:r>
            <a:r>
              <a:rPr lang="ru-RU" dirty="0"/>
              <a:t>като </a:t>
            </a:r>
            <a:r>
              <a:rPr lang="ru-RU" b="1" dirty="0"/>
              <a:t>{хляб</a:t>
            </a:r>
            <a:r>
              <a:rPr lang="ru-RU" b="1" dirty="0" smtClean="0"/>
              <a:t>, </a:t>
            </a:r>
            <a:r>
              <a:rPr lang="ru-RU" b="1" dirty="0"/>
              <a:t>салам} и {хляб</a:t>
            </a:r>
            <a:r>
              <a:rPr lang="ru-RU" b="1" dirty="0" smtClean="0"/>
              <a:t>, </a:t>
            </a:r>
            <a:r>
              <a:rPr lang="ru-RU" b="1" dirty="0"/>
              <a:t>мляко} не са чести</a:t>
            </a:r>
            <a:r>
              <a:rPr lang="ru-RU" dirty="0"/>
              <a:t>, всяко по-голямо множество, което съдържа {хляб</a:t>
            </a:r>
            <a:r>
              <a:rPr lang="ru-RU" dirty="0" smtClean="0"/>
              <a:t>, </a:t>
            </a:r>
            <a:r>
              <a:rPr lang="ru-RU" dirty="0"/>
              <a:t>салам} или {</a:t>
            </a:r>
            <a:r>
              <a:rPr lang="ru-RU" dirty="0" smtClean="0"/>
              <a:t>хляб,мляко}, </a:t>
            </a:r>
            <a:r>
              <a:rPr lang="ru-RU" b="1" dirty="0"/>
              <a:t>не може да бъде често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По </a:t>
            </a:r>
            <a:r>
              <a:rPr lang="ru-RU" dirty="0"/>
              <a:t>този начин можем да </a:t>
            </a:r>
            <a:r>
              <a:rPr lang="ru-RU" b="1" dirty="0"/>
              <a:t>изрязваме набори</a:t>
            </a:r>
            <a:r>
              <a:rPr lang="ru-RU" dirty="0"/>
              <a:t>: сега ще търсим </a:t>
            </a:r>
            <a:r>
              <a:rPr lang="ru-RU" b="1" dirty="0"/>
              <a:t>чести тройки </a:t>
            </a:r>
            <a:r>
              <a:rPr lang="ru-RU" dirty="0"/>
              <a:t>в базата данни, но вече можем да изключим всички тройки, които съдържат една от тези две двойки: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31989"/>
              </p:ext>
            </p:extLst>
          </p:nvPr>
        </p:nvGraphicFramePr>
        <p:xfrm>
          <a:off x="7726680" y="3635534"/>
          <a:ext cx="4059936" cy="7315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752344">
                  <a:extLst>
                    <a:ext uri="{9D8B030D-6E8A-4147-A177-3AD203B41FA5}">
                      <a16:colId xmlns:a16="http://schemas.microsoft.com/office/drawing/2014/main" val="3093254680"/>
                    </a:ext>
                  </a:extLst>
                </a:gridCol>
                <a:gridCol w="1307592">
                  <a:extLst>
                    <a:ext uri="{9D8B030D-6E8A-4147-A177-3AD203B41FA5}">
                      <a16:colId xmlns:a16="http://schemas.microsoft.com/office/drawing/2014/main" val="3669702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effectLst/>
                        </a:rPr>
                        <a:t>Продукт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effectLst/>
                        </a:rPr>
                        <a:t>Подкрепа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241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сирене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салам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6202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144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</a:t>
            </a:r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02880" cy="4351338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примера няма чести тройки. </a:t>
            </a:r>
            <a:r>
              <a:rPr lang="ru-RU" dirty="0" smtClean="0"/>
              <a:t>{</a:t>
            </a:r>
            <a:r>
              <a:rPr lang="bg-BG" dirty="0"/>
              <a:t>сирене</a:t>
            </a:r>
            <a:r>
              <a:rPr lang="en-US" dirty="0"/>
              <a:t>,</a:t>
            </a:r>
            <a:r>
              <a:rPr lang="bg-BG" dirty="0"/>
              <a:t>салам</a:t>
            </a:r>
            <a:r>
              <a:rPr lang="en-US" dirty="0"/>
              <a:t>,</a:t>
            </a:r>
            <a:r>
              <a:rPr lang="bg-BG" dirty="0"/>
              <a:t>мляко</a:t>
            </a:r>
            <a:r>
              <a:rPr lang="ru-RU" dirty="0" smtClean="0"/>
              <a:t>} </a:t>
            </a:r>
            <a:r>
              <a:rPr lang="ru-RU" dirty="0"/>
              <a:t>е под минималния праг, а другите тройки бяха изключени, защото бяха супер набори от двойки, които вече бяха под прага.</a:t>
            </a:r>
          </a:p>
          <a:p>
            <a:r>
              <a:rPr lang="ru-RU" dirty="0" smtClean="0"/>
              <a:t>По </a:t>
            </a:r>
            <a:r>
              <a:rPr lang="ru-RU" dirty="0"/>
              <a:t>този начин ние определихме честите набори от елементи в базата данни и илюстрирахме как някои елементи не са преброени, тъй като вече е известно, че </a:t>
            </a:r>
            <a:r>
              <a:rPr lang="ru-RU" dirty="0" smtClean="0"/>
              <a:t>едно </a:t>
            </a:r>
            <a:r>
              <a:rPr lang="ru-RU" dirty="0"/>
              <a:t>от техните подмножества е под прага.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41274"/>
              </p:ext>
            </p:extLst>
          </p:nvPr>
        </p:nvGraphicFramePr>
        <p:xfrm>
          <a:off x="8729472" y="2721134"/>
          <a:ext cx="3316224" cy="25603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77568">
                  <a:extLst>
                    <a:ext uri="{9D8B030D-6E8A-4147-A177-3AD203B41FA5}">
                      <a16:colId xmlns:a16="http://schemas.microsoft.com/office/drawing/2014/main" val="791491196"/>
                    </a:ext>
                  </a:extLst>
                </a:gridCol>
                <a:gridCol w="1438656">
                  <a:extLst>
                    <a:ext uri="{9D8B030D-6E8A-4147-A177-3AD203B41FA5}">
                      <a16:colId xmlns:a16="http://schemas.microsoft.com/office/drawing/2014/main" val="804419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effectLst/>
                        </a:rPr>
                        <a:t>Продукт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effectLst/>
                        </a:rPr>
                        <a:t>Подкрепа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151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хляб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сирене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634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effectLst/>
                        </a:rPr>
                        <a:t>{</a:t>
                      </a:r>
                      <a:r>
                        <a:rPr lang="bg-BG" strike="sngStrike" dirty="0" smtClean="0">
                          <a:effectLst/>
                        </a:rPr>
                        <a:t>хляб</a:t>
                      </a:r>
                      <a:r>
                        <a:rPr lang="en-US" strike="sngStrike" dirty="0" smtClean="0">
                          <a:effectLst/>
                        </a:rPr>
                        <a:t>,</a:t>
                      </a:r>
                      <a:r>
                        <a:rPr lang="bg-BG" strike="sngStrike" dirty="0" smtClean="0">
                          <a:effectLst/>
                        </a:rPr>
                        <a:t> салам</a:t>
                      </a:r>
                      <a:r>
                        <a:rPr lang="en-US" strike="sngStrike" dirty="0" smtClean="0">
                          <a:effectLst/>
                        </a:rPr>
                        <a:t>}</a:t>
                      </a:r>
                      <a:endParaRPr lang="en-US" strike="sngStrik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663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effectLst/>
                        </a:rPr>
                        <a:t>{</a:t>
                      </a:r>
                      <a:r>
                        <a:rPr lang="bg-BG" strike="sngStrike" dirty="0" smtClean="0">
                          <a:effectLst/>
                        </a:rPr>
                        <a:t>хляб</a:t>
                      </a:r>
                      <a:r>
                        <a:rPr lang="en-US" strike="sngStrike" dirty="0" smtClean="0">
                          <a:effectLst/>
                        </a:rPr>
                        <a:t>,</a:t>
                      </a:r>
                      <a:r>
                        <a:rPr lang="bg-BG" strike="sngStrike" dirty="0" smtClean="0">
                          <a:effectLst/>
                        </a:rPr>
                        <a:t>мляко</a:t>
                      </a:r>
                      <a:r>
                        <a:rPr lang="en-US" strike="sngStrike" dirty="0" smtClean="0">
                          <a:effectLst/>
                        </a:rPr>
                        <a:t>}</a:t>
                      </a:r>
                      <a:endParaRPr lang="en-US" strike="sngStrik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290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сирене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салам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825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сирене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124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{</a:t>
                      </a:r>
                      <a:r>
                        <a:rPr lang="bg-BG" dirty="0" smtClean="0">
                          <a:effectLst/>
                        </a:rPr>
                        <a:t>салам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bg-BG" dirty="0" smtClean="0">
                          <a:effectLst/>
                        </a:rPr>
                        <a:t> мляко</a:t>
                      </a:r>
                      <a:r>
                        <a:rPr lang="en-US" dirty="0" smtClean="0">
                          <a:effectLst/>
                        </a:rPr>
                        <a:t>}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60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459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</a:t>
            </a:r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b="1" dirty="0" smtClean="0"/>
              <a:t>Предимства и недостатъци</a:t>
            </a:r>
          </a:p>
          <a:p>
            <a:r>
              <a:rPr lang="ru-RU" dirty="0"/>
              <a:t>Пространствената </a:t>
            </a:r>
            <a:r>
              <a:rPr lang="ru-RU" b="1" dirty="0"/>
              <a:t>сложност на алгоритъма е малка </a:t>
            </a:r>
            <a:r>
              <a:rPr lang="ru-RU" dirty="0"/>
              <a:t>и трудността при кодирането на програмиста е намалена. </a:t>
            </a:r>
            <a:endParaRPr lang="ru-RU" dirty="0" smtClean="0"/>
          </a:p>
          <a:p>
            <a:r>
              <a:rPr lang="ru-RU" dirty="0" smtClean="0"/>
              <a:t>Чрез </a:t>
            </a:r>
            <a:r>
              <a:rPr lang="ru-RU" dirty="0"/>
              <a:t>естеството на алгоритъма и </a:t>
            </a:r>
            <a:r>
              <a:rPr lang="ru-RU" b="1" dirty="0"/>
              <a:t>операцията за </a:t>
            </a:r>
            <a:r>
              <a:rPr lang="ru-RU" b="1" dirty="0" smtClean="0"/>
              <a:t>орязване </a:t>
            </a:r>
            <a:r>
              <a:rPr lang="ru-RU" dirty="0"/>
              <a:t>могат да бъдат избегнати много повтарящи се операции и </a:t>
            </a:r>
            <a:r>
              <a:rPr lang="ru-RU" b="1" dirty="0"/>
              <a:t>скоростта на работа на алгоритъма се подобрява</a:t>
            </a:r>
            <a:r>
              <a:rPr lang="ru-RU" dirty="0"/>
              <a:t>. Ако даден </a:t>
            </a:r>
            <a:r>
              <a:rPr lang="ru-RU" b="1" dirty="0"/>
              <a:t>минимален праг </a:t>
            </a:r>
            <a:r>
              <a:rPr lang="ru-RU" dirty="0"/>
              <a:t>на </a:t>
            </a:r>
            <a:r>
              <a:rPr lang="ru-RU" b="1" dirty="0" smtClean="0"/>
              <a:t>подкрепа</a:t>
            </a:r>
            <a:r>
              <a:rPr lang="ru-RU" dirty="0" smtClean="0"/>
              <a:t> </a:t>
            </a:r>
            <a:r>
              <a:rPr lang="ru-RU" dirty="0"/>
              <a:t>е голям, броят на </a:t>
            </a:r>
            <a:r>
              <a:rPr lang="ru-RU" dirty="0" smtClean="0"/>
              <a:t>сканиранията </a:t>
            </a:r>
            <a:r>
              <a:rPr lang="ru-RU" dirty="0"/>
              <a:t>на </a:t>
            </a:r>
            <a:r>
              <a:rPr lang="ru-RU" dirty="0" smtClean="0"/>
              <a:t>базата </a:t>
            </a:r>
            <a:r>
              <a:rPr lang="ru-RU" dirty="0"/>
              <a:t>данни ще бъде значително намален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Алгоритъмът </a:t>
            </a:r>
            <a:r>
              <a:rPr lang="ru-RU" dirty="0"/>
              <a:t>е подходящ за </a:t>
            </a:r>
            <a:r>
              <a:rPr lang="ru-RU" b="1" dirty="0" smtClean="0"/>
              <a:t>малки бази </a:t>
            </a:r>
            <a:r>
              <a:rPr lang="ru-RU" b="1" dirty="0"/>
              <a:t>данни </a:t>
            </a:r>
            <a:r>
              <a:rPr lang="ru-RU" dirty="0"/>
              <a:t>и има </a:t>
            </a:r>
            <a:r>
              <a:rPr lang="ru-RU" b="1" dirty="0"/>
              <a:t>висока </a:t>
            </a:r>
            <a:r>
              <a:rPr lang="ru-RU" b="1" dirty="0" smtClean="0"/>
              <a:t>гъвкавост </a:t>
            </a:r>
            <a:r>
              <a:rPr lang="ru-RU" dirty="0"/>
              <a:t>и висока </a:t>
            </a:r>
            <a:r>
              <a:rPr lang="ru-RU" dirty="0" smtClean="0"/>
              <a:t>експлоатируемост.</a:t>
            </a:r>
            <a:endParaRPr lang="ru-RU" dirty="0"/>
          </a:p>
          <a:p>
            <a:r>
              <a:rPr lang="ru-RU" dirty="0" smtClean="0"/>
              <a:t>Ако </a:t>
            </a:r>
            <a:r>
              <a:rPr lang="ru-RU" dirty="0"/>
              <a:t>има </a:t>
            </a:r>
            <a:r>
              <a:rPr lang="ru-RU" b="1" dirty="0"/>
              <a:t>повече данни </a:t>
            </a:r>
            <a:r>
              <a:rPr lang="ru-RU" dirty="0"/>
              <a:t>в транзакционната база данни, броят на елементите в набора от кандидати ще се увеличи експоненциално, което ще </a:t>
            </a:r>
            <a:r>
              <a:rPr lang="ru-RU" b="1" dirty="0"/>
              <a:t>консумира повече </a:t>
            </a:r>
            <a:r>
              <a:rPr lang="ru-RU" b="1" dirty="0" smtClean="0"/>
              <a:t>п</a:t>
            </a:r>
            <a:r>
              <a:rPr lang="ru-RU" dirty="0" smtClean="0"/>
              <a:t>амет. </a:t>
            </a:r>
            <a:r>
              <a:rPr lang="ru-RU" dirty="0"/>
              <a:t>Въпреки това, когато наборът от кандидати е съкратен, базата данни трябва да бъде сканирана, което ще отнеме повече време и ще намали ефективността на алгоритъма.</a:t>
            </a:r>
          </a:p>
          <a:p>
            <a:r>
              <a:rPr lang="ru-RU" dirty="0" smtClean="0"/>
              <a:t>Това </a:t>
            </a:r>
            <a:r>
              <a:rPr lang="ru-RU" dirty="0"/>
              <a:t>води до експоненциален </a:t>
            </a:r>
            <a:r>
              <a:rPr lang="ru-RU" b="1" dirty="0"/>
              <a:t>спад в ефективността на алгоритъма с увеличаване на размера на базата данни</a:t>
            </a:r>
            <a:r>
              <a:rPr lang="ru-RU" dirty="0"/>
              <a:t>.</a:t>
            </a:r>
          </a:p>
          <a:p>
            <a:r>
              <a:rPr lang="ru-RU" dirty="0" smtClean="0"/>
              <a:t>За </a:t>
            </a:r>
            <a:r>
              <a:rPr lang="ru-RU" dirty="0"/>
              <a:t>да се решат тези проблеми, са изведени много </a:t>
            </a:r>
            <a:r>
              <a:rPr lang="ru-RU" b="1" dirty="0"/>
              <a:t>алгоритми за подобряване на ефективността </a:t>
            </a:r>
            <a:r>
              <a:rPr lang="ru-RU" dirty="0"/>
              <a:t>на </a:t>
            </a:r>
            <a:r>
              <a:rPr lang="ru-RU" dirty="0" smtClean="0"/>
              <a:t>сканирането </a:t>
            </a:r>
            <a:r>
              <a:rPr lang="ru-RU" dirty="0"/>
              <a:t>на </a:t>
            </a:r>
            <a:r>
              <a:rPr lang="ru-RU" dirty="0" smtClean="0"/>
              <a:t>базата: </a:t>
            </a:r>
            <a:r>
              <a:rPr lang="ru-RU" dirty="0"/>
              <a:t>FP-алгоритъм за растеж, хеш-базирана технология, технология за намаляване на нещата, технология за разделяне и т.н.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75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</a:t>
            </a:r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Въпрос: </a:t>
            </a:r>
            <a:r>
              <a:rPr lang="bg-BG" dirty="0" smtClean="0">
                <a:solidFill>
                  <a:srgbClr val="FF0000"/>
                </a:solidFill>
              </a:rPr>
              <a:t>Как да се предпазим от извличане на чувствителни данни, когато се използват правила с нечувствителни данни?</a:t>
            </a:r>
            <a:r>
              <a:rPr lang="bg-BG" dirty="0" smtClean="0"/>
              <a:t> – често срещан подход е </a:t>
            </a:r>
            <a:r>
              <a:rPr lang="bg-BG" b="1" dirty="0" smtClean="0"/>
              <a:t>скриване на набор с чувствителни правила </a:t>
            </a:r>
            <a:r>
              <a:rPr lang="en-US" dirty="0" smtClean="0"/>
              <a:t>R’</a:t>
            </a:r>
            <a:r>
              <a:rPr lang="bg-BG" dirty="0" smtClean="0"/>
              <a:t> и </a:t>
            </a:r>
            <a:r>
              <a:rPr lang="bg-BG" b="1" dirty="0" smtClean="0"/>
              <a:t>преобразуване на набора с данни </a:t>
            </a:r>
            <a:r>
              <a:rPr lang="en-US" dirty="0" smtClean="0"/>
              <a:t>D </a:t>
            </a:r>
            <a:r>
              <a:rPr lang="bg-BG" dirty="0" smtClean="0"/>
              <a:t>в </a:t>
            </a:r>
            <a:r>
              <a:rPr lang="en-US" dirty="0" smtClean="0"/>
              <a:t>D’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Трябва </a:t>
            </a:r>
            <a:r>
              <a:rPr lang="bg-BG" dirty="0" smtClean="0"/>
              <a:t>да се предотврати възможността правилата </a:t>
            </a:r>
            <a:r>
              <a:rPr lang="en-US" dirty="0" smtClean="0"/>
              <a:t>R’</a:t>
            </a:r>
            <a:r>
              <a:rPr lang="bg-BG" dirty="0" smtClean="0"/>
              <a:t> да се формират, чрез скриване на елементите, от които те се генерират.</a:t>
            </a:r>
          </a:p>
          <a:p>
            <a:r>
              <a:rPr lang="bg-BG" dirty="0" smtClean="0"/>
              <a:t>Това се получава чрез </a:t>
            </a:r>
            <a:r>
              <a:rPr lang="bg-BG" b="1" dirty="0" smtClean="0"/>
              <a:t>н</a:t>
            </a:r>
            <a:r>
              <a:rPr lang="bg-BG" b="1" dirty="0" smtClean="0"/>
              <a:t>амаляване </a:t>
            </a:r>
            <a:r>
              <a:rPr lang="bg-BG" b="1" dirty="0" smtClean="0"/>
              <a:t>на увереността </a:t>
            </a:r>
            <a:r>
              <a:rPr lang="bg-BG" dirty="0" smtClean="0"/>
              <a:t>на чувствителните правила чрез избор на </a:t>
            </a:r>
            <a:r>
              <a:rPr lang="bg-BG" b="1" dirty="0" smtClean="0"/>
              <a:t>специфичен праг </a:t>
            </a:r>
            <a:r>
              <a:rPr lang="en-US" dirty="0" err="1" smtClean="0"/>
              <a:t>min_conf</a:t>
            </a:r>
            <a:r>
              <a:rPr lang="en-US" dirty="0" smtClean="0"/>
              <a:t> (</a:t>
            </a:r>
            <a:r>
              <a:rPr lang="bg-BG" dirty="0" smtClean="0"/>
              <a:t>премахват или се добавят някои артикули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31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359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Стратегии за скриване на правила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Ограничението</a:t>
            </a:r>
            <a:r>
              <a:rPr lang="ru-RU" dirty="0" smtClean="0"/>
              <a:t> на тези алгоритми </a:t>
            </a:r>
            <a:r>
              <a:rPr lang="ru-RU" dirty="0"/>
              <a:t>е, че </a:t>
            </a:r>
            <a:r>
              <a:rPr lang="ru-RU" b="1" dirty="0"/>
              <a:t>промените </a:t>
            </a:r>
            <a:r>
              <a:rPr lang="ru-RU" dirty="0"/>
              <a:t>в базата данни, въведени </a:t>
            </a:r>
            <a:r>
              <a:rPr lang="ru-RU" dirty="0" smtClean="0"/>
              <a:t>чрез скриването, трябва </a:t>
            </a:r>
            <a:r>
              <a:rPr lang="ru-RU" b="1" dirty="0" smtClean="0"/>
              <a:t>да не са толкова големи</a:t>
            </a:r>
            <a:r>
              <a:rPr lang="ru-RU" dirty="0" smtClean="0"/>
              <a:t>, че да се получи </a:t>
            </a:r>
            <a:r>
              <a:rPr lang="ru-RU" b="1" dirty="0" smtClean="0"/>
              <a:t>загуба </a:t>
            </a:r>
            <a:r>
              <a:rPr lang="ru-RU" b="1" dirty="0"/>
              <a:t>на </a:t>
            </a:r>
            <a:r>
              <a:rPr lang="ru-RU" b="1" dirty="0" smtClean="0"/>
              <a:t>информация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Изборът на елементите в правило, които да бъдат скрити, и избор на транзакции, които ще бъдат променени </a:t>
            </a:r>
            <a:r>
              <a:rPr lang="ru-RU" dirty="0"/>
              <a:t>е решаващ фактор за постигане на ограничение за минимална загуба на информация</a:t>
            </a:r>
            <a:r>
              <a:rPr lang="ru-RU" dirty="0" smtClean="0"/>
              <a:t>.</a:t>
            </a:r>
          </a:p>
          <a:p>
            <a:r>
              <a:rPr lang="ru-RU" b="1" dirty="0"/>
              <a:t>Стратегиите за скриване</a:t>
            </a:r>
            <a:r>
              <a:rPr lang="ru-RU" dirty="0"/>
              <a:t> до голяма степен </a:t>
            </a:r>
            <a:r>
              <a:rPr lang="ru-RU" b="1" dirty="0"/>
              <a:t>зависят от намирането на транзакции</a:t>
            </a:r>
            <a:r>
              <a:rPr lang="ru-RU" dirty="0"/>
              <a:t>, които напълно или частично </a:t>
            </a:r>
            <a:r>
              <a:rPr lang="ru-RU" dirty="0" smtClean="0"/>
              <a:t>поддържат генериране </a:t>
            </a:r>
            <a:r>
              <a:rPr lang="ru-RU" dirty="0"/>
              <a:t>на набори от елементи в</a:t>
            </a:r>
            <a:r>
              <a:rPr lang="ru-RU" dirty="0" smtClean="0"/>
              <a:t> правила. </a:t>
            </a:r>
          </a:p>
          <a:p>
            <a:r>
              <a:rPr lang="ru-RU" dirty="0" smtClean="0"/>
              <a:t>Защото</a:t>
            </a:r>
            <a:r>
              <a:rPr lang="ru-RU" dirty="0"/>
              <a:t>, ако искаме да скрием правило, трябва да променим </a:t>
            </a:r>
            <a:r>
              <a:rPr lang="ru-RU" dirty="0" smtClean="0"/>
              <a:t>някаква </a:t>
            </a:r>
            <a:r>
              <a:rPr lang="ru-RU" dirty="0"/>
              <a:t>част от правилото, тоест трябва да намалим </a:t>
            </a:r>
            <a:r>
              <a:rPr lang="ru-RU" dirty="0" smtClean="0"/>
              <a:t>подкрепата </a:t>
            </a:r>
            <a:r>
              <a:rPr lang="ru-RU" dirty="0"/>
              <a:t>на генериращия набор от елементи.</a:t>
            </a:r>
          </a:p>
          <a:p>
            <a:r>
              <a:rPr lang="ru-RU" dirty="0" smtClean="0"/>
              <a:t>Трябва да се приложат </a:t>
            </a:r>
            <a:r>
              <a:rPr lang="ru-RU" b="1" dirty="0"/>
              <a:t>минимални промени в базата данни </a:t>
            </a:r>
            <a:r>
              <a:rPr lang="ru-RU" dirty="0"/>
              <a:t>на всяка стъпка от </a:t>
            </a:r>
            <a:r>
              <a:rPr lang="ru-RU" dirty="0" smtClean="0"/>
              <a:t>скриването на правила.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678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Алгоритми за скриване на правила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сравнение с извличането на </a:t>
            </a:r>
            <a:r>
              <a:rPr lang="ru-RU" dirty="0" smtClean="0">
                <a:solidFill>
                  <a:srgbClr val="0070C0"/>
                </a:solidFill>
              </a:rPr>
              <a:t>асоциативни правила</a:t>
            </a:r>
            <a:r>
              <a:rPr lang="ru-RU" dirty="0" smtClean="0"/>
              <a:t>, извличането на </a:t>
            </a:r>
            <a:r>
              <a:rPr lang="ru-RU" dirty="0" smtClean="0">
                <a:solidFill>
                  <a:srgbClr val="FF0000"/>
                </a:solidFill>
              </a:rPr>
              <a:t>класификационни правила </a:t>
            </a:r>
            <a:r>
              <a:rPr lang="ru-RU" dirty="0" smtClean="0"/>
              <a:t>се оказва по-сложен проблем. </a:t>
            </a:r>
          </a:p>
          <a:p>
            <a:r>
              <a:rPr lang="ru-RU" dirty="0" smtClean="0"/>
              <a:t>Вместо да се </a:t>
            </a:r>
            <a:r>
              <a:rPr lang="ru-RU" b="1" dirty="0" smtClean="0"/>
              <a:t>търсят асоциации </a:t>
            </a:r>
            <a:r>
              <a:rPr lang="ru-RU" dirty="0" smtClean="0"/>
              <a:t>и </a:t>
            </a:r>
            <a:r>
              <a:rPr lang="ru-RU" b="1" dirty="0" smtClean="0"/>
              <a:t>правила</a:t>
            </a:r>
            <a:r>
              <a:rPr lang="ru-RU" dirty="0" smtClean="0"/>
              <a:t> между атрибутите, може да се извърши </a:t>
            </a:r>
            <a:r>
              <a:rPr lang="ru-RU" b="1" dirty="0" smtClean="0"/>
              <a:t>класификация на стойностите на тези атрибути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Следователно, за </a:t>
            </a:r>
            <a:r>
              <a:rPr lang="ru-RU" b="1" dirty="0" smtClean="0"/>
              <a:t>запазване на поверителността на данните </a:t>
            </a:r>
            <a:r>
              <a:rPr lang="ru-RU" dirty="0" smtClean="0"/>
              <a:t>при </a:t>
            </a:r>
            <a:r>
              <a:rPr lang="ru-RU" b="1" dirty="0" smtClean="0"/>
              <a:t>класификационните правила</a:t>
            </a:r>
            <a:r>
              <a:rPr lang="ru-RU" dirty="0" smtClean="0"/>
              <a:t>, трябва да се работи с евристичен подход за </a:t>
            </a:r>
            <a:r>
              <a:rPr lang="ru-RU" b="1" dirty="0" smtClean="0"/>
              <a:t>директно модифициране </a:t>
            </a:r>
            <a:r>
              <a:rPr lang="ru-RU" dirty="0" smtClean="0"/>
              <a:t>на набора от данни и то с голямо внимание. </a:t>
            </a:r>
          </a:p>
          <a:p>
            <a:r>
              <a:rPr lang="ru-RU" dirty="0" smtClean="0"/>
              <a:t>В противен случай, </a:t>
            </a:r>
            <a:r>
              <a:rPr lang="ru-RU" b="1" dirty="0" smtClean="0"/>
              <a:t>полезността</a:t>
            </a:r>
            <a:r>
              <a:rPr lang="ru-RU" dirty="0" smtClean="0"/>
              <a:t> на модифицираните набори от данни може </a:t>
            </a:r>
            <a:r>
              <a:rPr lang="ru-RU" b="1" dirty="0" smtClean="0"/>
              <a:t>да бъде загубена </a:t>
            </a:r>
            <a:r>
              <a:rPr lang="ru-RU" dirty="0" smtClean="0"/>
              <a:t>вследствие модификацията. </a:t>
            </a:r>
          </a:p>
          <a:p>
            <a:r>
              <a:rPr lang="ru-RU" dirty="0" smtClean="0"/>
              <a:t>Оказва се, че евристичният подход може да бъде по-подходящ подход за скриване на класификационни правила.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31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238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Алгоритми за скриване на правила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Понастоящем съществуват много ефективни алгоритми за извличане на </a:t>
            </a:r>
            <a:r>
              <a:rPr lang="bg-BG" dirty="0" smtClean="0"/>
              <a:t>знания от бази </a:t>
            </a:r>
            <a:r>
              <a:rPr lang="ru-RU" dirty="0" smtClean="0"/>
              <a:t>данни. </a:t>
            </a:r>
          </a:p>
          <a:p>
            <a:r>
              <a:rPr lang="ru-RU" dirty="0" smtClean="0"/>
              <a:t>От една страна, тези алгоритми могат да се използват от собствениците на данни за </a:t>
            </a:r>
            <a:r>
              <a:rPr lang="ru-RU" b="1" dirty="0" smtClean="0"/>
              <a:t>получаване на полезни модели </a:t>
            </a:r>
            <a:r>
              <a:rPr lang="ru-RU" dirty="0" smtClean="0"/>
              <a:t>(аналитични, прогнозни) и полезна информация.</a:t>
            </a:r>
          </a:p>
          <a:p>
            <a:r>
              <a:rPr lang="ru-RU" dirty="0" smtClean="0"/>
              <a:t>От друга страна, алгоритмите могат да се превърнат в </a:t>
            </a:r>
            <a:r>
              <a:rPr lang="ru-RU" b="1" dirty="0" smtClean="0"/>
              <a:t>заплаха за поверителността</a:t>
            </a:r>
            <a:r>
              <a:rPr lang="ru-RU" dirty="0" smtClean="0"/>
              <a:t>. Също така, те могат да се използват в комбинация с други техники за разкриване на чувствителни </a:t>
            </a:r>
            <a:r>
              <a:rPr lang="bg-BG" dirty="0" smtClean="0"/>
              <a:t>или </a:t>
            </a:r>
            <a:r>
              <a:rPr lang="ru-RU" dirty="0" smtClean="0"/>
              <a:t>лични данни. </a:t>
            </a:r>
          </a:p>
          <a:p>
            <a:r>
              <a:rPr lang="ru-RU" b="1" dirty="0" smtClean="0"/>
              <a:t>Например</a:t>
            </a:r>
            <a:r>
              <a:rPr lang="ru-RU" dirty="0" smtClean="0"/>
              <a:t>, в резултат от търсене в анонимизирана база данни с медицинска информация, може да </a:t>
            </a:r>
            <a:r>
              <a:rPr lang="bg-BG" dirty="0" smtClean="0"/>
              <a:t>се</a:t>
            </a:r>
            <a:r>
              <a:rPr lang="en-US" dirty="0" smtClean="0"/>
              <a:t> </a:t>
            </a:r>
            <a:r>
              <a:rPr lang="ru-RU" dirty="0" smtClean="0"/>
              <a:t>постигне повторно идентифициране на отделно лице, въпреки че наборът от данни е бил анонимизиран.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771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Алгоритми за скриване на правила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Нещо повече, не се отнася само за поверителността на лица, но и за получаване на </a:t>
            </a:r>
            <a:r>
              <a:rPr lang="ru-RU" b="1" dirty="0" smtClean="0"/>
              <a:t>чувствителни модели </a:t>
            </a:r>
            <a:r>
              <a:rPr lang="ru-RU" dirty="0" smtClean="0"/>
              <a:t>(например характеризиращи поведението на лице или група лица). </a:t>
            </a:r>
          </a:p>
          <a:p>
            <a:r>
              <a:rPr lang="ru-RU" dirty="0" smtClean="0"/>
              <a:t>Наличните подходи могат да бъдат категоризирани в няколко различни групи като евристични, базирани на криптография и базирани на реконструкция техники. За запазване на поверителността на асоциативните правила, повечето статии разкриват, че се справят с проблема чрез използване на евристични</a:t>
            </a:r>
            <a:r>
              <a:rPr lang="en-US" dirty="0" smtClean="0"/>
              <a:t> </a:t>
            </a:r>
            <a:r>
              <a:rPr lang="ru-RU" dirty="0" smtClean="0"/>
              <a:t>подходи. </a:t>
            </a:r>
            <a:endParaRPr lang="en-US" dirty="0" smtClean="0"/>
          </a:p>
          <a:p>
            <a:r>
              <a:rPr lang="ru-RU" dirty="0" smtClean="0"/>
              <a:t>Избраните стойности в набора от данни се променят, за да се </a:t>
            </a:r>
            <a:r>
              <a:rPr lang="ru-RU" b="1" dirty="0" smtClean="0"/>
              <a:t>намали под</a:t>
            </a:r>
            <a:r>
              <a:rPr lang="bg-BG" b="1" dirty="0" smtClean="0"/>
              <a:t>крепата</a:t>
            </a:r>
            <a:r>
              <a:rPr lang="ru-RU" b="1" dirty="0" smtClean="0"/>
              <a:t> и/или увереността </a:t>
            </a:r>
            <a:r>
              <a:rPr lang="ru-RU" dirty="0" smtClean="0"/>
              <a:t>на чувствителни правила. Правилата ще бъдат скрити успешно, ако техните стойности на подкрепа и/или стойности на увереност са по-ниски от определени прагове. </a:t>
            </a:r>
          </a:p>
          <a:p>
            <a:r>
              <a:rPr lang="ru-RU" dirty="0" smtClean="0"/>
              <a:t>Относно класификационните задачи, повечето от изследователските работи се фокусират върху запазване на неприкосновеността на личния живот на лицето.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313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Алгоритми за скриване на правила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Представен е метод за скриване на </a:t>
            </a:r>
            <a:r>
              <a:rPr lang="ru-RU" dirty="0" smtClean="0"/>
              <a:t>класификационни</a:t>
            </a:r>
            <a:r>
              <a:rPr lang="bg-BG" dirty="0" smtClean="0"/>
              <a:t> правила в база данни и прилагане на </a:t>
            </a:r>
            <a:r>
              <a:rPr lang="bg-BG" dirty="0" smtClean="0">
                <a:solidFill>
                  <a:srgbClr val="FF0000"/>
                </a:solidFill>
              </a:rPr>
              <a:t>подход за реконструиране</a:t>
            </a:r>
            <a:r>
              <a:rPr lang="bg-BG" dirty="0" smtClean="0"/>
              <a:t>. </a:t>
            </a:r>
          </a:p>
          <a:p>
            <a:r>
              <a:rPr lang="bg-BG" b="1" dirty="0" smtClean="0"/>
              <a:t>Реконструира се нов набор с данни, който съдържа само нечувствителни правила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В допълнение, </a:t>
            </a:r>
            <a:r>
              <a:rPr lang="bg-BG" b="1" dirty="0" smtClean="0"/>
              <a:t>полезността на новия набор с данни е запазена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При този метод, </a:t>
            </a:r>
            <a:endParaRPr lang="bg-BG" dirty="0" smtClean="0"/>
          </a:p>
          <a:p>
            <a:pPr lvl="1"/>
            <a:r>
              <a:rPr lang="bg-BG" dirty="0" smtClean="0"/>
              <a:t>най-напред </a:t>
            </a:r>
            <a:r>
              <a:rPr lang="bg-BG" dirty="0" smtClean="0"/>
              <a:t>се извличат класификационни правила от оригиналния набор с данни чрез класификационен алгоритъм, базиран на </a:t>
            </a:r>
            <a:r>
              <a:rPr lang="bg-BG" dirty="0" smtClean="0"/>
              <a:t>правила;</a:t>
            </a:r>
          </a:p>
          <a:p>
            <a:pPr lvl="1"/>
            <a:r>
              <a:rPr lang="bg-BG" dirty="0" smtClean="0"/>
              <a:t>след </a:t>
            </a:r>
            <a:r>
              <a:rPr lang="bg-BG" dirty="0" smtClean="0"/>
              <a:t>това, наборът от нечувствителни </a:t>
            </a:r>
            <a:r>
              <a:rPr lang="ru-RU" dirty="0" smtClean="0"/>
              <a:t>класификационни</a:t>
            </a:r>
            <a:r>
              <a:rPr lang="bg-BG" dirty="0" smtClean="0"/>
              <a:t> правила е използван за създаване на дърво с </a:t>
            </a:r>
            <a:r>
              <a:rPr lang="bg-BG" dirty="0" smtClean="0"/>
              <a:t>решения;</a:t>
            </a:r>
          </a:p>
          <a:p>
            <a:pPr lvl="1"/>
            <a:r>
              <a:rPr lang="bg-BG" dirty="0" smtClean="0"/>
              <a:t>и </a:t>
            </a:r>
            <a:r>
              <a:rPr lang="bg-BG" dirty="0" smtClean="0"/>
              <a:t>накрая, нов набор с данни е реконструиран от дървото с решения.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993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94829" cy="1325563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Недостатъци на евристичния модифициращ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1053"/>
            <a:ext cx="5794829" cy="2223861"/>
          </a:xfrm>
        </p:spPr>
        <p:txBody>
          <a:bodyPr>
            <a:normAutofit/>
          </a:bodyPr>
          <a:lstStyle/>
          <a:p>
            <a:r>
              <a:rPr lang="bg-BG" dirty="0" smtClean="0"/>
              <a:t>Пример – класиране на студент за обучение в определена специалност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98947"/>
              </p:ext>
            </p:extLst>
          </p:nvPr>
        </p:nvGraphicFramePr>
        <p:xfrm>
          <a:off x="6633030" y="661610"/>
          <a:ext cx="525417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977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бал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Оценка по мат.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Оценка по лит.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Приемен изпит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Приет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77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FF0000"/>
                          </a:solidFill>
                        </a:rPr>
                        <a:t>нисък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FF0000"/>
                          </a:solidFill>
                        </a:rPr>
                        <a:t>ниска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FF0000"/>
                          </a:solidFill>
                        </a:rPr>
                        <a:t>средна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FF0000"/>
                          </a:solidFill>
                        </a:rPr>
                        <a:t>ниска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FF0000"/>
                          </a:solidFill>
                        </a:rPr>
                        <a:t>Не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77">
                <a:tc>
                  <a:txBody>
                    <a:bodyPr/>
                    <a:lstStyle/>
                    <a:p>
                      <a:r>
                        <a:rPr lang="bg-BG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нисък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Не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77">
                <a:tc>
                  <a:txBody>
                    <a:bodyPr/>
                    <a:lstStyle/>
                    <a:p>
                      <a:r>
                        <a:rPr lang="bg-BG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Да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977">
                <a:tc>
                  <a:txBody>
                    <a:bodyPr/>
                    <a:lstStyle/>
                    <a:p>
                      <a:r>
                        <a:rPr lang="bg-BG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среден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Да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977">
                <a:tc>
                  <a:txBody>
                    <a:bodyPr/>
                    <a:lstStyle/>
                    <a:p>
                      <a:r>
                        <a:rPr lang="bg-BG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среден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Да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77">
                <a:tc>
                  <a:txBody>
                    <a:bodyPr/>
                    <a:lstStyle/>
                    <a:p>
                      <a:r>
                        <a:rPr lang="bg-BG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среден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Не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977">
                <a:tc>
                  <a:txBody>
                    <a:bodyPr/>
                    <a:lstStyle/>
                    <a:p>
                      <a:r>
                        <a:rPr lang="bg-BG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977">
                <a:tc>
                  <a:txBody>
                    <a:bodyPr/>
                    <a:lstStyle/>
                    <a:p>
                      <a:r>
                        <a:rPr lang="bg-BG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нисък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Не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977">
                <a:tc>
                  <a:txBody>
                    <a:bodyPr/>
                    <a:lstStyle/>
                    <a:p>
                      <a:r>
                        <a:rPr lang="bg-BG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нисък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977">
                <a:tc>
                  <a:txBody>
                    <a:bodyPr/>
                    <a:lstStyle/>
                    <a:p>
                      <a:r>
                        <a:rPr lang="bg-BG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среден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977">
                <a:tc>
                  <a:txBody>
                    <a:bodyPr/>
                    <a:lstStyle/>
                    <a:p>
                      <a:r>
                        <a:rPr lang="bg-BG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нисък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977">
                <a:tc>
                  <a:txBody>
                    <a:bodyPr/>
                    <a:lstStyle/>
                    <a:p>
                      <a:r>
                        <a:rPr lang="bg-BG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977">
                <a:tc>
                  <a:txBody>
                    <a:bodyPr/>
                    <a:lstStyle/>
                    <a:p>
                      <a:r>
                        <a:rPr lang="bg-BG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977">
                <a:tc>
                  <a:txBody>
                    <a:bodyPr/>
                    <a:lstStyle/>
                    <a:p>
                      <a:r>
                        <a:rPr lang="bg-BG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среден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Не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7621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Недостатъци на евристичния модифициращ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4968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1. </a:t>
            </a:r>
            <a:r>
              <a:rPr lang="bg-BG" dirty="0"/>
              <a:t>Чрез класификационен алгоритъм</a:t>
            </a:r>
            <a:r>
              <a:rPr lang="en-US" dirty="0"/>
              <a:t> (C4.5) </a:t>
            </a:r>
            <a:r>
              <a:rPr lang="bg-BG" dirty="0"/>
              <a:t>да се формира пълният набор с </a:t>
            </a:r>
            <a:r>
              <a:rPr lang="ru-RU" dirty="0" smtClean="0"/>
              <a:t>класификационни</a:t>
            </a:r>
            <a:r>
              <a:rPr lang="bg-BG" dirty="0" smtClean="0"/>
              <a:t> правила.</a:t>
            </a:r>
          </a:p>
          <a:p>
            <a:r>
              <a:rPr lang="bg-BG" dirty="0" smtClean="0"/>
              <a:t>Ако искаме да </a:t>
            </a:r>
            <a:r>
              <a:rPr lang="bg-BG" b="1" dirty="0" smtClean="0"/>
              <a:t>скрием правило 1</a:t>
            </a:r>
            <a:r>
              <a:rPr lang="bg-BG" dirty="0" smtClean="0"/>
              <a:t>, то най-лесният евристичен метод е да се намали увереността на правилото. Това се получава, чрез </a:t>
            </a:r>
            <a:r>
              <a:rPr lang="bg-BG" b="1" dirty="0" smtClean="0"/>
              <a:t>промяна на класа </a:t>
            </a:r>
            <a:r>
              <a:rPr lang="bg-BG" dirty="0" smtClean="0"/>
              <a:t>- от Не на Да. По този начин се </a:t>
            </a:r>
            <a:r>
              <a:rPr lang="bg-BG" b="1" dirty="0" smtClean="0"/>
              <a:t>намалява</a:t>
            </a:r>
            <a:r>
              <a:rPr lang="bg-BG" dirty="0" smtClean="0"/>
              <a:t> способността на класификатора да извърши </a:t>
            </a:r>
            <a:r>
              <a:rPr lang="bg-BG" b="1" dirty="0" smtClean="0"/>
              <a:t>класифицирането с висока точност</a:t>
            </a:r>
            <a:r>
              <a:rPr lang="bg-BG" dirty="0" smtClean="0"/>
              <a:t>.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10336"/>
              </p:ext>
            </p:extLst>
          </p:nvPr>
        </p:nvGraphicFramePr>
        <p:xfrm>
          <a:off x="624113" y="3952199"/>
          <a:ext cx="6879772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3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Правило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Клас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1" dirty="0" smtClean="0"/>
                        <a:t>Нисък оценка</a:t>
                      </a:r>
                      <a:r>
                        <a:rPr lang="bg-BG" b="1" baseline="0" dirty="0" smtClean="0"/>
                        <a:t> по мат.</a:t>
                      </a:r>
                      <a:r>
                        <a:rPr lang="bg-BG" b="1" dirty="0" smtClean="0"/>
                        <a:t> и средна оценка по лит.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1" dirty="0" smtClean="0"/>
                        <a:t>Не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bg-BG" b="1" dirty="0" smtClean="0">
                          <a:solidFill>
                            <a:srgbClr val="FF0000"/>
                          </a:solidFill>
                        </a:rPr>
                        <a:t>Да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Висока оценка</a:t>
                      </a:r>
                      <a:r>
                        <a:rPr lang="bg-BG" baseline="0" dirty="0" smtClean="0"/>
                        <a:t> по мат., висока оценка по лит., в</a:t>
                      </a:r>
                      <a:r>
                        <a:rPr lang="bg-BG" dirty="0" smtClean="0"/>
                        <a:t>исок бал и висока оценка</a:t>
                      </a:r>
                      <a:r>
                        <a:rPr lang="bg-BG" baseline="0" dirty="0" smtClean="0"/>
                        <a:t> от изпита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Висока оценка по мат.</a:t>
                      </a:r>
                      <a:r>
                        <a:rPr lang="bg-BG" baseline="0" dirty="0" smtClean="0"/>
                        <a:t> и средна оценка по лит.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 оценка по мат.</a:t>
                      </a:r>
                      <a:r>
                        <a:rPr lang="bg-BG" baseline="0" dirty="0" smtClean="0"/>
                        <a:t>, среден бал и ниска оценка по лит.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Нисък оценка</a:t>
                      </a:r>
                      <a:r>
                        <a:rPr lang="bg-BG" baseline="0" dirty="0" smtClean="0"/>
                        <a:t> по мат.</a:t>
                      </a:r>
                      <a:r>
                        <a:rPr lang="bg-BG" dirty="0" smtClean="0"/>
                        <a:t> и средна</a:t>
                      </a:r>
                      <a:r>
                        <a:rPr lang="bg-BG" baseline="0" dirty="0" smtClean="0"/>
                        <a:t> оценка по лит.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025" y="3993237"/>
            <a:ext cx="4455886" cy="250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869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Недостатъци на евристичния модифициращ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0412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Също така, чувствителното правило 1 е скрито успешно.</a:t>
            </a:r>
          </a:p>
          <a:p>
            <a:r>
              <a:rPr lang="bg-BG" dirty="0" smtClean="0"/>
              <a:t>Получава се разлика между оригиналния и модифицирания набор с правила.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487" y="2586037"/>
            <a:ext cx="7134225" cy="35147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129936">
            <a:off x="5675086" y="2586037"/>
            <a:ext cx="3526971" cy="13908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0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Недостатъци на евристичния модифициращ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b="1" dirty="0" smtClean="0"/>
              <a:t>Произволната промяна на данни </a:t>
            </a:r>
            <a:r>
              <a:rPr lang="bg-BG" dirty="0" smtClean="0"/>
              <a:t>води до промяна в способността на класификатора да извърши </a:t>
            </a:r>
            <a:r>
              <a:rPr lang="bg-BG" b="1" dirty="0" smtClean="0"/>
              <a:t>точна и правилна класификация</a:t>
            </a:r>
            <a:r>
              <a:rPr lang="bg-BG" dirty="0" smtClean="0"/>
              <a:t>.</a:t>
            </a:r>
          </a:p>
          <a:p>
            <a:r>
              <a:rPr lang="bg-BG" dirty="0" smtClean="0"/>
              <a:t>Най-лошият случай на евристичната модификация е когато собственикът на данни желае да скрие чувствителни правила, които съдържат атрибути, чрез които класификаторът извършва точна класификация, например коренът на дървото.</a:t>
            </a:r>
          </a:p>
          <a:p>
            <a:r>
              <a:rPr lang="bg-BG" dirty="0" smtClean="0"/>
              <a:t>Например, собственикът на данни желае да скрие правилото: </a:t>
            </a:r>
            <a:r>
              <a:rPr lang="bg-BG" i="1" dirty="0" smtClean="0"/>
              <a:t>Висок бал-</a:t>
            </a:r>
            <a:r>
              <a:rPr lang="en-US" i="1" dirty="0" smtClean="0"/>
              <a:t>&gt;</a:t>
            </a:r>
            <a:r>
              <a:rPr lang="bg-BG" i="1" dirty="0" smtClean="0"/>
              <a:t>приет Да</a:t>
            </a:r>
            <a:r>
              <a:rPr lang="bg-BG" dirty="0" smtClean="0"/>
              <a:t>. Това правило е свързано още с правила 3, 7,12,13. За да се скрие чувствително правило, да предположим, че е избрано правило 3 и класът му е променен на Не. Очевидно е, че полученият набор от правила е различен от оригиналния.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520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Недостатъци на евристичния модифициращ метод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219" y="2474233"/>
            <a:ext cx="6238875" cy="3448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5040"/>
            <a:ext cx="4455886" cy="2506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9543" y="1959429"/>
            <a:ext cx="419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Оригинален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6857" y="1959429"/>
            <a:ext cx="454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Новополучен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722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Недостатъци на евристичния модифициращ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Очевидно, </a:t>
            </a:r>
            <a:r>
              <a:rPr lang="bg-BG" b="1" dirty="0" smtClean="0"/>
              <a:t>скриването на чувствително правило чрез модифициране </a:t>
            </a:r>
            <a:r>
              <a:rPr lang="bg-BG" dirty="0" smtClean="0"/>
              <a:t>на данните оказва </a:t>
            </a:r>
            <a:r>
              <a:rPr lang="bg-BG" b="1" dirty="0" smtClean="0"/>
              <a:t>значително влияние върху новополучените правила</a:t>
            </a:r>
            <a:r>
              <a:rPr lang="bg-BG" dirty="0" smtClean="0"/>
              <a:t>.</a:t>
            </a:r>
          </a:p>
          <a:p>
            <a:r>
              <a:rPr lang="bg-BG" dirty="0" smtClean="0"/>
              <a:t>Страничният ефект може да стане неконтролируем.</a:t>
            </a:r>
          </a:p>
          <a:p>
            <a:r>
              <a:rPr lang="bg-BG" dirty="0" smtClean="0"/>
              <a:t>Нещо повече, </a:t>
            </a:r>
            <a:r>
              <a:rPr lang="bg-BG" b="1" dirty="0" smtClean="0"/>
              <a:t>полезността</a:t>
            </a:r>
            <a:r>
              <a:rPr lang="bg-BG" dirty="0" smtClean="0"/>
              <a:t> на модифицираните набори с данни </a:t>
            </a:r>
            <a:r>
              <a:rPr lang="bg-BG" b="1" dirty="0" smtClean="0"/>
              <a:t>намалява</a:t>
            </a:r>
            <a:r>
              <a:rPr lang="bg-BG" dirty="0" smtClean="0"/>
              <a:t> значително. </a:t>
            </a:r>
          </a:p>
          <a:p>
            <a:r>
              <a:rPr lang="bg-BG" dirty="0" smtClean="0"/>
              <a:t>Затова, се използва радикално различен начин за скриване на чувствителни </a:t>
            </a:r>
            <a:r>
              <a:rPr lang="ru-RU" dirty="0" smtClean="0"/>
              <a:t>класификационни</a:t>
            </a:r>
            <a:r>
              <a:rPr lang="bg-BG" dirty="0" smtClean="0"/>
              <a:t> правила чрез прилагане на </a:t>
            </a:r>
            <a:r>
              <a:rPr lang="bg-BG" dirty="0" smtClean="0">
                <a:solidFill>
                  <a:srgbClr val="FF0000"/>
                </a:solidFill>
              </a:rPr>
              <a:t>метод за реконструкция. </a:t>
            </a:r>
          </a:p>
          <a:p>
            <a:r>
              <a:rPr lang="bg-BG" dirty="0" smtClean="0"/>
              <a:t>При този метод, знанието се контролира, вместо да се променя чрез модифициране на данните. Резултантният набор с данни може да изглежда различно от оригиналния, но характеристиките на оригиналния са запазени, запазва се знанието и полезността.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417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 за реконструиране на набора с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Този метод </a:t>
            </a:r>
            <a:r>
              <a:rPr lang="ru-RU" dirty="0"/>
              <a:t>започва с </a:t>
            </a:r>
            <a:r>
              <a:rPr lang="ru-RU" b="1" dirty="0"/>
              <a:t>класифициране на оригиналния набор от данни </a:t>
            </a:r>
            <a:r>
              <a:rPr lang="ru-RU" dirty="0"/>
              <a:t>чрез </a:t>
            </a:r>
            <a:r>
              <a:rPr lang="ru-RU" dirty="0" smtClean="0"/>
              <a:t>използване на класификационен алгоритъм. </a:t>
            </a:r>
          </a:p>
          <a:p>
            <a:r>
              <a:rPr lang="ru-RU" dirty="0" smtClean="0"/>
              <a:t>След </a:t>
            </a:r>
            <a:r>
              <a:rPr lang="ru-RU" dirty="0"/>
              <a:t>като се извлече </a:t>
            </a:r>
            <a:r>
              <a:rPr lang="ru-RU" dirty="0" smtClean="0"/>
              <a:t>наборът </a:t>
            </a:r>
            <a:r>
              <a:rPr lang="ru-RU" dirty="0"/>
              <a:t>от </a:t>
            </a:r>
            <a:r>
              <a:rPr lang="ru-RU" dirty="0" smtClean="0"/>
              <a:t>класификационни правила, собственикът на данни може </a:t>
            </a:r>
            <a:r>
              <a:rPr lang="ru-RU" dirty="0"/>
              <a:t>да </a:t>
            </a:r>
            <a:r>
              <a:rPr lang="ru-RU" b="1" dirty="0"/>
              <a:t>идентифицира чувствителните правила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Останалите </a:t>
            </a:r>
            <a:r>
              <a:rPr lang="ru-RU" dirty="0"/>
              <a:t>нечувствителни правила </a:t>
            </a:r>
            <a:r>
              <a:rPr lang="ru-RU" dirty="0" smtClean="0"/>
              <a:t>се разглеждат </a:t>
            </a:r>
            <a:r>
              <a:rPr lang="ru-RU" dirty="0"/>
              <a:t>като характеристики на набора от данни. </a:t>
            </a:r>
            <a:r>
              <a:rPr lang="ru-RU" dirty="0" smtClean="0"/>
              <a:t>Следователно, </a:t>
            </a:r>
            <a:r>
              <a:rPr lang="ru-RU" dirty="0"/>
              <a:t>те се използват за </a:t>
            </a:r>
            <a:r>
              <a:rPr lang="ru-RU" dirty="0" smtClean="0"/>
              <a:t>изграждане на генератор </a:t>
            </a:r>
            <a:r>
              <a:rPr lang="ru-RU" dirty="0"/>
              <a:t>на набор от данни, </a:t>
            </a:r>
            <a:r>
              <a:rPr lang="ru-RU" dirty="0" smtClean="0"/>
              <a:t>т.е. </a:t>
            </a:r>
            <a:r>
              <a:rPr lang="ru-RU" dirty="0"/>
              <a:t>н</a:t>
            </a:r>
            <a:r>
              <a:rPr lang="ru-RU" dirty="0" smtClean="0"/>
              <a:t>а дърво с решения. </a:t>
            </a:r>
          </a:p>
          <a:p>
            <a:r>
              <a:rPr lang="ru-RU" dirty="0" smtClean="0"/>
              <a:t>Очевидно редицата от използваните </a:t>
            </a:r>
            <a:r>
              <a:rPr lang="ru-RU" dirty="0"/>
              <a:t>правила </a:t>
            </a:r>
            <a:r>
              <a:rPr lang="ru-RU" dirty="0" smtClean="0"/>
              <a:t>оказва </a:t>
            </a:r>
            <a:r>
              <a:rPr lang="ru-RU" dirty="0"/>
              <a:t>влияние върху количеството характеристики, които трябва да бъдат запазени. </a:t>
            </a:r>
            <a:endParaRPr lang="ru-RU" dirty="0" smtClean="0"/>
          </a:p>
          <a:p>
            <a:r>
              <a:rPr lang="ru-RU" dirty="0" smtClean="0"/>
              <a:t>И </a:t>
            </a:r>
            <a:r>
              <a:rPr lang="ru-RU" dirty="0"/>
              <a:t>така, </a:t>
            </a:r>
            <a:r>
              <a:rPr lang="ru-RU" b="1" dirty="0" smtClean="0"/>
              <a:t>неорязаните правила </a:t>
            </a:r>
            <a:r>
              <a:rPr lang="ru-RU" b="1" dirty="0"/>
              <a:t>за класификация</a:t>
            </a:r>
            <a:r>
              <a:rPr lang="ru-RU" dirty="0"/>
              <a:t>, по-малко значими правила, могат да се използват в алгоритъма за изграждане на дървото на </a:t>
            </a:r>
            <a:r>
              <a:rPr lang="ru-RU" dirty="0" smtClean="0"/>
              <a:t>решенията.</a:t>
            </a:r>
          </a:p>
          <a:p>
            <a:r>
              <a:rPr lang="ru-RU" dirty="0" smtClean="0"/>
              <a:t>Този </a:t>
            </a:r>
            <a:r>
              <a:rPr lang="ru-RU" dirty="0"/>
              <a:t>подход изключва набора от чувствителни правила в алгоритъма.</a:t>
            </a:r>
          </a:p>
          <a:p>
            <a:r>
              <a:rPr lang="ru-RU" dirty="0" smtClean="0"/>
              <a:t>Следователно, </a:t>
            </a:r>
            <a:r>
              <a:rPr lang="ru-RU" dirty="0"/>
              <a:t>в реконструираните набори от данни няма такова пряко </a:t>
            </a:r>
            <a:r>
              <a:rPr lang="ru-RU" dirty="0" smtClean="0"/>
              <a:t>правило, от което да следват други подобни.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795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Алгоритми за скриване на правила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Наборът от данни трябва да бъде предоставен</a:t>
            </a:r>
            <a:r>
              <a:rPr lang="en-US" dirty="0" smtClean="0"/>
              <a:t> </a:t>
            </a:r>
            <a:r>
              <a:rPr lang="bg-BG" dirty="0" smtClean="0"/>
              <a:t>за обработка</a:t>
            </a:r>
            <a:r>
              <a:rPr lang="ru-RU" dirty="0" smtClean="0"/>
              <a:t>, тъй като например две компании имат различни интереси към всеки атрибут при извличане на знания. Възможно е някои </a:t>
            </a:r>
            <a:r>
              <a:rPr lang="ru-RU" b="1" dirty="0" smtClean="0"/>
              <a:t>чувствителни модели </a:t>
            </a:r>
            <a:r>
              <a:rPr lang="ru-RU" dirty="0" smtClean="0"/>
              <a:t>да бъдат открити от дадения набор от данни. </a:t>
            </a:r>
          </a:p>
          <a:p>
            <a:r>
              <a:rPr lang="ru-RU" dirty="0" smtClean="0"/>
              <a:t>За да се </a:t>
            </a:r>
            <a:r>
              <a:rPr lang="ru-RU" dirty="0" smtClean="0">
                <a:solidFill>
                  <a:srgbClr val="0070C0"/>
                </a:solidFill>
              </a:rPr>
              <a:t>запази поверителността на </a:t>
            </a:r>
            <a:r>
              <a:rPr lang="ru-RU" b="1" dirty="0" smtClean="0">
                <a:solidFill>
                  <a:srgbClr val="0070C0"/>
                </a:solidFill>
              </a:rPr>
              <a:t>чувствителните модели</a:t>
            </a:r>
            <a:r>
              <a:rPr lang="ru-RU" dirty="0" smtClean="0">
                <a:solidFill>
                  <a:srgbClr val="0070C0"/>
                </a:solidFill>
              </a:rPr>
              <a:t>, очевидно е необходимо наборът от данни да бъде </a:t>
            </a:r>
            <a:r>
              <a:rPr lang="ru-RU" u="sng" dirty="0" smtClean="0">
                <a:solidFill>
                  <a:srgbClr val="0070C0"/>
                </a:solidFill>
              </a:rPr>
              <a:t>модифициран</a:t>
            </a:r>
            <a:r>
              <a:rPr lang="ru-RU" dirty="0" smtClean="0"/>
              <a:t>. Следователно, </a:t>
            </a:r>
            <a:r>
              <a:rPr lang="ru-RU" u="sng" dirty="0" smtClean="0"/>
              <a:t>коректността </a:t>
            </a:r>
            <a:r>
              <a:rPr lang="ru-RU" dirty="0" smtClean="0"/>
              <a:t>на набора от данни определено ще бъде унищожена.</a:t>
            </a:r>
          </a:p>
          <a:p>
            <a:r>
              <a:rPr lang="ru-RU" dirty="0" smtClean="0"/>
              <a:t>Въпреки това, ако общите характеристики на набора от данни могат да бъдат запазени, той все още може да се използва. С други думи, използваемостта на набора от данни също е необходимо да бъде запазена.</a:t>
            </a:r>
          </a:p>
          <a:p>
            <a:r>
              <a:rPr lang="ru-RU" dirty="0" smtClean="0"/>
              <a:t>Следователно, </a:t>
            </a:r>
            <a:r>
              <a:rPr lang="ru-RU" b="1" dirty="0" smtClean="0"/>
              <a:t>модификацията</a:t>
            </a:r>
            <a:r>
              <a:rPr lang="ru-RU" dirty="0" smtClean="0"/>
              <a:t> трябва да се извърши правилно. Напоследък, много статии предлагат да се приложи </a:t>
            </a:r>
            <a:r>
              <a:rPr lang="ru-RU" dirty="0" smtClean="0">
                <a:solidFill>
                  <a:srgbClr val="FF0000"/>
                </a:solidFill>
              </a:rPr>
              <a:t>алгоритъм за скриване на чувствителни правила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bg-BG" dirty="0" smtClean="0">
                <a:solidFill>
                  <a:srgbClr val="FF0000"/>
                </a:solidFill>
              </a:rPr>
              <a:t>в такива модели</a:t>
            </a:r>
            <a:r>
              <a:rPr lang="ru-RU" dirty="0" smtClean="0"/>
              <a:t>. Почти всички тези алгоритми използват </a:t>
            </a:r>
            <a:r>
              <a:rPr lang="ru-RU" dirty="0" smtClean="0">
                <a:solidFill>
                  <a:srgbClr val="00B050"/>
                </a:solidFill>
              </a:rPr>
              <a:t>евристичен подход за промяна на наборите от данни директно чрез намаляване стойността на два параметъра: </a:t>
            </a:r>
            <a:r>
              <a:rPr lang="ru-RU" b="1" dirty="0" smtClean="0">
                <a:solidFill>
                  <a:srgbClr val="00B050"/>
                </a:solidFill>
              </a:rPr>
              <a:t>подкрепа </a:t>
            </a: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support</a:t>
            </a:r>
            <a:r>
              <a:rPr lang="ru-RU" dirty="0" smtClean="0">
                <a:solidFill>
                  <a:srgbClr val="00B050"/>
                </a:solidFill>
              </a:rPr>
              <a:t>) или </a:t>
            </a:r>
            <a:r>
              <a:rPr lang="ru-RU" b="1" dirty="0" smtClean="0">
                <a:solidFill>
                  <a:srgbClr val="00B050"/>
                </a:solidFill>
              </a:rPr>
              <a:t>увереност</a:t>
            </a:r>
            <a:r>
              <a:rPr lang="en-US" dirty="0" smtClean="0">
                <a:solidFill>
                  <a:srgbClr val="00B050"/>
                </a:solidFill>
              </a:rPr>
              <a:t> (confidence)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358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Асоциативни правила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Асоциативните правила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отразяват </a:t>
            </a:r>
            <a:r>
              <a:rPr lang="ru-RU" b="1" dirty="0"/>
              <a:t>взаимозависимостта</a:t>
            </a:r>
            <a:r>
              <a:rPr lang="ru-RU" dirty="0"/>
              <a:t> и </a:t>
            </a:r>
            <a:r>
              <a:rPr lang="ru-RU" b="1" dirty="0"/>
              <a:t>корелацията</a:t>
            </a:r>
            <a:r>
              <a:rPr lang="ru-RU" dirty="0"/>
              <a:t> между </a:t>
            </a:r>
            <a:r>
              <a:rPr lang="ru-RU" b="1" dirty="0" smtClean="0"/>
              <a:t>данни</a:t>
            </a:r>
            <a:r>
              <a:rPr lang="ru-RU" dirty="0" smtClean="0"/>
              <a:t> и </a:t>
            </a:r>
            <a:r>
              <a:rPr lang="ru-RU" dirty="0"/>
              <a:t>се използват за </a:t>
            </a:r>
            <a:r>
              <a:rPr lang="ru-RU" dirty="0" smtClean="0"/>
              <a:t>получаване на тази зависимост и корелация </a:t>
            </a:r>
            <a:r>
              <a:rPr lang="ru-RU" dirty="0"/>
              <a:t>между </a:t>
            </a:r>
            <a:r>
              <a:rPr lang="ru-RU" dirty="0" smtClean="0"/>
              <a:t>важни </a:t>
            </a:r>
            <a:r>
              <a:rPr lang="ru-RU" dirty="0"/>
              <a:t>елементи от данни </a:t>
            </a:r>
            <a:r>
              <a:rPr lang="ru-RU" dirty="0" smtClean="0"/>
              <a:t>в база </a:t>
            </a:r>
            <a:r>
              <a:rPr lang="ru-RU" dirty="0"/>
              <a:t>данни. </a:t>
            </a:r>
            <a:endParaRPr lang="ru-RU" dirty="0" smtClean="0"/>
          </a:p>
          <a:p>
            <a:r>
              <a:rPr lang="ru-RU" dirty="0" smtClean="0"/>
              <a:t>Целта е да се намерят </a:t>
            </a:r>
            <a:r>
              <a:rPr lang="ru-RU" b="1" dirty="0"/>
              <a:t>набори от </a:t>
            </a:r>
            <a:r>
              <a:rPr lang="ru-RU" b="1" dirty="0" smtClean="0"/>
              <a:t>елементи</a:t>
            </a:r>
            <a:r>
              <a:rPr lang="ru-RU" dirty="0" smtClean="0"/>
              <a:t>, които са </a:t>
            </a:r>
            <a:r>
              <a:rPr lang="ru-RU" b="1" dirty="0" smtClean="0"/>
              <a:t>свързани чрез асоциативни правила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Типичен </a:t>
            </a:r>
            <a:r>
              <a:rPr lang="ru-RU" b="1" dirty="0" smtClean="0"/>
              <a:t>пример</a:t>
            </a:r>
            <a:r>
              <a:rPr lang="ru-RU" dirty="0" smtClean="0"/>
              <a:t> за асоциативни правила </a:t>
            </a:r>
            <a:r>
              <a:rPr lang="ru-RU" dirty="0"/>
              <a:t>е </a:t>
            </a:r>
            <a:r>
              <a:rPr lang="ru-RU" dirty="0" smtClean="0"/>
              <a:t>„мляко и мюсли“. Установено е, че хората, които купуват мюсли, купуват и мляко. Тогава, някои </a:t>
            </a:r>
            <a:r>
              <a:rPr lang="ru-RU" dirty="0"/>
              <a:t>магазини, </a:t>
            </a:r>
            <a:r>
              <a:rPr lang="ru-RU" dirty="0" smtClean="0"/>
              <a:t>поставят млякото близо до мюслито, с което се постигат </a:t>
            </a:r>
            <a:r>
              <a:rPr lang="ru-RU" dirty="0"/>
              <a:t>значително по-високи продажби от </a:t>
            </a:r>
            <a:r>
              <a:rPr lang="ru-RU" dirty="0" smtClean="0"/>
              <a:t>тези магазини, </a:t>
            </a:r>
            <a:r>
              <a:rPr lang="ru-RU" dirty="0"/>
              <a:t>които не го </a:t>
            </a:r>
            <a:r>
              <a:rPr lang="ru-RU" dirty="0" smtClean="0"/>
              <a:t>правят. </a:t>
            </a:r>
          </a:p>
          <a:p>
            <a:r>
              <a:rPr lang="ru-RU" dirty="0" smtClean="0"/>
              <a:t>Това </a:t>
            </a:r>
            <a:r>
              <a:rPr lang="ru-RU" dirty="0"/>
              <a:t>е </a:t>
            </a:r>
            <a:r>
              <a:rPr lang="ru-RU" dirty="0" smtClean="0"/>
              <a:t>само едно приложение </a:t>
            </a:r>
            <a:r>
              <a:rPr lang="ru-RU" dirty="0"/>
              <a:t>на </a:t>
            </a:r>
            <a:r>
              <a:rPr lang="ru-RU" b="1" dirty="0" smtClean="0"/>
              <a:t>асоциативните правила </a:t>
            </a:r>
            <a:r>
              <a:rPr lang="ru-RU" dirty="0" smtClean="0"/>
              <a:t>– прави се </a:t>
            </a:r>
            <a:r>
              <a:rPr lang="ru-RU" dirty="0"/>
              <a:t>анализ на </a:t>
            </a:r>
            <a:r>
              <a:rPr lang="ru-RU" dirty="0" smtClean="0"/>
              <a:t>пазар</a:t>
            </a:r>
            <a:r>
              <a:rPr lang="bg-BG" dirty="0" smtClean="0"/>
              <a:t>ната</a:t>
            </a:r>
            <a:r>
              <a:rPr lang="ru-RU" dirty="0" smtClean="0"/>
              <a:t> </a:t>
            </a:r>
            <a:r>
              <a:rPr lang="ru-RU" dirty="0"/>
              <a:t>кошница. Според стоките в </a:t>
            </a:r>
            <a:r>
              <a:rPr lang="ru-RU" dirty="0" smtClean="0"/>
              <a:t>пазарната </a:t>
            </a:r>
            <a:r>
              <a:rPr lang="ru-RU" dirty="0"/>
              <a:t>кошница на </a:t>
            </a:r>
            <a:r>
              <a:rPr lang="ru-RU" dirty="0" smtClean="0"/>
              <a:t>клиента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се </a:t>
            </a:r>
            <a:r>
              <a:rPr lang="ru-RU" b="1" dirty="0"/>
              <a:t>намират правилата</a:t>
            </a:r>
            <a:r>
              <a:rPr lang="ru-RU" dirty="0"/>
              <a:t> и се генерират </a:t>
            </a:r>
            <a:r>
              <a:rPr lang="ru-RU" dirty="0" smtClean="0"/>
              <a:t>често закупувани </a:t>
            </a:r>
            <a:r>
              <a:rPr lang="ru-RU" dirty="0"/>
              <a:t>артикули, тоест </a:t>
            </a:r>
            <a:r>
              <a:rPr lang="ru-RU" b="1" dirty="0"/>
              <a:t>кои стоки ще бъдат закупени </a:t>
            </a:r>
            <a:r>
              <a:rPr lang="ru-RU" dirty="0"/>
              <a:t>от </a:t>
            </a:r>
            <a:r>
              <a:rPr lang="ru-RU" dirty="0" smtClean="0"/>
              <a:t>клиенти заедно по </a:t>
            </a:r>
            <a:r>
              <a:rPr lang="ru-RU" dirty="0"/>
              <a:t>едно и също време. Тези </a:t>
            </a:r>
            <a:r>
              <a:rPr lang="ru-RU" dirty="0" smtClean="0"/>
              <a:t>асоциативни правила могат </a:t>
            </a:r>
            <a:r>
              <a:rPr lang="ru-RU" dirty="0"/>
              <a:t>да се използват в </a:t>
            </a:r>
            <a:r>
              <a:rPr lang="ru-RU" dirty="0" smtClean="0"/>
              <a:t>маркетингови </a:t>
            </a:r>
            <a:r>
              <a:rPr lang="ru-RU" dirty="0"/>
              <a:t>стратегии на търговците, </a:t>
            </a:r>
            <a:r>
              <a:rPr lang="ru-RU" dirty="0" smtClean="0"/>
              <a:t>при определяне промоции </a:t>
            </a:r>
            <a:r>
              <a:rPr lang="ru-RU" dirty="0"/>
              <a:t>на продукти, </a:t>
            </a:r>
            <a:r>
              <a:rPr lang="ru-RU" dirty="0" smtClean="0"/>
              <a:t>при разделяне </a:t>
            </a:r>
            <a:r>
              <a:rPr lang="ru-RU" dirty="0"/>
              <a:t>на </a:t>
            </a:r>
            <a:r>
              <a:rPr lang="ru-RU" dirty="0" smtClean="0"/>
              <a:t>продуктови региони </a:t>
            </a:r>
            <a:r>
              <a:rPr lang="ru-RU" dirty="0"/>
              <a:t>и др.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187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Алгоритъм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466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Това е алгоритъм, </a:t>
            </a:r>
            <a:r>
              <a:rPr lang="bg-BG" dirty="0" smtClean="0"/>
              <a:t>основан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b="1" dirty="0"/>
              <a:t>извличане на булеви </a:t>
            </a:r>
            <a:r>
              <a:rPr lang="ru-RU" b="1" dirty="0" smtClean="0"/>
              <a:t>асоциативни правила</a:t>
            </a:r>
            <a:r>
              <a:rPr lang="ru-RU" dirty="0" smtClean="0"/>
              <a:t>. </a:t>
            </a:r>
            <a:r>
              <a:rPr lang="ru-RU" dirty="0"/>
              <a:t>След генериране на всеки набор от </a:t>
            </a:r>
            <a:r>
              <a:rPr lang="ru-RU" dirty="0" smtClean="0"/>
              <a:t>често закупувани </a:t>
            </a:r>
            <a:r>
              <a:rPr lang="ru-RU" dirty="0"/>
              <a:t>артикули, цялата база данни се сканира и </a:t>
            </a:r>
            <a:r>
              <a:rPr lang="ru-RU" dirty="0" smtClean="0"/>
              <a:t>асоциативните правила се </a:t>
            </a:r>
            <a:r>
              <a:rPr lang="ru-RU" dirty="0"/>
              <a:t>извличат от генерираните </a:t>
            </a:r>
            <a:r>
              <a:rPr lang="ru-RU" dirty="0" smtClean="0"/>
              <a:t>набори </a:t>
            </a:r>
            <a:r>
              <a:rPr lang="bg-BG" dirty="0" smtClean="0"/>
              <a:t>с </a:t>
            </a:r>
            <a:r>
              <a:rPr lang="ru-RU" dirty="0" smtClean="0"/>
              <a:t>често срещани </a:t>
            </a:r>
            <a:r>
              <a:rPr lang="ru-RU" dirty="0"/>
              <a:t>елементи, което ни дава </a:t>
            </a:r>
            <a:r>
              <a:rPr lang="ru-RU" dirty="0" smtClean="0"/>
              <a:t>необходимите стойности на параметъра </a:t>
            </a:r>
            <a:r>
              <a:rPr lang="ru-RU" b="1" i="1" dirty="0" smtClean="0"/>
              <a:t>подкрепа</a:t>
            </a:r>
            <a:r>
              <a:rPr lang="ru-RU" dirty="0" smtClean="0"/>
              <a:t> и възможност за вземане на решение.</a:t>
            </a:r>
            <a:endParaRPr lang="ru-RU" dirty="0"/>
          </a:p>
          <a:p>
            <a:r>
              <a:rPr lang="ru-RU" dirty="0" smtClean="0"/>
              <a:t>Наборът </a:t>
            </a:r>
            <a:r>
              <a:rPr lang="ru-RU" dirty="0"/>
              <a:t>от артикули </a:t>
            </a:r>
            <a:r>
              <a:rPr lang="ru-RU" dirty="0" smtClean="0"/>
              <a:t>може да бъде и </a:t>
            </a:r>
            <a:r>
              <a:rPr lang="ru-RU" dirty="0"/>
              <a:t>набор от 0 или повече артикула, а често срещаният набор от елементи е набор от елементи, чиято </a:t>
            </a:r>
            <a:r>
              <a:rPr lang="ru-RU" b="1" dirty="0" smtClean="0"/>
              <a:t>подкрепа</a:t>
            </a:r>
            <a:r>
              <a:rPr lang="ru-RU" dirty="0" smtClean="0"/>
              <a:t> </a:t>
            </a:r>
            <a:r>
              <a:rPr lang="ru-RU" dirty="0"/>
              <a:t>е по-голяма от персонализирания </a:t>
            </a:r>
            <a:r>
              <a:rPr lang="ru-RU" b="1" dirty="0"/>
              <a:t>минимален брой </a:t>
            </a:r>
            <a:r>
              <a:rPr lang="ru-RU" b="1" dirty="0" smtClean="0"/>
              <a:t>елементи (праг)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Общи </a:t>
            </a:r>
            <a:r>
              <a:rPr lang="ru-RU" dirty="0"/>
              <a:t>критерии за оценка за </a:t>
            </a:r>
            <a:r>
              <a:rPr lang="ru-RU" dirty="0" smtClean="0"/>
              <a:t>често закупуваните артикули и формиране на набори:</a:t>
            </a:r>
            <a:endParaRPr lang="ru-RU" dirty="0"/>
          </a:p>
          <a:p>
            <a:r>
              <a:rPr lang="ru-RU" dirty="0" smtClean="0"/>
              <a:t>1</a:t>
            </a:r>
            <a:r>
              <a:rPr lang="ru-RU" dirty="0"/>
              <a:t>) </a:t>
            </a:r>
            <a:r>
              <a:rPr lang="ru-RU" b="1" dirty="0" smtClean="0"/>
              <a:t>Подкрепа</a:t>
            </a:r>
            <a:r>
              <a:rPr lang="ru-RU" dirty="0" smtClean="0"/>
              <a:t>: </a:t>
            </a:r>
            <a:r>
              <a:rPr lang="ru-RU" dirty="0"/>
              <a:t>Това е един от двата основни параметъра на </a:t>
            </a:r>
            <a:r>
              <a:rPr lang="ru-RU" dirty="0" smtClean="0"/>
              <a:t>асоциативните правила. </a:t>
            </a:r>
            <a:r>
              <a:rPr lang="ru-RU" dirty="0"/>
              <a:t>Това е съотношението на броя на транзакциите, съдържащи </a:t>
            </a:r>
            <a:r>
              <a:rPr lang="ru-RU" b="1" dirty="0" smtClean="0"/>
              <a:t>продуктите x </a:t>
            </a:r>
            <a:r>
              <a:rPr lang="ru-RU" b="1" dirty="0"/>
              <a:t>и y </a:t>
            </a:r>
            <a:r>
              <a:rPr lang="ru-RU" dirty="0"/>
              <a:t>в цялата извадка от набор с</a:t>
            </a:r>
            <a:r>
              <a:rPr lang="ru-RU" dirty="0" smtClean="0"/>
              <a:t> </a:t>
            </a:r>
            <a:r>
              <a:rPr lang="ru-RU" dirty="0"/>
              <a:t>данни D към </a:t>
            </a:r>
            <a:r>
              <a:rPr lang="ru-RU" b="1" dirty="0"/>
              <a:t>всички транзакции</a:t>
            </a:r>
            <a:r>
              <a:rPr lang="ru-RU" dirty="0"/>
              <a:t>. Ако имаме </a:t>
            </a:r>
            <a:r>
              <a:rPr lang="ru-RU" dirty="0" smtClean="0"/>
              <a:t>два атрибута </a:t>
            </a:r>
            <a:r>
              <a:rPr lang="ru-RU" dirty="0"/>
              <a:t>x и y, които трябва да бъдат анализирани за корелация, тогава съответната степен на подкрепа е: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23" y="5254172"/>
            <a:ext cx="3675765" cy="1145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5240" y="5146199"/>
            <a:ext cx="3425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Например</a:t>
            </a:r>
            <a:r>
              <a:rPr lang="ru-RU" dirty="0" smtClean="0"/>
              <a:t>, </a:t>
            </a:r>
            <a:r>
              <a:rPr lang="ru-RU" dirty="0"/>
              <a:t>подкрепа от 28% означава, че „има 28% вероятност даден индивид в популацията да съдържа както </a:t>
            </a:r>
            <a:r>
              <a:rPr lang="ru-RU" dirty="0" smtClean="0"/>
              <a:t>характеристиката X</a:t>
            </a:r>
            <a:r>
              <a:rPr lang="ru-RU" dirty="0"/>
              <a:t>, така и Y“.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970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</a:t>
            </a:r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906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2) </a:t>
            </a:r>
            <a:r>
              <a:rPr lang="ru-RU" b="1" dirty="0" smtClean="0"/>
              <a:t>Увереност</a:t>
            </a:r>
            <a:r>
              <a:rPr lang="ru-RU" dirty="0" smtClean="0"/>
              <a:t>: </a:t>
            </a:r>
            <a:r>
              <a:rPr lang="ru-RU" dirty="0"/>
              <a:t>Това е съотношението на броя на транзакциите, </a:t>
            </a:r>
            <a:r>
              <a:rPr lang="ru-RU" dirty="0" smtClean="0"/>
              <a:t>включващи </a:t>
            </a:r>
            <a:r>
              <a:rPr lang="ru-RU" b="1" dirty="0"/>
              <a:t>x и y, </a:t>
            </a:r>
            <a:r>
              <a:rPr lang="ru-RU" dirty="0"/>
              <a:t>към броя на </a:t>
            </a:r>
            <a:r>
              <a:rPr lang="ru-RU" dirty="0" smtClean="0"/>
              <a:t>транзакциите, </a:t>
            </a:r>
            <a:r>
              <a:rPr lang="ru-RU" b="1" dirty="0" smtClean="0"/>
              <a:t>съдържащи </a:t>
            </a:r>
            <a:r>
              <a:rPr lang="en-US" b="1" dirty="0" smtClean="0"/>
              <a:t>y</a:t>
            </a:r>
            <a:r>
              <a:rPr lang="bg-BG" dirty="0" smtClean="0"/>
              <a:t> -</a:t>
            </a:r>
            <a:r>
              <a:rPr lang="ru-RU" dirty="0" smtClean="0"/>
              <a:t> </a:t>
            </a:r>
            <a:r>
              <a:rPr lang="bg-BG" dirty="0" smtClean="0"/>
              <a:t>още се нарича</a:t>
            </a:r>
            <a:r>
              <a:rPr lang="ru-RU" dirty="0" smtClean="0"/>
              <a:t> </a:t>
            </a:r>
            <a:r>
              <a:rPr lang="ru-RU" b="1" dirty="0"/>
              <a:t>условна вероятност</a:t>
            </a:r>
            <a:r>
              <a:rPr lang="ru-RU" dirty="0" smtClean="0"/>
              <a:t>.</a:t>
            </a:r>
          </a:p>
          <a:p>
            <a:r>
              <a:rPr lang="ru-RU" dirty="0"/>
              <a:t>Ако приемем, че „52% от </a:t>
            </a:r>
            <a:r>
              <a:rPr lang="ru-RU" dirty="0" smtClean="0"/>
              <a:t>данните, </a:t>
            </a:r>
            <a:r>
              <a:rPr lang="ru-RU" dirty="0"/>
              <a:t>съдържащи X, </a:t>
            </a:r>
            <a:r>
              <a:rPr lang="ru-RU" dirty="0" smtClean="0"/>
              <a:t>съдържат и </a:t>
            </a:r>
            <a:r>
              <a:rPr lang="ru-RU" dirty="0"/>
              <a:t>Y“, </a:t>
            </a:r>
            <a:r>
              <a:rPr lang="ru-RU" dirty="0" smtClean="0"/>
              <a:t>увереността </a:t>
            </a:r>
            <a:r>
              <a:rPr lang="ru-RU" dirty="0"/>
              <a:t>е 52%.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328432"/>
            <a:ext cx="4419600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075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</a:t>
            </a:r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7700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3) </a:t>
            </a:r>
            <a:r>
              <a:rPr lang="ru-RU" b="1" dirty="0" smtClean="0"/>
              <a:t>Повишаване</a:t>
            </a:r>
            <a:r>
              <a:rPr lang="ru-RU" dirty="0"/>
              <a:t>: Това е съотношението на </a:t>
            </a:r>
            <a:r>
              <a:rPr lang="ru-RU" b="1" dirty="0" smtClean="0"/>
              <a:t>увереността</a:t>
            </a:r>
            <a:r>
              <a:rPr lang="ru-RU" dirty="0" smtClean="0"/>
              <a:t> (</a:t>
            </a:r>
            <a:r>
              <a:rPr lang="en-US" b="1" dirty="0" smtClean="0"/>
              <a:t>confidence</a:t>
            </a:r>
            <a:r>
              <a:rPr lang="ru-RU" dirty="0" smtClean="0"/>
              <a:t>) към </a:t>
            </a:r>
            <a:r>
              <a:rPr lang="ru-RU" b="1" dirty="0"/>
              <a:t>общия брой транзакции, </a:t>
            </a:r>
            <a:r>
              <a:rPr lang="ru-RU" b="1" dirty="0" smtClean="0"/>
              <a:t>включващи </a:t>
            </a:r>
            <a:r>
              <a:rPr lang="ru-RU" b="1" dirty="0"/>
              <a:t>x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Параметърът </a:t>
            </a:r>
            <a:r>
              <a:rPr lang="ru-RU" b="1" dirty="0" smtClean="0"/>
              <a:t>повишаване</a:t>
            </a:r>
            <a:r>
              <a:rPr lang="ru-RU" dirty="0" smtClean="0"/>
              <a:t> </a:t>
            </a:r>
            <a:r>
              <a:rPr lang="ru-RU" dirty="0" smtClean="0"/>
              <a:t>използва</a:t>
            </a:r>
            <a:r>
              <a:rPr lang="en-US" dirty="0" smtClean="0"/>
              <a:t> </a:t>
            </a:r>
            <a:r>
              <a:rPr lang="bg-BG" dirty="0" smtClean="0"/>
              <a:t>например</a:t>
            </a:r>
            <a:r>
              <a:rPr lang="ru-RU" dirty="0" smtClean="0"/>
              <a:t> </a:t>
            </a:r>
            <a:r>
              <a:rPr lang="ru-RU" b="1" dirty="0"/>
              <a:t>1</a:t>
            </a:r>
            <a:r>
              <a:rPr lang="ru-RU" dirty="0"/>
              <a:t> като целева </a:t>
            </a:r>
            <a:r>
              <a:rPr lang="ru-RU" dirty="0" smtClean="0"/>
              <a:t>стойност (</a:t>
            </a:r>
            <a:r>
              <a:rPr lang="ru-RU" b="1" dirty="0" smtClean="0"/>
              <a:t>праг</a:t>
            </a:r>
            <a:r>
              <a:rPr lang="ru-RU" dirty="0" smtClean="0"/>
              <a:t>), </a:t>
            </a:r>
            <a:r>
              <a:rPr lang="ru-RU" dirty="0"/>
              <a:t>за да покаже връзката между x и y. Ако стойността е </a:t>
            </a:r>
            <a:r>
              <a:rPr lang="ru-RU" b="1" dirty="0"/>
              <a:t>по-голяма от 1</a:t>
            </a:r>
            <a:r>
              <a:rPr lang="ru-RU" dirty="0"/>
              <a:t>, тогава x⇒y е валидно правило </a:t>
            </a:r>
            <a:r>
              <a:rPr lang="ru-RU" b="1" dirty="0"/>
              <a:t>за силна асоциация</a:t>
            </a:r>
            <a:r>
              <a:rPr lang="ru-RU" dirty="0"/>
              <a:t>. Обратно, x⇒y е </a:t>
            </a:r>
            <a:r>
              <a:rPr lang="ru-RU" b="1" dirty="0"/>
              <a:t>невалидно правило </a:t>
            </a:r>
            <a:r>
              <a:rPr lang="ru-RU" dirty="0"/>
              <a:t>за </a:t>
            </a:r>
            <a:r>
              <a:rPr lang="ru-RU" b="1" dirty="0"/>
              <a:t>силна </a:t>
            </a:r>
            <a:r>
              <a:rPr lang="ru-RU" b="1" dirty="0" smtClean="0"/>
              <a:t>асоциация</a:t>
            </a:r>
            <a:r>
              <a:rPr lang="ru-RU" dirty="0" smtClean="0"/>
              <a:t>, когато </a:t>
            </a:r>
            <a:r>
              <a:rPr lang="ru-RU" dirty="0"/>
              <a:t>стойността е </a:t>
            </a:r>
            <a:r>
              <a:rPr lang="ru-RU" b="1" dirty="0"/>
              <a:t>равна на </a:t>
            </a:r>
            <a:r>
              <a:rPr lang="ru-RU" b="1" dirty="0" smtClean="0"/>
              <a:t>1 или е по-малка</a:t>
            </a:r>
            <a:r>
              <a:rPr lang="ru-RU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4837566"/>
            <a:ext cx="6677584" cy="1030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347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</a:t>
            </a:r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175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Алгоритъмът </a:t>
            </a:r>
            <a:r>
              <a:rPr lang="ru-RU" b="1" dirty="0"/>
              <a:t>Apriori</a:t>
            </a:r>
            <a:r>
              <a:rPr lang="ru-RU" dirty="0"/>
              <a:t> е предложен от Agrawal и Srikant през 1994 г. </a:t>
            </a:r>
            <a:endParaRPr lang="en-US" dirty="0" smtClean="0"/>
          </a:p>
          <a:p>
            <a:r>
              <a:rPr lang="ru-RU" b="1" dirty="0" smtClean="0"/>
              <a:t>Apriori </a:t>
            </a:r>
            <a:r>
              <a:rPr lang="ru-RU" dirty="0"/>
              <a:t>е проектиран да работи с бази данни, съдържащи транзакции (например колекции от артикули, закупени от </a:t>
            </a:r>
            <a:r>
              <a:rPr lang="ru-RU" dirty="0" smtClean="0"/>
              <a:t>клиенти</a:t>
            </a:r>
            <a:r>
              <a:rPr lang="bg-BG" dirty="0"/>
              <a:t> </a:t>
            </a:r>
            <a:r>
              <a:rPr lang="bg-BG" dirty="0" smtClean="0"/>
              <a:t>и др.</a:t>
            </a:r>
            <a:r>
              <a:rPr lang="ru-RU" dirty="0" smtClean="0"/>
              <a:t>). </a:t>
            </a:r>
            <a:endParaRPr lang="en-US" dirty="0" smtClean="0"/>
          </a:p>
          <a:p>
            <a:r>
              <a:rPr lang="ru-RU" dirty="0" smtClean="0"/>
              <a:t>Всяка </a:t>
            </a:r>
            <a:r>
              <a:rPr lang="ru-RU" dirty="0"/>
              <a:t>транзакция се разглежда като набор от </a:t>
            </a:r>
            <a:r>
              <a:rPr lang="ru-RU" dirty="0" smtClean="0"/>
              <a:t>елементи. </a:t>
            </a:r>
            <a:r>
              <a:rPr lang="ru-RU" dirty="0"/>
              <a:t>При даден </a:t>
            </a:r>
            <a:r>
              <a:rPr lang="ru-RU" b="1" dirty="0"/>
              <a:t>праг </a:t>
            </a:r>
            <a:r>
              <a:rPr lang="ru-RU" b="1" dirty="0" smtClean="0"/>
              <a:t>C</a:t>
            </a:r>
            <a:r>
              <a:rPr lang="ru-RU" dirty="0"/>
              <a:t>, алгоритъмът Apriori идентифицира наборите от елементи, които са подмножества от поне </a:t>
            </a:r>
            <a:r>
              <a:rPr lang="ru-RU" dirty="0" smtClean="0"/>
              <a:t>C </a:t>
            </a:r>
            <a:r>
              <a:rPr lang="ru-RU" dirty="0"/>
              <a:t>транзакции в базата данни.</a:t>
            </a:r>
          </a:p>
          <a:p>
            <a:r>
              <a:rPr lang="ru-RU" b="1" dirty="0" smtClean="0"/>
              <a:t>Apriori</a:t>
            </a:r>
            <a:r>
              <a:rPr lang="ru-RU" dirty="0" smtClean="0"/>
              <a:t> </a:t>
            </a:r>
            <a:r>
              <a:rPr lang="ru-RU" dirty="0"/>
              <a:t>използва подход </a:t>
            </a:r>
            <a:r>
              <a:rPr lang="ru-RU" b="1" dirty="0"/>
              <a:t>„отдолу нагоре“</a:t>
            </a:r>
            <a:r>
              <a:rPr lang="ru-RU" dirty="0"/>
              <a:t>, при който често срещаните подмножества се разширяват </a:t>
            </a:r>
            <a:r>
              <a:rPr lang="bg-BG" dirty="0"/>
              <a:t>с</a:t>
            </a:r>
            <a:r>
              <a:rPr lang="ru-RU" dirty="0" smtClean="0"/>
              <a:t> </a:t>
            </a:r>
            <a:r>
              <a:rPr lang="ru-RU" dirty="0"/>
              <a:t>по един елемент (стъпка, известна като генериране на кандидати), а групите от кандидати се тестват спрямо данните. </a:t>
            </a:r>
            <a:endParaRPr lang="ru-RU" dirty="0" smtClean="0"/>
          </a:p>
          <a:p>
            <a:r>
              <a:rPr lang="ru-RU" dirty="0" smtClean="0"/>
              <a:t>Алгоритъмът </a:t>
            </a:r>
            <a:r>
              <a:rPr lang="ru-RU" dirty="0"/>
              <a:t>се прекратява, когато не бъдат намерени други успешни разширения.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603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</a:t>
            </a:r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Apriori</a:t>
            </a:r>
            <a:r>
              <a:rPr lang="ru-RU" dirty="0"/>
              <a:t> </a:t>
            </a:r>
            <a:r>
              <a:rPr lang="ru-RU" dirty="0" smtClean="0"/>
              <a:t>използва </a:t>
            </a:r>
            <a:r>
              <a:rPr lang="en-US" b="1" dirty="0" smtClean="0"/>
              <a:t>breadth-first</a:t>
            </a:r>
            <a:r>
              <a:rPr lang="en-US" dirty="0" smtClean="0"/>
              <a:t> </a:t>
            </a:r>
            <a:r>
              <a:rPr lang="bg-BG" dirty="0" smtClean="0"/>
              <a:t>алгоритъм за търсене </a:t>
            </a:r>
            <a:r>
              <a:rPr lang="bg-BG" dirty="0" smtClean="0"/>
              <a:t>на възел из дървовидна структура дали удовлетворява определено свойство и </a:t>
            </a:r>
            <a:r>
              <a:rPr lang="bg-BG" dirty="0" smtClean="0"/>
              <a:t>метода </a:t>
            </a:r>
            <a:r>
              <a:rPr lang="ru-RU" b="1" dirty="0" smtClean="0"/>
              <a:t>хеш </a:t>
            </a:r>
            <a:r>
              <a:rPr lang="ru-RU" b="1" dirty="0"/>
              <a:t>дървовидна структура</a:t>
            </a:r>
            <a:r>
              <a:rPr lang="ru-RU" dirty="0"/>
              <a:t>, за да преброи ефективно наборите от </a:t>
            </a:r>
            <a:r>
              <a:rPr lang="ru-RU" dirty="0" smtClean="0"/>
              <a:t>елементите-кандидати. </a:t>
            </a:r>
          </a:p>
          <a:p>
            <a:r>
              <a:rPr lang="ru-RU" b="1" dirty="0" smtClean="0"/>
              <a:t>Стъпка 1.</a:t>
            </a:r>
            <a:r>
              <a:rPr lang="ru-RU" dirty="0" smtClean="0"/>
              <a:t> Той </a:t>
            </a:r>
            <a:r>
              <a:rPr lang="ru-RU" dirty="0"/>
              <a:t>генерира </a:t>
            </a:r>
            <a:r>
              <a:rPr lang="ru-RU" dirty="0" smtClean="0"/>
              <a:t>и </a:t>
            </a:r>
            <a:r>
              <a:rPr lang="ru-RU" dirty="0"/>
              <a:t>набори </a:t>
            </a:r>
            <a:r>
              <a:rPr lang="ru-RU" dirty="0" smtClean="0"/>
              <a:t>с кандидат-елементи </a:t>
            </a:r>
            <a:r>
              <a:rPr lang="ru-RU" dirty="0"/>
              <a:t>с дължина </a:t>
            </a:r>
            <a:r>
              <a:rPr lang="ru-RU" dirty="0" smtClean="0"/>
              <a:t>k </a:t>
            </a:r>
            <a:r>
              <a:rPr lang="ru-RU" dirty="0"/>
              <a:t>от набори от елементи с дължина </a:t>
            </a:r>
            <a:r>
              <a:rPr lang="ru-RU" dirty="0" smtClean="0"/>
              <a:t>k-1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b="1" dirty="0" smtClean="0"/>
              <a:t>Стъпка 2.</a:t>
            </a:r>
            <a:r>
              <a:rPr lang="ru-RU" dirty="0" smtClean="0"/>
              <a:t> След това, </a:t>
            </a:r>
            <a:r>
              <a:rPr lang="ru-RU" dirty="0"/>
              <a:t>отрязва кандидатите, които </a:t>
            </a:r>
            <a:r>
              <a:rPr lang="ru-RU" dirty="0" smtClean="0"/>
              <a:t>рядко се срещат в набора с кандидат-елементи. </a:t>
            </a:r>
            <a:r>
              <a:rPr lang="ru-RU" dirty="0"/>
              <a:t>Съгласно </a:t>
            </a:r>
            <a:r>
              <a:rPr lang="ru-RU" dirty="0" smtClean="0"/>
              <a:t>лема, наборът </a:t>
            </a:r>
            <a:r>
              <a:rPr lang="ru-RU" dirty="0"/>
              <a:t>от кандидати съдържа всички често срещани набори от елементи с дължина </a:t>
            </a:r>
            <a:r>
              <a:rPr lang="ru-RU" dirty="0" smtClean="0"/>
              <a:t>k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След това, се </a:t>
            </a:r>
            <a:r>
              <a:rPr lang="ru-RU" dirty="0"/>
              <a:t>сканира базата </a:t>
            </a:r>
            <a:r>
              <a:rPr lang="ru-RU" dirty="0" smtClean="0"/>
              <a:t>данни, </a:t>
            </a:r>
            <a:r>
              <a:rPr lang="ru-RU" dirty="0"/>
              <a:t>за да </a:t>
            </a:r>
            <a:r>
              <a:rPr lang="ru-RU" dirty="0" smtClean="0"/>
              <a:t>се определят често срещаните </a:t>
            </a:r>
            <a:r>
              <a:rPr lang="ru-RU" dirty="0"/>
              <a:t>набори </a:t>
            </a:r>
            <a:r>
              <a:rPr lang="ru-RU" dirty="0" smtClean="0"/>
              <a:t>сред </a:t>
            </a:r>
            <a:r>
              <a:rPr lang="ru-RU" dirty="0"/>
              <a:t>кандидатите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7"/>
            <a:ext cx="45434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350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3269</Words>
  <Application>Microsoft Office PowerPoint</Application>
  <PresentationFormat>Widescreen</PresentationFormat>
  <Paragraphs>303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Алгоритми за скриване на правила</vt:lpstr>
      <vt:lpstr>Алгоритми за скриване на правила</vt:lpstr>
      <vt:lpstr>Алгоритми за скриване на правила</vt:lpstr>
      <vt:lpstr>Асоциативни правила</vt:lpstr>
      <vt:lpstr>Алгоритъм Apriori</vt:lpstr>
      <vt:lpstr>Алгоритъм Apriori</vt:lpstr>
      <vt:lpstr>Алгоритъм Apriori</vt:lpstr>
      <vt:lpstr>Алгоритъм Apriori</vt:lpstr>
      <vt:lpstr>Алгоритъм Apriori</vt:lpstr>
      <vt:lpstr>Алгоритъм Apriori</vt:lpstr>
      <vt:lpstr>Алгоритъм Apriori</vt:lpstr>
      <vt:lpstr>Алгоритъм Apriori</vt:lpstr>
      <vt:lpstr>Алгоритъм Apriori</vt:lpstr>
      <vt:lpstr>Алгоритъм Apriori</vt:lpstr>
      <vt:lpstr>Алгоритъм Apriori</vt:lpstr>
      <vt:lpstr>Алгоритъм Apriori</vt:lpstr>
      <vt:lpstr>Алгоритъм Apriori</vt:lpstr>
      <vt:lpstr>Стратегии за скриване на правила</vt:lpstr>
      <vt:lpstr>Алгоритми за скриване на правила</vt:lpstr>
      <vt:lpstr>Алгоритми за скриване на правила</vt:lpstr>
      <vt:lpstr>Алгоритми за скриване на правила</vt:lpstr>
      <vt:lpstr>Недостатъци на евристичния модифициращ метод</vt:lpstr>
      <vt:lpstr>Недостатъци на евристичния модифициращ метод</vt:lpstr>
      <vt:lpstr>Недостатъци на евристичния модифициращ метод</vt:lpstr>
      <vt:lpstr>Недостатъци на евристичния модифициращ метод</vt:lpstr>
      <vt:lpstr>Недостатъци на евристичния модифициращ метод</vt:lpstr>
      <vt:lpstr>Недостатъци на евристичния модифициращ метод</vt:lpstr>
      <vt:lpstr>Метод за реконструиране на набора с данни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Malinka Ivanova</cp:lastModifiedBy>
  <cp:revision>91</cp:revision>
  <dcterms:created xsi:type="dcterms:W3CDTF">2021-11-12T19:21:32Z</dcterms:created>
  <dcterms:modified xsi:type="dcterms:W3CDTF">2022-11-15T17:02:45Z</dcterms:modified>
</cp:coreProperties>
</file>