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2028-37B6-47CF-86D6-930BA67A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04B4-E9CA-4196-AFFE-EFCFF39BB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3A47-5ECB-40F9-82E5-B3FF1B66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5963-8C73-40DE-894C-E0B65FC3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B965-D873-4317-A647-1E3200B1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71C-B6BA-43BE-BEB5-6DDCAADB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74AA1-E182-4F0B-8AF1-357C57FB6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69BD-1280-449B-A563-76F6841E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612A-B44C-42D2-8CA8-0EFA0A5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BC4C-971C-4B21-983A-06D50652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D9C9D-0573-4753-B971-77B687B82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D6271-4EEE-4D79-80D4-49895D8D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B36A-EF2D-4285-A583-1FA16C14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5757-EE9F-48CC-8073-C92603A5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05E4-21FD-43ED-84CA-D0ACAE6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867-4439-4098-A5D6-87EE5C50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01D-79F7-4A1E-A42F-23A1F564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621B-6B5F-4B90-80C3-60D547D0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FBFD-C893-46B2-853D-A164F3BF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79CC-4CDD-4A8A-9CDE-874A089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A39-CDC1-4089-908E-1FFDB6E7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1B91-9093-41BE-B987-C47E658C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077D-14B0-42EF-B18E-6FF80320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BEF4-D447-41D7-B3F0-E6EEFA7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A35D-0DC2-4F56-94DA-13D0DE39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35C1-97F2-4C0D-82E7-C7D8718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7191-92A1-49FB-AB7C-FDD7EA15A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36CE-A3D2-4ED4-ADA9-E4EE6412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00343-325E-40DB-A267-2F77EBD6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2C94-C063-4922-9119-558E8C8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8179D-26DD-4637-96E1-41110E6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B40-EA1F-416A-A9DB-AFB89379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733B-92B5-4CBD-869E-2A9BD6ED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4BC4-420F-4941-9EA7-62961D67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6095-A307-4BD3-A77F-5C45CA15E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84C3-9B49-4B22-8203-B147E843C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3615-525D-44B4-A7CC-8D952D7B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81F5D-9EAA-4069-BE1C-CA400820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27A09-02DE-4139-A160-0F89CF7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29E6-03BF-4308-8548-52AE3B2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2B981-A318-40FB-800C-70547E73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9F852-0684-4286-AC9A-9840C0AC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D36D2-DC5B-489F-9472-3E86881C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50B37-94E4-4845-B552-4DAF1403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C02E5-D0B0-4D19-BB05-0F30D21B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BE80-1990-4BF7-81A2-16125A6B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4B2A-33DA-4DEF-8A10-BEA64847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B906-7486-45DF-AAD3-306ADD4E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BE0B-4B27-4ABB-8204-05CD20F7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078B-721C-40A8-A764-BEAC88B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8ECCE-F6C8-4E8F-AA22-513F830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556A-71F4-4318-8F99-AC2A97F6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00EF-F65E-41D6-9F3D-E9C46AE0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0E37B-B14B-409B-8D95-7530CC144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B0854-FAEC-4907-ABC1-60583C3D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7E74-96A2-4AC1-A021-6C3E74BF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53CAA-0252-4C4C-B5FA-345FBA5B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99E2C-86B4-4293-BF64-2676BB13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1A748-3EBB-4DF5-89E2-9B3F1710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AB2F-A0DB-4EF6-BC61-0404F31D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59C7-66E9-46AE-8CF9-31CD86C5A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F286-8115-4B5C-8B63-103119229CA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680F-BFE6-4219-AE8E-52753A98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8DB2-A27E-4F8F-B6C2-48ECE0A98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395F-A41F-4357-847B-900AFBEC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CCFF-7841-4634-9C54-DD73A240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1069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entury Schoolbook" panose="02040604050505020304" pitchFamily="18" charset="0"/>
              </a:rPr>
              <a:t>Building a model to predict level of car accident severity</a:t>
            </a:r>
            <a:br>
              <a:rPr lang="en-US" sz="4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US" sz="4800" dirty="0">
                <a:solidFill>
                  <a:schemeClr val="bg1"/>
                </a:solidFill>
                <a:latin typeface="Century Schoolbook" panose="02040604050505020304" pitchFamily="18" charset="0"/>
              </a:rPr>
              <a:t>in Pennsylvania, USA</a:t>
            </a:r>
          </a:p>
        </p:txBody>
      </p:sp>
    </p:spTree>
    <p:extLst>
      <p:ext uri="{BB962C8B-B14F-4D97-AF65-F5344CB8AC3E}">
        <p14:creationId xmlns:p14="http://schemas.microsoft.com/office/powerpoint/2010/main" val="1345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79896" y="2822149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62DC12-D795-4A4B-B29B-C871434AFEFA}"/>
              </a:ext>
            </a:extLst>
          </p:cNvPr>
          <p:cNvSpPr txBox="1">
            <a:spLocks/>
          </p:cNvSpPr>
          <p:nvPr/>
        </p:nvSpPr>
        <p:spPr>
          <a:xfrm>
            <a:off x="479896" y="344601"/>
            <a:ext cx="10515600" cy="734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highlight>
                  <a:srgbClr val="FFFF00"/>
                </a:highlight>
                <a:latin typeface="Century Schoolbook" panose="02040604050505020304" pitchFamily="18" charset="0"/>
              </a:rPr>
              <a:t>Limitations/Challenges</a:t>
            </a:r>
            <a:endParaRPr lang="en-US" dirty="0">
              <a:highlight>
                <a:srgbClr val="FFFF00"/>
              </a:highlight>
              <a:latin typeface="Century Schoolbook" panose="020406040505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EBA02-23E2-42DF-8693-44446DA4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981199"/>
            <a:ext cx="10515600" cy="4180001"/>
          </a:xfrm>
        </p:spPr>
        <p:txBody>
          <a:bodyPr/>
          <a:lstStyle/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Cannot check/detect all data validity/unusuals</a:t>
            </a:r>
          </a:p>
          <a:p>
            <a:endParaRPr lang="vi-VN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Narrow down analysis to just PA in 2019</a:t>
            </a:r>
          </a:p>
          <a:p>
            <a:pPr lvl="1"/>
            <a:r>
              <a:rPr lang="vi-VN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Original dataset has 3 millions observations, covering contiguous US 2016-2019</a:t>
            </a:r>
          </a:p>
          <a:p>
            <a:endParaRPr lang="vi-VN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Cannot run proportional odds test </a:t>
            </a:r>
          </a:p>
          <a:p>
            <a:endParaRPr lang="vi-VN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Measures to consolidate categorical variables are only applicable to binary response/simple logistic regression</a:t>
            </a: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457200" lvl="1" indent="0">
              <a:buNone/>
            </a:pPr>
            <a:endParaRPr lang="vi-VN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8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79896" y="2822149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62DC12-D795-4A4B-B29B-C871434AFEFA}"/>
              </a:ext>
            </a:extLst>
          </p:cNvPr>
          <p:cNvSpPr txBox="1">
            <a:spLocks/>
          </p:cNvSpPr>
          <p:nvPr/>
        </p:nvSpPr>
        <p:spPr>
          <a:xfrm>
            <a:off x="479896" y="344600"/>
            <a:ext cx="10515600" cy="62212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6600" dirty="0">
                <a:highlight>
                  <a:srgbClr val="FFFF00"/>
                </a:highlight>
                <a:latin typeface="Century Schoolbook" panose="02040604050505020304" pitchFamily="18" charset="0"/>
              </a:rPr>
              <a:t>Q&amp;A</a:t>
            </a:r>
            <a:endParaRPr lang="en-US" sz="66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316-5CE1-4EC0-9BD1-B7E11EA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6" y="27100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107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10,000 observations (accidents) in 2019 all over PA.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6A1AF-C849-4FAF-8322-DC9F35D3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52" y="1633764"/>
            <a:ext cx="8351305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316-5CE1-4EC0-9BD1-B7E11EA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6" y="27100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482725"/>
            <a:ext cx="115542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Response variable: </a:t>
            </a:r>
            <a:r>
              <a:rPr lang="en-US" u="sng" dirty="0">
                <a:solidFill>
                  <a:srgbClr val="FFFF00"/>
                </a:solidFill>
                <a:latin typeface="Century Schoolbook" panose="02040604050505020304" pitchFamily="18" charset="0"/>
              </a:rPr>
              <a:t>Severity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	4 levels (1,2,3,4) indicating </a:t>
            </a:r>
            <a:r>
              <a:rPr lang="en-US" dirty="0">
                <a:solidFill>
                  <a:srgbClr val="FFFF00"/>
                </a:solidFill>
                <a:latin typeface="Century Schoolbook" panose="02040604050505020304" pitchFamily="18" charset="0"/>
              </a:rPr>
              <a:t>traffic impact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, not casualty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Explanatory variables: 48 variables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12 numeric: temperature, wind speed, humidity, distance, etc.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	36 categorical: city, county, time period, indicators of amenities/facilities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Goal/Hopeful use of model: Find out items that contribute the most to severity, which can help in infrastructure planning/building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75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316-5CE1-4EC0-9BD1-B7E11EA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6" y="27100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Data cleaning/manipulation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053419"/>
            <a:ext cx="115542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Break down Timestamp (e.g. 04/27/2019 18:20:30) into separate time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0D0AB-16EB-441A-9E46-A2C8CF61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3" y="1918634"/>
            <a:ext cx="5673895" cy="3486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BEE09-B447-4EBA-B19E-D8081784B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33" y="1918634"/>
            <a:ext cx="5654815" cy="34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316-5CE1-4EC0-9BD1-B7E11EA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6" y="281100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Data cleaning/manipulation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981199"/>
            <a:ext cx="10515600" cy="418000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Check histograms/quantiles of numerical variables to detect extremes/</a:t>
            </a:r>
            <a:r>
              <a:rPr lang="en-US" sz="2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unusuals</a:t>
            </a:r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Cut off extremes using percentiles and some common sense</a:t>
            </a:r>
          </a:p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Log-transform some variables to solve skewness</a:t>
            </a:r>
          </a:p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Remove variables with too many missing values (&gt; 90%)</a:t>
            </a:r>
          </a:p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Impute missing values based on </a:t>
            </a:r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median for numerical 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variables and </a:t>
            </a:r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mode for categorical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5094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7316-5CE1-4EC0-9BD1-B7E11EA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6" y="344601"/>
            <a:ext cx="10515600" cy="7349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364399"/>
            <a:ext cx="10515600" cy="1213701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Quasi-randomly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split dataset into </a:t>
            </a:r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training set 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and </a:t>
            </a:r>
            <a:r>
              <a:rPr lang="en-US" sz="2400" dirty="0">
                <a:solidFill>
                  <a:srgbClr val="FFFF00"/>
                </a:solidFill>
                <a:latin typeface="Century Schoolbook" panose="02040604050505020304" pitchFamily="18" charset="0"/>
              </a:rPr>
              <a:t>validation set</a:t>
            </a:r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Training set: 80%. Used for model building and imputation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Validation set: 20%. Used for model prediction assessment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31800" y="3870754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Model considerations: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Random Forest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Cumulative Logit Regression with Proportional Odds</a:t>
            </a:r>
            <a:endParaRPr lang="en-US" sz="1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1DB23E-A9E9-4619-A31D-C2AB4B249A21}"/>
              </a:ext>
            </a:extLst>
          </p:cNvPr>
          <p:cNvSpPr txBox="1">
            <a:spLocks/>
          </p:cNvSpPr>
          <p:nvPr/>
        </p:nvSpPr>
        <p:spPr>
          <a:xfrm>
            <a:off x="479896" y="2891144"/>
            <a:ext cx="11280304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Variable selection is based on Random Forest, due to limited laptop capacity</a:t>
            </a:r>
          </a:p>
        </p:txBody>
      </p:sp>
    </p:spTree>
    <p:extLst>
      <p:ext uri="{BB962C8B-B14F-4D97-AF65-F5344CB8AC3E}">
        <p14:creationId xmlns:p14="http://schemas.microsoft.com/office/powerpoint/2010/main" val="377326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28-305B-4861-868F-D307BC32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364399"/>
            <a:ext cx="4384204" cy="1213701"/>
          </a:xfr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Random Forest: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Use 201 trees with </a:t>
            </a:r>
            <a:r>
              <a:rPr lang="en-US" sz="2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mtry</a:t>
            </a:r>
            <a:r>
              <a:rPr lang="en-US" sz="2000" dirty="0">
                <a:solidFill>
                  <a:schemeClr val="bg1"/>
                </a:solidFill>
                <a:latin typeface="Century Schoolbook" panose="02040604050505020304" pitchFamily="18" charset="0"/>
              </a:rPr>
              <a:t>=5</a:t>
            </a:r>
          </a:p>
          <a:p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79896" y="2822149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F7D7-250E-492A-A823-8C98D160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3" y="2341871"/>
            <a:ext cx="4846886" cy="338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63609-BA24-472F-B6AC-6D8E98CC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35" y="2336530"/>
            <a:ext cx="5051144" cy="33784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C1DBCC-0CE1-4545-83C1-2C48E45E64AA}"/>
              </a:ext>
            </a:extLst>
          </p:cNvPr>
          <p:cNvSpPr txBox="1">
            <a:spLocks/>
          </p:cNvSpPr>
          <p:nvPr/>
        </p:nvSpPr>
        <p:spPr>
          <a:xfrm>
            <a:off x="6611292" y="1364400"/>
            <a:ext cx="4384204" cy="73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Cumulative Logit with PO:</a:t>
            </a:r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62DC12-D795-4A4B-B29B-C871434AFEFA}"/>
              </a:ext>
            </a:extLst>
          </p:cNvPr>
          <p:cNvSpPr txBox="1">
            <a:spLocks/>
          </p:cNvSpPr>
          <p:nvPr/>
        </p:nvSpPr>
        <p:spPr>
          <a:xfrm>
            <a:off x="479896" y="344601"/>
            <a:ext cx="10515600" cy="734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Model building</a:t>
            </a:r>
            <a:r>
              <a:rPr lang="vi-VN" dirty="0">
                <a:highlight>
                  <a:srgbClr val="FFFF00"/>
                </a:highlight>
                <a:latin typeface="Century Schoolbook" panose="02040604050505020304" pitchFamily="18" charset="0"/>
              </a:rPr>
              <a:t> and assessment</a:t>
            </a:r>
            <a:endParaRPr lang="en-US" dirty="0">
              <a:highlight>
                <a:srgbClr val="FFFF00"/>
              </a:highligh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79896" y="2822149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62DC12-D795-4A4B-B29B-C871434AFEFA}"/>
              </a:ext>
            </a:extLst>
          </p:cNvPr>
          <p:cNvSpPr txBox="1">
            <a:spLocks/>
          </p:cNvSpPr>
          <p:nvPr/>
        </p:nvSpPr>
        <p:spPr>
          <a:xfrm>
            <a:off x="479896" y="344601"/>
            <a:ext cx="10515600" cy="734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Model </a:t>
            </a:r>
            <a:r>
              <a:rPr lang="vi-VN" dirty="0">
                <a:highlight>
                  <a:srgbClr val="FFFF00"/>
                </a:highlight>
                <a:latin typeface="Century Schoolbook" panose="02040604050505020304" pitchFamily="18" charset="0"/>
              </a:rPr>
              <a:t>interpretation</a:t>
            </a:r>
            <a:endParaRPr lang="en-US" dirty="0">
              <a:highlight>
                <a:srgbClr val="FFFF00"/>
              </a:highlight>
              <a:latin typeface="Century Schoolbook" panose="020406040505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3DB06-0E8A-4EFD-A48A-D75D44DE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4" y="1066801"/>
            <a:ext cx="9180610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3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92781-77C7-4CDF-9A01-CCFB4498002C}"/>
              </a:ext>
            </a:extLst>
          </p:cNvPr>
          <p:cNvSpPr txBox="1">
            <a:spLocks/>
          </p:cNvSpPr>
          <p:nvPr/>
        </p:nvSpPr>
        <p:spPr>
          <a:xfrm>
            <a:off x="479896" y="2822149"/>
            <a:ext cx="10515600" cy="121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62DC12-D795-4A4B-B29B-C871434AFEFA}"/>
              </a:ext>
            </a:extLst>
          </p:cNvPr>
          <p:cNvSpPr txBox="1">
            <a:spLocks/>
          </p:cNvSpPr>
          <p:nvPr/>
        </p:nvSpPr>
        <p:spPr>
          <a:xfrm>
            <a:off x="479896" y="344601"/>
            <a:ext cx="10515600" cy="734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Century Schoolbook" panose="02040604050505020304" pitchFamily="18" charset="0"/>
              </a:rPr>
              <a:t>Model </a:t>
            </a:r>
            <a:r>
              <a:rPr lang="vi-VN" dirty="0">
                <a:highlight>
                  <a:srgbClr val="FFFF00"/>
                </a:highlight>
                <a:latin typeface="Century Schoolbook" panose="02040604050505020304" pitchFamily="18" charset="0"/>
              </a:rPr>
              <a:t>interpretation</a:t>
            </a:r>
            <a:endParaRPr lang="en-US" dirty="0">
              <a:highlight>
                <a:srgbClr val="FFFF00"/>
              </a:highlight>
              <a:latin typeface="Century Schoolbook" panose="020406040505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503A5-806B-418E-9067-4B0D3243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6" y="1338998"/>
            <a:ext cx="10515600" cy="4909402"/>
          </a:xfr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Some interesting parameter estimates:</a:t>
            </a:r>
          </a:p>
          <a:p>
            <a:pPr lvl="1"/>
            <a:r>
              <a:rPr lang="vi-VN" sz="2000" dirty="0">
                <a:solidFill>
                  <a:srgbClr val="FFFF00"/>
                </a:solidFill>
                <a:latin typeface="Century Schoolbook" panose="02040604050505020304" pitchFamily="18" charset="0"/>
              </a:rPr>
              <a:t>Traffic_Calming: 1.905 </a:t>
            </a:r>
          </a:p>
          <a:p>
            <a:pPr marL="457200" lvl="1" indent="0">
              <a:buNone/>
            </a:pP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→ Estimated odds of severity in lower levels rather than higher levels when there is traffic calming structure nearby is </a:t>
            </a:r>
            <a:r>
              <a:rPr lang="vi-VN" sz="1800" dirty="0">
                <a:solidFill>
                  <a:srgbClr val="FFFF00"/>
                </a:solidFill>
                <a:latin typeface="Century Schoolbook" panose="02040604050505020304" pitchFamily="18" charset="0"/>
              </a:rPr>
              <a:t>exp(1.905) = 6.72 times </a:t>
            </a: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estimated odds if not, holding all others constant</a:t>
            </a:r>
          </a:p>
          <a:p>
            <a:pPr marL="457200" lvl="1" indent="0">
              <a:buNone/>
            </a:pPr>
            <a:endParaRPr lang="vi-VN" sz="1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vi-VN" sz="2000" dirty="0">
                <a:solidFill>
                  <a:srgbClr val="FFFF00"/>
                </a:solidFill>
                <a:latin typeface="Century Schoolbook" panose="02040604050505020304" pitchFamily="18" charset="0"/>
              </a:rPr>
              <a:t>Traffic_Signal: 0.991</a:t>
            </a:r>
          </a:p>
          <a:p>
            <a:pPr marL="457200" lvl="1" indent="0">
              <a:buNone/>
            </a:pP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→ Estimated odds of severity in lower levels rather than higher levels when there is traffic signal nearby is </a:t>
            </a:r>
            <a:r>
              <a:rPr lang="vi-VN" sz="1800" dirty="0">
                <a:solidFill>
                  <a:srgbClr val="FFFF00"/>
                </a:solidFill>
                <a:latin typeface="Century Schoolbook" panose="02040604050505020304" pitchFamily="18" charset="0"/>
              </a:rPr>
              <a:t>exp(0.991) = 2.69 times </a:t>
            </a: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estimated odds if not, holding all others constant</a:t>
            </a:r>
          </a:p>
          <a:p>
            <a:pPr marL="457200" lvl="1" indent="0">
              <a:buNone/>
            </a:pPr>
            <a:endParaRPr lang="vi-VN" sz="1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vi-VN" sz="2000" dirty="0">
                <a:solidFill>
                  <a:srgbClr val="FFFF00"/>
                </a:solidFill>
                <a:latin typeface="Century Schoolbook" panose="02040604050505020304" pitchFamily="18" charset="0"/>
              </a:rPr>
              <a:t>Street_TypeHighway: -1.483</a:t>
            </a:r>
          </a:p>
          <a:p>
            <a:pPr marL="457200" lvl="1" indent="0">
              <a:buNone/>
            </a:pP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→ Estimated odds of severity in lower levels rather than higher levels when it takes place on an interstate highway instead of a road is </a:t>
            </a:r>
            <a:r>
              <a:rPr lang="vi-VN" sz="1800" dirty="0">
                <a:solidFill>
                  <a:srgbClr val="FFFF00"/>
                </a:solidFill>
                <a:latin typeface="Century Schoolbook" panose="02040604050505020304" pitchFamily="18" charset="0"/>
              </a:rPr>
              <a:t>exp(-1.483) = 0.227 times </a:t>
            </a:r>
            <a:r>
              <a:rPr lang="vi-V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estimated odds otherwise, holding all others constant</a:t>
            </a:r>
          </a:p>
          <a:p>
            <a:pPr marL="457200" lvl="1" indent="0">
              <a:buNone/>
            </a:pPr>
            <a:endParaRPr lang="vi-VN" sz="1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lvl="1"/>
            <a:endParaRPr lang="vi-VN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457200" lvl="1" indent="0">
              <a:buNone/>
            </a:pPr>
            <a:endParaRPr lang="vi-VN" sz="2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447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Office Theme</vt:lpstr>
      <vt:lpstr>Building a model to predict level of car accident severity in Pennsylvania, USA</vt:lpstr>
      <vt:lpstr>Dataset information</vt:lpstr>
      <vt:lpstr>Dataset information</vt:lpstr>
      <vt:lpstr>Data cleaning/manipulation</vt:lpstr>
      <vt:lpstr>Data cleaning/manipulation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model to predict level of car accident severity</dc:title>
  <dc:creator>Thach Nguyen</dc:creator>
  <cp:lastModifiedBy>Thach Nguyen</cp:lastModifiedBy>
  <cp:revision>20</cp:revision>
  <dcterms:created xsi:type="dcterms:W3CDTF">2020-04-27T19:27:21Z</dcterms:created>
  <dcterms:modified xsi:type="dcterms:W3CDTF">2020-04-27T23:49:47Z</dcterms:modified>
</cp:coreProperties>
</file>