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8" r:id="rId3"/>
    <p:sldId id="257" r:id="rId4"/>
    <p:sldId id="266" r:id="rId5"/>
    <p:sldId id="258" r:id="rId6"/>
    <p:sldId id="264" r:id="rId7"/>
    <p:sldId id="260" r:id="rId8"/>
    <p:sldId id="261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BC65D-4E17-4E49-8FA1-639E033D372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7651D8-3BCF-49AD-82F9-D96E95BB59AA}">
      <dgm:prSet/>
      <dgm:spPr/>
      <dgm:t>
        <a:bodyPr/>
        <a:lstStyle/>
        <a:p>
          <a:r>
            <a:rPr lang="en-US"/>
            <a:t>Query all number of posts containing keywords related to Covid-19 from the social media platform most prominent at the location of analysis (Facebook, Twitter, etc.). </a:t>
          </a:r>
        </a:p>
      </dgm:t>
    </dgm:pt>
    <dgm:pt modelId="{A6F9BB5E-1394-43D7-9C6D-AF1A29EF1204}" type="parTrans" cxnId="{55839EE6-7B25-43AA-9242-50C8812FE253}">
      <dgm:prSet/>
      <dgm:spPr/>
      <dgm:t>
        <a:bodyPr/>
        <a:lstStyle/>
        <a:p>
          <a:endParaRPr lang="en-US"/>
        </a:p>
      </dgm:t>
    </dgm:pt>
    <dgm:pt modelId="{0CCFFC6E-A854-4918-A095-44C587ADB936}" type="sibTrans" cxnId="{55839EE6-7B25-43AA-9242-50C8812FE25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DF36F26-9FCA-4FE8-A007-0299A7EB1ED3}">
      <dgm:prSet/>
      <dgm:spPr/>
      <dgm:t>
        <a:bodyPr/>
        <a:lstStyle/>
        <a:p>
          <a:r>
            <a:rPr lang="en-US"/>
            <a:t>Build a location classification model for these social media posts (geocoding) by through selective scraping of social media posts at the described platform.</a:t>
          </a:r>
        </a:p>
      </dgm:t>
    </dgm:pt>
    <dgm:pt modelId="{1F37B1C1-1B6D-47F8-BAD9-45778BF05C96}" type="parTrans" cxnId="{BDD0C0B8-B838-49E5-8C90-763FB97048BE}">
      <dgm:prSet/>
      <dgm:spPr/>
      <dgm:t>
        <a:bodyPr/>
        <a:lstStyle/>
        <a:p>
          <a:endParaRPr lang="en-US"/>
        </a:p>
      </dgm:t>
    </dgm:pt>
    <dgm:pt modelId="{AD8C0029-DD77-410B-85D0-67800E500FFA}" type="sibTrans" cxnId="{BDD0C0B8-B838-49E5-8C90-763FB97048B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231030-43A7-4D31-89E6-DC854BCF1B20}">
      <dgm:prSet/>
      <dgm:spPr/>
      <dgm:t>
        <a:bodyPr/>
        <a:lstStyle/>
        <a:p>
          <a:r>
            <a:rPr lang="en-US"/>
            <a:t>Run the trained classifier through the large dataset to obtain Covid-19 posts at target location.</a:t>
          </a:r>
        </a:p>
      </dgm:t>
    </dgm:pt>
    <dgm:pt modelId="{9C45E9F4-1279-491A-80B4-019F38031DFD}" type="parTrans" cxnId="{69386BEC-3831-4FEB-A9DD-24E26CCFD608}">
      <dgm:prSet/>
      <dgm:spPr/>
      <dgm:t>
        <a:bodyPr/>
        <a:lstStyle/>
        <a:p>
          <a:endParaRPr lang="en-US"/>
        </a:p>
      </dgm:t>
    </dgm:pt>
    <dgm:pt modelId="{49F8CFD9-E2FE-47D8-89A8-2D604396845F}" type="sibTrans" cxnId="{69386BEC-3831-4FEB-A9DD-24E26CCFD60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78AED9-9260-4FC5-B941-FC68A90D665D}">
      <dgm:prSet/>
      <dgm:spPr/>
      <dgm:t>
        <a:bodyPr/>
        <a:lstStyle/>
        <a:p>
          <a:r>
            <a:rPr lang="en-US"/>
            <a:t>Run sentimental analysis on location specified dataset to obtain specific metric parameters</a:t>
          </a:r>
        </a:p>
      </dgm:t>
    </dgm:pt>
    <dgm:pt modelId="{6ABA2ED0-32AE-41B5-AAF3-9CCE6F9E2D4D}" type="parTrans" cxnId="{FF16FC5A-0796-48B9-B8E3-158AAC5BBBF9}">
      <dgm:prSet/>
      <dgm:spPr/>
      <dgm:t>
        <a:bodyPr/>
        <a:lstStyle/>
        <a:p>
          <a:endParaRPr lang="en-US"/>
        </a:p>
      </dgm:t>
    </dgm:pt>
    <dgm:pt modelId="{42552B66-22BF-401A-8F8A-86A25EA1783E}" type="sibTrans" cxnId="{FF16FC5A-0796-48B9-B8E3-158AAC5BBBF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F2BA2DF-D222-4A9A-AB2A-7E7C1C4DF5D1}" type="pres">
      <dgm:prSet presAssocID="{A6BBC65D-4E17-4E49-8FA1-639E033D372A}" presName="linearFlow" presStyleCnt="0">
        <dgm:presLayoutVars>
          <dgm:dir/>
          <dgm:animLvl val="lvl"/>
          <dgm:resizeHandles val="exact"/>
        </dgm:presLayoutVars>
      </dgm:prSet>
      <dgm:spPr/>
    </dgm:pt>
    <dgm:pt modelId="{13D2FE40-5BEA-400C-A8BD-5CBDE8641CDF}" type="pres">
      <dgm:prSet presAssocID="{B67651D8-3BCF-49AD-82F9-D96E95BB59AA}" presName="compositeNode" presStyleCnt="0"/>
      <dgm:spPr/>
    </dgm:pt>
    <dgm:pt modelId="{956E4181-16AA-466A-BBD3-1243A79E38F8}" type="pres">
      <dgm:prSet presAssocID="{B67651D8-3BCF-49AD-82F9-D96E95BB59A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EA9B5E-6526-49D2-98F3-86A5ADF14DF3}" type="pres">
      <dgm:prSet presAssocID="{B67651D8-3BCF-49AD-82F9-D96E95BB59AA}" presName="parSh" presStyleCnt="0"/>
      <dgm:spPr/>
    </dgm:pt>
    <dgm:pt modelId="{69F59355-0F8D-4573-A964-F95EFC77CEE5}" type="pres">
      <dgm:prSet presAssocID="{B67651D8-3BCF-49AD-82F9-D96E95BB59AA}" presName="lineNode" presStyleLbl="alignAccFollowNode1" presStyleIdx="0" presStyleCnt="12"/>
      <dgm:spPr/>
    </dgm:pt>
    <dgm:pt modelId="{B0E4CEDA-F90C-48E6-8AE6-6AF0EC357E1B}" type="pres">
      <dgm:prSet presAssocID="{B67651D8-3BCF-49AD-82F9-D96E95BB59AA}" presName="lineArrowNode" presStyleLbl="alignAccFollowNode1" presStyleIdx="1" presStyleCnt="12"/>
      <dgm:spPr/>
    </dgm:pt>
    <dgm:pt modelId="{22393EF0-E2D3-49E4-81FD-5826227949C5}" type="pres">
      <dgm:prSet presAssocID="{0CCFFC6E-A854-4918-A095-44C587ADB93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BA66F53-ADF4-411E-8ADF-FF0BC627AC04}" type="pres">
      <dgm:prSet presAssocID="{0CCFFC6E-A854-4918-A095-44C587ADB936}" presName="spacerBetweenCircleAndCallout" presStyleCnt="0">
        <dgm:presLayoutVars/>
      </dgm:prSet>
      <dgm:spPr/>
    </dgm:pt>
    <dgm:pt modelId="{EEFDE82E-5478-416C-A1F8-4216A5798BF0}" type="pres">
      <dgm:prSet presAssocID="{B67651D8-3BCF-49AD-82F9-D96E95BB59AA}" presName="nodeText" presStyleLbl="alignAccFollowNode1" presStyleIdx="2" presStyleCnt="12">
        <dgm:presLayoutVars>
          <dgm:bulletEnabled val="1"/>
        </dgm:presLayoutVars>
      </dgm:prSet>
      <dgm:spPr/>
    </dgm:pt>
    <dgm:pt modelId="{BDF05627-052F-48BC-B7C6-DCE458247C07}" type="pres">
      <dgm:prSet presAssocID="{0CCFFC6E-A854-4918-A095-44C587ADB936}" presName="sibTransComposite" presStyleCnt="0"/>
      <dgm:spPr/>
    </dgm:pt>
    <dgm:pt modelId="{815D9AB8-C0DA-49CF-82AD-F78416B06408}" type="pres">
      <dgm:prSet presAssocID="{2DF36F26-9FCA-4FE8-A007-0299A7EB1ED3}" presName="compositeNode" presStyleCnt="0"/>
      <dgm:spPr/>
    </dgm:pt>
    <dgm:pt modelId="{42C1400C-86B3-4AAE-899E-A7FBAD379070}" type="pres">
      <dgm:prSet presAssocID="{2DF36F26-9FCA-4FE8-A007-0299A7EB1ED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F409A4-5771-4BA7-98E3-12D0CE610B26}" type="pres">
      <dgm:prSet presAssocID="{2DF36F26-9FCA-4FE8-A007-0299A7EB1ED3}" presName="parSh" presStyleCnt="0"/>
      <dgm:spPr/>
    </dgm:pt>
    <dgm:pt modelId="{0B821759-4853-451C-8F5E-E48065DECA88}" type="pres">
      <dgm:prSet presAssocID="{2DF36F26-9FCA-4FE8-A007-0299A7EB1ED3}" presName="lineNode" presStyleLbl="alignAccFollowNode1" presStyleIdx="3" presStyleCnt="12"/>
      <dgm:spPr/>
    </dgm:pt>
    <dgm:pt modelId="{EEF1EFDC-622E-44B7-B28A-D8E167C5BB8C}" type="pres">
      <dgm:prSet presAssocID="{2DF36F26-9FCA-4FE8-A007-0299A7EB1ED3}" presName="lineArrowNode" presStyleLbl="alignAccFollowNode1" presStyleIdx="4" presStyleCnt="12"/>
      <dgm:spPr/>
    </dgm:pt>
    <dgm:pt modelId="{CC9ED29C-EB33-4B1C-8B19-71184C1DC0BD}" type="pres">
      <dgm:prSet presAssocID="{AD8C0029-DD77-410B-85D0-67800E500FFA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D66BAACD-6A55-47FD-A3CF-6263B161DABF}" type="pres">
      <dgm:prSet presAssocID="{AD8C0029-DD77-410B-85D0-67800E500FFA}" presName="spacerBetweenCircleAndCallout" presStyleCnt="0">
        <dgm:presLayoutVars/>
      </dgm:prSet>
      <dgm:spPr/>
    </dgm:pt>
    <dgm:pt modelId="{B40EE0CD-5265-4913-AB9F-EE17977D1961}" type="pres">
      <dgm:prSet presAssocID="{2DF36F26-9FCA-4FE8-A007-0299A7EB1ED3}" presName="nodeText" presStyleLbl="alignAccFollowNode1" presStyleIdx="5" presStyleCnt="12">
        <dgm:presLayoutVars>
          <dgm:bulletEnabled val="1"/>
        </dgm:presLayoutVars>
      </dgm:prSet>
      <dgm:spPr/>
    </dgm:pt>
    <dgm:pt modelId="{BEFB1A7D-4906-4765-BFED-26B999644E53}" type="pres">
      <dgm:prSet presAssocID="{AD8C0029-DD77-410B-85D0-67800E500FFA}" presName="sibTransComposite" presStyleCnt="0"/>
      <dgm:spPr/>
    </dgm:pt>
    <dgm:pt modelId="{B23D6279-6596-44BC-98EC-525066029642}" type="pres">
      <dgm:prSet presAssocID="{50231030-43A7-4D31-89E6-DC854BCF1B20}" presName="compositeNode" presStyleCnt="0"/>
      <dgm:spPr/>
    </dgm:pt>
    <dgm:pt modelId="{DBC6951D-0F34-48EF-AB2E-7958D2A7EF15}" type="pres">
      <dgm:prSet presAssocID="{50231030-43A7-4D31-89E6-DC854BCF1B2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7F71D09-FF97-42E3-9B8A-E58530461F63}" type="pres">
      <dgm:prSet presAssocID="{50231030-43A7-4D31-89E6-DC854BCF1B20}" presName="parSh" presStyleCnt="0"/>
      <dgm:spPr/>
    </dgm:pt>
    <dgm:pt modelId="{DFED51E9-54BD-4BFD-8993-6FCFD11BF799}" type="pres">
      <dgm:prSet presAssocID="{50231030-43A7-4D31-89E6-DC854BCF1B20}" presName="lineNode" presStyleLbl="alignAccFollowNode1" presStyleIdx="6" presStyleCnt="12"/>
      <dgm:spPr/>
    </dgm:pt>
    <dgm:pt modelId="{E8268748-3BDD-4E24-80BF-A506CCE025AF}" type="pres">
      <dgm:prSet presAssocID="{50231030-43A7-4D31-89E6-DC854BCF1B20}" presName="lineArrowNode" presStyleLbl="alignAccFollowNode1" presStyleIdx="7" presStyleCnt="12"/>
      <dgm:spPr/>
    </dgm:pt>
    <dgm:pt modelId="{90A786D7-5B81-4E32-8C84-13D02141C744}" type="pres">
      <dgm:prSet presAssocID="{49F8CFD9-E2FE-47D8-89A8-2D604396845F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2B2DD3E-4C71-4420-BF7C-D7D6F695CE38}" type="pres">
      <dgm:prSet presAssocID="{49F8CFD9-E2FE-47D8-89A8-2D604396845F}" presName="spacerBetweenCircleAndCallout" presStyleCnt="0">
        <dgm:presLayoutVars/>
      </dgm:prSet>
      <dgm:spPr/>
    </dgm:pt>
    <dgm:pt modelId="{8AAF157F-268A-43EC-BC5D-6796AC6F3CA3}" type="pres">
      <dgm:prSet presAssocID="{50231030-43A7-4D31-89E6-DC854BCF1B20}" presName="nodeText" presStyleLbl="alignAccFollowNode1" presStyleIdx="8" presStyleCnt="12">
        <dgm:presLayoutVars>
          <dgm:bulletEnabled val="1"/>
        </dgm:presLayoutVars>
      </dgm:prSet>
      <dgm:spPr/>
    </dgm:pt>
    <dgm:pt modelId="{296DE667-80F5-48D5-9D1A-9D01CA9CDAB2}" type="pres">
      <dgm:prSet presAssocID="{49F8CFD9-E2FE-47D8-89A8-2D604396845F}" presName="sibTransComposite" presStyleCnt="0"/>
      <dgm:spPr/>
    </dgm:pt>
    <dgm:pt modelId="{6FF9D738-32EA-456D-855C-00652270A84C}" type="pres">
      <dgm:prSet presAssocID="{2078AED9-9260-4FC5-B941-FC68A90D665D}" presName="compositeNode" presStyleCnt="0"/>
      <dgm:spPr/>
    </dgm:pt>
    <dgm:pt modelId="{9581F02A-05F7-4BCD-A121-215561BC1968}" type="pres">
      <dgm:prSet presAssocID="{2078AED9-9260-4FC5-B941-FC68A90D665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0223A6-6FE4-4595-A457-1092985D5CCB}" type="pres">
      <dgm:prSet presAssocID="{2078AED9-9260-4FC5-B941-FC68A90D665D}" presName="parSh" presStyleCnt="0"/>
      <dgm:spPr/>
    </dgm:pt>
    <dgm:pt modelId="{25CB99FE-0EB9-45FB-BF95-4182E9FF849F}" type="pres">
      <dgm:prSet presAssocID="{2078AED9-9260-4FC5-B941-FC68A90D665D}" presName="lineNode" presStyleLbl="alignAccFollowNode1" presStyleIdx="9" presStyleCnt="12"/>
      <dgm:spPr/>
    </dgm:pt>
    <dgm:pt modelId="{559C282B-755D-4B22-B8E4-699B7B0CDF71}" type="pres">
      <dgm:prSet presAssocID="{2078AED9-9260-4FC5-B941-FC68A90D665D}" presName="lineArrowNode" presStyleLbl="alignAccFollowNode1" presStyleIdx="10" presStyleCnt="12"/>
      <dgm:spPr/>
    </dgm:pt>
    <dgm:pt modelId="{AE563D4A-4775-4637-B37C-A5AD09C5DBBA}" type="pres">
      <dgm:prSet presAssocID="{42552B66-22BF-401A-8F8A-86A25EA1783E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CE61CF18-093E-4DFF-BCC6-1F0DBDE00373}" type="pres">
      <dgm:prSet presAssocID="{42552B66-22BF-401A-8F8A-86A25EA1783E}" presName="spacerBetweenCircleAndCallout" presStyleCnt="0">
        <dgm:presLayoutVars/>
      </dgm:prSet>
      <dgm:spPr/>
    </dgm:pt>
    <dgm:pt modelId="{46C3E786-5B93-4E7D-90A3-7E10C4EE5A23}" type="pres">
      <dgm:prSet presAssocID="{2078AED9-9260-4FC5-B941-FC68A90D665D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03681D28-9B3B-46A3-9F82-A33B1ABD0487}" type="presOf" srcId="{50231030-43A7-4D31-89E6-DC854BCF1B20}" destId="{8AAF157F-268A-43EC-BC5D-6796AC6F3CA3}" srcOrd="0" destOrd="0" presId="urn:microsoft.com/office/officeart/2016/7/layout/LinearArrowProcessNumbered"/>
    <dgm:cxn modelId="{2B4C8343-90C2-431B-AE95-249933D4ED91}" type="presOf" srcId="{AD8C0029-DD77-410B-85D0-67800E500FFA}" destId="{CC9ED29C-EB33-4B1C-8B19-71184C1DC0BD}" srcOrd="0" destOrd="0" presId="urn:microsoft.com/office/officeart/2016/7/layout/LinearArrowProcessNumbered"/>
    <dgm:cxn modelId="{3C52A349-4E98-47FA-A109-672F3C61D34A}" type="presOf" srcId="{B67651D8-3BCF-49AD-82F9-D96E95BB59AA}" destId="{EEFDE82E-5478-416C-A1F8-4216A5798BF0}" srcOrd="0" destOrd="0" presId="urn:microsoft.com/office/officeart/2016/7/layout/LinearArrowProcessNumbered"/>
    <dgm:cxn modelId="{0DCDAA69-B1A3-4CED-BA63-0D49FBAA342B}" type="presOf" srcId="{0CCFFC6E-A854-4918-A095-44C587ADB936}" destId="{22393EF0-E2D3-49E4-81FD-5826227949C5}" srcOrd="0" destOrd="0" presId="urn:microsoft.com/office/officeart/2016/7/layout/LinearArrowProcessNumbered"/>
    <dgm:cxn modelId="{8326AF71-7895-4637-9080-1DC1ED1F2AA0}" type="presOf" srcId="{42552B66-22BF-401A-8F8A-86A25EA1783E}" destId="{AE563D4A-4775-4637-B37C-A5AD09C5DBBA}" srcOrd="0" destOrd="0" presId="urn:microsoft.com/office/officeart/2016/7/layout/LinearArrowProcessNumbered"/>
    <dgm:cxn modelId="{FF16FC5A-0796-48B9-B8E3-158AAC5BBBF9}" srcId="{A6BBC65D-4E17-4E49-8FA1-639E033D372A}" destId="{2078AED9-9260-4FC5-B941-FC68A90D665D}" srcOrd="3" destOrd="0" parTransId="{6ABA2ED0-32AE-41B5-AAF3-9CCE6F9E2D4D}" sibTransId="{42552B66-22BF-401A-8F8A-86A25EA1783E}"/>
    <dgm:cxn modelId="{BDD0C0B8-B838-49E5-8C90-763FB97048BE}" srcId="{A6BBC65D-4E17-4E49-8FA1-639E033D372A}" destId="{2DF36F26-9FCA-4FE8-A007-0299A7EB1ED3}" srcOrd="1" destOrd="0" parTransId="{1F37B1C1-1B6D-47F8-BAD9-45778BF05C96}" sibTransId="{AD8C0029-DD77-410B-85D0-67800E500FFA}"/>
    <dgm:cxn modelId="{A79DE6DA-1182-4B3C-95AF-62845568696B}" type="presOf" srcId="{49F8CFD9-E2FE-47D8-89A8-2D604396845F}" destId="{90A786D7-5B81-4E32-8C84-13D02141C744}" srcOrd="0" destOrd="0" presId="urn:microsoft.com/office/officeart/2016/7/layout/LinearArrowProcessNumbered"/>
    <dgm:cxn modelId="{5931E3E2-4F36-433D-8799-C39188A11AB6}" type="presOf" srcId="{A6BBC65D-4E17-4E49-8FA1-639E033D372A}" destId="{7F2BA2DF-D222-4A9A-AB2A-7E7C1C4DF5D1}" srcOrd="0" destOrd="0" presId="urn:microsoft.com/office/officeart/2016/7/layout/LinearArrowProcessNumbered"/>
    <dgm:cxn modelId="{55839EE6-7B25-43AA-9242-50C8812FE253}" srcId="{A6BBC65D-4E17-4E49-8FA1-639E033D372A}" destId="{B67651D8-3BCF-49AD-82F9-D96E95BB59AA}" srcOrd="0" destOrd="0" parTransId="{A6F9BB5E-1394-43D7-9C6D-AF1A29EF1204}" sibTransId="{0CCFFC6E-A854-4918-A095-44C587ADB936}"/>
    <dgm:cxn modelId="{ADFAA2E8-A0D6-42A8-809A-156194848298}" type="presOf" srcId="{2078AED9-9260-4FC5-B941-FC68A90D665D}" destId="{46C3E786-5B93-4E7D-90A3-7E10C4EE5A23}" srcOrd="0" destOrd="0" presId="urn:microsoft.com/office/officeart/2016/7/layout/LinearArrowProcessNumbered"/>
    <dgm:cxn modelId="{69386BEC-3831-4FEB-A9DD-24E26CCFD608}" srcId="{A6BBC65D-4E17-4E49-8FA1-639E033D372A}" destId="{50231030-43A7-4D31-89E6-DC854BCF1B20}" srcOrd="2" destOrd="0" parTransId="{9C45E9F4-1279-491A-80B4-019F38031DFD}" sibTransId="{49F8CFD9-E2FE-47D8-89A8-2D604396845F}"/>
    <dgm:cxn modelId="{F6099DED-5DA7-4E5B-94E8-3EE05F51828D}" type="presOf" srcId="{2DF36F26-9FCA-4FE8-A007-0299A7EB1ED3}" destId="{B40EE0CD-5265-4913-AB9F-EE17977D1961}" srcOrd="0" destOrd="0" presId="urn:microsoft.com/office/officeart/2016/7/layout/LinearArrowProcessNumbered"/>
    <dgm:cxn modelId="{B4BF01CF-7913-4425-B080-97781133780F}" type="presParOf" srcId="{7F2BA2DF-D222-4A9A-AB2A-7E7C1C4DF5D1}" destId="{13D2FE40-5BEA-400C-A8BD-5CBDE8641CDF}" srcOrd="0" destOrd="0" presId="urn:microsoft.com/office/officeart/2016/7/layout/LinearArrowProcessNumbered"/>
    <dgm:cxn modelId="{6EF52331-1BCA-4E0B-A56E-72B35052B0F5}" type="presParOf" srcId="{13D2FE40-5BEA-400C-A8BD-5CBDE8641CDF}" destId="{956E4181-16AA-466A-BBD3-1243A79E38F8}" srcOrd="0" destOrd="0" presId="urn:microsoft.com/office/officeart/2016/7/layout/LinearArrowProcessNumbered"/>
    <dgm:cxn modelId="{88DFD113-EBCC-4A20-B406-5F09BA784304}" type="presParOf" srcId="{13D2FE40-5BEA-400C-A8BD-5CBDE8641CDF}" destId="{38EA9B5E-6526-49D2-98F3-86A5ADF14DF3}" srcOrd="1" destOrd="0" presId="urn:microsoft.com/office/officeart/2016/7/layout/LinearArrowProcessNumbered"/>
    <dgm:cxn modelId="{26AD13D4-D11B-4309-9D73-D6EA53224EBF}" type="presParOf" srcId="{38EA9B5E-6526-49D2-98F3-86A5ADF14DF3}" destId="{69F59355-0F8D-4573-A964-F95EFC77CEE5}" srcOrd="0" destOrd="0" presId="urn:microsoft.com/office/officeart/2016/7/layout/LinearArrowProcessNumbered"/>
    <dgm:cxn modelId="{66567100-0C01-473D-92EE-55BBD7632A80}" type="presParOf" srcId="{38EA9B5E-6526-49D2-98F3-86A5ADF14DF3}" destId="{B0E4CEDA-F90C-48E6-8AE6-6AF0EC357E1B}" srcOrd="1" destOrd="0" presId="urn:microsoft.com/office/officeart/2016/7/layout/LinearArrowProcessNumbered"/>
    <dgm:cxn modelId="{0FE662EB-EA83-4029-92B7-B62991FFB199}" type="presParOf" srcId="{38EA9B5E-6526-49D2-98F3-86A5ADF14DF3}" destId="{22393EF0-E2D3-49E4-81FD-5826227949C5}" srcOrd="2" destOrd="0" presId="urn:microsoft.com/office/officeart/2016/7/layout/LinearArrowProcessNumbered"/>
    <dgm:cxn modelId="{2C7662EE-D518-4472-8742-13450CFBC622}" type="presParOf" srcId="{38EA9B5E-6526-49D2-98F3-86A5ADF14DF3}" destId="{EBA66F53-ADF4-411E-8ADF-FF0BC627AC04}" srcOrd="3" destOrd="0" presId="urn:microsoft.com/office/officeart/2016/7/layout/LinearArrowProcessNumbered"/>
    <dgm:cxn modelId="{D96461E1-D4DB-4E53-A8C6-77C735CE6D3B}" type="presParOf" srcId="{13D2FE40-5BEA-400C-A8BD-5CBDE8641CDF}" destId="{EEFDE82E-5478-416C-A1F8-4216A5798BF0}" srcOrd="2" destOrd="0" presId="urn:microsoft.com/office/officeart/2016/7/layout/LinearArrowProcessNumbered"/>
    <dgm:cxn modelId="{85DF8E6C-769C-4C57-8927-B9E9A5A63F80}" type="presParOf" srcId="{7F2BA2DF-D222-4A9A-AB2A-7E7C1C4DF5D1}" destId="{BDF05627-052F-48BC-B7C6-DCE458247C07}" srcOrd="1" destOrd="0" presId="urn:microsoft.com/office/officeart/2016/7/layout/LinearArrowProcessNumbered"/>
    <dgm:cxn modelId="{220CFD0C-6528-4C1B-A7BE-3FD6B539897D}" type="presParOf" srcId="{7F2BA2DF-D222-4A9A-AB2A-7E7C1C4DF5D1}" destId="{815D9AB8-C0DA-49CF-82AD-F78416B06408}" srcOrd="2" destOrd="0" presId="urn:microsoft.com/office/officeart/2016/7/layout/LinearArrowProcessNumbered"/>
    <dgm:cxn modelId="{73BCF5AC-275D-4412-85C0-FD668D6F897D}" type="presParOf" srcId="{815D9AB8-C0DA-49CF-82AD-F78416B06408}" destId="{42C1400C-86B3-4AAE-899E-A7FBAD379070}" srcOrd="0" destOrd="0" presId="urn:microsoft.com/office/officeart/2016/7/layout/LinearArrowProcessNumbered"/>
    <dgm:cxn modelId="{3ABE1593-D30B-4466-BD80-F839A402DAC3}" type="presParOf" srcId="{815D9AB8-C0DA-49CF-82AD-F78416B06408}" destId="{B5F409A4-5771-4BA7-98E3-12D0CE610B26}" srcOrd="1" destOrd="0" presId="urn:microsoft.com/office/officeart/2016/7/layout/LinearArrowProcessNumbered"/>
    <dgm:cxn modelId="{B1C381E1-4ECD-4F27-867E-E0C4AC48E147}" type="presParOf" srcId="{B5F409A4-5771-4BA7-98E3-12D0CE610B26}" destId="{0B821759-4853-451C-8F5E-E48065DECA88}" srcOrd="0" destOrd="0" presId="urn:microsoft.com/office/officeart/2016/7/layout/LinearArrowProcessNumbered"/>
    <dgm:cxn modelId="{7D6918D1-3CA5-4CEC-BCEB-AE41912619A5}" type="presParOf" srcId="{B5F409A4-5771-4BA7-98E3-12D0CE610B26}" destId="{EEF1EFDC-622E-44B7-B28A-D8E167C5BB8C}" srcOrd="1" destOrd="0" presId="urn:microsoft.com/office/officeart/2016/7/layout/LinearArrowProcessNumbered"/>
    <dgm:cxn modelId="{6B9D8D6F-6542-42AC-97A8-B1508DF3B414}" type="presParOf" srcId="{B5F409A4-5771-4BA7-98E3-12D0CE610B26}" destId="{CC9ED29C-EB33-4B1C-8B19-71184C1DC0BD}" srcOrd="2" destOrd="0" presId="urn:microsoft.com/office/officeart/2016/7/layout/LinearArrowProcessNumbered"/>
    <dgm:cxn modelId="{BA46B032-3961-4328-AED9-BB81C50338D3}" type="presParOf" srcId="{B5F409A4-5771-4BA7-98E3-12D0CE610B26}" destId="{D66BAACD-6A55-47FD-A3CF-6263B161DABF}" srcOrd="3" destOrd="0" presId="urn:microsoft.com/office/officeart/2016/7/layout/LinearArrowProcessNumbered"/>
    <dgm:cxn modelId="{86867D94-904A-46C0-A9D4-9A65F208D0CF}" type="presParOf" srcId="{815D9AB8-C0DA-49CF-82AD-F78416B06408}" destId="{B40EE0CD-5265-4913-AB9F-EE17977D1961}" srcOrd="2" destOrd="0" presId="urn:microsoft.com/office/officeart/2016/7/layout/LinearArrowProcessNumbered"/>
    <dgm:cxn modelId="{7D8E516C-AA6A-451B-98A0-62F6DB55C27D}" type="presParOf" srcId="{7F2BA2DF-D222-4A9A-AB2A-7E7C1C4DF5D1}" destId="{BEFB1A7D-4906-4765-BFED-26B999644E53}" srcOrd="3" destOrd="0" presId="urn:microsoft.com/office/officeart/2016/7/layout/LinearArrowProcessNumbered"/>
    <dgm:cxn modelId="{2671FAF6-AE3E-4A08-A112-6D4AEF03060A}" type="presParOf" srcId="{7F2BA2DF-D222-4A9A-AB2A-7E7C1C4DF5D1}" destId="{B23D6279-6596-44BC-98EC-525066029642}" srcOrd="4" destOrd="0" presId="urn:microsoft.com/office/officeart/2016/7/layout/LinearArrowProcessNumbered"/>
    <dgm:cxn modelId="{FDD32F09-6EE2-4904-AEA0-D97944D622BB}" type="presParOf" srcId="{B23D6279-6596-44BC-98EC-525066029642}" destId="{DBC6951D-0F34-48EF-AB2E-7958D2A7EF15}" srcOrd="0" destOrd="0" presId="urn:microsoft.com/office/officeart/2016/7/layout/LinearArrowProcessNumbered"/>
    <dgm:cxn modelId="{F50A4FA9-2ACC-46CB-9D36-734238601478}" type="presParOf" srcId="{B23D6279-6596-44BC-98EC-525066029642}" destId="{E7F71D09-FF97-42E3-9B8A-E58530461F63}" srcOrd="1" destOrd="0" presId="urn:microsoft.com/office/officeart/2016/7/layout/LinearArrowProcessNumbered"/>
    <dgm:cxn modelId="{780D8194-8469-43AF-AA78-6841D4431D1D}" type="presParOf" srcId="{E7F71D09-FF97-42E3-9B8A-E58530461F63}" destId="{DFED51E9-54BD-4BFD-8993-6FCFD11BF799}" srcOrd="0" destOrd="0" presId="urn:microsoft.com/office/officeart/2016/7/layout/LinearArrowProcessNumbered"/>
    <dgm:cxn modelId="{69FA87F8-B056-459B-90FC-640E01F6B181}" type="presParOf" srcId="{E7F71D09-FF97-42E3-9B8A-E58530461F63}" destId="{E8268748-3BDD-4E24-80BF-A506CCE025AF}" srcOrd="1" destOrd="0" presId="urn:microsoft.com/office/officeart/2016/7/layout/LinearArrowProcessNumbered"/>
    <dgm:cxn modelId="{D015146A-B5E4-45EE-95D9-A9E76FF79417}" type="presParOf" srcId="{E7F71D09-FF97-42E3-9B8A-E58530461F63}" destId="{90A786D7-5B81-4E32-8C84-13D02141C744}" srcOrd="2" destOrd="0" presId="urn:microsoft.com/office/officeart/2016/7/layout/LinearArrowProcessNumbered"/>
    <dgm:cxn modelId="{BD6ACF45-9DB6-45DF-93D0-89763AFCDD9D}" type="presParOf" srcId="{E7F71D09-FF97-42E3-9B8A-E58530461F63}" destId="{62B2DD3E-4C71-4420-BF7C-D7D6F695CE38}" srcOrd="3" destOrd="0" presId="urn:microsoft.com/office/officeart/2016/7/layout/LinearArrowProcessNumbered"/>
    <dgm:cxn modelId="{8F96898A-CD8D-4F47-9524-4FEC5AFC8844}" type="presParOf" srcId="{B23D6279-6596-44BC-98EC-525066029642}" destId="{8AAF157F-268A-43EC-BC5D-6796AC6F3CA3}" srcOrd="2" destOrd="0" presId="urn:microsoft.com/office/officeart/2016/7/layout/LinearArrowProcessNumbered"/>
    <dgm:cxn modelId="{D9BCC183-0E34-4001-A253-F7202B6CD5F2}" type="presParOf" srcId="{7F2BA2DF-D222-4A9A-AB2A-7E7C1C4DF5D1}" destId="{296DE667-80F5-48D5-9D1A-9D01CA9CDAB2}" srcOrd="5" destOrd="0" presId="urn:microsoft.com/office/officeart/2016/7/layout/LinearArrowProcessNumbered"/>
    <dgm:cxn modelId="{E63A0272-5308-49E2-9187-9B7E0B71D6F7}" type="presParOf" srcId="{7F2BA2DF-D222-4A9A-AB2A-7E7C1C4DF5D1}" destId="{6FF9D738-32EA-456D-855C-00652270A84C}" srcOrd="6" destOrd="0" presId="urn:microsoft.com/office/officeart/2016/7/layout/LinearArrowProcessNumbered"/>
    <dgm:cxn modelId="{E2682310-0ADC-48C9-BA78-A228A0782FBC}" type="presParOf" srcId="{6FF9D738-32EA-456D-855C-00652270A84C}" destId="{9581F02A-05F7-4BCD-A121-215561BC1968}" srcOrd="0" destOrd="0" presId="urn:microsoft.com/office/officeart/2016/7/layout/LinearArrowProcessNumbered"/>
    <dgm:cxn modelId="{11AB0951-C26E-42AE-8F55-9DB86A9EA2FC}" type="presParOf" srcId="{6FF9D738-32EA-456D-855C-00652270A84C}" destId="{110223A6-6FE4-4595-A457-1092985D5CCB}" srcOrd="1" destOrd="0" presId="urn:microsoft.com/office/officeart/2016/7/layout/LinearArrowProcessNumbered"/>
    <dgm:cxn modelId="{A81CE3F8-A3CC-4B55-B17D-9AE890ADC5B6}" type="presParOf" srcId="{110223A6-6FE4-4595-A457-1092985D5CCB}" destId="{25CB99FE-0EB9-45FB-BF95-4182E9FF849F}" srcOrd="0" destOrd="0" presId="urn:microsoft.com/office/officeart/2016/7/layout/LinearArrowProcessNumbered"/>
    <dgm:cxn modelId="{48DD2701-6FCE-4BFB-81B8-05E366FADF22}" type="presParOf" srcId="{110223A6-6FE4-4595-A457-1092985D5CCB}" destId="{559C282B-755D-4B22-B8E4-699B7B0CDF71}" srcOrd="1" destOrd="0" presId="urn:microsoft.com/office/officeart/2016/7/layout/LinearArrowProcessNumbered"/>
    <dgm:cxn modelId="{6C9A4A9D-CB21-4453-800E-F959BD131073}" type="presParOf" srcId="{110223A6-6FE4-4595-A457-1092985D5CCB}" destId="{AE563D4A-4775-4637-B37C-A5AD09C5DBBA}" srcOrd="2" destOrd="0" presId="urn:microsoft.com/office/officeart/2016/7/layout/LinearArrowProcessNumbered"/>
    <dgm:cxn modelId="{A7B8516C-4521-4E2F-96D4-142E0B250350}" type="presParOf" srcId="{110223A6-6FE4-4595-A457-1092985D5CCB}" destId="{CE61CF18-093E-4DFF-BCC6-1F0DBDE00373}" srcOrd="3" destOrd="0" presId="urn:microsoft.com/office/officeart/2016/7/layout/LinearArrowProcessNumbered"/>
    <dgm:cxn modelId="{AF699529-ADC3-4E32-AB34-A7068333681C}" type="presParOf" srcId="{6FF9D738-32EA-456D-855C-00652270A84C}" destId="{46C3E786-5B93-4E7D-90A3-7E10C4EE5A2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DCA70-96FD-4F87-BDAE-32284787D77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F300CE-B1A7-4642-82A7-78679487951F}">
      <dgm:prSet/>
      <dgm:spPr/>
      <dgm:t>
        <a:bodyPr/>
        <a:lstStyle/>
        <a:p>
          <a:r>
            <a:rPr lang="en-US"/>
            <a:t>Divide the population groups based on previous epidemic modeling papers that take quarantine effect into consideration </a:t>
          </a:r>
        </a:p>
      </dgm:t>
    </dgm:pt>
    <dgm:pt modelId="{7BBDD78B-5801-45F1-BDA1-8DE963C94368}" type="parTrans" cxnId="{5883F2A4-CECA-4467-818B-142832B4A99B}">
      <dgm:prSet/>
      <dgm:spPr/>
      <dgm:t>
        <a:bodyPr/>
        <a:lstStyle/>
        <a:p>
          <a:endParaRPr lang="en-US"/>
        </a:p>
      </dgm:t>
    </dgm:pt>
    <dgm:pt modelId="{DE432F50-DCE1-44A7-96B9-B625BD87059F}" type="sibTrans" cxnId="{5883F2A4-CECA-4467-818B-142832B4A99B}">
      <dgm:prSet/>
      <dgm:spPr/>
      <dgm:t>
        <a:bodyPr/>
        <a:lstStyle/>
        <a:p>
          <a:endParaRPr lang="en-US"/>
        </a:p>
      </dgm:t>
    </dgm:pt>
    <dgm:pt modelId="{EEDECB25-3912-4A91-B8C9-6EEAE2AE1575}">
      <dgm:prSet/>
      <dgm:spPr/>
      <dgm:t>
        <a:bodyPr/>
        <a:lstStyle/>
        <a:p>
          <a:r>
            <a:rPr lang="en-US"/>
            <a:t>Find correlations between metric parameters obtained in phase 1 and the quarantine effectiveness model in previous papers</a:t>
          </a:r>
        </a:p>
      </dgm:t>
    </dgm:pt>
    <dgm:pt modelId="{747A7A11-FB2A-468B-A490-52F7950C1840}" type="parTrans" cxnId="{12F4588B-C35D-4B30-A768-3182BDE83123}">
      <dgm:prSet/>
      <dgm:spPr/>
      <dgm:t>
        <a:bodyPr/>
        <a:lstStyle/>
        <a:p>
          <a:endParaRPr lang="en-US"/>
        </a:p>
      </dgm:t>
    </dgm:pt>
    <dgm:pt modelId="{9CDDD28C-0099-4524-9438-8B006E03D203}" type="sibTrans" cxnId="{12F4588B-C35D-4B30-A768-3182BDE83123}">
      <dgm:prSet/>
      <dgm:spPr/>
      <dgm:t>
        <a:bodyPr/>
        <a:lstStyle/>
        <a:p>
          <a:endParaRPr lang="en-US"/>
        </a:p>
      </dgm:t>
    </dgm:pt>
    <dgm:pt modelId="{4929B951-9045-4EDC-B389-AA5439136671}">
      <dgm:prSet/>
      <dgm:spPr/>
      <dgm:t>
        <a:bodyPr/>
        <a:lstStyle/>
        <a:p>
          <a:r>
            <a:rPr lang="en-US" dirty="0"/>
            <a:t>Based on the new correlation factor, construct a new case prediction model for target population group</a:t>
          </a:r>
        </a:p>
      </dgm:t>
    </dgm:pt>
    <dgm:pt modelId="{84BA6E55-F4B9-479E-B5C1-CE8539B16834}" type="parTrans" cxnId="{AB4E74D4-2742-4CD1-BB17-B2B36E60C4BF}">
      <dgm:prSet/>
      <dgm:spPr/>
      <dgm:t>
        <a:bodyPr/>
        <a:lstStyle/>
        <a:p>
          <a:endParaRPr lang="en-US"/>
        </a:p>
      </dgm:t>
    </dgm:pt>
    <dgm:pt modelId="{39E72C30-8DC1-4AC8-91F6-F18582EEE8AF}" type="sibTrans" cxnId="{AB4E74D4-2742-4CD1-BB17-B2B36E60C4BF}">
      <dgm:prSet/>
      <dgm:spPr/>
      <dgm:t>
        <a:bodyPr/>
        <a:lstStyle/>
        <a:p>
          <a:endParaRPr lang="en-US"/>
        </a:p>
      </dgm:t>
    </dgm:pt>
    <dgm:pt modelId="{104F9715-7B85-446D-91C7-6EB7813F42A3}" type="pres">
      <dgm:prSet presAssocID="{791DCA70-96FD-4F87-BDAE-32284787D775}" presName="vert0" presStyleCnt="0">
        <dgm:presLayoutVars>
          <dgm:dir/>
          <dgm:animOne val="branch"/>
          <dgm:animLvl val="lvl"/>
        </dgm:presLayoutVars>
      </dgm:prSet>
      <dgm:spPr/>
    </dgm:pt>
    <dgm:pt modelId="{2022223E-B6A0-4D03-A73E-E6054BB30FF6}" type="pres">
      <dgm:prSet presAssocID="{F4F300CE-B1A7-4642-82A7-78679487951F}" presName="thickLine" presStyleLbl="alignNode1" presStyleIdx="0" presStyleCnt="3"/>
      <dgm:spPr/>
    </dgm:pt>
    <dgm:pt modelId="{45A256CA-8B04-479D-B1E7-0FAC00969CF6}" type="pres">
      <dgm:prSet presAssocID="{F4F300CE-B1A7-4642-82A7-78679487951F}" presName="horz1" presStyleCnt="0"/>
      <dgm:spPr/>
    </dgm:pt>
    <dgm:pt modelId="{E59CC43D-D3C7-4F89-9328-5EE991C0CFF6}" type="pres">
      <dgm:prSet presAssocID="{F4F300CE-B1A7-4642-82A7-78679487951F}" presName="tx1" presStyleLbl="revTx" presStyleIdx="0" presStyleCnt="3"/>
      <dgm:spPr/>
    </dgm:pt>
    <dgm:pt modelId="{750DABD1-38FB-4EE8-9747-0AB97647FFF3}" type="pres">
      <dgm:prSet presAssocID="{F4F300CE-B1A7-4642-82A7-78679487951F}" presName="vert1" presStyleCnt="0"/>
      <dgm:spPr/>
    </dgm:pt>
    <dgm:pt modelId="{26527B63-ACAC-4EDA-B005-599D1EF3CEE7}" type="pres">
      <dgm:prSet presAssocID="{EEDECB25-3912-4A91-B8C9-6EEAE2AE1575}" presName="thickLine" presStyleLbl="alignNode1" presStyleIdx="1" presStyleCnt="3"/>
      <dgm:spPr/>
    </dgm:pt>
    <dgm:pt modelId="{87172C89-3DD2-4FE5-82D2-8939B98710E8}" type="pres">
      <dgm:prSet presAssocID="{EEDECB25-3912-4A91-B8C9-6EEAE2AE1575}" presName="horz1" presStyleCnt="0"/>
      <dgm:spPr/>
    </dgm:pt>
    <dgm:pt modelId="{3D6CA805-DFBA-4C67-A428-4D1616915E97}" type="pres">
      <dgm:prSet presAssocID="{EEDECB25-3912-4A91-B8C9-6EEAE2AE1575}" presName="tx1" presStyleLbl="revTx" presStyleIdx="1" presStyleCnt="3"/>
      <dgm:spPr/>
    </dgm:pt>
    <dgm:pt modelId="{3E5E3B95-6730-41B0-A075-C1D761D13D9D}" type="pres">
      <dgm:prSet presAssocID="{EEDECB25-3912-4A91-B8C9-6EEAE2AE1575}" presName="vert1" presStyleCnt="0"/>
      <dgm:spPr/>
    </dgm:pt>
    <dgm:pt modelId="{BB4A4088-6962-473B-96B1-2A27D78D5E5B}" type="pres">
      <dgm:prSet presAssocID="{4929B951-9045-4EDC-B389-AA5439136671}" presName="thickLine" presStyleLbl="alignNode1" presStyleIdx="2" presStyleCnt="3"/>
      <dgm:spPr/>
    </dgm:pt>
    <dgm:pt modelId="{AB1901E0-F05F-4C4C-BBE9-991C82F62BCE}" type="pres">
      <dgm:prSet presAssocID="{4929B951-9045-4EDC-B389-AA5439136671}" presName="horz1" presStyleCnt="0"/>
      <dgm:spPr/>
    </dgm:pt>
    <dgm:pt modelId="{B15F5AC0-9637-4D24-B274-FA210C023E47}" type="pres">
      <dgm:prSet presAssocID="{4929B951-9045-4EDC-B389-AA5439136671}" presName="tx1" presStyleLbl="revTx" presStyleIdx="2" presStyleCnt="3"/>
      <dgm:spPr/>
    </dgm:pt>
    <dgm:pt modelId="{8E4E0711-1324-4183-8F51-799B22944776}" type="pres">
      <dgm:prSet presAssocID="{4929B951-9045-4EDC-B389-AA5439136671}" presName="vert1" presStyleCnt="0"/>
      <dgm:spPr/>
    </dgm:pt>
  </dgm:ptLst>
  <dgm:cxnLst>
    <dgm:cxn modelId="{1905EB0C-38DD-4472-880F-4AAB291D31BE}" type="presOf" srcId="{F4F300CE-B1A7-4642-82A7-78679487951F}" destId="{E59CC43D-D3C7-4F89-9328-5EE991C0CFF6}" srcOrd="0" destOrd="0" presId="urn:microsoft.com/office/officeart/2008/layout/LinedList"/>
    <dgm:cxn modelId="{A3947463-FC38-4ADC-A998-7ECF9630E2A9}" type="presOf" srcId="{EEDECB25-3912-4A91-B8C9-6EEAE2AE1575}" destId="{3D6CA805-DFBA-4C67-A428-4D1616915E97}" srcOrd="0" destOrd="0" presId="urn:microsoft.com/office/officeart/2008/layout/LinedList"/>
    <dgm:cxn modelId="{12F4588B-C35D-4B30-A768-3182BDE83123}" srcId="{791DCA70-96FD-4F87-BDAE-32284787D775}" destId="{EEDECB25-3912-4A91-B8C9-6EEAE2AE1575}" srcOrd="1" destOrd="0" parTransId="{747A7A11-FB2A-468B-A490-52F7950C1840}" sibTransId="{9CDDD28C-0099-4524-9438-8B006E03D203}"/>
    <dgm:cxn modelId="{8A5B229B-9027-4CE9-BD3F-AD773EEC75E1}" type="presOf" srcId="{4929B951-9045-4EDC-B389-AA5439136671}" destId="{B15F5AC0-9637-4D24-B274-FA210C023E47}" srcOrd="0" destOrd="0" presId="urn:microsoft.com/office/officeart/2008/layout/LinedList"/>
    <dgm:cxn modelId="{5883F2A4-CECA-4467-818B-142832B4A99B}" srcId="{791DCA70-96FD-4F87-BDAE-32284787D775}" destId="{F4F300CE-B1A7-4642-82A7-78679487951F}" srcOrd="0" destOrd="0" parTransId="{7BBDD78B-5801-45F1-BDA1-8DE963C94368}" sibTransId="{DE432F50-DCE1-44A7-96B9-B625BD87059F}"/>
    <dgm:cxn modelId="{AB4E74D4-2742-4CD1-BB17-B2B36E60C4BF}" srcId="{791DCA70-96FD-4F87-BDAE-32284787D775}" destId="{4929B951-9045-4EDC-B389-AA5439136671}" srcOrd="2" destOrd="0" parTransId="{84BA6E55-F4B9-479E-B5C1-CE8539B16834}" sibTransId="{39E72C30-8DC1-4AC8-91F6-F18582EEE8AF}"/>
    <dgm:cxn modelId="{8275A8EA-EBBD-41B2-93FE-C4EEA274CAF7}" type="presOf" srcId="{791DCA70-96FD-4F87-BDAE-32284787D775}" destId="{104F9715-7B85-446D-91C7-6EB7813F42A3}" srcOrd="0" destOrd="0" presId="urn:microsoft.com/office/officeart/2008/layout/LinedList"/>
    <dgm:cxn modelId="{F594A2EC-8FE5-4A26-8D6A-2A61BEEBC183}" type="presParOf" srcId="{104F9715-7B85-446D-91C7-6EB7813F42A3}" destId="{2022223E-B6A0-4D03-A73E-E6054BB30FF6}" srcOrd="0" destOrd="0" presId="urn:microsoft.com/office/officeart/2008/layout/LinedList"/>
    <dgm:cxn modelId="{6430E672-579F-46A9-9053-3F0E95C62B0D}" type="presParOf" srcId="{104F9715-7B85-446D-91C7-6EB7813F42A3}" destId="{45A256CA-8B04-479D-B1E7-0FAC00969CF6}" srcOrd="1" destOrd="0" presId="urn:microsoft.com/office/officeart/2008/layout/LinedList"/>
    <dgm:cxn modelId="{24916CB9-7880-4C5E-B6E4-333050317A33}" type="presParOf" srcId="{45A256CA-8B04-479D-B1E7-0FAC00969CF6}" destId="{E59CC43D-D3C7-4F89-9328-5EE991C0CFF6}" srcOrd="0" destOrd="0" presId="urn:microsoft.com/office/officeart/2008/layout/LinedList"/>
    <dgm:cxn modelId="{E40C44E4-68A9-4EB5-A91F-73A765E33CA5}" type="presParOf" srcId="{45A256CA-8B04-479D-B1E7-0FAC00969CF6}" destId="{750DABD1-38FB-4EE8-9747-0AB97647FFF3}" srcOrd="1" destOrd="0" presId="urn:microsoft.com/office/officeart/2008/layout/LinedList"/>
    <dgm:cxn modelId="{12BE363F-0BF8-43C8-8AE9-B741A884EAD3}" type="presParOf" srcId="{104F9715-7B85-446D-91C7-6EB7813F42A3}" destId="{26527B63-ACAC-4EDA-B005-599D1EF3CEE7}" srcOrd="2" destOrd="0" presId="urn:microsoft.com/office/officeart/2008/layout/LinedList"/>
    <dgm:cxn modelId="{083588E4-7846-4618-8813-A8915ED897CD}" type="presParOf" srcId="{104F9715-7B85-446D-91C7-6EB7813F42A3}" destId="{87172C89-3DD2-4FE5-82D2-8939B98710E8}" srcOrd="3" destOrd="0" presId="urn:microsoft.com/office/officeart/2008/layout/LinedList"/>
    <dgm:cxn modelId="{D8D22B40-E29F-42AD-9470-4D9EEB246905}" type="presParOf" srcId="{87172C89-3DD2-4FE5-82D2-8939B98710E8}" destId="{3D6CA805-DFBA-4C67-A428-4D1616915E97}" srcOrd="0" destOrd="0" presId="urn:microsoft.com/office/officeart/2008/layout/LinedList"/>
    <dgm:cxn modelId="{F6477FF6-DB46-4520-9B0C-B09127351268}" type="presParOf" srcId="{87172C89-3DD2-4FE5-82D2-8939B98710E8}" destId="{3E5E3B95-6730-41B0-A075-C1D761D13D9D}" srcOrd="1" destOrd="0" presId="urn:microsoft.com/office/officeart/2008/layout/LinedList"/>
    <dgm:cxn modelId="{ECACE121-3339-421C-9B49-EF72BD1AD7A2}" type="presParOf" srcId="{104F9715-7B85-446D-91C7-6EB7813F42A3}" destId="{BB4A4088-6962-473B-96B1-2A27D78D5E5B}" srcOrd="4" destOrd="0" presId="urn:microsoft.com/office/officeart/2008/layout/LinedList"/>
    <dgm:cxn modelId="{FAD90049-28D3-4847-90F9-0867A25F2893}" type="presParOf" srcId="{104F9715-7B85-446D-91C7-6EB7813F42A3}" destId="{AB1901E0-F05F-4C4C-BBE9-991C82F62BCE}" srcOrd="5" destOrd="0" presId="urn:microsoft.com/office/officeart/2008/layout/LinedList"/>
    <dgm:cxn modelId="{34CC86F5-1495-4FA1-8AAA-7CE5B1CC40AE}" type="presParOf" srcId="{AB1901E0-F05F-4C4C-BBE9-991C82F62BCE}" destId="{B15F5AC0-9637-4D24-B274-FA210C023E47}" srcOrd="0" destOrd="0" presId="urn:microsoft.com/office/officeart/2008/layout/LinedList"/>
    <dgm:cxn modelId="{334C0C73-930B-4AF5-BE35-09356391C501}" type="presParOf" srcId="{AB1901E0-F05F-4C4C-BBE9-991C82F62BCE}" destId="{8E4E0711-1324-4183-8F51-799B229447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59355-0F8D-4573-A964-F95EFC77CEE5}">
      <dsp:nvSpPr>
        <dsp:cNvPr id="0" name=""/>
        <dsp:cNvSpPr/>
      </dsp:nvSpPr>
      <dsp:spPr>
        <a:xfrm>
          <a:off x="931545" y="1602477"/>
          <a:ext cx="74523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4CEDA-F90C-48E6-8AE6-6AF0EC357E1B}">
      <dsp:nvSpPr>
        <dsp:cNvPr id="0" name=""/>
        <dsp:cNvSpPr/>
      </dsp:nvSpPr>
      <dsp:spPr>
        <a:xfrm>
          <a:off x="1721495" y="1539913"/>
          <a:ext cx="85702" cy="16083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93EF0-E2D3-49E4-81FD-5826227949C5}">
      <dsp:nvSpPr>
        <dsp:cNvPr id="0" name=""/>
        <dsp:cNvSpPr/>
      </dsp:nvSpPr>
      <dsp:spPr>
        <a:xfrm>
          <a:off x="473977" y="1238100"/>
          <a:ext cx="728826" cy="728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2" tIns="28282" rIns="28282" bIns="2828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80711" y="1344834"/>
        <a:ext cx="515358" cy="515358"/>
      </dsp:txXfrm>
    </dsp:sp>
    <dsp:sp modelId="{EEFDE82E-5478-416C-A1F8-4216A5798BF0}">
      <dsp:nvSpPr>
        <dsp:cNvPr id="0" name=""/>
        <dsp:cNvSpPr/>
      </dsp:nvSpPr>
      <dsp:spPr>
        <a:xfrm>
          <a:off x="0" y="2132383"/>
          <a:ext cx="1676781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66" tIns="165100" rIns="13226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Query all number of posts containing keywords related to Covid-19 from the social media platform most prominent at the location of analysis (Facebook, Twitter, etc.). </a:t>
          </a:r>
        </a:p>
      </dsp:txBody>
      <dsp:txXfrm>
        <a:off x="0" y="2467739"/>
        <a:ext cx="1676781" cy="1753094"/>
      </dsp:txXfrm>
    </dsp:sp>
    <dsp:sp modelId="{0B821759-4853-451C-8F5E-E48065DECA88}">
      <dsp:nvSpPr>
        <dsp:cNvPr id="0" name=""/>
        <dsp:cNvSpPr/>
      </dsp:nvSpPr>
      <dsp:spPr>
        <a:xfrm>
          <a:off x="1863090" y="1602791"/>
          <a:ext cx="167678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1EFDC-622E-44B7-B28A-D8E167C5BB8C}">
      <dsp:nvSpPr>
        <dsp:cNvPr id="0" name=""/>
        <dsp:cNvSpPr/>
      </dsp:nvSpPr>
      <dsp:spPr>
        <a:xfrm>
          <a:off x="3584585" y="1540174"/>
          <a:ext cx="85702" cy="16110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ED29C-EB33-4B1C-8B19-71184C1DC0BD}">
      <dsp:nvSpPr>
        <dsp:cNvPr id="0" name=""/>
        <dsp:cNvSpPr/>
      </dsp:nvSpPr>
      <dsp:spPr>
        <a:xfrm>
          <a:off x="2337067" y="1238414"/>
          <a:ext cx="728826" cy="728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2" tIns="28282" rIns="28282" bIns="2828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43801" y="1345148"/>
        <a:ext cx="515358" cy="515358"/>
      </dsp:txXfrm>
    </dsp:sp>
    <dsp:sp modelId="{B40EE0CD-5265-4913-AB9F-EE17977D1961}">
      <dsp:nvSpPr>
        <dsp:cNvPr id="0" name=""/>
        <dsp:cNvSpPr/>
      </dsp:nvSpPr>
      <dsp:spPr>
        <a:xfrm>
          <a:off x="1863090" y="2133155"/>
          <a:ext cx="1676781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66" tIns="165100" rIns="13226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a location classification model for these social media posts (geocoding) by through selective scraping of social media posts at the described platform.</a:t>
          </a:r>
        </a:p>
      </dsp:txBody>
      <dsp:txXfrm>
        <a:off x="1863090" y="2468511"/>
        <a:ext cx="1676781" cy="1753094"/>
      </dsp:txXfrm>
    </dsp:sp>
    <dsp:sp modelId="{DFED51E9-54BD-4BFD-8993-6FCFD11BF799}">
      <dsp:nvSpPr>
        <dsp:cNvPr id="0" name=""/>
        <dsp:cNvSpPr/>
      </dsp:nvSpPr>
      <dsp:spPr>
        <a:xfrm>
          <a:off x="3726180" y="1602791"/>
          <a:ext cx="167678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68748-3BDD-4E24-80BF-A506CCE025AF}">
      <dsp:nvSpPr>
        <dsp:cNvPr id="0" name=""/>
        <dsp:cNvSpPr/>
      </dsp:nvSpPr>
      <dsp:spPr>
        <a:xfrm>
          <a:off x="5447675" y="1540174"/>
          <a:ext cx="85702" cy="16110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786D7-5B81-4E32-8C84-13D02141C744}">
      <dsp:nvSpPr>
        <dsp:cNvPr id="0" name=""/>
        <dsp:cNvSpPr/>
      </dsp:nvSpPr>
      <dsp:spPr>
        <a:xfrm>
          <a:off x="4200157" y="1238414"/>
          <a:ext cx="728826" cy="728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2" tIns="28282" rIns="28282" bIns="2828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306891" y="1345148"/>
        <a:ext cx="515358" cy="515358"/>
      </dsp:txXfrm>
    </dsp:sp>
    <dsp:sp modelId="{8AAF157F-268A-43EC-BC5D-6796AC6F3CA3}">
      <dsp:nvSpPr>
        <dsp:cNvPr id="0" name=""/>
        <dsp:cNvSpPr/>
      </dsp:nvSpPr>
      <dsp:spPr>
        <a:xfrm>
          <a:off x="3726180" y="2133155"/>
          <a:ext cx="1676781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66" tIns="165100" rIns="13226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the trained classifier through the large dataset to obtain Covid-19 posts at target location.</a:t>
          </a:r>
        </a:p>
      </dsp:txBody>
      <dsp:txXfrm>
        <a:off x="3726180" y="2468511"/>
        <a:ext cx="1676781" cy="1753094"/>
      </dsp:txXfrm>
    </dsp:sp>
    <dsp:sp modelId="{25CB99FE-0EB9-45FB-BF95-4182E9FF849F}">
      <dsp:nvSpPr>
        <dsp:cNvPr id="0" name=""/>
        <dsp:cNvSpPr/>
      </dsp:nvSpPr>
      <dsp:spPr>
        <a:xfrm>
          <a:off x="5589270" y="1602791"/>
          <a:ext cx="83839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63D4A-4775-4637-B37C-A5AD09C5DBBA}">
      <dsp:nvSpPr>
        <dsp:cNvPr id="0" name=""/>
        <dsp:cNvSpPr/>
      </dsp:nvSpPr>
      <dsp:spPr>
        <a:xfrm>
          <a:off x="6063247" y="1238414"/>
          <a:ext cx="728826" cy="728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2" tIns="28282" rIns="28282" bIns="2828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169981" y="1345148"/>
        <a:ext cx="515358" cy="515358"/>
      </dsp:txXfrm>
    </dsp:sp>
    <dsp:sp modelId="{46C3E786-5B93-4E7D-90A3-7E10C4EE5A23}">
      <dsp:nvSpPr>
        <dsp:cNvPr id="0" name=""/>
        <dsp:cNvSpPr/>
      </dsp:nvSpPr>
      <dsp:spPr>
        <a:xfrm>
          <a:off x="5589270" y="2133155"/>
          <a:ext cx="1676781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66" tIns="165100" rIns="13226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sentimental analysis on location specified dataset to obtain specific metric parameters</a:t>
          </a:r>
        </a:p>
      </dsp:txBody>
      <dsp:txXfrm>
        <a:off x="5589270" y="2468511"/>
        <a:ext cx="1676781" cy="1753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2223E-B6A0-4D03-A73E-E6054BB30FF6}">
      <dsp:nvSpPr>
        <dsp:cNvPr id="0" name=""/>
        <dsp:cNvSpPr/>
      </dsp:nvSpPr>
      <dsp:spPr>
        <a:xfrm>
          <a:off x="0" y="2665"/>
          <a:ext cx="7452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CC43D-D3C7-4F89-9328-5EE991C0CFF6}">
      <dsp:nvSpPr>
        <dsp:cNvPr id="0" name=""/>
        <dsp:cNvSpPr/>
      </dsp:nvSpPr>
      <dsp:spPr>
        <a:xfrm>
          <a:off x="0" y="2665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Divide the population groups based on previous epidemic modeling papers that take quarantine effect into consideration </a:t>
          </a:r>
        </a:p>
      </dsp:txBody>
      <dsp:txXfrm>
        <a:off x="0" y="2665"/>
        <a:ext cx="7452360" cy="1818124"/>
      </dsp:txXfrm>
    </dsp:sp>
    <dsp:sp modelId="{26527B63-ACAC-4EDA-B005-599D1EF3CEE7}">
      <dsp:nvSpPr>
        <dsp:cNvPr id="0" name=""/>
        <dsp:cNvSpPr/>
      </dsp:nvSpPr>
      <dsp:spPr>
        <a:xfrm>
          <a:off x="0" y="1820790"/>
          <a:ext cx="7452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CA805-DFBA-4C67-A428-4D1616915E97}">
      <dsp:nvSpPr>
        <dsp:cNvPr id="0" name=""/>
        <dsp:cNvSpPr/>
      </dsp:nvSpPr>
      <dsp:spPr>
        <a:xfrm>
          <a:off x="0" y="1820790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 correlations between metric parameters obtained in phase 1 and the quarantine effectiveness model in previous papers</a:t>
          </a:r>
        </a:p>
      </dsp:txBody>
      <dsp:txXfrm>
        <a:off x="0" y="1820790"/>
        <a:ext cx="7452360" cy="1818124"/>
      </dsp:txXfrm>
    </dsp:sp>
    <dsp:sp modelId="{BB4A4088-6962-473B-96B1-2A27D78D5E5B}">
      <dsp:nvSpPr>
        <dsp:cNvPr id="0" name=""/>
        <dsp:cNvSpPr/>
      </dsp:nvSpPr>
      <dsp:spPr>
        <a:xfrm>
          <a:off x="0" y="3638915"/>
          <a:ext cx="7452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F5AC0-9637-4D24-B274-FA210C023E47}">
      <dsp:nvSpPr>
        <dsp:cNvPr id="0" name=""/>
        <dsp:cNvSpPr/>
      </dsp:nvSpPr>
      <dsp:spPr>
        <a:xfrm>
          <a:off x="0" y="3638915"/>
          <a:ext cx="745236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Based on the new correlation factor, construct a new case prediction model for target population group</a:t>
          </a:r>
        </a:p>
      </dsp:txBody>
      <dsp:txXfrm>
        <a:off x="0" y="3638915"/>
        <a:ext cx="7452360" cy="181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0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F3890-C318-45BE-B20E-1BF8CAE0A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B2DE-98B4-4BD9-9771-E1F80EF22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Covid-19 Case Prediction and Policy Risk Factor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5FC8-8C30-4B11-9444-CCC1DF38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Hanoi University Research Group in collaborations with International Researchers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629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8B4-EC31-4385-84B9-E26971E9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Risk-Factor Analysis Scale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D5FE-5016-46C8-A595-526B9325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 A: Mortality Risk difference in scenario 1 and 2</a:t>
            </a:r>
          </a:p>
          <a:p>
            <a:r>
              <a:rPr lang="en-US" dirty="0"/>
              <a:t>Factor B: GDP difference between scenario 1 and 2</a:t>
            </a:r>
          </a:p>
          <a:p>
            <a:r>
              <a:rPr lang="en-US" dirty="0"/>
              <a:t>Sentimental analysis of public’s opinion on Covid-19 economic issues (Factor C) and Sentimental analysis of public’s opinion on Covid-19 health risk (Factor D)</a:t>
            </a:r>
          </a:p>
          <a:p>
            <a:r>
              <a:rPr lang="en-US" dirty="0"/>
              <a:t>Risk-Factor Scale = Normalized(Factor A)*Factor C + Normalized(Factor B)*Factor D</a:t>
            </a:r>
          </a:p>
        </p:txBody>
      </p:sp>
    </p:spTree>
    <p:extLst>
      <p:ext uri="{BB962C8B-B14F-4D97-AF65-F5344CB8AC3E}">
        <p14:creationId xmlns:p14="http://schemas.microsoft.com/office/powerpoint/2010/main" val="83396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9FF5-1142-41F0-9396-4E2011A0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 for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F6E7-21A1-4706-9A99-8BBF2813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Original Draft of the papers will be submitted to pre-print on </a:t>
            </a:r>
            <a:r>
              <a:rPr lang="en-US" dirty="0" err="1"/>
              <a:t>ArXiv</a:t>
            </a:r>
            <a:endParaRPr lang="en-US" dirty="0"/>
          </a:p>
          <a:p>
            <a:r>
              <a:rPr lang="en-US" dirty="0"/>
              <a:t>The web-design team would build an interactive website with the case prediction model and risk-factor scale information with containing link to the original paper</a:t>
            </a:r>
          </a:p>
          <a:p>
            <a:r>
              <a:rPr lang="en-US" dirty="0"/>
              <a:t>Submit the paper to an internationally recognized journal</a:t>
            </a:r>
          </a:p>
          <a:p>
            <a:r>
              <a:rPr lang="en-US" dirty="0"/>
              <a:t>Link to project GitHub: </a:t>
            </a:r>
          </a:p>
        </p:txBody>
      </p:sp>
    </p:spTree>
    <p:extLst>
      <p:ext uri="{BB962C8B-B14F-4D97-AF65-F5344CB8AC3E}">
        <p14:creationId xmlns:p14="http://schemas.microsoft.com/office/powerpoint/2010/main" val="59303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0A1-7846-4052-BBD6-5A0A8C38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ADCE-BE38-4E05-B0F1-11D5ED4D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E8BF-EC4A-4447-B637-D5BC6C28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1137-4C60-4E7D-832B-DF57A6EC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  <a:p>
            <a:r>
              <a:rPr lang="en-US" dirty="0"/>
              <a:t>Research Team Identification</a:t>
            </a:r>
          </a:p>
          <a:p>
            <a:r>
              <a:rPr lang="en-US" dirty="0"/>
              <a:t>Project Phase</a:t>
            </a:r>
          </a:p>
          <a:p>
            <a:r>
              <a:rPr lang="en-US" dirty="0"/>
              <a:t>Plan for Publication</a:t>
            </a:r>
          </a:p>
          <a:p>
            <a:r>
              <a:rPr lang="en-US" dirty="0"/>
              <a:t>Question </a:t>
            </a:r>
            <a:r>
              <a:rPr lang="en-US"/>
              <a:t>and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3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4E30-8796-4B7B-8C70-95C45637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Identification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57D2-20C7-484F-8B58-26261D09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Challenge in building Accurate Covid-19 Prediction Model:</a:t>
            </a:r>
          </a:p>
          <a:p>
            <a:pPr marL="0" indent="0">
              <a:buNone/>
            </a:pPr>
            <a:r>
              <a:rPr lang="en-US" sz="2400" dirty="0"/>
              <a:t>  - Population change factor discrepancy</a:t>
            </a:r>
          </a:p>
          <a:p>
            <a:pPr marL="0" indent="0">
              <a:buNone/>
            </a:pPr>
            <a:r>
              <a:rPr lang="en-US" sz="2400" dirty="0"/>
              <a:t>  - Government policy implementation effect</a:t>
            </a:r>
          </a:p>
          <a:p>
            <a:pPr marL="0" indent="0">
              <a:buNone/>
            </a:pPr>
            <a:r>
              <a:rPr lang="en-US" sz="2400" dirty="0"/>
              <a:t>  - Difference in public attitude toward social distancing</a:t>
            </a:r>
          </a:p>
          <a:p>
            <a:r>
              <a:rPr lang="en-US" sz="2400" dirty="0"/>
              <a:t>Inference from prediction model toward optimal government policy implementation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95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10E-0DC9-4F24-82C5-141FFF6F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Team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B16F-D0BC-4A4E-9D8B-B3190CBC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Data Analysis Team:</a:t>
            </a:r>
            <a:endParaRPr lang="en-US" dirty="0"/>
          </a:p>
          <a:p>
            <a:pPr lvl="0"/>
            <a:r>
              <a:rPr lang="en-US" dirty="0"/>
              <a:t>Familiarization with Python, R, or some data analytics platform of choice. </a:t>
            </a:r>
          </a:p>
          <a:p>
            <a:pPr lvl="0"/>
            <a:r>
              <a:rPr lang="en-US" dirty="0"/>
              <a:t>Experience with some basic machine learning classification and regression project</a:t>
            </a:r>
          </a:p>
          <a:p>
            <a:r>
              <a:rPr lang="en-US" b="1" dirty="0"/>
              <a:t> Mathematical Modeling Team:</a:t>
            </a:r>
            <a:endParaRPr lang="en-US" dirty="0"/>
          </a:p>
          <a:p>
            <a:pPr lvl="0"/>
            <a:r>
              <a:rPr lang="en-US" dirty="0"/>
              <a:t>Familiarization with Python, R, or some coding platform</a:t>
            </a:r>
          </a:p>
          <a:p>
            <a:pPr lvl="0"/>
            <a:r>
              <a:rPr lang="en-US" dirty="0"/>
              <a:t>Knowledge of differential equations, linear algebra, basic statistics</a:t>
            </a:r>
          </a:p>
          <a:p>
            <a:r>
              <a:rPr lang="en-US" b="1" dirty="0"/>
              <a:t>Literature Review Team:</a:t>
            </a:r>
            <a:endParaRPr lang="en-US" dirty="0"/>
          </a:p>
          <a:p>
            <a:pPr lvl="0"/>
            <a:r>
              <a:rPr lang="en-US" dirty="0"/>
              <a:t>Confidence in reading and comprehending academic articles related to Covid-19 research</a:t>
            </a:r>
          </a:p>
          <a:p>
            <a:r>
              <a:rPr lang="en-US" b="1" dirty="0"/>
              <a:t>Web design Team:</a:t>
            </a:r>
            <a:endParaRPr lang="en-US" dirty="0"/>
          </a:p>
          <a:p>
            <a:pPr lvl="0"/>
            <a:r>
              <a:rPr lang="en-US" dirty="0"/>
              <a:t>HTML/ CSS coding, API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3BA34-1A8B-4E39-80CB-018E54A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Analysis of public opinion through social media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C2D4C34-5D2A-4D28-9241-1D70D0846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62073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7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0E2C-ED42-4F13-A511-7531B333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66E9-D561-4A2A-8806-512CECA8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1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71F6-A953-4E3C-A5F6-10B1446D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Epidemic based model for Covid-19 prediction with quarantine effect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77D9777-B9E9-419B-A7A5-807DD9C64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54616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12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3B7-3D99-4374-A877-E9513E18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Epidemic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6A33-A94A-450C-9DF6-558833BE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67067-2ECC-4A0E-8BD8-590A4BDC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Risk-factor analysis for lifting quarantine and social distancing policy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474D-A13F-4106-8FD4-5D5E7293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Utilize previous SEIR model in existing literature to construct a prediction model without social distancing effect</a:t>
            </a:r>
          </a:p>
          <a:p>
            <a:pPr lvl="0"/>
            <a:r>
              <a:rPr lang="en-US" sz="2000" dirty="0"/>
              <a:t>Apply previous GDP prediction model to analyze stagnation in GDP growth from social distancing policy</a:t>
            </a:r>
          </a:p>
          <a:p>
            <a:pPr lvl="0"/>
            <a:r>
              <a:rPr lang="en-US" sz="2000" dirty="0"/>
              <a:t>Construct a new metric to measure risk factor score for lifting quarantine and social distancing policy through economic considerations/ public opinion/ mortality rate without social distancing</a:t>
            </a:r>
            <a:r>
              <a:rPr lang="en-US" sz="2000" b="1" dirty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84037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516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Covid-19 Case Prediction and Policy Risk Factor Analysis</vt:lpstr>
      <vt:lpstr>Table of Content</vt:lpstr>
      <vt:lpstr>Identification of the problem</vt:lpstr>
      <vt:lpstr>Research Team Identification</vt:lpstr>
      <vt:lpstr>Analysis of public opinion through social media data</vt:lpstr>
      <vt:lpstr>Demonstration of Topic Modeling</vt:lpstr>
      <vt:lpstr>Epidemic based model for Covid-19 prediction with quarantine effect</vt:lpstr>
      <vt:lpstr>Demonstration of Epidemic Model</vt:lpstr>
      <vt:lpstr>Risk-factor analysis for lifting quarantine and social distancing policy </vt:lpstr>
      <vt:lpstr>Sample Risk-Factor Analysis Scale Methodology</vt:lpstr>
      <vt:lpstr>Plan for Publication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 Prediction and Policy Risk Factor Analysis</dc:title>
  <dc:creator>duong ngo</dc:creator>
  <cp:lastModifiedBy>duong ngo</cp:lastModifiedBy>
  <cp:revision>7</cp:revision>
  <dcterms:created xsi:type="dcterms:W3CDTF">2020-05-04T17:40:45Z</dcterms:created>
  <dcterms:modified xsi:type="dcterms:W3CDTF">2020-05-05T00:34:04Z</dcterms:modified>
</cp:coreProperties>
</file>