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La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regular.fntdata"/><Relationship Id="rId47" Type="http://schemas.openxmlformats.org/officeDocument/2006/relationships/slide" Target="slides/slide42.xml"/><Relationship Id="rId49"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Italic.fntdata"/><Relationship Id="rId5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zh.wikipedia.org/wiki/%E8%BD%AF%E4%BB%B6%E6%B5%8B%E8%AF%95" TargetMode="External"/><Relationship Id="rId3" Type="http://schemas.openxmlformats.org/officeDocument/2006/relationships/hyperlink" Target="https://zh.wikipedia.org/wiki/%E8%AE%A1%E7%AE%97%E6%9C%BA%E7%A8%8B%E5%BA%8F" TargetMode="External"/><Relationship Id="rId4" Type="http://schemas.openxmlformats.org/officeDocument/2006/relationships/hyperlink" Target="https://zh.wikipedia.org/wiki/%E6%96%B7%E8%A8%80_(%E7%A8%8B%E5%BC%8F)"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f5a554dbf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f5a554dbf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ecb4150b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4ecb4150b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4ecb4150b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4ecb4150b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4ecb4150b8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4ecb4150b8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4ecb4150b8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4ecb4150b8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f5a554dbf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f5a554dbf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f5a554dbf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f5a554dbf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f5a554dbf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f5a554dbf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4ecb4150b8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4ecb4150b8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4ecb4150b8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4ecb4150b8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4ecb4150b8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4ecb4150b8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你能提供一些例子，说明你如何根据客户的需求确定AI系统的哪些方面（如准确性，公平性，稳定性）的优先级？你会如何使客户的需求与这些方面保持一致？</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f5a554dbf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f5a554dbf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4ecb4150b8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4ecb4150b8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4ecb4150b8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4ecb4150b8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4ecb4150b8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4ecb4150b8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4ecb4150b8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4ecb4150b8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4ecb4150b8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4ecb4150b8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4ecb4150b8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4ecb4150b8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4ecb4150b8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4ecb4150b8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4ecb4150b8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4ecb4150b8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4ecb4150b8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4ecb4150b8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4ecb4150b8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4ecb4150b8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f5a554dbf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f5a554dbf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4ecb4150b8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4ecb4150b8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50">
                <a:solidFill>
                  <a:srgbClr val="202122"/>
                </a:solidFill>
                <a:highlight>
                  <a:srgbClr val="FFFFFF"/>
                </a:highlight>
              </a:rPr>
              <a:t>模糊测试</a:t>
            </a:r>
            <a:r>
              <a:rPr lang="en" sz="1150">
                <a:solidFill>
                  <a:srgbClr val="202122"/>
                </a:solidFill>
                <a:highlight>
                  <a:srgbClr val="FFFFFF"/>
                </a:highlight>
              </a:rPr>
              <a:t> （fuzz testing, fuzzing）是一种</a:t>
            </a:r>
            <a:r>
              <a:rPr lang="en" sz="1150">
                <a:solidFill>
                  <a:srgbClr val="0645AD"/>
                </a:solidFill>
                <a:highlight>
                  <a:srgbClr val="FFFFFF"/>
                </a:highlight>
                <a:uFill>
                  <a:noFill/>
                </a:uFill>
                <a:hlinkClick r:id="rId2">
                  <a:extLst>
                    <a:ext uri="{A12FA001-AC4F-418D-AE19-62706E023703}">
                      <ahyp:hlinkClr val="tx"/>
                    </a:ext>
                  </a:extLst>
                </a:hlinkClick>
              </a:rPr>
              <a:t>软件测试</a:t>
            </a:r>
            <a:r>
              <a:rPr lang="en" sz="1150">
                <a:solidFill>
                  <a:srgbClr val="202122"/>
                </a:solidFill>
                <a:highlight>
                  <a:srgbClr val="FFFFFF"/>
                </a:highlight>
              </a:rPr>
              <a:t>技术。其核心思想是将自动或半自动生成的随机数据输入到一个</a:t>
            </a:r>
            <a:r>
              <a:rPr lang="en" sz="1150">
                <a:solidFill>
                  <a:srgbClr val="0645AD"/>
                </a:solidFill>
                <a:highlight>
                  <a:srgbClr val="FFFFFF"/>
                </a:highlight>
                <a:uFill>
                  <a:noFill/>
                </a:uFill>
                <a:hlinkClick r:id="rId3">
                  <a:extLst>
                    <a:ext uri="{A12FA001-AC4F-418D-AE19-62706E023703}">
                      <ahyp:hlinkClr val="tx"/>
                    </a:ext>
                  </a:extLst>
                </a:hlinkClick>
              </a:rPr>
              <a:t>程序</a:t>
            </a:r>
            <a:r>
              <a:rPr lang="en" sz="1150">
                <a:solidFill>
                  <a:srgbClr val="202122"/>
                </a:solidFill>
                <a:highlight>
                  <a:srgbClr val="FFFFFF"/>
                </a:highlight>
              </a:rPr>
              <a:t>中，并监视程序异常，如崩溃，</a:t>
            </a:r>
            <a:r>
              <a:rPr lang="en" sz="1150">
                <a:solidFill>
                  <a:srgbClr val="0645AD"/>
                </a:solidFill>
                <a:highlight>
                  <a:srgbClr val="FFFFFF"/>
                </a:highlight>
                <a:uFill>
                  <a:noFill/>
                </a:uFill>
                <a:hlinkClick r:id="rId4">
                  <a:extLst>
                    <a:ext uri="{A12FA001-AC4F-418D-AE19-62706E023703}">
                      <ahyp:hlinkClr val="tx"/>
                    </a:ext>
                  </a:extLst>
                </a:hlinkClick>
              </a:rPr>
              <a:t>断言</a:t>
            </a:r>
            <a:r>
              <a:rPr lang="en" sz="1150">
                <a:solidFill>
                  <a:srgbClr val="202122"/>
                </a:solidFill>
                <a:highlight>
                  <a:srgbClr val="FFFFFF"/>
                </a:highlight>
              </a:rPr>
              <a:t>（assertion）失败，以发现可能的程序错误，比如内存泄漏。模糊测试常常用于检测软件或计算机系统的安全漏洞。</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4ecb4150b8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4ecb4150b8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4ecb4150b8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4ecb4150b8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4ecb4150b8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4ecb4150b8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4ecb4150b8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4ecb4150b8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4ecb4150b8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4ecb4150b8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4ecb4150b8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4ecb4150b8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4ecb4150b8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4ecb4150b8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关注点</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4ecb4150b8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4ecb4150b8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4ecb4150b8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4ecb4150b8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4ecb4150b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4ecb4150b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4ecb4150b8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24ecb4150b8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4ecb4150b8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4ecb4150b8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5128c276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5128c276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ecb4150b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ecb4150b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4ecb4150b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4ecb4150b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26db629ce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26db629ce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ecb4150b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ecb4150b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4ecb4150b8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4ecb4150b8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55" name="Google Shape;55;p13"/>
          <p:cNvSpPr/>
          <p:nvPr/>
        </p:nvSpPr>
        <p:spPr>
          <a:xfrm>
            <a:off x="0" y="0"/>
            <a:ext cx="9144000" cy="2572500"/>
          </a:xfrm>
          <a:prstGeom prst="rect">
            <a:avLst/>
          </a:prstGeom>
          <a:solidFill>
            <a:srgbClr val="C6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rot="-156123">
            <a:off x="2153842" y="1143655"/>
            <a:ext cx="4546388" cy="3211212"/>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2306212" y="991287"/>
            <a:ext cx="4546500" cy="321120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 name="Google Shape;58;p13"/>
          <p:cNvGrpSpPr/>
          <p:nvPr/>
        </p:nvGrpSpPr>
        <p:grpSpPr>
          <a:xfrm rot="-468310">
            <a:off x="2195941" y="816811"/>
            <a:ext cx="4752129" cy="3509874"/>
            <a:chOff x="2163405" y="1008757"/>
            <a:chExt cx="4752300" cy="3510000"/>
          </a:xfrm>
        </p:grpSpPr>
        <p:sp>
          <p:nvSpPr>
            <p:cNvPr id="59" name="Google Shape;59;p13"/>
            <p:cNvSpPr/>
            <p:nvPr/>
          </p:nvSpPr>
          <p:spPr>
            <a:xfrm rot="231561">
              <a:off x="2266400" y="1158111"/>
              <a:ext cx="4546310" cy="3211293"/>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txBox="1"/>
            <p:nvPr/>
          </p:nvSpPr>
          <p:spPr>
            <a:xfrm rot="243112">
              <a:off x="2577042" y="1264600"/>
              <a:ext cx="2649322" cy="1279391"/>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Lato"/>
                  <a:ea typeface="Lato"/>
                  <a:cs typeface="Lato"/>
                  <a:sym typeface="Lato"/>
                </a:rPr>
                <a:t>AI System QA Interview</a:t>
              </a:r>
              <a:endParaRPr sz="3000">
                <a:solidFill>
                  <a:srgbClr val="434343"/>
                </a:solidFill>
                <a:latin typeface="Lato"/>
                <a:ea typeface="Lato"/>
                <a:cs typeface="Lato"/>
                <a:sym typeface="Lato"/>
              </a:endParaRPr>
            </a:p>
          </p:txBody>
        </p:sp>
        <p:sp>
          <p:nvSpPr>
            <p:cNvPr id="61" name="Google Shape;61;p13"/>
            <p:cNvSpPr txBox="1"/>
            <p:nvPr/>
          </p:nvSpPr>
          <p:spPr>
            <a:xfrm rot="243112">
              <a:off x="2513234" y="2556448"/>
              <a:ext cx="2649322" cy="63848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999999"/>
                  </a:solidFill>
                  <a:latin typeface="Lato"/>
                  <a:ea typeface="Lato"/>
                  <a:cs typeface="Lato"/>
                  <a:sym typeface="Lato"/>
                </a:rPr>
                <a:t>SMU SOAR &amp; UVIC Segal</a:t>
              </a:r>
              <a:endParaRPr sz="1200">
                <a:solidFill>
                  <a:srgbClr val="999999"/>
                </a:solidFill>
                <a:latin typeface="Lato"/>
                <a:ea typeface="Lato"/>
                <a:cs typeface="Lato"/>
                <a:sym typeface="Lato"/>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53" name="Shape 153"/>
        <p:cNvGrpSpPr/>
        <p:nvPr/>
      </p:nvGrpSpPr>
      <p:grpSpPr>
        <a:xfrm>
          <a:off x="0" y="0"/>
          <a:ext cx="0" cy="0"/>
          <a:chOff x="0" y="0"/>
          <a:chExt cx="0" cy="0"/>
        </a:xfrm>
      </p:grpSpPr>
      <p:pic>
        <p:nvPicPr>
          <p:cNvPr id="154" name="Google Shape;154;p22"/>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155" name="Google Shape;155;p22"/>
          <p:cNvSpPr/>
          <p:nvPr/>
        </p:nvSpPr>
        <p:spPr>
          <a:xfrm>
            <a:off x="0" y="0"/>
            <a:ext cx="9144000" cy="2569200"/>
          </a:xfrm>
          <a:prstGeom prst="rect">
            <a:avLst/>
          </a:prstGeom>
          <a:solidFill>
            <a:srgbClr val="F4C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2"/>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2"/>
          <p:cNvSpPr/>
          <p:nvPr/>
        </p:nvSpPr>
        <p:spPr>
          <a:xfrm rot="-253799">
            <a:off x="1715050" y="640331"/>
            <a:ext cx="5836498" cy="386285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p:nvPr/>
        </p:nvSpPr>
        <p:spPr>
          <a:xfrm rot="240482">
            <a:off x="1721131" y="573214"/>
            <a:ext cx="5824345" cy="399707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txBox="1"/>
          <p:nvPr/>
        </p:nvSpPr>
        <p:spPr>
          <a:xfrm>
            <a:off x="0" y="0"/>
            <a:ext cx="64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2b</a:t>
            </a:r>
            <a:endParaRPr/>
          </a:p>
        </p:txBody>
      </p:sp>
      <p:sp>
        <p:nvSpPr>
          <p:cNvPr id="160" name="Google Shape;160;p22"/>
          <p:cNvSpPr txBox="1"/>
          <p:nvPr/>
        </p:nvSpPr>
        <p:spPr>
          <a:xfrm rot="-373">
            <a:off x="1762307" y="707754"/>
            <a:ext cx="5525100" cy="711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4A86E8"/>
                </a:solidFill>
              </a:rPr>
              <a:t>Given the following aspects, can you first explain </a:t>
            </a:r>
            <a:r>
              <a:rPr b="1" lang="en" sz="1800">
                <a:solidFill>
                  <a:srgbClr val="FF0000"/>
                </a:solidFill>
              </a:rPr>
              <a:t>whether you guys employed these aspects</a:t>
            </a:r>
            <a:r>
              <a:rPr b="1" lang="en" sz="1800">
                <a:solidFill>
                  <a:srgbClr val="4A86E8"/>
                </a:solidFill>
              </a:rPr>
              <a:t> in your project evaluation, the </a:t>
            </a:r>
            <a:r>
              <a:rPr b="1" lang="en" sz="1800">
                <a:solidFill>
                  <a:srgbClr val="FF0000"/>
                </a:solidFill>
              </a:rPr>
              <a:t>challenges </a:t>
            </a:r>
            <a:r>
              <a:rPr b="1" lang="en" sz="1800">
                <a:solidFill>
                  <a:srgbClr val="4A86E8"/>
                </a:solidFill>
              </a:rPr>
              <a:t>encountered when assuring them, and </a:t>
            </a:r>
            <a:r>
              <a:rPr b="1" lang="en" sz="1800">
                <a:solidFill>
                  <a:srgbClr val="FF0000"/>
                </a:solidFill>
              </a:rPr>
              <a:t>rank</a:t>
            </a:r>
            <a:r>
              <a:rPr b="1" lang="en" sz="1800">
                <a:solidFill>
                  <a:srgbClr val="4A86E8"/>
                </a:solidFill>
              </a:rPr>
              <a:t> them? (S, A, B, C</a:t>
            </a:r>
            <a:r>
              <a:rPr b="1" lang="en" sz="1800">
                <a:solidFill>
                  <a:srgbClr val="4A86E8"/>
                </a:solidFill>
              </a:rPr>
              <a:t>, D</a:t>
            </a:r>
            <a:r>
              <a:rPr b="1" lang="en" sz="1800">
                <a:solidFill>
                  <a:srgbClr val="4A86E8"/>
                </a:solidFill>
              </a:rPr>
              <a:t>).</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rPr b="1" lang="en" sz="1800">
                <a:solidFill>
                  <a:srgbClr val="4A86E8"/>
                </a:solidFill>
              </a:rPr>
              <a:t>8. </a:t>
            </a:r>
            <a:r>
              <a:rPr b="1" lang="en" sz="1800">
                <a:solidFill>
                  <a:srgbClr val="FF0000"/>
                </a:solidFill>
              </a:rPr>
              <a:t>Privacy</a:t>
            </a:r>
            <a:r>
              <a:rPr b="1" lang="en" sz="1800">
                <a:solidFill>
                  <a:srgbClr val="4A86E8"/>
                </a:solidFill>
              </a:rPr>
              <a:t>: In AI, privacy involves ensuring that the personal and sensitive data used by the system is protected from unauthorized access and use. It includes complying with data protection regulations, anonymizing data, and maintaining user confidentiality.</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64" name="Shape 164"/>
        <p:cNvGrpSpPr/>
        <p:nvPr/>
      </p:nvGrpSpPr>
      <p:grpSpPr>
        <a:xfrm>
          <a:off x="0" y="0"/>
          <a:ext cx="0" cy="0"/>
          <a:chOff x="0" y="0"/>
          <a:chExt cx="0" cy="0"/>
        </a:xfrm>
      </p:grpSpPr>
      <p:pic>
        <p:nvPicPr>
          <p:cNvPr id="165" name="Google Shape;165;p23"/>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166" name="Google Shape;166;p23"/>
          <p:cNvSpPr/>
          <p:nvPr/>
        </p:nvSpPr>
        <p:spPr>
          <a:xfrm>
            <a:off x="0" y="0"/>
            <a:ext cx="9144000" cy="2569200"/>
          </a:xfrm>
          <a:prstGeom prst="rect">
            <a:avLst/>
          </a:prstGeom>
          <a:solidFill>
            <a:srgbClr val="F4C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rot="-253799">
            <a:off x="1715050" y="640331"/>
            <a:ext cx="5836498" cy="386285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rot="240482">
            <a:off x="1721131" y="573214"/>
            <a:ext cx="5824345" cy="399707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3"/>
          <p:cNvSpPr txBox="1"/>
          <p:nvPr/>
        </p:nvSpPr>
        <p:spPr>
          <a:xfrm>
            <a:off x="0" y="0"/>
            <a:ext cx="64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2b</a:t>
            </a:r>
            <a:endParaRPr/>
          </a:p>
        </p:txBody>
      </p:sp>
      <p:sp>
        <p:nvSpPr>
          <p:cNvPr id="171" name="Google Shape;171;p23"/>
          <p:cNvSpPr txBox="1"/>
          <p:nvPr/>
        </p:nvSpPr>
        <p:spPr>
          <a:xfrm rot="-373">
            <a:off x="1809457" y="718223"/>
            <a:ext cx="5525100" cy="766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4A86E8"/>
                </a:solidFill>
              </a:rPr>
              <a:t>Given the following aspects, can you first explain </a:t>
            </a:r>
            <a:r>
              <a:rPr b="1" lang="en" sz="1800">
                <a:solidFill>
                  <a:srgbClr val="FF0000"/>
                </a:solidFill>
              </a:rPr>
              <a:t>whether you guys employed these aspects</a:t>
            </a:r>
            <a:r>
              <a:rPr b="1" lang="en" sz="1800">
                <a:solidFill>
                  <a:srgbClr val="4A86E8"/>
                </a:solidFill>
              </a:rPr>
              <a:t> in your project evaluation, the </a:t>
            </a:r>
            <a:r>
              <a:rPr b="1" lang="en" sz="1800">
                <a:solidFill>
                  <a:srgbClr val="FF0000"/>
                </a:solidFill>
              </a:rPr>
              <a:t>challenges </a:t>
            </a:r>
            <a:r>
              <a:rPr b="1" lang="en" sz="1800">
                <a:solidFill>
                  <a:srgbClr val="4A86E8"/>
                </a:solidFill>
              </a:rPr>
              <a:t>encountered when assuring them, and </a:t>
            </a:r>
            <a:r>
              <a:rPr b="1" lang="en" sz="1800">
                <a:solidFill>
                  <a:srgbClr val="FF0000"/>
                </a:solidFill>
              </a:rPr>
              <a:t>rank</a:t>
            </a:r>
            <a:r>
              <a:rPr b="1" lang="en" sz="1800">
                <a:solidFill>
                  <a:srgbClr val="4A86E8"/>
                </a:solidFill>
              </a:rPr>
              <a:t> them? (S, A, B, C</a:t>
            </a:r>
            <a:r>
              <a:rPr b="1" lang="en" sz="1800">
                <a:solidFill>
                  <a:srgbClr val="4A86E8"/>
                </a:solidFill>
              </a:rPr>
              <a:t>, D</a:t>
            </a:r>
            <a:r>
              <a:rPr b="1" lang="en" sz="1800">
                <a:solidFill>
                  <a:srgbClr val="4A86E8"/>
                </a:solidFill>
              </a:rPr>
              <a:t>).</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rPr b="1" lang="en" sz="1800">
                <a:solidFill>
                  <a:srgbClr val="4A86E8"/>
                </a:solidFill>
              </a:rPr>
              <a:t>9. </a:t>
            </a:r>
            <a:r>
              <a:rPr b="1" lang="en" sz="1800">
                <a:solidFill>
                  <a:srgbClr val="FF0000"/>
                </a:solidFill>
              </a:rPr>
              <a:t>Deployability</a:t>
            </a:r>
            <a:r>
              <a:rPr b="1" lang="en" sz="1800">
                <a:solidFill>
                  <a:srgbClr val="4A86E8"/>
                </a:solidFill>
              </a:rPr>
              <a:t>: The ease with which an AI system can be integrated into an existing environment, workflow, or system, while maintaining its performance. Deployability factors include compatibility, ease of installation and maintenance, and adaptability to different environments or systems.</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75" name="Shape 175"/>
        <p:cNvGrpSpPr/>
        <p:nvPr/>
      </p:nvGrpSpPr>
      <p:grpSpPr>
        <a:xfrm>
          <a:off x="0" y="0"/>
          <a:ext cx="0" cy="0"/>
          <a:chOff x="0" y="0"/>
          <a:chExt cx="0" cy="0"/>
        </a:xfrm>
      </p:grpSpPr>
      <p:pic>
        <p:nvPicPr>
          <p:cNvPr id="176" name="Google Shape;176;p24"/>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177" name="Google Shape;177;p24"/>
          <p:cNvSpPr/>
          <p:nvPr/>
        </p:nvSpPr>
        <p:spPr>
          <a:xfrm>
            <a:off x="0" y="0"/>
            <a:ext cx="9144000" cy="2569200"/>
          </a:xfrm>
          <a:prstGeom prst="rect">
            <a:avLst/>
          </a:prstGeom>
          <a:solidFill>
            <a:srgbClr val="F4C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4"/>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4"/>
          <p:cNvSpPr/>
          <p:nvPr/>
        </p:nvSpPr>
        <p:spPr>
          <a:xfrm rot="-253799">
            <a:off x="1715050" y="640331"/>
            <a:ext cx="5836498" cy="386285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4"/>
          <p:cNvSpPr/>
          <p:nvPr/>
        </p:nvSpPr>
        <p:spPr>
          <a:xfrm rot="240482">
            <a:off x="1721131" y="573214"/>
            <a:ext cx="5824345" cy="399707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txBox="1"/>
          <p:nvPr/>
        </p:nvSpPr>
        <p:spPr>
          <a:xfrm>
            <a:off x="0" y="0"/>
            <a:ext cx="64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2b</a:t>
            </a:r>
            <a:endParaRPr/>
          </a:p>
        </p:txBody>
      </p:sp>
      <p:sp>
        <p:nvSpPr>
          <p:cNvPr id="182" name="Google Shape;182;p24"/>
          <p:cNvSpPr txBox="1"/>
          <p:nvPr/>
        </p:nvSpPr>
        <p:spPr>
          <a:xfrm rot="-373">
            <a:off x="1809442" y="717557"/>
            <a:ext cx="5525100" cy="821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4A86E8"/>
                </a:solidFill>
              </a:rPr>
              <a:t>Given the following aspects, can you first explain </a:t>
            </a:r>
            <a:r>
              <a:rPr b="1" lang="en" sz="1800">
                <a:solidFill>
                  <a:srgbClr val="FF0000"/>
                </a:solidFill>
              </a:rPr>
              <a:t>whether you guys employed these aspects</a:t>
            </a:r>
            <a:r>
              <a:rPr b="1" lang="en" sz="1800">
                <a:solidFill>
                  <a:srgbClr val="4A86E8"/>
                </a:solidFill>
              </a:rPr>
              <a:t> in your project evaluation, the </a:t>
            </a:r>
            <a:r>
              <a:rPr b="1" lang="en" sz="1800">
                <a:solidFill>
                  <a:srgbClr val="FF0000"/>
                </a:solidFill>
              </a:rPr>
              <a:t>challenges </a:t>
            </a:r>
            <a:r>
              <a:rPr b="1" lang="en" sz="1800">
                <a:solidFill>
                  <a:srgbClr val="4A86E8"/>
                </a:solidFill>
              </a:rPr>
              <a:t>encountered when assuring them, and </a:t>
            </a:r>
            <a:r>
              <a:rPr b="1" lang="en" sz="1800">
                <a:solidFill>
                  <a:srgbClr val="FF0000"/>
                </a:solidFill>
              </a:rPr>
              <a:t>rank</a:t>
            </a:r>
            <a:r>
              <a:rPr b="1" lang="en" sz="1800">
                <a:solidFill>
                  <a:srgbClr val="4A86E8"/>
                </a:solidFill>
              </a:rPr>
              <a:t> them? (S, A, B, C</a:t>
            </a:r>
            <a:r>
              <a:rPr b="1" lang="en" sz="1800">
                <a:solidFill>
                  <a:srgbClr val="4A86E8"/>
                </a:solidFill>
              </a:rPr>
              <a:t>, D</a:t>
            </a:r>
            <a:r>
              <a:rPr b="1" lang="en" sz="1800">
                <a:solidFill>
                  <a:srgbClr val="4A86E8"/>
                </a:solidFill>
              </a:rPr>
              <a:t>).</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rPr b="1" lang="en" sz="1800">
                <a:solidFill>
                  <a:srgbClr val="4A86E8"/>
                </a:solidFill>
              </a:rPr>
              <a:t>10. </a:t>
            </a:r>
            <a:r>
              <a:rPr b="1" lang="en" sz="1800">
                <a:solidFill>
                  <a:srgbClr val="FF0000"/>
                </a:solidFill>
              </a:rPr>
              <a:t>Transferability</a:t>
            </a:r>
            <a:r>
              <a:rPr b="1" lang="en" sz="1800">
                <a:solidFill>
                  <a:srgbClr val="4A86E8"/>
                </a:solidFill>
              </a:rPr>
              <a:t>: In AI, transferability is the system's ability to apply knowledge learned in one context to another context or task. It involves generalization, where an AI model can perform effectively on different, but related tasks or datasets.</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86" name="Shape 186"/>
        <p:cNvGrpSpPr/>
        <p:nvPr/>
      </p:nvGrpSpPr>
      <p:grpSpPr>
        <a:xfrm>
          <a:off x="0" y="0"/>
          <a:ext cx="0" cy="0"/>
          <a:chOff x="0" y="0"/>
          <a:chExt cx="0" cy="0"/>
        </a:xfrm>
      </p:grpSpPr>
      <p:pic>
        <p:nvPicPr>
          <p:cNvPr id="187" name="Google Shape;187;p25"/>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188" name="Google Shape;188;p25"/>
          <p:cNvSpPr/>
          <p:nvPr/>
        </p:nvSpPr>
        <p:spPr>
          <a:xfrm>
            <a:off x="0" y="0"/>
            <a:ext cx="9144000" cy="2569200"/>
          </a:xfrm>
          <a:prstGeom prst="rect">
            <a:avLst/>
          </a:prstGeom>
          <a:solidFill>
            <a:srgbClr val="F4C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5"/>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p:nvPr/>
        </p:nvSpPr>
        <p:spPr>
          <a:xfrm rot="-253799">
            <a:off x="1715050" y="640331"/>
            <a:ext cx="5836498" cy="386285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p:nvPr/>
        </p:nvSpPr>
        <p:spPr>
          <a:xfrm rot="240482">
            <a:off x="1721131" y="573214"/>
            <a:ext cx="5824345" cy="399707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txBox="1"/>
          <p:nvPr/>
        </p:nvSpPr>
        <p:spPr>
          <a:xfrm>
            <a:off x="0" y="0"/>
            <a:ext cx="64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2b</a:t>
            </a:r>
            <a:endParaRPr/>
          </a:p>
        </p:txBody>
      </p:sp>
      <p:sp>
        <p:nvSpPr>
          <p:cNvPr id="193" name="Google Shape;193;p25"/>
          <p:cNvSpPr txBox="1"/>
          <p:nvPr/>
        </p:nvSpPr>
        <p:spPr>
          <a:xfrm rot="-373">
            <a:off x="1809459" y="716818"/>
            <a:ext cx="5525100" cy="877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4A86E8"/>
                </a:solidFill>
              </a:rPr>
              <a:t>Given the following aspects, can you first explain </a:t>
            </a:r>
            <a:r>
              <a:rPr b="1" lang="en" sz="1800">
                <a:solidFill>
                  <a:srgbClr val="FF0000"/>
                </a:solidFill>
              </a:rPr>
              <a:t>whether you guys employed these aspects</a:t>
            </a:r>
            <a:r>
              <a:rPr b="1" lang="en" sz="1800">
                <a:solidFill>
                  <a:srgbClr val="4A86E8"/>
                </a:solidFill>
              </a:rPr>
              <a:t> in your project evaluation, the </a:t>
            </a:r>
            <a:r>
              <a:rPr b="1" lang="en" sz="1800">
                <a:solidFill>
                  <a:srgbClr val="FF0000"/>
                </a:solidFill>
              </a:rPr>
              <a:t>challenges </a:t>
            </a:r>
            <a:r>
              <a:rPr b="1" lang="en" sz="1800">
                <a:solidFill>
                  <a:srgbClr val="4A86E8"/>
                </a:solidFill>
              </a:rPr>
              <a:t>encountered when assuring them, and </a:t>
            </a:r>
            <a:r>
              <a:rPr b="1" lang="en" sz="1800">
                <a:solidFill>
                  <a:srgbClr val="FF0000"/>
                </a:solidFill>
              </a:rPr>
              <a:t>rank</a:t>
            </a:r>
            <a:r>
              <a:rPr b="1" lang="en" sz="1800">
                <a:solidFill>
                  <a:srgbClr val="4A86E8"/>
                </a:solidFill>
              </a:rPr>
              <a:t> them? (S, A, B, C</a:t>
            </a:r>
            <a:r>
              <a:rPr b="1" lang="en" sz="1800">
                <a:solidFill>
                  <a:srgbClr val="4A86E8"/>
                </a:solidFill>
              </a:rPr>
              <a:t>, D</a:t>
            </a:r>
            <a:r>
              <a:rPr b="1" lang="en" sz="1800">
                <a:solidFill>
                  <a:srgbClr val="4A86E8"/>
                </a:solidFill>
              </a:rPr>
              <a:t>).</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rPr b="1" lang="en" sz="1800">
                <a:solidFill>
                  <a:srgbClr val="4A86E8"/>
                </a:solidFill>
              </a:rPr>
              <a:t>11. </a:t>
            </a:r>
            <a:r>
              <a:rPr b="1" lang="en" sz="1800">
                <a:solidFill>
                  <a:srgbClr val="FF0000"/>
                </a:solidFill>
              </a:rPr>
              <a:t>Scalability</a:t>
            </a:r>
            <a:r>
              <a:rPr b="1" lang="en" sz="1800">
                <a:solidFill>
                  <a:srgbClr val="4A86E8"/>
                </a:solidFill>
              </a:rPr>
              <a:t>: The system's ability to maintain or improve performance when its workload or the amount of data it handles increases. A scalable AI system should be able to grow and adapt to larger datasets, more complex tasks, or increased user demand.</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97" name="Shape 197"/>
        <p:cNvGrpSpPr/>
        <p:nvPr/>
      </p:nvGrpSpPr>
      <p:grpSpPr>
        <a:xfrm>
          <a:off x="0" y="0"/>
          <a:ext cx="0" cy="0"/>
          <a:chOff x="0" y="0"/>
          <a:chExt cx="0" cy="0"/>
        </a:xfrm>
      </p:grpSpPr>
      <p:pic>
        <p:nvPicPr>
          <p:cNvPr id="198" name="Google Shape;198;p26"/>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199" name="Google Shape;199;p26"/>
          <p:cNvSpPr/>
          <p:nvPr/>
        </p:nvSpPr>
        <p:spPr>
          <a:xfrm>
            <a:off x="0" y="0"/>
            <a:ext cx="9144000" cy="25692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6"/>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6"/>
          <p:cNvSpPr/>
          <p:nvPr/>
        </p:nvSpPr>
        <p:spPr>
          <a:xfrm rot="-253799">
            <a:off x="1715050" y="640331"/>
            <a:ext cx="5836498" cy="386285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6"/>
          <p:cNvSpPr/>
          <p:nvPr/>
        </p:nvSpPr>
        <p:spPr>
          <a:xfrm rot="240482">
            <a:off x="1721131" y="573214"/>
            <a:ext cx="5824345" cy="399707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6"/>
          <p:cNvSpPr txBox="1"/>
          <p:nvPr/>
        </p:nvSpPr>
        <p:spPr>
          <a:xfrm>
            <a:off x="0" y="0"/>
            <a:ext cx="64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2d</a:t>
            </a:r>
            <a:endParaRPr/>
          </a:p>
        </p:txBody>
      </p:sp>
      <p:sp>
        <p:nvSpPr>
          <p:cNvPr id="204" name="Google Shape;204;p26"/>
          <p:cNvSpPr txBox="1"/>
          <p:nvPr/>
        </p:nvSpPr>
        <p:spPr>
          <a:xfrm rot="-747">
            <a:off x="1870706" y="2063710"/>
            <a:ext cx="5525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4A86E8"/>
                </a:solidFill>
              </a:rPr>
              <a:t>What are the </a:t>
            </a:r>
            <a:r>
              <a:rPr b="1" lang="en" sz="1800">
                <a:solidFill>
                  <a:srgbClr val="FF0000"/>
                </a:solidFill>
              </a:rPr>
              <a:t>significant differences</a:t>
            </a:r>
            <a:r>
              <a:rPr b="1" lang="en" sz="1800">
                <a:solidFill>
                  <a:srgbClr val="4A86E8"/>
                </a:solidFill>
              </a:rPr>
              <a:t> between </a:t>
            </a:r>
            <a:r>
              <a:rPr b="1" lang="en" sz="1800">
                <a:solidFill>
                  <a:srgbClr val="FF0000"/>
                </a:solidFill>
              </a:rPr>
              <a:t>quality assurance for traditional software</a:t>
            </a:r>
            <a:r>
              <a:rPr b="1" lang="en" sz="1800">
                <a:solidFill>
                  <a:srgbClr val="4A86E8"/>
                </a:solidFill>
              </a:rPr>
              <a:t> and </a:t>
            </a:r>
            <a:r>
              <a:rPr b="1" lang="en" sz="1800">
                <a:solidFill>
                  <a:srgbClr val="FF0000"/>
                </a:solidFill>
              </a:rPr>
              <a:t>quality assurance for AI-based software</a:t>
            </a:r>
            <a:r>
              <a:rPr b="1" lang="en" sz="1800">
                <a:solidFill>
                  <a:srgbClr val="4A86E8"/>
                </a:solidFill>
              </a:rPr>
              <a:t>?</a:t>
            </a:r>
            <a:endParaRPr b="1" sz="1800">
              <a:solidFill>
                <a:srgbClr val="4A86E8"/>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08" name="Shape 208"/>
        <p:cNvGrpSpPr/>
        <p:nvPr/>
      </p:nvGrpSpPr>
      <p:grpSpPr>
        <a:xfrm>
          <a:off x="0" y="0"/>
          <a:ext cx="0" cy="0"/>
          <a:chOff x="0" y="0"/>
          <a:chExt cx="0" cy="0"/>
        </a:xfrm>
      </p:grpSpPr>
      <p:pic>
        <p:nvPicPr>
          <p:cNvPr id="209" name="Google Shape;209;p27"/>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210" name="Google Shape;210;p27"/>
          <p:cNvSpPr/>
          <p:nvPr/>
        </p:nvSpPr>
        <p:spPr>
          <a:xfrm>
            <a:off x="0" y="0"/>
            <a:ext cx="9144000" cy="2569200"/>
          </a:xfrm>
          <a:prstGeom prst="rect">
            <a:avLst/>
          </a:prstGeom>
          <a:solidFill>
            <a:srgbClr val="B7E1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7"/>
          <p:cNvSpPr/>
          <p:nvPr/>
        </p:nvSpPr>
        <p:spPr>
          <a:xfrm rot="-253799">
            <a:off x="1715050" y="640331"/>
            <a:ext cx="5836498" cy="386285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p:nvPr/>
        </p:nvSpPr>
        <p:spPr>
          <a:xfrm rot="240482">
            <a:off x="1721131" y="573214"/>
            <a:ext cx="5824345" cy="399707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7"/>
          <p:cNvSpPr txBox="1"/>
          <p:nvPr/>
        </p:nvSpPr>
        <p:spPr>
          <a:xfrm>
            <a:off x="0" y="0"/>
            <a:ext cx="64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2c</a:t>
            </a:r>
            <a:endParaRPr/>
          </a:p>
        </p:txBody>
      </p:sp>
      <p:sp>
        <p:nvSpPr>
          <p:cNvPr id="214" name="Google Shape;214;p27"/>
          <p:cNvSpPr txBox="1"/>
          <p:nvPr/>
        </p:nvSpPr>
        <p:spPr>
          <a:xfrm rot="-187">
            <a:off x="1870821" y="1786679"/>
            <a:ext cx="55251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4A86E8"/>
                </a:solidFill>
              </a:rPr>
              <a:t>Is the </a:t>
            </a:r>
            <a:r>
              <a:rPr b="1" lang="en" sz="1800">
                <a:solidFill>
                  <a:srgbClr val="FF0000"/>
                </a:solidFill>
              </a:rPr>
              <a:t>AI software development workflow</a:t>
            </a:r>
            <a:r>
              <a:rPr b="1" lang="en" sz="1800">
                <a:solidFill>
                  <a:srgbClr val="4A86E8"/>
                </a:solidFill>
              </a:rPr>
              <a:t> that your team adopted significantly different from the </a:t>
            </a:r>
            <a:r>
              <a:rPr b="1" lang="en" sz="1800">
                <a:solidFill>
                  <a:srgbClr val="FF0000"/>
                </a:solidFill>
              </a:rPr>
              <a:t>classical software development workflow</a:t>
            </a:r>
            <a:r>
              <a:rPr b="1" lang="en" sz="1800">
                <a:solidFill>
                  <a:srgbClr val="4A86E8"/>
                </a:solidFill>
              </a:rPr>
              <a:t>, for example, Scrum or Waterfall? Can you briefly describe your workflow?</a:t>
            </a:r>
            <a:endParaRPr b="1" sz="1800">
              <a:solidFill>
                <a:srgbClr val="4A86E8"/>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18" name="Shape 218"/>
        <p:cNvGrpSpPr/>
        <p:nvPr/>
      </p:nvGrpSpPr>
      <p:grpSpPr>
        <a:xfrm>
          <a:off x="0" y="0"/>
          <a:ext cx="0" cy="0"/>
          <a:chOff x="0" y="0"/>
          <a:chExt cx="0" cy="0"/>
        </a:xfrm>
      </p:grpSpPr>
      <p:pic>
        <p:nvPicPr>
          <p:cNvPr id="219" name="Google Shape;219;p28"/>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220" name="Google Shape;220;p28"/>
          <p:cNvSpPr/>
          <p:nvPr/>
        </p:nvSpPr>
        <p:spPr>
          <a:xfrm>
            <a:off x="0" y="0"/>
            <a:ext cx="9144000" cy="2569200"/>
          </a:xfrm>
          <a:prstGeom prst="rect">
            <a:avLst/>
          </a:prstGeom>
          <a:solidFill>
            <a:srgbClr val="C6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8"/>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8"/>
          <p:cNvSpPr/>
          <p:nvPr/>
        </p:nvSpPr>
        <p:spPr>
          <a:xfrm rot="-253799">
            <a:off x="1715050" y="640331"/>
            <a:ext cx="5836498" cy="386285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8"/>
          <p:cNvSpPr/>
          <p:nvPr/>
        </p:nvSpPr>
        <p:spPr>
          <a:xfrm rot="240482">
            <a:off x="1721131" y="573214"/>
            <a:ext cx="5824345" cy="399707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8"/>
          <p:cNvSpPr txBox="1"/>
          <p:nvPr/>
        </p:nvSpPr>
        <p:spPr>
          <a:xfrm>
            <a:off x="0" y="0"/>
            <a:ext cx="64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2e</a:t>
            </a:r>
            <a:endParaRPr/>
          </a:p>
        </p:txBody>
      </p:sp>
      <p:sp>
        <p:nvSpPr>
          <p:cNvPr id="225" name="Google Shape;225;p28"/>
          <p:cNvSpPr txBox="1"/>
          <p:nvPr/>
        </p:nvSpPr>
        <p:spPr>
          <a:xfrm rot="-373">
            <a:off x="1809458" y="1786767"/>
            <a:ext cx="55251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800">
                <a:solidFill>
                  <a:srgbClr val="4A86E8"/>
                </a:solidFill>
              </a:rPr>
              <a:t>Can the majority of your </a:t>
            </a:r>
            <a:r>
              <a:rPr b="1" lang="en" sz="1800">
                <a:solidFill>
                  <a:srgbClr val="FF0000"/>
                </a:solidFill>
              </a:rPr>
              <a:t>knowledge about QA4AI</a:t>
            </a:r>
            <a:r>
              <a:rPr b="1" lang="en" sz="1800">
                <a:solidFill>
                  <a:srgbClr val="4A86E8"/>
                </a:solidFill>
              </a:rPr>
              <a:t> be obtained from accessible resources such as </a:t>
            </a:r>
            <a:r>
              <a:rPr b="1" lang="en" sz="1800">
                <a:solidFill>
                  <a:srgbClr val="FF0000"/>
                </a:solidFill>
              </a:rPr>
              <a:t>online courses, internet resources, and company training</a:t>
            </a:r>
            <a:r>
              <a:rPr b="1" lang="en" sz="1800">
                <a:solidFill>
                  <a:srgbClr val="4A86E8"/>
                </a:solidFill>
              </a:rPr>
              <a:t>, or does a significant portion of this knowledge come from </a:t>
            </a:r>
            <a:r>
              <a:rPr b="1" lang="en" sz="1800">
                <a:solidFill>
                  <a:srgbClr val="FF0000"/>
                </a:solidFill>
              </a:rPr>
              <a:t>practical experience</a:t>
            </a:r>
            <a:r>
              <a:rPr b="1" lang="en" sz="1800">
                <a:solidFill>
                  <a:srgbClr val="4A86E8"/>
                </a:solidFill>
              </a:rPr>
              <a:t>?</a:t>
            </a:r>
            <a:endParaRPr b="1" sz="1800">
              <a:solidFill>
                <a:srgbClr val="4A86E8"/>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29" name="Shape 229"/>
        <p:cNvGrpSpPr/>
        <p:nvPr/>
      </p:nvGrpSpPr>
      <p:grpSpPr>
        <a:xfrm>
          <a:off x="0" y="0"/>
          <a:ext cx="0" cy="0"/>
          <a:chOff x="0" y="0"/>
          <a:chExt cx="0" cy="0"/>
        </a:xfrm>
      </p:grpSpPr>
      <p:pic>
        <p:nvPicPr>
          <p:cNvPr id="230" name="Google Shape;230;p29"/>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231" name="Google Shape;231;p29"/>
          <p:cNvSpPr/>
          <p:nvPr/>
        </p:nvSpPr>
        <p:spPr>
          <a:xfrm>
            <a:off x="0" y="0"/>
            <a:ext cx="9144000" cy="2569200"/>
          </a:xfrm>
          <a:prstGeom prst="rect">
            <a:avLst/>
          </a:prstGeom>
          <a:solidFill>
            <a:srgbClr val="F4C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9"/>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9"/>
          <p:cNvSpPr/>
          <p:nvPr/>
        </p:nvSpPr>
        <p:spPr>
          <a:xfrm rot="-253799">
            <a:off x="1715050" y="640331"/>
            <a:ext cx="5836498" cy="386285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9"/>
          <p:cNvSpPr/>
          <p:nvPr/>
        </p:nvSpPr>
        <p:spPr>
          <a:xfrm rot="240482">
            <a:off x="1721131" y="573214"/>
            <a:ext cx="5824345" cy="399707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9"/>
          <p:cNvSpPr txBox="1"/>
          <p:nvPr/>
        </p:nvSpPr>
        <p:spPr>
          <a:xfrm>
            <a:off x="0" y="0"/>
            <a:ext cx="64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4a</a:t>
            </a:r>
            <a:endParaRPr/>
          </a:p>
        </p:txBody>
      </p:sp>
      <p:sp>
        <p:nvSpPr>
          <p:cNvPr id="236" name="Google Shape;236;p29"/>
          <p:cNvSpPr txBox="1"/>
          <p:nvPr/>
        </p:nvSpPr>
        <p:spPr>
          <a:xfrm rot="-373">
            <a:off x="1870758" y="1705718"/>
            <a:ext cx="5525100" cy="212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800">
                <a:solidFill>
                  <a:srgbClr val="4A86E8"/>
                </a:solidFill>
              </a:rPr>
              <a:t>Have you utilized </a:t>
            </a:r>
            <a:r>
              <a:rPr b="1" lang="en" sz="1800">
                <a:solidFill>
                  <a:srgbClr val="FF0000"/>
                </a:solidFill>
              </a:rPr>
              <a:t>self-collected data</a:t>
            </a:r>
            <a:r>
              <a:rPr b="1" lang="en" sz="1800">
                <a:solidFill>
                  <a:srgbClr val="4A86E8"/>
                </a:solidFill>
              </a:rPr>
              <a:t>, </a:t>
            </a:r>
            <a:r>
              <a:rPr b="1" lang="en" sz="1800">
                <a:solidFill>
                  <a:srgbClr val="FF0000"/>
                </a:solidFill>
              </a:rPr>
              <a:t>purchased data</a:t>
            </a:r>
            <a:r>
              <a:rPr b="1" lang="en" sz="1800">
                <a:solidFill>
                  <a:srgbClr val="4A86E8"/>
                </a:solidFill>
              </a:rPr>
              <a:t> from other companies, or </a:t>
            </a:r>
            <a:r>
              <a:rPr b="1" lang="en" sz="1800">
                <a:solidFill>
                  <a:srgbClr val="FF0000"/>
                </a:solidFill>
              </a:rPr>
              <a:t>open-source datasets</a:t>
            </a:r>
            <a:r>
              <a:rPr b="1" lang="en" sz="1800">
                <a:solidFill>
                  <a:srgbClr val="4A86E8"/>
                </a:solidFill>
              </a:rPr>
              <a:t> to create training/testing datasets? What factors influenced your decision-making process in selecting these sources?</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40" name="Shape 240"/>
        <p:cNvGrpSpPr/>
        <p:nvPr/>
      </p:nvGrpSpPr>
      <p:grpSpPr>
        <a:xfrm>
          <a:off x="0" y="0"/>
          <a:ext cx="0" cy="0"/>
          <a:chOff x="0" y="0"/>
          <a:chExt cx="0" cy="0"/>
        </a:xfrm>
      </p:grpSpPr>
      <p:pic>
        <p:nvPicPr>
          <p:cNvPr id="241" name="Google Shape;241;p30"/>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242" name="Google Shape;242;p30"/>
          <p:cNvSpPr/>
          <p:nvPr/>
        </p:nvSpPr>
        <p:spPr>
          <a:xfrm>
            <a:off x="0" y="0"/>
            <a:ext cx="9144000" cy="2569200"/>
          </a:xfrm>
          <a:prstGeom prst="rect">
            <a:avLst/>
          </a:prstGeom>
          <a:solidFill>
            <a:srgbClr val="F4C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0"/>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0"/>
          <p:cNvSpPr/>
          <p:nvPr/>
        </p:nvSpPr>
        <p:spPr>
          <a:xfrm rot="-253799">
            <a:off x="1715050" y="640331"/>
            <a:ext cx="5836498" cy="386285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0"/>
          <p:cNvSpPr/>
          <p:nvPr/>
        </p:nvSpPr>
        <p:spPr>
          <a:xfrm rot="240482">
            <a:off x="1721131" y="573214"/>
            <a:ext cx="5824345" cy="399707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0"/>
          <p:cNvSpPr txBox="1"/>
          <p:nvPr/>
        </p:nvSpPr>
        <p:spPr>
          <a:xfrm>
            <a:off x="0" y="0"/>
            <a:ext cx="64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12a</a:t>
            </a:r>
            <a:endParaRPr/>
          </a:p>
        </p:txBody>
      </p:sp>
      <p:sp>
        <p:nvSpPr>
          <p:cNvPr id="247" name="Google Shape;247;p30"/>
          <p:cNvSpPr txBox="1"/>
          <p:nvPr/>
        </p:nvSpPr>
        <p:spPr>
          <a:xfrm rot="-373">
            <a:off x="1870757" y="1232593"/>
            <a:ext cx="5525100" cy="267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en" sz="1800">
                <a:solidFill>
                  <a:srgbClr val="4A86E8"/>
                </a:solidFill>
              </a:rPr>
              <a:t>What components of the quality assurance (QA) process are </a:t>
            </a:r>
            <a:r>
              <a:rPr b="1" lang="en" sz="1800">
                <a:solidFill>
                  <a:srgbClr val="FF0000"/>
                </a:solidFill>
              </a:rPr>
              <a:t>fully automated</a:t>
            </a:r>
            <a:r>
              <a:rPr b="1" lang="en" sz="1800">
                <a:solidFill>
                  <a:srgbClr val="4A86E8"/>
                </a:solidFill>
              </a:rPr>
              <a:t>, and what components require </a:t>
            </a:r>
            <a:r>
              <a:rPr b="1" lang="en" sz="1800">
                <a:solidFill>
                  <a:srgbClr val="FF0000"/>
                </a:solidFill>
              </a:rPr>
              <a:t>human intervention</a:t>
            </a:r>
            <a:r>
              <a:rPr b="1" lang="en" sz="1800">
                <a:solidFill>
                  <a:srgbClr val="4A86E8"/>
                </a:solidFill>
              </a:rPr>
              <a:t>? </a:t>
            </a:r>
            <a:endParaRPr b="1" sz="1800">
              <a:solidFill>
                <a:srgbClr val="4A86E8"/>
              </a:solidFill>
            </a:endParaRPr>
          </a:p>
          <a:p>
            <a:pPr indent="0" lvl="0" marL="0" marR="0" rtl="0" algn="l">
              <a:lnSpc>
                <a:spcPct val="100000"/>
              </a:lnSpc>
              <a:spcBef>
                <a:spcPts val="0"/>
              </a:spcBef>
              <a:spcAft>
                <a:spcPts val="0"/>
              </a:spcAft>
              <a:buNone/>
            </a:pPr>
            <a:r>
              <a:rPr b="1" lang="en" sz="1800">
                <a:solidFill>
                  <a:srgbClr val="4A86E8"/>
                </a:solidFill>
              </a:rPr>
              <a:t>If you could </a:t>
            </a:r>
            <a:r>
              <a:rPr b="1" lang="en" sz="1800">
                <a:solidFill>
                  <a:srgbClr val="FF0000"/>
                </a:solidFill>
              </a:rPr>
              <a:t>envision an ideal tool</a:t>
            </a:r>
            <a:r>
              <a:rPr b="1" lang="en" sz="1800">
                <a:solidFill>
                  <a:srgbClr val="4A86E8"/>
                </a:solidFill>
              </a:rPr>
              <a:t> that could </a:t>
            </a:r>
            <a:r>
              <a:rPr b="1" lang="en" sz="1800">
                <a:solidFill>
                  <a:srgbClr val="FF0000"/>
                </a:solidFill>
              </a:rPr>
              <a:t>automate</a:t>
            </a:r>
            <a:r>
              <a:rPr b="1" lang="en" sz="1800">
                <a:solidFill>
                  <a:srgbClr val="4A86E8"/>
                </a:solidFill>
              </a:rPr>
              <a:t> a manual process, which aspect would you target, and what functions would you like this tool to perform</a:t>
            </a:r>
            <a:r>
              <a:rPr b="1" lang="en" sz="1800">
                <a:solidFill>
                  <a:srgbClr val="4A86E8"/>
                </a:solidFill>
              </a:rPr>
              <a:t>?</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51" name="Shape 251"/>
        <p:cNvGrpSpPr/>
        <p:nvPr/>
      </p:nvGrpSpPr>
      <p:grpSpPr>
        <a:xfrm>
          <a:off x="0" y="0"/>
          <a:ext cx="0" cy="0"/>
          <a:chOff x="0" y="0"/>
          <a:chExt cx="0" cy="0"/>
        </a:xfrm>
      </p:grpSpPr>
      <p:pic>
        <p:nvPicPr>
          <p:cNvPr id="252" name="Google Shape;252;p31"/>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253" name="Google Shape;253;p31"/>
          <p:cNvSpPr/>
          <p:nvPr/>
        </p:nvSpPr>
        <p:spPr>
          <a:xfrm>
            <a:off x="0" y="0"/>
            <a:ext cx="9144000" cy="2569200"/>
          </a:xfrm>
          <a:prstGeom prst="rect">
            <a:avLst/>
          </a:prstGeom>
          <a:solidFill>
            <a:srgbClr val="FADA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1"/>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1"/>
          <p:cNvSpPr/>
          <p:nvPr/>
        </p:nvSpPr>
        <p:spPr>
          <a:xfrm rot="-253799">
            <a:off x="1715050" y="640331"/>
            <a:ext cx="5836498" cy="386285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1"/>
          <p:cNvSpPr/>
          <p:nvPr/>
        </p:nvSpPr>
        <p:spPr>
          <a:xfrm rot="240482">
            <a:off x="1721131" y="573214"/>
            <a:ext cx="5824345" cy="399707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1"/>
          <p:cNvSpPr txBox="1"/>
          <p:nvPr/>
        </p:nvSpPr>
        <p:spPr>
          <a:xfrm>
            <a:off x="0" y="0"/>
            <a:ext cx="64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3b</a:t>
            </a:r>
            <a:endParaRPr/>
          </a:p>
        </p:txBody>
      </p:sp>
      <p:sp>
        <p:nvSpPr>
          <p:cNvPr id="258" name="Google Shape;258;p31"/>
          <p:cNvSpPr txBox="1"/>
          <p:nvPr/>
        </p:nvSpPr>
        <p:spPr>
          <a:xfrm rot="187">
            <a:off x="1809458" y="1786701"/>
            <a:ext cx="55251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800">
                <a:solidFill>
                  <a:srgbClr val="4A86E8"/>
                </a:solidFill>
              </a:rPr>
              <a:t>Could you provide examples of how you would determine </a:t>
            </a:r>
            <a:r>
              <a:rPr b="1" lang="en" sz="1800">
                <a:solidFill>
                  <a:srgbClr val="FF0000"/>
                </a:solidFill>
              </a:rPr>
              <a:t>which aspects of an AI system</a:t>
            </a:r>
            <a:r>
              <a:rPr b="1" lang="en" sz="1800">
                <a:solidFill>
                  <a:srgbClr val="4A86E8"/>
                </a:solidFill>
              </a:rPr>
              <a:t>, such as accuracy, fairness, </a:t>
            </a:r>
            <a:r>
              <a:rPr b="1" lang="en" sz="1800">
                <a:solidFill>
                  <a:srgbClr val="FF0000"/>
                </a:solidFill>
              </a:rPr>
              <a:t>to prioritize</a:t>
            </a:r>
            <a:r>
              <a:rPr b="1" lang="en" sz="1800">
                <a:solidFill>
                  <a:srgbClr val="4A86E8"/>
                </a:solidFill>
              </a:rPr>
              <a:t> based on the </a:t>
            </a:r>
            <a:r>
              <a:rPr b="1" lang="en" sz="1800">
                <a:solidFill>
                  <a:srgbClr val="FF0000"/>
                </a:solidFill>
              </a:rPr>
              <a:t>client's requirements</a:t>
            </a:r>
            <a:r>
              <a:rPr b="1" lang="en" sz="1800">
                <a:solidFill>
                  <a:srgbClr val="4A86E8"/>
                </a:solidFill>
              </a:rPr>
              <a:t>? How would you </a:t>
            </a:r>
            <a:r>
              <a:rPr b="1" lang="en" sz="1800">
                <a:solidFill>
                  <a:srgbClr val="FF0000"/>
                </a:solidFill>
              </a:rPr>
              <a:t>align</a:t>
            </a:r>
            <a:r>
              <a:rPr b="1" lang="en" sz="1800">
                <a:solidFill>
                  <a:srgbClr val="4A86E8"/>
                </a:solidFill>
              </a:rPr>
              <a:t> the client's needs with these aspects?</a:t>
            </a:r>
            <a:endParaRPr b="1" sz="1800">
              <a:solidFill>
                <a:srgbClr val="4A86E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65" name="Shape 65"/>
        <p:cNvGrpSpPr/>
        <p:nvPr/>
      </p:nvGrpSpPr>
      <p:grpSpPr>
        <a:xfrm>
          <a:off x="0" y="0"/>
          <a:ext cx="0" cy="0"/>
          <a:chOff x="0" y="0"/>
          <a:chExt cx="0" cy="0"/>
        </a:xfrm>
      </p:grpSpPr>
      <p:pic>
        <p:nvPicPr>
          <p:cNvPr id="66" name="Google Shape;66;p14"/>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67" name="Google Shape;67;p14"/>
          <p:cNvSpPr/>
          <p:nvPr/>
        </p:nvSpPr>
        <p:spPr>
          <a:xfrm>
            <a:off x="0" y="0"/>
            <a:ext cx="9144000" cy="2569200"/>
          </a:xfrm>
          <a:prstGeom prst="rect">
            <a:avLst/>
          </a:prstGeom>
          <a:solidFill>
            <a:srgbClr val="FADA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rot="-253799">
            <a:off x="1715050" y="640331"/>
            <a:ext cx="5836498" cy="386285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rot="240482">
            <a:off x="1721131" y="573214"/>
            <a:ext cx="5824345" cy="399707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nvSpPr>
        <p:spPr>
          <a:xfrm>
            <a:off x="0" y="0"/>
            <a:ext cx="64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2a</a:t>
            </a:r>
            <a:endParaRPr/>
          </a:p>
        </p:txBody>
      </p:sp>
      <p:sp>
        <p:nvSpPr>
          <p:cNvPr id="72" name="Google Shape;72;p14"/>
          <p:cNvSpPr txBox="1"/>
          <p:nvPr/>
        </p:nvSpPr>
        <p:spPr>
          <a:xfrm rot="747">
            <a:off x="1809446" y="1925239"/>
            <a:ext cx="5525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4A86E8"/>
                </a:solidFill>
              </a:rPr>
              <a:t>Can you briefly share with me some problems that you guys solved utilising </a:t>
            </a:r>
            <a:r>
              <a:rPr b="1" lang="en" sz="2400">
                <a:solidFill>
                  <a:srgbClr val="FF0000"/>
                </a:solidFill>
              </a:rPr>
              <a:t>AI magic</a:t>
            </a:r>
            <a:r>
              <a:rPr b="1" lang="en" sz="2400">
                <a:solidFill>
                  <a:srgbClr val="4A86E8"/>
                </a:solidFill>
              </a:rPr>
              <a:t>?</a:t>
            </a:r>
            <a:endParaRPr b="1" sz="2400">
              <a:solidFill>
                <a:srgbClr val="4A86E8"/>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62" name="Shape 262"/>
        <p:cNvGrpSpPr/>
        <p:nvPr/>
      </p:nvGrpSpPr>
      <p:grpSpPr>
        <a:xfrm>
          <a:off x="0" y="0"/>
          <a:ext cx="0" cy="0"/>
          <a:chOff x="0" y="0"/>
          <a:chExt cx="0" cy="0"/>
        </a:xfrm>
      </p:grpSpPr>
      <p:pic>
        <p:nvPicPr>
          <p:cNvPr id="263" name="Google Shape;263;p32"/>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264" name="Google Shape;264;p32"/>
          <p:cNvSpPr/>
          <p:nvPr/>
        </p:nvSpPr>
        <p:spPr>
          <a:xfrm>
            <a:off x="0" y="0"/>
            <a:ext cx="9144000" cy="25692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2"/>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2"/>
          <p:cNvSpPr/>
          <p:nvPr/>
        </p:nvSpPr>
        <p:spPr>
          <a:xfrm rot="-253799">
            <a:off x="1715050" y="640331"/>
            <a:ext cx="5836498" cy="386285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2"/>
          <p:cNvSpPr/>
          <p:nvPr/>
        </p:nvSpPr>
        <p:spPr>
          <a:xfrm rot="240482">
            <a:off x="1721131" y="573214"/>
            <a:ext cx="5824345" cy="399707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
          <p:cNvSpPr txBox="1"/>
          <p:nvPr/>
        </p:nvSpPr>
        <p:spPr>
          <a:xfrm>
            <a:off x="0" y="0"/>
            <a:ext cx="64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4c</a:t>
            </a:r>
            <a:endParaRPr/>
          </a:p>
        </p:txBody>
      </p:sp>
      <p:sp>
        <p:nvSpPr>
          <p:cNvPr id="269" name="Google Shape;269;p32"/>
          <p:cNvSpPr txBox="1"/>
          <p:nvPr/>
        </p:nvSpPr>
        <p:spPr>
          <a:xfrm rot="-373">
            <a:off x="1870758" y="2063755"/>
            <a:ext cx="5525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4A86E8"/>
                </a:solidFill>
              </a:rPr>
              <a:t>Do you have experience that you had </a:t>
            </a:r>
            <a:r>
              <a:rPr b="1" lang="en" sz="1800">
                <a:solidFill>
                  <a:srgbClr val="FF0000"/>
                </a:solidFill>
              </a:rPr>
              <a:t>limited data</a:t>
            </a:r>
            <a:r>
              <a:rPr b="1" lang="en" sz="1800">
                <a:solidFill>
                  <a:srgbClr val="4A86E8"/>
                </a:solidFill>
              </a:rPr>
              <a:t> to work with? How did you and your team ensure that your AI models were still </a:t>
            </a:r>
            <a:r>
              <a:rPr b="1" lang="en" sz="1800">
                <a:solidFill>
                  <a:srgbClr val="FF0000"/>
                </a:solidFill>
              </a:rPr>
              <a:t>reliable</a:t>
            </a:r>
            <a:r>
              <a:rPr b="1" lang="en" sz="1800">
                <a:solidFill>
                  <a:srgbClr val="4A86E8"/>
                </a:solidFill>
              </a:rPr>
              <a:t>?</a:t>
            </a:r>
            <a:endParaRPr b="1" sz="1800">
              <a:solidFill>
                <a:srgbClr val="4A86E8"/>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73" name="Shape 273"/>
        <p:cNvGrpSpPr/>
        <p:nvPr/>
      </p:nvGrpSpPr>
      <p:grpSpPr>
        <a:xfrm>
          <a:off x="0" y="0"/>
          <a:ext cx="0" cy="0"/>
          <a:chOff x="0" y="0"/>
          <a:chExt cx="0" cy="0"/>
        </a:xfrm>
      </p:grpSpPr>
      <p:pic>
        <p:nvPicPr>
          <p:cNvPr id="274" name="Google Shape;274;p33"/>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275" name="Google Shape;275;p33"/>
          <p:cNvSpPr/>
          <p:nvPr/>
        </p:nvSpPr>
        <p:spPr>
          <a:xfrm>
            <a:off x="0" y="0"/>
            <a:ext cx="9144000" cy="2569200"/>
          </a:xfrm>
          <a:prstGeom prst="rect">
            <a:avLst/>
          </a:prstGeom>
          <a:solidFill>
            <a:srgbClr val="C6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3"/>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3"/>
          <p:cNvSpPr/>
          <p:nvPr/>
        </p:nvSpPr>
        <p:spPr>
          <a:xfrm rot="-253799">
            <a:off x="1715050" y="640331"/>
            <a:ext cx="5836498" cy="386285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3"/>
          <p:cNvSpPr/>
          <p:nvPr/>
        </p:nvSpPr>
        <p:spPr>
          <a:xfrm rot="240482">
            <a:off x="1721131" y="573214"/>
            <a:ext cx="5824345" cy="399707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3"/>
          <p:cNvSpPr txBox="1"/>
          <p:nvPr/>
        </p:nvSpPr>
        <p:spPr>
          <a:xfrm>
            <a:off x="0" y="0"/>
            <a:ext cx="64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4d</a:t>
            </a:r>
            <a:endParaRPr/>
          </a:p>
        </p:txBody>
      </p:sp>
      <p:sp>
        <p:nvSpPr>
          <p:cNvPr id="280" name="Google Shape;280;p33"/>
          <p:cNvSpPr txBox="1"/>
          <p:nvPr/>
        </p:nvSpPr>
        <p:spPr>
          <a:xfrm>
            <a:off x="1809458" y="955647"/>
            <a:ext cx="5525100" cy="323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800">
                <a:solidFill>
                  <a:srgbClr val="4A86E8"/>
                </a:solidFill>
              </a:rPr>
              <a:t>In the context of Deep Learning systems, </a:t>
            </a:r>
            <a:r>
              <a:rPr b="1" lang="en" sz="1800">
                <a:solidFill>
                  <a:srgbClr val="FF0000"/>
                </a:solidFill>
              </a:rPr>
              <a:t>data adequacy</a:t>
            </a:r>
            <a:r>
              <a:rPr b="1" lang="en" sz="1800">
                <a:solidFill>
                  <a:srgbClr val="4A86E8"/>
                </a:solidFill>
              </a:rPr>
              <a:t> refers to the ability of a testing method to measure the diversity of an input dataset. This is important because Deep Learning systems rely on large amounts of data to learn and make predictions, and it is crucial to ensure that they can handle </a:t>
            </a:r>
            <a:r>
              <a:rPr b="1" lang="en" sz="1800">
                <a:solidFill>
                  <a:srgbClr val="FF0000"/>
                </a:solidFill>
              </a:rPr>
              <a:t>a wide range of inputs</a:t>
            </a:r>
            <a:r>
              <a:rPr b="1" lang="en" sz="1800">
                <a:solidFill>
                  <a:srgbClr val="4A86E8"/>
                </a:solidFill>
              </a:rPr>
              <a:t> in order to be robust and reliable. Based on your project experience, can you share us with some </a:t>
            </a:r>
            <a:r>
              <a:rPr b="1" lang="en" sz="1800">
                <a:solidFill>
                  <a:srgbClr val="FF0000"/>
                </a:solidFill>
              </a:rPr>
              <a:t>efficient practices to evaluate the adequacy of the test dataset?</a:t>
            </a:r>
            <a:endParaRPr b="1" sz="180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84" name="Shape 284"/>
        <p:cNvGrpSpPr/>
        <p:nvPr/>
      </p:nvGrpSpPr>
      <p:grpSpPr>
        <a:xfrm>
          <a:off x="0" y="0"/>
          <a:ext cx="0" cy="0"/>
          <a:chOff x="0" y="0"/>
          <a:chExt cx="0" cy="0"/>
        </a:xfrm>
      </p:grpSpPr>
      <p:pic>
        <p:nvPicPr>
          <p:cNvPr id="285" name="Google Shape;285;p34"/>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286" name="Google Shape;286;p34"/>
          <p:cNvSpPr/>
          <p:nvPr/>
        </p:nvSpPr>
        <p:spPr>
          <a:xfrm>
            <a:off x="0" y="0"/>
            <a:ext cx="9144000" cy="2569200"/>
          </a:xfrm>
          <a:prstGeom prst="rect">
            <a:avLst/>
          </a:prstGeom>
          <a:solidFill>
            <a:srgbClr val="B7E1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4"/>
          <p:cNvSpPr/>
          <p:nvPr/>
        </p:nvSpPr>
        <p:spPr>
          <a:xfrm rot="-253799">
            <a:off x="1715050" y="640331"/>
            <a:ext cx="5836498" cy="386285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4"/>
          <p:cNvSpPr/>
          <p:nvPr/>
        </p:nvSpPr>
        <p:spPr>
          <a:xfrm rot="240482">
            <a:off x="1721131" y="573214"/>
            <a:ext cx="5824345" cy="399707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4"/>
          <p:cNvSpPr txBox="1"/>
          <p:nvPr/>
        </p:nvSpPr>
        <p:spPr>
          <a:xfrm>
            <a:off x="0" y="0"/>
            <a:ext cx="64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5c</a:t>
            </a:r>
            <a:endParaRPr/>
          </a:p>
        </p:txBody>
      </p:sp>
      <p:sp>
        <p:nvSpPr>
          <p:cNvPr id="290" name="Google Shape;290;p34"/>
          <p:cNvSpPr txBox="1"/>
          <p:nvPr/>
        </p:nvSpPr>
        <p:spPr>
          <a:xfrm rot="560">
            <a:off x="1867958" y="622599"/>
            <a:ext cx="5525100" cy="380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1300">
                <a:solidFill>
                  <a:schemeClr val="dk1"/>
                </a:solidFill>
              </a:rPr>
              <a:t>Usually, the data distribution of the target environment of AI software will drift over time. For example, let's consider an AI model for predicting house prices in a certain area. Over time, factors like the local economy, population growth, or even unforeseen events like natural disasters could change the housing market dynamics. The model that was initially trained on past data may no longer provide accurate predictions because the data distribution it was trained on has drifted from the current reality. </a:t>
            </a:r>
            <a:endParaRPr sz="1300">
              <a:solidFill>
                <a:schemeClr val="dk1"/>
              </a:solidFill>
            </a:endParaRPr>
          </a:p>
          <a:p>
            <a:pPr indent="0" lvl="0" marL="0" marR="0" rtl="0" algn="l">
              <a:lnSpc>
                <a:spcPct val="100000"/>
              </a:lnSpc>
              <a:spcBef>
                <a:spcPts val="0"/>
              </a:spcBef>
              <a:spcAft>
                <a:spcPts val="0"/>
              </a:spcAft>
              <a:buNone/>
            </a:pPr>
            <a:r>
              <a:t/>
            </a:r>
            <a:endParaRPr b="1" sz="1800">
              <a:solidFill>
                <a:srgbClr val="4A86E8"/>
              </a:solidFill>
            </a:endParaRPr>
          </a:p>
          <a:p>
            <a:pPr indent="0" lvl="0" marL="0" marR="0" rtl="0" algn="l">
              <a:lnSpc>
                <a:spcPct val="100000"/>
              </a:lnSpc>
              <a:spcBef>
                <a:spcPts val="0"/>
              </a:spcBef>
              <a:spcAft>
                <a:spcPts val="0"/>
              </a:spcAft>
              <a:buNone/>
            </a:pPr>
            <a:r>
              <a:rPr b="1" lang="en" sz="1800">
                <a:solidFill>
                  <a:srgbClr val="4A86E8"/>
                </a:solidFill>
              </a:rPr>
              <a:t>In the context of your recent projects, do you believe that they are or could be affected by </a:t>
            </a:r>
            <a:r>
              <a:rPr b="1" lang="en" sz="1800">
                <a:solidFill>
                  <a:srgbClr val="FF0000"/>
                </a:solidFill>
              </a:rPr>
              <a:t>data drifting</a:t>
            </a:r>
            <a:r>
              <a:rPr b="1" lang="en" sz="1800">
                <a:solidFill>
                  <a:srgbClr val="4A86E8"/>
                </a:solidFill>
              </a:rPr>
              <a:t> over time? If so, how would you </a:t>
            </a:r>
            <a:r>
              <a:rPr b="1" lang="en" sz="1800">
                <a:solidFill>
                  <a:srgbClr val="FF0000"/>
                </a:solidFill>
              </a:rPr>
              <a:t>approach this issue</a:t>
            </a:r>
            <a:r>
              <a:rPr b="1" lang="en" sz="1800">
                <a:solidFill>
                  <a:srgbClr val="4A86E8"/>
                </a:solidFill>
              </a:rPr>
              <a:t> to ensure that your AI models remain high quality as the underlying data changes? How </a:t>
            </a:r>
            <a:r>
              <a:rPr b="1" lang="en" sz="1800">
                <a:solidFill>
                  <a:srgbClr val="FF0000"/>
                </a:solidFill>
              </a:rPr>
              <a:t>frequently</a:t>
            </a:r>
            <a:r>
              <a:rPr b="1" lang="en" sz="1800">
                <a:solidFill>
                  <a:srgbClr val="4A86E8"/>
                </a:solidFill>
              </a:rPr>
              <a:t> data update is needed?</a:t>
            </a:r>
            <a:endParaRPr b="1" sz="1800">
              <a:solidFill>
                <a:srgbClr val="4A86E8"/>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94" name="Shape 294"/>
        <p:cNvGrpSpPr/>
        <p:nvPr/>
      </p:nvGrpSpPr>
      <p:grpSpPr>
        <a:xfrm>
          <a:off x="0" y="0"/>
          <a:ext cx="0" cy="0"/>
          <a:chOff x="0" y="0"/>
          <a:chExt cx="0" cy="0"/>
        </a:xfrm>
      </p:grpSpPr>
      <p:pic>
        <p:nvPicPr>
          <p:cNvPr id="295" name="Google Shape;295;p35"/>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296" name="Google Shape;296;p35"/>
          <p:cNvSpPr/>
          <p:nvPr/>
        </p:nvSpPr>
        <p:spPr>
          <a:xfrm>
            <a:off x="0" y="0"/>
            <a:ext cx="9144000" cy="2569200"/>
          </a:xfrm>
          <a:prstGeom prst="rect">
            <a:avLst/>
          </a:prstGeom>
          <a:solidFill>
            <a:srgbClr val="FADA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5"/>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5"/>
          <p:cNvSpPr/>
          <p:nvPr/>
        </p:nvSpPr>
        <p:spPr>
          <a:xfrm rot="-253799">
            <a:off x="1715050" y="640331"/>
            <a:ext cx="5836498" cy="386285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5"/>
          <p:cNvSpPr/>
          <p:nvPr/>
        </p:nvSpPr>
        <p:spPr>
          <a:xfrm rot="240482">
            <a:off x="1721131" y="573214"/>
            <a:ext cx="5824345" cy="399707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5"/>
          <p:cNvSpPr txBox="1"/>
          <p:nvPr/>
        </p:nvSpPr>
        <p:spPr>
          <a:xfrm>
            <a:off x="0" y="0"/>
            <a:ext cx="64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5a</a:t>
            </a:r>
            <a:endParaRPr/>
          </a:p>
        </p:txBody>
      </p:sp>
      <p:sp>
        <p:nvSpPr>
          <p:cNvPr id="301" name="Google Shape;301;p35"/>
          <p:cNvSpPr txBox="1"/>
          <p:nvPr/>
        </p:nvSpPr>
        <p:spPr>
          <a:xfrm rot="-373">
            <a:off x="1870758" y="2202467"/>
            <a:ext cx="55251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800">
                <a:solidFill>
                  <a:srgbClr val="4A86E8"/>
                </a:solidFill>
              </a:rPr>
              <a:t>What methods will your team use to </a:t>
            </a:r>
            <a:r>
              <a:rPr b="1" lang="en" sz="1800">
                <a:solidFill>
                  <a:srgbClr val="FF0000"/>
                </a:solidFill>
              </a:rPr>
              <a:t>validate</a:t>
            </a:r>
            <a:r>
              <a:rPr b="1" lang="en" sz="1800">
                <a:solidFill>
                  <a:srgbClr val="4A86E8"/>
                </a:solidFill>
              </a:rPr>
              <a:t> and </a:t>
            </a:r>
            <a:r>
              <a:rPr b="1" lang="en" sz="1800">
                <a:solidFill>
                  <a:srgbClr val="FF0000"/>
                </a:solidFill>
              </a:rPr>
              <a:t>clean data</a:t>
            </a:r>
            <a:r>
              <a:rPr b="1" lang="en" sz="1800">
                <a:solidFill>
                  <a:srgbClr val="4A86E8"/>
                </a:solidFill>
              </a:rPr>
              <a:t> in order to ensure data quality</a:t>
            </a:r>
            <a:r>
              <a:rPr b="1" lang="en" sz="1800">
                <a:solidFill>
                  <a:srgbClr val="4A86E8"/>
                </a:solidFill>
              </a:rPr>
              <a:t>?</a:t>
            </a:r>
            <a:endParaRPr b="1" sz="1800">
              <a:solidFill>
                <a:srgbClr val="4A86E8"/>
              </a:solidFill>
            </a:endParaRPr>
          </a:p>
          <a:p>
            <a:pPr indent="0" lvl="0" marL="0" marR="0" rtl="0" algn="l">
              <a:lnSpc>
                <a:spcPct val="100000"/>
              </a:lnSpc>
              <a:spcBef>
                <a:spcPts val="0"/>
              </a:spcBef>
              <a:spcAft>
                <a:spcPts val="0"/>
              </a:spcAft>
              <a:buNone/>
            </a:pPr>
            <a:r>
              <a:rPr b="1" lang="en" sz="1800">
                <a:solidFill>
                  <a:srgbClr val="4A86E8"/>
                </a:solidFill>
              </a:rPr>
              <a:t>(</a:t>
            </a:r>
            <a:r>
              <a:rPr b="1" lang="en" sz="1800">
                <a:solidFill>
                  <a:srgbClr val="FF0000"/>
                </a:solidFill>
              </a:rPr>
              <a:t>sensitive information etc</a:t>
            </a:r>
            <a:r>
              <a:rPr b="1" lang="en" sz="1800">
                <a:solidFill>
                  <a:srgbClr val="4A86E8"/>
                </a:solidFill>
              </a:rPr>
              <a:t>)</a:t>
            </a:r>
            <a:endParaRPr b="1" sz="1800">
              <a:solidFill>
                <a:srgbClr val="4A86E8"/>
              </a:solidFill>
            </a:endParaRPr>
          </a:p>
          <a:p>
            <a:pPr indent="0" lvl="0" marL="0" rtl="0" algn="l">
              <a:spcBef>
                <a:spcPts val="0"/>
              </a:spcBef>
              <a:spcAft>
                <a:spcPts val="0"/>
              </a:spcAft>
              <a:buClr>
                <a:schemeClr val="dk1"/>
              </a:buClr>
              <a:buSzPts val="1100"/>
              <a:buFont typeface="Arial"/>
              <a:buNone/>
            </a:pPr>
            <a:r>
              <a:rPr b="1" lang="en" sz="1800">
                <a:solidFill>
                  <a:srgbClr val="4A86E8"/>
                </a:solidFill>
              </a:rPr>
              <a:t>Will this process influence the </a:t>
            </a:r>
            <a:r>
              <a:rPr b="1" lang="en" sz="1800">
                <a:solidFill>
                  <a:srgbClr val="FF0000"/>
                </a:solidFill>
              </a:rPr>
              <a:t>quality</a:t>
            </a:r>
            <a:r>
              <a:rPr b="1" lang="en" sz="1800">
                <a:solidFill>
                  <a:srgbClr val="4A86E8"/>
                </a:solidFill>
              </a:rPr>
              <a:t> of the AI project?</a:t>
            </a:r>
            <a:endParaRPr b="1" sz="180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05" name="Shape 305"/>
        <p:cNvGrpSpPr/>
        <p:nvPr/>
      </p:nvGrpSpPr>
      <p:grpSpPr>
        <a:xfrm>
          <a:off x="0" y="0"/>
          <a:ext cx="0" cy="0"/>
          <a:chOff x="0" y="0"/>
          <a:chExt cx="0" cy="0"/>
        </a:xfrm>
      </p:grpSpPr>
      <p:pic>
        <p:nvPicPr>
          <p:cNvPr id="306" name="Google Shape;306;p36"/>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307" name="Google Shape;307;p36"/>
          <p:cNvSpPr/>
          <p:nvPr/>
        </p:nvSpPr>
        <p:spPr>
          <a:xfrm>
            <a:off x="0" y="0"/>
            <a:ext cx="9144000" cy="25692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6"/>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6"/>
          <p:cNvSpPr/>
          <p:nvPr/>
        </p:nvSpPr>
        <p:spPr>
          <a:xfrm rot="-253799">
            <a:off x="1715050" y="640331"/>
            <a:ext cx="5836498" cy="386285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6"/>
          <p:cNvSpPr/>
          <p:nvPr/>
        </p:nvSpPr>
        <p:spPr>
          <a:xfrm rot="240482">
            <a:off x="1721131" y="573214"/>
            <a:ext cx="5824345" cy="399707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6"/>
          <p:cNvSpPr txBox="1"/>
          <p:nvPr/>
        </p:nvSpPr>
        <p:spPr>
          <a:xfrm>
            <a:off x="0" y="0"/>
            <a:ext cx="64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5d</a:t>
            </a:r>
            <a:endParaRPr/>
          </a:p>
        </p:txBody>
      </p:sp>
      <p:sp>
        <p:nvSpPr>
          <p:cNvPr id="312" name="Google Shape;312;p36"/>
          <p:cNvSpPr txBox="1"/>
          <p:nvPr/>
        </p:nvSpPr>
        <p:spPr>
          <a:xfrm rot="-373">
            <a:off x="1870758" y="1648268"/>
            <a:ext cx="55251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4A86E8"/>
                </a:solidFill>
              </a:rPr>
              <a:t>If you could </a:t>
            </a:r>
            <a:r>
              <a:rPr b="1" lang="en" sz="1800">
                <a:solidFill>
                  <a:srgbClr val="FF0000"/>
                </a:solidFill>
              </a:rPr>
              <a:t>envision a tool</a:t>
            </a:r>
            <a:r>
              <a:rPr b="1" lang="en" sz="1800">
                <a:solidFill>
                  <a:srgbClr val="4A86E8"/>
                </a:solidFill>
              </a:rPr>
              <a:t> to assist in addressing </a:t>
            </a:r>
            <a:r>
              <a:rPr b="1" lang="en" sz="1800">
                <a:solidFill>
                  <a:srgbClr val="FF0000"/>
                </a:solidFill>
              </a:rPr>
              <a:t>data quality issues</a:t>
            </a:r>
            <a:r>
              <a:rPr b="1" lang="en" sz="1800">
                <a:solidFill>
                  <a:srgbClr val="4A86E8"/>
                </a:solidFill>
              </a:rPr>
              <a:t> in your machine learning projects, what key features or capabilities would you desire? How would this ideal tool facilitate your work and improve the overall quality of your data?</a:t>
            </a:r>
            <a:endParaRPr b="1" sz="1800">
              <a:solidFill>
                <a:srgbClr val="4A86E8"/>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16" name="Shape 316"/>
        <p:cNvGrpSpPr/>
        <p:nvPr/>
      </p:nvGrpSpPr>
      <p:grpSpPr>
        <a:xfrm>
          <a:off x="0" y="0"/>
          <a:ext cx="0" cy="0"/>
          <a:chOff x="0" y="0"/>
          <a:chExt cx="0" cy="0"/>
        </a:xfrm>
      </p:grpSpPr>
      <p:pic>
        <p:nvPicPr>
          <p:cNvPr id="317" name="Google Shape;317;p37"/>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318" name="Google Shape;318;p37"/>
          <p:cNvSpPr/>
          <p:nvPr/>
        </p:nvSpPr>
        <p:spPr>
          <a:xfrm>
            <a:off x="0" y="0"/>
            <a:ext cx="9144000" cy="2569200"/>
          </a:xfrm>
          <a:prstGeom prst="rect">
            <a:avLst/>
          </a:prstGeom>
          <a:solidFill>
            <a:srgbClr val="F4C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7"/>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7"/>
          <p:cNvSpPr/>
          <p:nvPr/>
        </p:nvSpPr>
        <p:spPr>
          <a:xfrm rot="-253799">
            <a:off x="1715050" y="640331"/>
            <a:ext cx="5836498" cy="386285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7"/>
          <p:cNvSpPr/>
          <p:nvPr/>
        </p:nvSpPr>
        <p:spPr>
          <a:xfrm rot="240482">
            <a:off x="1721131" y="573214"/>
            <a:ext cx="5824345" cy="399707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7"/>
          <p:cNvSpPr txBox="1"/>
          <p:nvPr/>
        </p:nvSpPr>
        <p:spPr>
          <a:xfrm>
            <a:off x="0" y="0"/>
            <a:ext cx="64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8a</a:t>
            </a:r>
            <a:endParaRPr/>
          </a:p>
        </p:txBody>
      </p:sp>
      <p:sp>
        <p:nvSpPr>
          <p:cNvPr id="323" name="Google Shape;323;p37"/>
          <p:cNvSpPr txBox="1"/>
          <p:nvPr/>
        </p:nvSpPr>
        <p:spPr>
          <a:xfrm rot="-373">
            <a:off x="1870758" y="1371117"/>
            <a:ext cx="5525100" cy="267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800">
                <a:solidFill>
                  <a:srgbClr val="4A86E8"/>
                </a:solidFill>
              </a:rPr>
              <a:t>After obtaining all the features that you want to feed into your model, In the projects that you have developed, when do you prefer to develop models </a:t>
            </a:r>
            <a:r>
              <a:rPr b="1" lang="en" sz="1800">
                <a:solidFill>
                  <a:srgbClr val="FF0000"/>
                </a:solidFill>
              </a:rPr>
              <a:t>from scratch</a:t>
            </a:r>
            <a:r>
              <a:rPr b="1" lang="en" sz="1800">
                <a:solidFill>
                  <a:srgbClr val="4A86E8"/>
                </a:solidFill>
              </a:rPr>
              <a:t> and when do you prefer to </a:t>
            </a:r>
            <a:r>
              <a:rPr b="1" lang="en" sz="1800">
                <a:solidFill>
                  <a:srgbClr val="FF0000"/>
                </a:solidFill>
              </a:rPr>
              <a:t>fine-tune a Pretrained Model</a:t>
            </a:r>
            <a:r>
              <a:rPr b="1" lang="en" sz="1800">
                <a:solidFill>
                  <a:srgbClr val="4A86E8"/>
                </a:solidFill>
              </a:rPr>
              <a:t> to assure project quality? What affects your decision-making process</a:t>
            </a:r>
            <a:r>
              <a:rPr b="1" lang="en" sz="1800">
                <a:solidFill>
                  <a:srgbClr val="4A86E8"/>
                </a:solidFill>
              </a:rPr>
              <a:t>?</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27" name="Shape 327"/>
        <p:cNvGrpSpPr/>
        <p:nvPr/>
      </p:nvGrpSpPr>
      <p:grpSpPr>
        <a:xfrm>
          <a:off x="0" y="0"/>
          <a:ext cx="0" cy="0"/>
          <a:chOff x="0" y="0"/>
          <a:chExt cx="0" cy="0"/>
        </a:xfrm>
      </p:grpSpPr>
      <p:pic>
        <p:nvPicPr>
          <p:cNvPr id="328" name="Google Shape;328;p38"/>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329" name="Google Shape;329;p38"/>
          <p:cNvSpPr/>
          <p:nvPr/>
        </p:nvSpPr>
        <p:spPr>
          <a:xfrm>
            <a:off x="0" y="0"/>
            <a:ext cx="9144000" cy="2569200"/>
          </a:xfrm>
          <a:prstGeom prst="rect">
            <a:avLst/>
          </a:prstGeom>
          <a:solidFill>
            <a:srgbClr val="B7E1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8"/>
          <p:cNvSpPr/>
          <p:nvPr/>
        </p:nvSpPr>
        <p:spPr>
          <a:xfrm rot="-253799">
            <a:off x="1715050" y="640331"/>
            <a:ext cx="5836498" cy="386285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8"/>
          <p:cNvSpPr/>
          <p:nvPr/>
        </p:nvSpPr>
        <p:spPr>
          <a:xfrm rot="240482">
            <a:off x="1721131" y="573214"/>
            <a:ext cx="5824345" cy="399707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8"/>
          <p:cNvSpPr txBox="1"/>
          <p:nvPr/>
        </p:nvSpPr>
        <p:spPr>
          <a:xfrm>
            <a:off x="0" y="0"/>
            <a:ext cx="64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8b</a:t>
            </a:r>
            <a:endParaRPr/>
          </a:p>
        </p:txBody>
      </p:sp>
      <p:sp>
        <p:nvSpPr>
          <p:cNvPr id="333" name="Google Shape;333;p38"/>
          <p:cNvSpPr txBox="1"/>
          <p:nvPr/>
        </p:nvSpPr>
        <p:spPr>
          <a:xfrm rot="187">
            <a:off x="1809458" y="1786701"/>
            <a:ext cx="55251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800">
                <a:solidFill>
                  <a:srgbClr val="4A86E8"/>
                </a:solidFill>
              </a:rPr>
              <a:t>Under the context that you decided to </a:t>
            </a:r>
            <a:r>
              <a:rPr b="1" lang="en" sz="1800">
                <a:solidFill>
                  <a:srgbClr val="FF0000"/>
                </a:solidFill>
              </a:rPr>
              <a:t>start from scratch</a:t>
            </a:r>
            <a:r>
              <a:rPr b="1" lang="en" sz="1800">
                <a:solidFill>
                  <a:srgbClr val="4A86E8"/>
                </a:solidFill>
              </a:rPr>
              <a:t>, When will you choose PyTorch, when will you choose TensorFlow, and when will you choose other programming languages and other ML frameworks?</a:t>
            </a:r>
            <a:endParaRPr b="1" sz="1800">
              <a:solidFill>
                <a:srgbClr val="4A86E8"/>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37" name="Shape 337"/>
        <p:cNvGrpSpPr/>
        <p:nvPr/>
      </p:nvGrpSpPr>
      <p:grpSpPr>
        <a:xfrm>
          <a:off x="0" y="0"/>
          <a:ext cx="0" cy="0"/>
          <a:chOff x="0" y="0"/>
          <a:chExt cx="0" cy="0"/>
        </a:xfrm>
      </p:grpSpPr>
      <p:pic>
        <p:nvPicPr>
          <p:cNvPr id="338" name="Google Shape;338;p39"/>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339" name="Google Shape;339;p39"/>
          <p:cNvSpPr/>
          <p:nvPr/>
        </p:nvSpPr>
        <p:spPr>
          <a:xfrm>
            <a:off x="0" y="0"/>
            <a:ext cx="9144000" cy="25692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9"/>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9"/>
          <p:cNvSpPr/>
          <p:nvPr/>
        </p:nvSpPr>
        <p:spPr>
          <a:xfrm rot="-253799">
            <a:off x="1715050" y="640331"/>
            <a:ext cx="5836498" cy="386285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9"/>
          <p:cNvSpPr/>
          <p:nvPr/>
        </p:nvSpPr>
        <p:spPr>
          <a:xfrm rot="240482">
            <a:off x="1721131" y="573214"/>
            <a:ext cx="5824345" cy="399707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9"/>
          <p:cNvSpPr txBox="1"/>
          <p:nvPr/>
        </p:nvSpPr>
        <p:spPr>
          <a:xfrm>
            <a:off x="0" y="0"/>
            <a:ext cx="64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8c</a:t>
            </a:r>
            <a:endParaRPr/>
          </a:p>
        </p:txBody>
      </p:sp>
      <p:sp>
        <p:nvSpPr>
          <p:cNvPr id="344" name="Google Shape;344;p39"/>
          <p:cNvSpPr txBox="1"/>
          <p:nvPr/>
        </p:nvSpPr>
        <p:spPr>
          <a:xfrm rot="-373">
            <a:off x="1841052" y="1647193"/>
            <a:ext cx="5525100" cy="267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800">
                <a:solidFill>
                  <a:srgbClr val="4A86E8"/>
                </a:solidFill>
              </a:rPr>
              <a:t>Under the context that you decided to utilise a pre-trained model: </a:t>
            </a:r>
            <a:endParaRPr b="1" sz="1800">
              <a:solidFill>
                <a:srgbClr val="4A86E8"/>
              </a:solidFill>
            </a:endParaRPr>
          </a:p>
          <a:p>
            <a:pPr indent="-342900" lvl="0" marL="457200" marR="0" rtl="0" algn="l">
              <a:lnSpc>
                <a:spcPct val="100000"/>
              </a:lnSpc>
              <a:spcBef>
                <a:spcPts val="0"/>
              </a:spcBef>
              <a:spcAft>
                <a:spcPts val="0"/>
              </a:spcAft>
              <a:buClr>
                <a:srgbClr val="4A86E8"/>
              </a:buClr>
              <a:buSzPts val="1800"/>
              <a:buChar char="-"/>
            </a:pPr>
            <a:r>
              <a:rPr b="1" lang="en" sz="1800">
                <a:solidFill>
                  <a:srgbClr val="4A86E8"/>
                </a:solidFill>
              </a:rPr>
              <a:t>Which </a:t>
            </a:r>
            <a:r>
              <a:rPr b="1" lang="en" sz="1800">
                <a:solidFill>
                  <a:srgbClr val="FF0000"/>
                </a:solidFill>
              </a:rPr>
              <a:t>source</a:t>
            </a:r>
            <a:r>
              <a:rPr b="1" lang="en" sz="1800">
                <a:solidFill>
                  <a:srgbClr val="4A86E8"/>
                </a:solidFill>
              </a:rPr>
              <a:t> do you want to search for a suitable PTM? (e.g. Hugging Face, GitHub, PyTorch Hub etc).</a:t>
            </a:r>
            <a:endParaRPr b="1" sz="1800">
              <a:solidFill>
                <a:srgbClr val="4A86E8"/>
              </a:solidFill>
            </a:endParaRPr>
          </a:p>
          <a:p>
            <a:pPr indent="-342900" lvl="0" marL="457200" marR="0" rtl="0" algn="l">
              <a:lnSpc>
                <a:spcPct val="100000"/>
              </a:lnSpc>
              <a:spcBef>
                <a:spcPts val="0"/>
              </a:spcBef>
              <a:spcAft>
                <a:spcPts val="0"/>
              </a:spcAft>
              <a:buClr>
                <a:srgbClr val="4A86E8"/>
              </a:buClr>
              <a:buSzPts val="1800"/>
              <a:buChar char="-"/>
            </a:pPr>
            <a:r>
              <a:rPr b="1" lang="en" sz="1800">
                <a:solidFill>
                  <a:srgbClr val="4A86E8"/>
                </a:solidFill>
              </a:rPr>
              <a:t>How to find a suitable </a:t>
            </a:r>
            <a:r>
              <a:rPr b="1" lang="en" sz="1800">
                <a:solidFill>
                  <a:srgbClr val="FF0000"/>
                </a:solidFill>
              </a:rPr>
              <a:t>model architecture</a:t>
            </a:r>
            <a:r>
              <a:rPr b="1" lang="en" sz="1800">
                <a:solidFill>
                  <a:srgbClr val="4A86E8"/>
                </a:solidFill>
              </a:rPr>
              <a:t>?</a:t>
            </a:r>
            <a:endParaRPr b="1" sz="1800">
              <a:solidFill>
                <a:srgbClr val="4A86E8"/>
              </a:solidFill>
            </a:endParaRPr>
          </a:p>
          <a:p>
            <a:pPr indent="-342900" lvl="0" marL="457200" marR="0" rtl="0" algn="l">
              <a:lnSpc>
                <a:spcPct val="100000"/>
              </a:lnSpc>
              <a:spcBef>
                <a:spcPts val="0"/>
              </a:spcBef>
              <a:spcAft>
                <a:spcPts val="0"/>
              </a:spcAft>
              <a:buClr>
                <a:srgbClr val="4A86E8"/>
              </a:buClr>
              <a:buSzPts val="1800"/>
              <a:buChar char="-"/>
            </a:pPr>
            <a:r>
              <a:rPr b="1" lang="en" sz="1800">
                <a:solidFill>
                  <a:srgbClr val="4A86E8"/>
                </a:solidFill>
              </a:rPr>
              <a:t>How to find a suitable </a:t>
            </a:r>
            <a:r>
              <a:rPr b="1" lang="en" sz="1800">
                <a:solidFill>
                  <a:srgbClr val="FF0000"/>
                </a:solidFill>
              </a:rPr>
              <a:t>model size &amp; precision</a:t>
            </a:r>
            <a:r>
              <a:rPr b="1" lang="en" sz="1800">
                <a:solidFill>
                  <a:srgbClr val="4A86E8"/>
                </a:solidFill>
              </a:rPr>
              <a:t>? The bigger the better?</a:t>
            </a:r>
            <a:endParaRPr>
              <a:solidFill>
                <a:schemeClr val="dk1"/>
              </a:solidFill>
            </a:endParaRPr>
          </a:p>
          <a:p>
            <a:pPr indent="0" lvl="0" marL="0" rtl="0" algn="l">
              <a:spcBef>
                <a:spcPts val="0"/>
              </a:spcBef>
              <a:spcAft>
                <a:spcPts val="0"/>
              </a:spcAft>
              <a:buNone/>
            </a:pPr>
            <a:r>
              <a:t/>
            </a:r>
            <a:endParaRPr b="1" sz="1800">
              <a:solidFill>
                <a:srgbClr val="4A86E8"/>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EFEFEF"/>
        </a:solidFill>
      </p:bgPr>
    </p:bg>
    <p:spTree>
      <p:nvGrpSpPr>
        <p:cNvPr id="348" name="Shape 348"/>
        <p:cNvGrpSpPr/>
        <p:nvPr/>
      </p:nvGrpSpPr>
      <p:grpSpPr>
        <a:xfrm>
          <a:off x="0" y="0"/>
          <a:ext cx="0" cy="0"/>
          <a:chOff x="0" y="0"/>
          <a:chExt cx="0" cy="0"/>
        </a:xfrm>
      </p:grpSpPr>
      <p:pic>
        <p:nvPicPr>
          <p:cNvPr id="349" name="Google Shape;349;p40"/>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350" name="Google Shape;350;p40"/>
          <p:cNvSpPr/>
          <p:nvPr/>
        </p:nvSpPr>
        <p:spPr>
          <a:xfrm>
            <a:off x="0" y="0"/>
            <a:ext cx="9144000" cy="2569200"/>
          </a:xfrm>
          <a:prstGeom prst="rect">
            <a:avLst/>
          </a:prstGeom>
          <a:solidFill>
            <a:srgbClr val="FADA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0"/>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0"/>
          <p:cNvSpPr/>
          <p:nvPr/>
        </p:nvSpPr>
        <p:spPr>
          <a:xfrm rot="-253799">
            <a:off x="1715050" y="640331"/>
            <a:ext cx="5836498" cy="386285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0"/>
          <p:cNvSpPr/>
          <p:nvPr/>
        </p:nvSpPr>
        <p:spPr>
          <a:xfrm rot="240482">
            <a:off x="1721131" y="573214"/>
            <a:ext cx="5824345" cy="399707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0"/>
          <p:cNvSpPr txBox="1"/>
          <p:nvPr/>
        </p:nvSpPr>
        <p:spPr>
          <a:xfrm>
            <a:off x="0" y="0"/>
            <a:ext cx="64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9</a:t>
            </a:r>
            <a:r>
              <a:rPr lang="en"/>
              <a:t>a</a:t>
            </a:r>
            <a:endParaRPr/>
          </a:p>
        </p:txBody>
      </p:sp>
      <p:sp>
        <p:nvSpPr>
          <p:cNvPr id="355" name="Google Shape;355;p40"/>
          <p:cNvSpPr txBox="1"/>
          <p:nvPr/>
        </p:nvSpPr>
        <p:spPr>
          <a:xfrm rot="-373">
            <a:off x="1860858" y="1786418"/>
            <a:ext cx="5525100" cy="184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800">
                <a:solidFill>
                  <a:srgbClr val="4A86E8"/>
                </a:solidFill>
              </a:rPr>
              <a:t>In the context of the models utilized in your projects, do you believe they may be vulnerable to any kinds of </a:t>
            </a:r>
            <a:r>
              <a:rPr b="1" lang="en" sz="1800">
                <a:solidFill>
                  <a:srgbClr val="FF0000"/>
                </a:solidFill>
              </a:rPr>
              <a:t>attacks</a:t>
            </a:r>
            <a:r>
              <a:rPr b="1" lang="en" sz="1800">
                <a:solidFill>
                  <a:srgbClr val="4A86E8"/>
                </a:solidFill>
              </a:rPr>
              <a:t>? For example, data poisoning attacks, model-stealing attacks etc.</a:t>
            </a:r>
            <a:endParaRPr b="1" sz="1800">
              <a:solidFill>
                <a:srgbClr val="4A86E8"/>
              </a:solidFill>
            </a:endParaRPr>
          </a:p>
          <a:p>
            <a:pPr indent="0" lvl="0" marL="0" marR="0" rtl="0" algn="l">
              <a:lnSpc>
                <a:spcPct val="100000"/>
              </a:lnSpc>
              <a:spcBef>
                <a:spcPts val="0"/>
              </a:spcBef>
              <a:spcAft>
                <a:spcPts val="0"/>
              </a:spcAft>
              <a:buNone/>
            </a:pPr>
            <a:r>
              <a:rPr b="1" lang="en" sz="1800">
                <a:solidFill>
                  <a:srgbClr val="4A86E8"/>
                </a:solidFill>
              </a:rPr>
              <a:t>If so, are there some measures taken to ensure model </a:t>
            </a:r>
            <a:r>
              <a:rPr b="1" lang="en" sz="1800">
                <a:solidFill>
                  <a:srgbClr val="FF0000"/>
                </a:solidFill>
              </a:rPr>
              <a:t>security</a:t>
            </a:r>
            <a:r>
              <a:rPr b="1" lang="en" sz="1800">
                <a:solidFill>
                  <a:srgbClr val="4A86E8"/>
                </a:solidFill>
              </a:rPr>
              <a:t>?</a:t>
            </a:r>
            <a:endParaRPr b="1" sz="1800">
              <a:solidFill>
                <a:srgbClr val="4A86E8"/>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59" name="Shape 359"/>
        <p:cNvGrpSpPr/>
        <p:nvPr/>
      </p:nvGrpSpPr>
      <p:grpSpPr>
        <a:xfrm>
          <a:off x="0" y="0"/>
          <a:ext cx="0" cy="0"/>
          <a:chOff x="0" y="0"/>
          <a:chExt cx="0" cy="0"/>
        </a:xfrm>
      </p:grpSpPr>
      <p:pic>
        <p:nvPicPr>
          <p:cNvPr id="360" name="Google Shape;360;p41"/>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361" name="Google Shape;361;p41"/>
          <p:cNvSpPr/>
          <p:nvPr/>
        </p:nvSpPr>
        <p:spPr>
          <a:xfrm>
            <a:off x="0" y="0"/>
            <a:ext cx="9144000" cy="2569200"/>
          </a:xfrm>
          <a:prstGeom prst="rect">
            <a:avLst/>
          </a:prstGeom>
          <a:solidFill>
            <a:srgbClr val="C6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1"/>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1"/>
          <p:cNvSpPr/>
          <p:nvPr/>
        </p:nvSpPr>
        <p:spPr>
          <a:xfrm rot="-253799">
            <a:off x="1715050" y="640331"/>
            <a:ext cx="5836498" cy="386285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1"/>
          <p:cNvSpPr/>
          <p:nvPr/>
        </p:nvSpPr>
        <p:spPr>
          <a:xfrm rot="240482">
            <a:off x="1721131" y="573214"/>
            <a:ext cx="5824345" cy="399707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1"/>
          <p:cNvSpPr txBox="1"/>
          <p:nvPr/>
        </p:nvSpPr>
        <p:spPr>
          <a:xfrm>
            <a:off x="0" y="0"/>
            <a:ext cx="64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11b</a:t>
            </a:r>
            <a:endParaRPr/>
          </a:p>
        </p:txBody>
      </p:sp>
      <p:sp>
        <p:nvSpPr>
          <p:cNvPr id="366" name="Google Shape;366;p41"/>
          <p:cNvSpPr txBox="1"/>
          <p:nvPr/>
        </p:nvSpPr>
        <p:spPr>
          <a:xfrm rot="-373">
            <a:off x="1819358" y="1787113"/>
            <a:ext cx="55251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800">
                <a:solidFill>
                  <a:srgbClr val="4A86E8"/>
                </a:solidFill>
              </a:rPr>
              <a:t>Are </a:t>
            </a:r>
            <a:r>
              <a:rPr b="1" lang="en" sz="1800">
                <a:solidFill>
                  <a:srgbClr val="FF0000"/>
                </a:solidFill>
              </a:rPr>
              <a:t>ML-specific logging libraries</a:t>
            </a:r>
            <a:r>
              <a:rPr b="1" lang="en" sz="1800">
                <a:solidFill>
                  <a:srgbClr val="4A86E8"/>
                </a:solidFill>
              </a:rPr>
              <a:t>, such as mlflow and wandb, being used in your project to track the quality of AI software? If so, how do you use them</a:t>
            </a:r>
            <a:r>
              <a:rPr b="1" lang="en" sz="1800">
                <a:solidFill>
                  <a:srgbClr val="4A86E8"/>
                </a:solidFill>
              </a:rPr>
              <a:t>?</a:t>
            </a:r>
            <a:endParaRPr b="1" sz="1800">
              <a:solidFill>
                <a:srgbClr val="4A86E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76" name="Shape 76"/>
        <p:cNvGrpSpPr/>
        <p:nvPr/>
      </p:nvGrpSpPr>
      <p:grpSpPr>
        <a:xfrm>
          <a:off x="0" y="0"/>
          <a:ext cx="0" cy="0"/>
          <a:chOff x="0" y="0"/>
          <a:chExt cx="0" cy="0"/>
        </a:xfrm>
      </p:grpSpPr>
      <p:pic>
        <p:nvPicPr>
          <p:cNvPr id="77" name="Google Shape;77;p15"/>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78" name="Google Shape;78;p15"/>
          <p:cNvSpPr/>
          <p:nvPr/>
        </p:nvSpPr>
        <p:spPr>
          <a:xfrm>
            <a:off x="0" y="0"/>
            <a:ext cx="9144000" cy="2569200"/>
          </a:xfrm>
          <a:prstGeom prst="rect">
            <a:avLst/>
          </a:prstGeom>
          <a:solidFill>
            <a:srgbClr val="F4C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rot="-253799">
            <a:off x="1715050" y="640331"/>
            <a:ext cx="5836498" cy="386285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rot="240482">
            <a:off x="1721131" y="573214"/>
            <a:ext cx="5824345" cy="399707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txBox="1"/>
          <p:nvPr/>
        </p:nvSpPr>
        <p:spPr>
          <a:xfrm>
            <a:off x="0" y="0"/>
            <a:ext cx="64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2b</a:t>
            </a:r>
            <a:endParaRPr/>
          </a:p>
        </p:txBody>
      </p:sp>
      <p:sp>
        <p:nvSpPr>
          <p:cNvPr id="83" name="Google Shape;83;p15"/>
          <p:cNvSpPr txBox="1"/>
          <p:nvPr/>
        </p:nvSpPr>
        <p:spPr>
          <a:xfrm rot="-373">
            <a:off x="1861308" y="711297"/>
            <a:ext cx="55251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4A86E8"/>
                </a:solidFill>
              </a:rPr>
              <a:t>Given the following aspects, can you first explain </a:t>
            </a:r>
            <a:r>
              <a:rPr b="1" lang="en" sz="1800">
                <a:solidFill>
                  <a:srgbClr val="FF0000"/>
                </a:solidFill>
              </a:rPr>
              <a:t>whether you guys employed these aspects</a:t>
            </a:r>
            <a:r>
              <a:rPr b="1" lang="en" sz="1800">
                <a:solidFill>
                  <a:srgbClr val="4A86E8"/>
                </a:solidFill>
              </a:rPr>
              <a:t> in your project evaluation, the </a:t>
            </a:r>
            <a:r>
              <a:rPr b="1" lang="en" sz="1800">
                <a:solidFill>
                  <a:srgbClr val="FF0000"/>
                </a:solidFill>
              </a:rPr>
              <a:t>challenges </a:t>
            </a:r>
            <a:r>
              <a:rPr b="1" lang="en" sz="1800">
                <a:solidFill>
                  <a:srgbClr val="4A86E8"/>
                </a:solidFill>
              </a:rPr>
              <a:t>encountered when assuring them, and </a:t>
            </a:r>
            <a:r>
              <a:rPr b="1" lang="en" sz="1800">
                <a:solidFill>
                  <a:srgbClr val="FF0000"/>
                </a:solidFill>
              </a:rPr>
              <a:t>rank</a:t>
            </a:r>
            <a:r>
              <a:rPr b="1" lang="en" sz="1800">
                <a:solidFill>
                  <a:srgbClr val="4A86E8"/>
                </a:solidFill>
              </a:rPr>
              <a:t> them? (S, A, B, C, D).</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Clr>
                <a:schemeClr val="dk1"/>
              </a:buClr>
              <a:buSzPts val="1100"/>
              <a:buFont typeface="Arial"/>
              <a:buNone/>
            </a:pPr>
            <a:r>
              <a:rPr b="1" lang="en" sz="1800">
                <a:solidFill>
                  <a:srgbClr val="4A86E8"/>
                </a:solidFill>
              </a:rPr>
              <a:t>1.</a:t>
            </a:r>
            <a:r>
              <a:rPr b="1" lang="en" sz="1800">
                <a:solidFill>
                  <a:srgbClr val="FF0000"/>
                </a:solidFill>
              </a:rPr>
              <a:t>Correctness</a:t>
            </a:r>
            <a:r>
              <a:rPr b="1" lang="en" sz="1800">
                <a:solidFill>
                  <a:srgbClr val="4A86E8"/>
                </a:solidFill>
              </a:rPr>
              <a:t>: In an AI system, correctness refers to the accuracy of the system's outputs in relation to the tasks it is assigned. The system should provide correct, reliable, and consistent answers or results based on its training and input data.</a:t>
            </a:r>
            <a:endParaRPr b="1" sz="1800">
              <a:solidFill>
                <a:srgbClr val="4A86E8"/>
              </a:solidFill>
            </a:endParaRPr>
          </a:p>
          <a:p>
            <a:pPr indent="0" lvl="0" marL="0" rtl="0" algn="l">
              <a:spcBef>
                <a:spcPts val="0"/>
              </a:spcBef>
              <a:spcAft>
                <a:spcPts val="0"/>
              </a:spcAft>
              <a:buClr>
                <a:schemeClr val="dk1"/>
              </a:buClr>
              <a:buSzPts val="1100"/>
              <a:buFont typeface="Arial"/>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70" name="Shape 370"/>
        <p:cNvGrpSpPr/>
        <p:nvPr/>
      </p:nvGrpSpPr>
      <p:grpSpPr>
        <a:xfrm>
          <a:off x="0" y="0"/>
          <a:ext cx="0" cy="0"/>
          <a:chOff x="0" y="0"/>
          <a:chExt cx="0" cy="0"/>
        </a:xfrm>
      </p:grpSpPr>
      <p:pic>
        <p:nvPicPr>
          <p:cNvPr id="371" name="Google Shape;371;p42"/>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372" name="Google Shape;372;p42"/>
          <p:cNvSpPr/>
          <p:nvPr/>
        </p:nvSpPr>
        <p:spPr>
          <a:xfrm>
            <a:off x="0" y="0"/>
            <a:ext cx="9144000" cy="2569200"/>
          </a:xfrm>
          <a:prstGeom prst="rect">
            <a:avLst/>
          </a:prstGeom>
          <a:solidFill>
            <a:srgbClr val="F4C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2"/>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2"/>
          <p:cNvSpPr/>
          <p:nvPr/>
        </p:nvSpPr>
        <p:spPr>
          <a:xfrm rot="-253799">
            <a:off x="1715050" y="640331"/>
            <a:ext cx="5836498" cy="386285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2"/>
          <p:cNvSpPr/>
          <p:nvPr/>
        </p:nvSpPr>
        <p:spPr>
          <a:xfrm rot="240482">
            <a:off x="1721131" y="573214"/>
            <a:ext cx="5824345" cy="399707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2"/>
          <p:cNvSpPr txBox="1"/>
          <p:nvPr/>
        </p:nvSpPr>
        <p:spPr>
          <a:xfrm>
            <a:off x="0" y="0"/>
            <a:ext cx="64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9b</a:t>
            </a:r>
            <a:endParaRPr/>
          </a:p>
        </p:txBody>
      </p:sp>
      <p:sp>
        <p:nvSpPr>
          <p:cNvPr id="377" name="Google Shape;377;p42"/>
          <p:cNvSpPr txBox="1"/>
          <p:nvPr/>
        </p:nvSpPr>
        <p:spPr>
          <a:xfrm rot="-373">
            <a:off x="1860857" y="1786418"/>
            <a:ext cx="5525100" cy="184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800">
                <a:solidFill>
                  <a:srgbClr val="4A86E8"/>
                </a:solidFill>
              </a:rPr>
              <a:t>Do you use </a:t>
            </a:r>
            <a:r>
              <a:rPr b="1" lang="en" sz="1800">
                <a:solidFill>
                  <a:srgbClr val="FF0000"/>
                </a:solidFill>
              </a:rPr>
              <a:t>Fuzzing</a:t>
            </a:r>
            <a:r>
              <a:rPr b="1" lang="en" sz="1800">
                <a:solidFill>
                  <a:srgbClr val="4A86E8"/>
                </a:solidFill>
              </a:rPr>
              <a:t> to test the AI software? </a:t>
            </a:r>
            <a:endParaRPr b="1" sz="1800">
              <a:solidFill>
                <a:srgbClr val="4A86E8"/>
              </a:solidFill>
            </a:endParaRPr>
          </a:p>
          <a:p>
            <a:pPr indent="0" lvl="0" marL="0" marR="0" rtl="0" algn="l">
              <a:lnSpc>
                <a:spcPct val="100000"/>
              </a:lnSpc>
              <a:spcBef>
                <a:spcPts val="0"/>
              </a:spcBef>
              <a:spcAft>
                <a:spcPts val="0"/>
              </a:spcAft>
              <a:buNone/>
            </a:pPr>
            <a:r>
              <a:rPr b="1" lang="en" sz="1800">
                <a:solidFill>
                  <a:srgbClr val="4A86E8"/>
                </a:solidFill>
              </a:rPr>
              <a:t>How will you usually conduct it? </a:t>
            </a:r>
            <a:endParaRPr b="1" sz="1800">
              <a:solidFill>
                <a:srgbClr val="4A86E8"/>
              </a:solidFill>
            </a:endParaRPr>
          </a:p>
          <a:p>
            <a:pPr indent="0" lvl="0" marL="0" marR="0" rtl="0" algn="l">
              <a:lnSpc>
                <a:spcPct val="100000"/>
              </a:lnSpc>
              <a:spcBef>
                <a:spcPts val="0"/>
              </a:spcBef>
              <a:spcAft>
                <a:spcPts val="0"/>
              </a:spcAft>
              <a:buNone/>
            </a:pPr>
            <a:r>
              <a:rPr b="1" lang="en" sz="1800">
                <a:solidFill>
                  <a:srgbClr val="4A86E8"/>
                </a:solidFill>
              </a:rPr>
              <a:t>What external utilities do you usually use for Fuzzing</a:t>
            </a:r>
            <a:r>
              <a:rPr b="1" lang="en" sz="1800">
                <a:solidFill>
                  <a:srgbClr val="4A86E8"/>
                </a:solidFill>
              </a:rPr>
              <a:t>?</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81" name="Shape 381"/>
        <p:cNvGrpSpPr/>
        <p:nvPr/>
      </p:nvGrpSpPr>
      <p:grpSpPr>
        <a:xfrm>
          <a:off x="0" y="0"/>
          <a:ext cx="0" cy="0"/>
          <a:chOff x="0" y="0"/>
          <a:chExt cx="0" cy="0"/>
        </a:xfrm>
      </p:grpSpPr>
      <p:pic>
        <p:nvPicPr>
          <p:cNvPr id="382" name="Google Shape;382;p43"/>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383" name="Google Shape;383;p43"/>
          <p:cNvSpPr/>
          <p:nvPr/>
        </p:nvSpPr>
        <p:spPr>
          <a:xfrm>
            <a:off x="0" y="0"/>
            <a:ext cx="9144000" cy="2569200"/>
          </a:xfrm>
          <a:prstGeom prst="rect">
            <a:avLst/>
          </a:prstGeom>
          <a:solidFill>
            <a:srgbClr val="FADA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rgbClr val="4A86E8"/>
              </a:solidFill>
            </a:endParaRPr>
          </a:p>
        </p:txBody>
      </p:sp>
      <p:sp>
        <p:nvSpPr>
          <p:cNvPr id="384" name="Google Shape;384;p43"/>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rgbClr val="4A86E8"/>
              </a:solidFill>
            </a:endParaRPr>
          </a:p>
        </p:txBody>
      </p:sp>
      <p:sp>
        <p:nvSpPr>
          <p:cNvPr id="385" name="Google Shape;385;p43"/>
          <p:cNvSpPr/>
          <p:nvPr/>
        </p:nvSpPr>
        <p:spPr>
          <a:xfrm rot="-253799">
            <a:off x="1715050" y="640331"/>
            <a:ext cx="5836498" cy="386285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rgbClr val="4A86E8"/>
              </a:solidFill>
            </a:endParaRPr>
          </a:p>
        </p:txBody>
      </p:sp>
      <p:sp>
        <p:nvSpPr>
          <p:cNvPr id="386" name="Google Shape;386;p43"/>
          <p:cNvSpPr/>
          <p:nvPr/>
        </p:nvSpPr>
        <p:spPr>
          <a:xfrm rot="240482">
            <a:off x="1721131" y="573214"/>
            <a:ext cx="5824345" cy="399707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rgbClr val="4A86E8"/>
              </a:solidFill>
            </a:endParaRPr>
          </a:p>
        </p:txBody>
      </p:sp>
      <p:sp>
        <p:nvSpPr>
          <p:cNvPr id="387" name="Google Shape;387;p43"/>
          <p:cNvSpPr txBox="1"/>
          <p:nvPr/>
        </p:nvSpPr>
        <p:spPr>
          <a:xfrm>
            <a:off x="0" y="0"/>
            <a:ext cx="64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11d</a:t>
            </a:r>
            <a:endParaRPr/>
          </a:p>
        </p:txBody>
      </p:sp>
      <p:sp>
        <p:nvSpPr>
          <p:cNvPr id="388" name="Google Shape;388;p43"/>
          <p:cNvSpPr txBox="1"/>
          <p:nvPr/>
        </p:nvSpPr>
        <p:spPr>
          <a:xfrm rot="-373">
            <a:off x="1870758" y="2202467"/>
            <a:ext cx="5525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800">
                <a:solidFill>
                  <a:srgbClr val="4A86E8"/>
                </a:solidFill>
              </a:rPr>
              <a:t>What is the maximum acceptable </a:t>
            </a:r>
            <a:r>
              <a:rPr b="1" lang="en" sz="1800">
                <a:solidFill>
                  <a:srgbClr val="FF0000"/>
                </a:solidFill>
              </a:rPr>
              <a:t>failure rate</a:t>
            </a:r>
            <a:r>
              <a:rPr b="1" lang="en" sz="1800">
                <a:solidFill>
                  <a:srgbClr val="4A86E8"/>
                </a:solidFill>
              </a:rPr>
              <a:t> that your ML Software can have</a:t>
            </a:r>
            <a:r>
              <a:rPr b="1" lang="en" sz="1800">
                <a:solidFill>
                  <a:srgbClr val="4A86E8"/>
                </a:solidFill>
              </a:rPr>
              <a:t>?</a:t>
            </a:r>
            <a:endParaRPr b="1" sz="1800">
              <a:solidFill>
                <a:srgbClr val="4A86E8"/>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92" name="Shape 392"/>
        <p:cNvGrpSpPr/>
        <p:nvPr/>
      </p:nvGrpSpPr>
      <p:grpSpPr>
        <a:xfrm>
          <a:off x="0" y="0"/>
          <a:ext cx="0" cy="0"/>
          <a:chOff x="0" y="0"/>
          <a:chExt cx="0" cy="0"/>
        </a:xfrm>
      </p:grpSpPr>
      <p:pic>
        <p:nvPicPr>
          <p:cNvPr id="393" name="Google Shape;393;p44"/>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394" name="Google Shape;394;p44"/>
          <p:cNvSpPr/>
          <p:nvPr/>
        </p:nvSpPr>
        <p:spPr>
          <a:xfrm>
            <a:off x="0" y="0"/>
            <a:ext cx="9144000" cy="2569200"/>
          </a:xfrm>
          <a:prstGeom prst="rect">
            <a:avLst/>
          </a:prstGeom>
          <a:solidFill>
            <a:srgbClr val="FADA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4"/>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4"/>
          <p:cNvSpPr/>
          <p:nvPr/>
        </p:nvSpPr>
        <p:spPr>
          <a:xfrm rot="-253799">
            <a:off x="1715050" y="640331"/>
            <a:ext cx="5836498" cy="386285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4"/>
          <p:cNvSpPr/>
          <p:nvPr/>
        </p:nvSpPr>
        <p:spPr>
          <a:xfrm rot="240482">
            <a:off x="1721131" y="573214"/>
            <a:ext cx="5824345" cy="399707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4"/>
          <p:cNvSpPr txBox="1"/>
          <p:nvPr/>
        </p:nvSpPr>
        <p:spPr>
          <a:xfrm>
            <a:off x="0" y="0"/>
            <a:ext cx="64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7a</a:t>
            </a:r>
            <a:endParaRPr/>
          </a:p>
        </p:txBody>
      </p:sp>
      <p:sp>
        <p:nvSpPr>
          <p:cNvPr id="399" name="Google Shape;399;p44"/>
          <p:cNvSpPr txBox="1"/>
          <p:nvPr/>
        </p:nvSpPr>
        <p:spPr>
          <a:xfrm rot="-373">
            <a:off x="1870758" y="1925263"/>
            <a:ext cx="55251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800">
                <a:solidFill>
                  <a:srgbClr val="4A86E8"/>
                </a:solidFill>
              </a:rPr>
              <a:t>What strategies would you usually employ to </a:t>
            </a:r>
            <a:r>
              <a:rPr b="1" lang="en" sz="1800">
                <a:solidFill>
                  <a:srgbClr val="FF0000"/>
                </a:solidFill>
              </a:rPr>
              <a:t>select the features</a:t>
            </a:r>
            <a:r>
              <a:rPr b="1" lang="en" sz="1800">
                <a:solidFill>
                  <a:srgbClr val="4A86E8"/>
                </a:solidFill>
              </a:rPr>
              <a:t> that will be involved in the </a:t>
            </a:r>
            <a:r>
              <a:rPr b="1" lang="en" sz="1800">
                <a:solidFill>
                  <a:srgbClr val="FF0000"/>
                </a:solidFill>
              </a:rPr>
              <a:t>model input</a:t>
            </a:r>
            <a:r>
              <a:rPr b="1" lang="en" sz="1800">
                <a:solidFill>
                  <a:srgbClr val="4A86E8"/>
                </a:solidFill>
              </a:rPr>
              <a:t> in order to obtain a high quality? What will influence your decision-making</a:t>
            </a:r>
            <a:r>
              <a:rPr b="1" lang="en" sz="1800">
                <a:solidFill>
                  <a:srgbClr val="4A86E8"/>
                </a:solidFill>
              </a:rPr>
              <a:t>?</a:t>
            </a:r>
            <a:endParaRPr b="1" sz="1800">
              <a:solidFill>
                <a:srgbClr val="4A86E8"/>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403" name="Shape 403"/>
        <p:cNvGrpSpPr/>
        <p:nvPr/>
      </p:nvGrpSpPr>
      <p:grpSpPr>
        <a:xfrm>
          <a:off x="0" y="0"/>
          <a:ext cx="0" cy="0"/>
          <a:chOff x="0" y="0"/>
          <a:chExt cx="0" cy="0"/>
        </a:xfrm>
      </p:grpSpPr>
      <p:pic>
        <p:nvPicPr>
          <p:cNvPr id="404" name="Google Shape;404;p45"/>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405" name="Google Shape;405;p45"/>
          <p:cNvSpPr/>
          <p:nvPr/>
        </p:nvSpPr>
        <p:spPr>
          <a:xfrm>
            <a:off x="0" y="0"/>
            <a:ext cx="9144000" cy="2569200"/>
          </a:xfrm>
          <a:prstGeom prst="rect">
            <a:avLst/>
          </a:prstGeom>
          <a:solidFill>
            <a:srgbClr val="C6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5"/>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5"/>
          <p:cNvSpPr/>
          <p:nvPr/>
        </p:nvSpPr>
        <p:spPr>
          <a:xfrm rot="-253799">
            <a:off x="1715050" y="640331"/>
            <a:ext cx="5836498" cy="386285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5"/>
          <p:cNvSpPr/>
          <p:nvPr/>
        </p:nvSpPr>
        <p:spPr>
          <a:xfrm rot="240482">
            <a:off x="1721131" y="573214"/>
            <a:ext cx="5824345" cy="399707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5"/>
          <p:cNvSpPr txBox="1"/>
          <p:nvPr/>
        </p:nvSpPr>
        <p:spPr>
          <a:xfrm>
            <a:off x="0" y="0"/>
            <a:ext cx="64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8d</a:t>
            </a:r>
            <a:endParaRPr/>
          </a:p>
        </p:txBody>
      </p:sp>
      <p:sp>
        <p:nvSpPr>
          <p:cNvPr id="410" name="Google Shape;410;p45"/>
          <p:cNvSpPr txBox="1"/>
          <p:nvPr/>
        </p:nvSpPr>
        <p:spPr>
          <a:xfrm rot="-373">
            <a:off x="1870758" y="2202288"/>
            <a:ext cx="5525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800">
                <a:solidFill>
                  <a:srgbClr val="4A86E8"/>
                </a:solidFill>
              </a:rPr>
              <a:t>What techniques and tools do you use for </a:t>
            </a:r>
            <a:r>
              <a:rPr b="1" lang="en" sz="1800">
                <a:solidFill>
                  <a:srgbClr val="FF0000"/>
                </a:solidFill>
              </a:rPr>
              <a:t>hyper-parameter tuning</a:t>
            </a:r>
            <a:r>
              <a:rPr b="1" lang="en" sz="1800">
                <a:solidFill>
                  <a:srgbClr val="4A86E8"/>
                </a:solidFill>
              </a:rPr>
              <a:t>?</a:t>
            </a:r>
            <a:endParaRPr b="1" sz="1800">
              <a:solidFill>
                <a:srgbClr val="4A86E8"/>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414" name="Shape 414"/>
        <p:cNvGrpSpPr/>
        <p:nvPr/>
      </p:nvGrpSpPr>
      <p:grpSpPr>
        <a:xfrm>
          <a:off x="0" y="0"/>
          <a:ext cx="0" cy="0"/>
          <a:chOff x="0" y="0"/>
          <a:chExt cx="0" cy="0"/>
        </a:xfrm>
      </p:grpSpPr>
      <p:pic>
        <p:nvPicPr>
          <p:cNvPr id="415" name="Google Shape;415;p46"/>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416" name="Google Shape;416;p46"/>
          <p:cNvSpPr/>
          <p:nvPr/>
        </p:nvSpPr>
        <p:spPr>
          <a:xfrm>
            <a:off x="0" y="0"/>
            <a:ext cx="9144000" cy="2569200"/>
          </a:xfrm>
          <a:prstGeom prst="rect">
            <a:avLst/>
          </a:prstGeom>
          <a:solidFill>
            <a:srgbClr val="B7E1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6"/>
          <p:cNvSpPr/>
          <p:nvPr/>
        </p:nvSpPr>
        <p:spPr>
          <a:xfrm rot="-253799">
            <a:off x="1715050" y="640331"/>
            <a:ext cx="5836498" cy="386285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6"/>
          <p:cNvSpPr/>
          <p:nvPr/>
        </p:nvSpPr>
        <p:spPr>
          <a:xfrm rot="240482">
            <a:off x="1721131" y="573214"/>
            <a:ext cx="5824345" cy="399707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6"/>
          <p:cNvSpPr txBox="1"/>
          <p:nvPr/>
        </p:nvSpPr>
        <p:spPr>
          <a:xfrm>
            <a:off x="0" y="0"/>
            <a:ext cx="64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12b</a:t>
            </a:r>
            <a:endParaRPr/>
          </a:p>
        </p:txBody>
      </p:sp>
      <p:sp>
        <p:nvSpPr>
          <p:cNvPr id="420" name="Google Shape;420;p46"/>
          <p:cNvSpPr txBox="1"/>
          <p:nvPr/>
        </p:nvSpPr>
        <p:spPr>
          <a:xfrm rot="187">
            <a:off x="1870753" y="2202297"/>
            <a:ext cx="5525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800">
                <a:solidFill>
                  <a:srgbClr val="4A86E8"/>
                </a:solidFill>
              </a:rPr>
              <a:t>Have you used any </a:t>
            </a:r>
            <a:r>
              <a:rPr b="1" lang="en" sz="1800">
                <a:solidFill>
                  <a:srgbClr val="FF0000"/>
                </a:solidFill>
              </a:rPr>
              <a:t>third-party testing utilities</a:t>
            </a:r>
            <a:r>
              <a:rPr b="1" lang="en" sz="1800">
                <a:solidFill>
                  <a:srgbClr val="4A86E8"/>
                </a:solidFill>
              </a:rPr>
              <a:t> in your machine-learning projects?</a:t>
            </a:r>
            <a:endParaRPr b="1" sz="1800">
              <a:solidFill>
                <a:srgbClr val="4A86E8"/>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424" name="Shape 424"/>
        <p:cNvGrpSpPr/>
        <p:nvPr/>
      </p:nvGrpSpPr>
      <p:grpSpPr>
        <a:xfrm>
          <a:off x="0" y="0"/>
          <a:ext cx="0" cy="0"/>
          <a:chOff x="0" y="0"/>
          <a:chExt cx="0" cy="0"/>
        </a:xfrm>
      </p:grpSpPr>
      <p:pic>
        <p:nvPicPr>
          <p:cNvPr id="425" name="Google Shape;425;p47"/>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426" name="Google Shape;426;p47"/>
          <p:cNvSpPr/>
          <p:nvPr/>
        </p:nvSpPr>
        <p:spPr>
          <a:xfrm>
            <a:off x="0" y="0"/>
            <a:ext cx="9144000" cy="25692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7"/>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7"/>
          <p:cNvSpPr/>
          <p:nvPr/>
        </p:nvSpPr>
        <p:spPr>
          <a:xfrm rot="-253799">
            <a:off x="1715050" y="640331"/>
            <a:ext cx="5836498" cy="386285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7"/>
          <p:cNvSpPr/>
          <p:nvPr/>
        </p:nvSpPr>
        <p:spPr>
          <a:xfrm rot="240482">
            <a:off x="1721131" y="573214"/>
            <a:ext cx="5824345" cy="399707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7"/>
          <p:cNvSpPr txBox="1"/>
          <p:nvPr/>
        </p:nvSpPr>
        <p:spPr>
          <a:xfrm>
            <a:off x="0" y="0"/>
            <a:ext cx="64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12c</a:t>
            </a:r>
            <a:endParaRPr/>
          </a:p>
        </p:txBody>
      </p:sp>
      <p:sp>
        <p:nvSpPr>
          <p:cNvPr id="431" name="Google Shape;431;p47"/>
          <p:cNvSpPr txBox="1"/>
          <p:nvPr/>
        </p:nvSpPr>
        <p:spPr>
          <a:xfrm rot="-373">
            <a:off x="1870752" y="2063755"/>
            <a:ext cx="55251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800">
                <a:solidFill>
                  <a:srgbClr val="4A86E8"/>
                </a:solidFill>
              </a:rPr>
              <a:t>If the project </a:t>
            </a:r>
            <a:r>
              <a:rPr b="1" lang="en" sz="1800">
                <a:solidFill>
                  <a:srgbClr val="FF0000"/>
                </a:solidFill>
              </a:rPr>
              <a:t>deadline is tight</a:t>
            </a:r>
            <a:r>
              <a:rPr b="1" lang="en" sz="1800">
                <a:solidFill>
                  <a:srgbClr val="4A86E8"/>
                </a:solidFill>
              </a:rPr>
              <a:t>, how would you </a:t>
            </a:r>
            <a:r>
              <a:rPr b="1" lang="en" sz="1800">
                <a:solidFill>
                  <a:srgbClr val="FF0000"/>
                </a:solidFill>
              </a:rPr>
              <a:t>prioritize</a:t>
            </a:r>
            <a:r>
              <a:rPr b="1" lang="en" sz="1800">
                <a:solidFill>
                  <a:srgbClr val="4A86E8"/>
                </a:solidFill>
              </a:rPr>
              <a:t> the evaluation criteria for QA and why</a:t>
            </a:r>
            <a:r>
              <a:rPr b="1" lang="en" sz="1800">
                <a:solidFill>
                  <a:srgbClr val="4A86E8"/>
                </a:solidFill>
              </a:rPr>
              <a:t>?</a:t>
            </a:r>
            <a:endParaRPr>
              <a:solidFill>
                <a:schemeClr val="dk1"/>
              </a:solidFill>
            </a:endParaRPr>
          </a:p>
          <a:p>
            <a:pPr indent="0" lvl="0" marL="0" rtl="0" algn="l">
              <a:spcBef>
                <a:spcPts val="0"/>
              </a:spcBef>
              <a:spcAft>
                <a:spcPts val="0"/>
              </a:spcAft>
              <a:buNone/>
            </a:pPr>
            <a:r>
              <a:t/>
            </a:r>
            <a:endParaRPr b="1" sz="1800">
              <a:solidFill>
                <a:srgbClr val="4A86E8"/>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435" name="Shape 435"/>
        <p:cNvGrpSpPr/>
        <p:nvPr/>
      </p:nvGrpSpPr>
      <p:grpSpPr>
        <a:xfrm>
          <a:off x="0" y="0"/>
          <a:ext cx="0" cy="0"/>
          <a:chOff x="0" y="0"/>
          <a:chExt cx="0" cy="0"/>
        </a:xfrm>
      </p:grpSpPr>
      <p:pic>
        <p:nvPicPr>
          <p:cNvPr id="436" name="Google Shape;436;p48"/>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437" name="Google Shape;437;p48"/>
          <p:cNvSpPr/>
          <p:nvPr/>
        </p:nvSpPr>
        <p:spPr>
          <a:xfrm>
            <a:off x="0" y="0"/>
            <a:ext cx="9144000" cy="2569200"/>
          </a:xfrm>
          <a:prstGeom prst="rect">
            <a:avLst/>
          </a:prstGeom>
          <a:solidFill>
            <a:srgbClr val="B7E1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8"/>
          <p:cNvSpPr/>
          <p:nvPr/>
        </p:nvSpPr>
        <p:spPr>
          <a:xfrm rot="-253799">
            <a:off x="1715050" y="640331"/>
            <a:ext cx="5836498" cy="386285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8"/>
          <p:cNvSpPr/>
          <p:nvPr/>
        </p:nvSpPr>
        <p:spPr>
          <a:xfrm rot="240482">
            <a:off x="1721131" y="573214"/>
            <a:ext cx="5824345" cy="399707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8"/>
          <p:cNvSpPr txBox="1"/>
          <p:nvPr/>
        </p:nvSpPr>
        <p:spPr>
          <a:xfrm>
            <a:off x="0" y="0"/>
            <a:ext cx="64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10a</a:t>
            </a:r>
            <a:endParaRPr/>
          </a:p>
        </p:txBody>
      </p:sp>
      <p:sp>
        <p:nvSpPr>
          <p:cNvPr id="441" name="Google Shape;441;p48"/>
          <p:cNvSpPr txBox="1"/>
          <p:nvPr/>
        </p:nvSpPr>
        <p:spPr>
          <a:xfrm rot="187">
            <a:off x="1809458" y="1786701"/>
            <a:ext cx="55251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800">
                <a:solidFill>
                  <a:srgbClr val="4A86E8"/>
                </a:solidFill>
              </a:rPr>
              <a:t>What strategies are typically employed to ensure that quality outcomes obtained in the </a:t>
            </a:r>
            <a:r>
              <a:rPr b="1" lang="en" sz="1800">
                <a:solidFill>
                  <a:srgbClr val="FF0000"/>
                </a:solidFill>
              </a:rPr>
              <a:t>development</a:t>
            </a:r>
            <a:r>
              <a:rPr b="1" lang="en" sz="1800">
                <a:solidFill>
                  <a:srgbClr val="4A86E8"/>
                </a:solidFill>
              </a:rPr>
              <a:t> environment can accurately reflect the expected quality outcomes in the </a:t>
            </a:r>
            <a:r>
              <a:rPr b="1" lang="en" sz="1800">
                <a:solidFill>
                  <a:srgbClr val="FF0000"/>
                </a:solidFill>
              </a:rPr>
              <a:t>deployment</a:t>
            </a:r>
            <a:r>
              <a:rPr b="1" lang="en" sz="1800">
                <a:solidFill>
                  <a:srgbClr val="4A86E8"/>
                </a:solidFill>
              </a:rPr>
              <a:t> environment</a:t>
            </a:r>
            <a:r>
              <a:rPr b="1" lang="en" sz="1800">
                <a:solidFill>
                  <a:srgbClr val="4A86E8"/>
                </a:solidFill>
              </a:rPr>
              <a:t>?</a:t>
            </a:r>
            <a:endParaRPr b="1" sz="1800">
              <a:solidFill>
                <a:srgbClr val="4A86E8"/>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445" name="Shape 445"/>
        <p:cNvGrpSpPr/>
        <p:nvPr/>
      </p:nvGrpSpPr>
      <p:grpSpPr>
        <a:xfrm>
          <a:off x="0" y="0"/>
          <a:ext cx="0" cy="0"/>
          <a:chOff x="0" y="0"/>
          <a:chExt cx="0" cy="0"/>
        </a:xfrm>
      </p:grpSpPr>
      <p:pic>
        <p:nvPicPr>
          <p:cNvPr id="446" name="Google Shape;446;p49"/>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447" name="Google Shape;447;p49"/>
          <p:cNvSpPr/>
          <p:nvPr/>
        </p:nvSpPr>
        <p:spPr>
          <a:xfrm>
            <a:off x="0" y="0"/>
            <a:ext cx="9144000" cy="25692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9"/>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9"/>
          <p:cNvSpPr/>
          <p:nvPr/>
        </p:nvSpPr>
        <p:spPr>
          <a:xfrm rot="-253799">
            <a:off x="1715050" y="640331"/>
            <a:ext cx="5836498" cy="386285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9"/>
          <p:cNvSpPr/>
          <p:nvPr/>
        </p:nvSpPr>
        <p:spPr>
          <a:xfrm rot="240482">
            <a:off x="1721131" y="573214"/>
            <a:ext cx="5824345" cy="399707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9"/>
          <p:cNvSpPr txBox="1"/>
          <p:nvPr/>
        </p:nvSpPr>
        <p:spPr>
          <a:xfrm>
            <a:off x="0" y="0"/>
            <a:ext cx="64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11a</a:t>
            </a:r>
            <a:endParaRPr/>
          </a:p>
        </p:txBody>
      </p:sp>
      <p:sp>
        <p:nvSpPr>
          <p:cNvPr id="452" name="Google Shape;452;p49"/>
          <p:cNvSpPr txBox="1"/>
          <p:nvPr/>
        </p:nvSpPr>
        <p:spPr>
          <a:xfrm rot="-373">
            <a:off x="1870752" y="1925263"/>
            <a:ext cx="55251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800">
                <a:solidFill>
                  <a:srgbClr val="4A86E8"/>
                </a:solidFill>
              </a:rPr>
              <a:t>What are the main differences between checking the quality of AI software </a:t>
            </a:r>
            <a:r>
              <a:rPr b="1" lang="en" sz="1800">
                <a:solidFill>
                  <a:srgbClr val="FF0000"/>
                </a:solidFill>
              </a:rPr>
              <a:t>before deployment</a:t>
            </a:r>
            <a:r>
              <a:rPr b="1" lang="en" sz="1800">
                <a:solidFill>
                  <a:srgbClr val="4A86E8"/>
                </a:solidFill>
              </a:rPr>
              <a:t> and </a:t>
            </a:r>
            <a:r>
              <a:rPr b="1" lang="en" sz="1800">
                <a:solidFill>
                  <a:srgbClr val="FF0000"/>
                </a:solidFill>
              </a:rPr>
              <a:t>after deployment</a:t>
            </a:r>
            <a:r>
              <a:rPr b="1" lang="en" sz="1800">
                <a:solidFill>
                  <a:srgbClr val="4A86E8"/>
                </a:solidFill>
              </a:rPr>
              <a:t>?</a:t>
            </a:r>
            <a:endParaRPr>
              <a:solidFill>
                <a:schemeClr val="dk1"/>
              </a:solidFill>
            </a:endParaRPr>
          </a:p>
          <a:p>
            <a:pPr indent="0" lvl="0" marL="0" rtl="0" algn="l">
              <a:spcBef>
                <a:spcPts val="0"/>
              </a:spcBef>
              <a:spcAft>
                <a:spcPts val="0"/>
              </a:spcAft>
              <a:buNone/>
            </a:pPr>
            <a:r>
              <a:t/>
            </a:r>
            <a:endParaRPr b="1" sz="1800">
              <a:solidFill>
                <a:srgbClr val="4A86E8"/>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456" name="Shape 456"/>
        <p:cNvGrpSpPr/>
        <p:nvPr/>
      </p:nvGrpSpPr>
      <p:grpSpPr>
        <a:xfrm>
          <a:off x="0" y="0"/>
          <a:ext cx="0" cy="0"/>
          <a:chOff x="0" y="0"/>
          <a:chExt cx="0" cy="0"/>
        </a:xfrm>
      </p:grpSpPr>
      <p:pic>
        <p:nvPicPr>
          <p:cNvPr id="457" name="Google Shape;457;p50"/>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458" name="Google Shape;458;p50"/>
          <p:cNvSpPr/>
          <p:nvPr/>
        </p:nvSpPr>
        <p:spPr>
          <a:xfrm>
            <a:off x="0" y="0"/>
            <a:ext cx="9144000" cy="2569200"/>
          </a:xfrm>
          <a:prstGeom prst="rect">
            <a:avLst/>
          </a:prstGeom>
          <a:solidFill>
            <a:srgbClr val="B7E1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0"/>
          <p:cNvSpPr/>
          <p:nvPr/>
        </p:nvSpPr>
        <p:spPr>
          <a:xfrm rot="-253799">
            <a:off x="1715050" y="640331"/>
            <a:ext cx="5836498" cy="386285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0"/>
          <p:cNvSpPr/>
          <p:nvPr/>
        </p:nvSpPr>
        <p:spPr>
          <a:xfrm rot="240482">
            <a:off x="1721131" y="573214"/>
            <a:ext cx="5824345" cy="399707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0"/>
          <p:cNvSpPr txBox="1"/>
          <p:nvPr/>
        </p:nvSpPr>
        <p:spPr>
          <a:xfrm>
            <a:off x="0" y="0"/>
            <a:ext cx="64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4b</a:t>
            </a:r>
            <a:endParaRPr/>
          </a:p>
        </p:txBody>
      </p:sp>
      <p:sp>
        <p:nvSpPr>
          <p:cNvPr id="462" name="Google Shape;462;p50"/>
          <p:cNvSpPr txBox="1"/>
          <p:nvPr/>
        </p:nvSpPr>
        <p:spPr>
          <a:xfrm rot="560">
            <a:off x="1870758" y="2063702"/>
            <a:ext cx="5525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4A86E8"/>
                </a:solidFill>
              </a:rPr>
              <a:t>What methods do you use to </a:t>
            </a:r>
            <a:r>
              <a:rPr b="1" lang="en" sz="1800">
                <a:solidFill>
                  <a:srgbClr val="FF0000"/>
                </a:solidFill>
              </a:rPr>
              <a:t>generate/expand test datasets</a:t>
            </a:r>
            <a:r>
              <a:rPr b="1" lang="en" sz="1800">
                <a:solidFill>
                  <a:srgbClr val="4A86E8"/>
                </a:solidFill>
              </a:rPr>
              <a:t>? How do you ensure the quality of the generated data?</a:t>
            </a:r>
            <a:endParaRPr b="1" sz="1800">
              <a:solidFill>
                <a:srgbClr val="4A86E8"/>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466" name="Shape 466"/>
        <p:cNvGrpSpPr/>
        <p:nvPr/>
      </p:nvGrpSpPr>
      <p:grpSpPr>
        <a:xfrm>
          <a:off x="0" y="0"/>
          <a:ext cx="0" cy="0"/>
          <a:chOff x="0" y="0"/>
          <a:chExt cx="0" cy="0"/>
        </a:xfrm>
      </p:grpSpPr>
      <p:pic>
        <p:nvPicPr>
          <p:cNvPr id="467" name="Google Shape;467;p51"/>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468" name="Google Shape;468;p51"/>
          <p:cNvSpPr/>
          <p:nvPr/>
        </p:nvSpPr>
        <p:spPr>
          <a:xfrm>
            <a:off x="0" y="0"/>
            <a:ext cx="9144000" cy="2569200"/>
          </a:xfrm>
          <a:prstGeom prst="rect">
            <a:avLst/>
          </a:prstGeom>
          <a:solidFill>
            <a:srgbClr val="C6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1"/>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1"/>
          <p:cNvSpPr/>
          <p:nvPr/>
        </p:nvSpPr>
        <p:spPr>
          <a:xfrm rot="-253799">
            <a:off x="1715050" y="640331"/>
            <a:ext cx="5836498" cy="386285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1"/>
          <p:cNvSpPr/>
          <p:nvPr/>
        </p:nvSpPr>
        <p:spPr>
          <a:xfrm rot="240482">
            <a:off x="1721131" y="573214"/>
            <a:ext cx="5824345" cy="399707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1"/>
          <p:cNvSpPr txBox="1"/>
          <p:nvPr/>
        </p:nvSpPr>
        <p:spPr>
          <a:xfrm>
            <a:off x="0" y="0"/>
            <a:ext cx="64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6a</a:t>
            </a:r>
            <a:endParaRPr/>
          </a:p>
        </p:txBody>
      </p:sp>
      <p:sp>
        <p:nvSpPr>
          <p:cNvPr id="473" name="Google Shape;473;p51"/>
          <p:cNvSpPr txBox="1"/>
          <p:nvPr/>
        </p:nvSpPr>
        <p:spPr>
          <a:xfrm rot="-373">
            <a:off x="1819358" y="1787113"/>
            <a:ext cx="55251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800">
                <a:solidFill>
                  <a:srgbClr val="4A86E8"/>
                </a:solidFill>
              </a:rPr>
              <a:t>What process would your team usually use to </a:t>
            </a:r>
            <a:r>
              <a:rPr b="1" lang="en" sz="1800">
                <a:solidFill>
                  <a:srgbClr val="FF0000"/>
                </a:solidFill>
              </a:rPr>
              <a:t>organise the data labelling process</a:t>
            </a:r>
            <a:r>
              <a:rPr b="1" lang="en" sz="1800">
                <a:solidFill>
                  <a:srgbClr val="4A86E8"/>
                </a:solidFill>
              </a:rPr>
              <a:t> in order to obtain good data quality while using a relatively low cost?</a:t>
            </a:r>
            <a:endParaRPr b="1" sz="1800">
              <a:solidFill>
                <a:srgbClr val="4A86E8"/>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87" name="Shape 87"/>
        <p:cNvGrpSpPr/>
        <p:nvPr/>
      </p:nvGrpSpPr>
      <p:grpSpPr>
        <a:xfrm>
          <a:off x="0" y="0"/>
          <a:ext cx="0" cy="0"/>
          <a:chOff x="0" y="0"/>
          <a:chExt cx="0" cy="0"/>
        </a:xfrm>
      </p:grpSpPr>
      <p:pic>
        <p:nvPicPr>
          <p:cNvPr id="88" name="Google Shape;88;p16"/>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89" name="Google Shape;89;p16"/>
          <p:cNvSpPr/>
          <p:nvPr/>
        </p:nvSpPr>
        <p:spPr>
          <a:xfrm>
            <a:off x="0" y="0"/>
            <a:ext cx="9144000" cy="2569200"/>
          </a:xfrm>
          <a:prstGeom prst="rect">
            <a:avLst/>
          </a:prstGeom>
          <a:solidFill>
            <a:srgbClr val="F4C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rot="-253799">
            <a:off x="1715050" y="640331"/>
            <a:ext cx="5836498" cy="386285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rot="240482">
            <a:off x="1721131" y="573214"/>
            <a:ext cx="5824345" cy="399707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txBox="1"/>
          <p:nvPr/>
        </p:nvSpPr>
        <p:spPr>
          <a:xfrm>
            <a:off x="0" y="0"/>
            <a:ext cx="64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2b</a:t>
            </a:r>
            <a:endParaRPr/>
          </a:p>
        </p:txBody>
      </p:sp>
      <p:sp>
        <p:nvSpPr>
          <p:cNvPr id="94" name="Google Shape;94;p16"/>
          <p:cNvSpPr txBox="1"/>
          <p:nvPr/>
        </p:nvSpPr>
        <p:spPr>
          <a:xfrm rot="-373">
            <a:off x="1841508" y="710593"/>
            <a:ext cx="5525100" cy="489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4A86E8"/>
                </a:solidFill>
              </a:rPr>
              <a:t>Given the following aspects, can you first explain </a:t>
            </a:r>
            <a:r>
              <a:rPr b="1" lang="en" sz="1800">
                <a:solidFill>
                  <a:srgbClr val="FF0000"/>
                </a:solidFill>
              </a:rPr>
              <a:t>whether you guys employed these aspects</a:t>
            </a:r>
            <a:r>
              <a:rPr b="1" lang="en" sz="1800">
                <a:solidFill>
                  <a:srgbClr val="4A86E8"/>
                </a:solidFill>
              </a:rPr>
              <a:t> in your project evaluation, the </a:t>
            </a:r>
            <a:r>
              <a:rPr b="1" lang="en" sz="1800">
                <a:solidFill>
                  <a:srgbClr val="FF0000"/>
                </a:solidFill>
              </a:rPr>
              <a:t>challenges </a:t>
            </a:r>
            <a:r>
              <a:rPr b="1" lang="en" sz="1800">
                <a:solidFill>
                  <a:srgbClr val="4A86E8"/>
                </a:solidFill>
              </a:rPr>
              <a:t>encountered when assuring them, and </a:t>
            </a:r>
            <a:r>
              <a:rPr b="1" lang="en" sz="1800">
                <a:solidFill>
                  <a:srgbClr val="FF0000"/>
                </a:solidFill>
              </a:rPr>
              <a:t>rank</a:t>
            </a:r>
            <a:r>
              <a:rPr b="1" lang="en" sz="1800">
                <a:solidFill>
                  <a:srgbClr val="4A86E8"/>
                </a:solidFill>
              </a:rPr>
              <a:t> them? (S, A, B, C, D).</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rPr b="1" lang="en" sz="1800">
                <a:solidFill>
                  <a:srgbClr val="4A86E8"/>
                </a:solidFill>
              </a:rPr>
              <a:t>2. </a:t>
            </a:r>
            <a:r>
              <a:rPr b="1" lang="en" sz="1800">
                <a:solidFill>
                  <a:srgbClr val="FF0000"/>
                </a:solidFill>
              </a:rPr>
              <a:t>Model Relevance</a:t>
            </a:r>
            <a:r>
              <a:rPr b="1" lang="en" sz="1800">
                <a:solidFill>
                  <a:srgbClr val="4A86E8"/>
                </a:solidFill>
              </a:rPr>
              <a:t>: This refers to how well the AI model's abilities align with the specific problem or task it's designed to solve. A model is relevant if it uses appropriate algorithms and data to effectively address the problem or deliver the intended results.</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477" name="Shape 477"/>
        <p:cNvGrpSpPr/>
        <p:nvPr/>
      </p:nvGrpSpPr>
      <p:grpSpPr>
        <a:xfrm>
          <a:off x="0" y="0"/>
          <a:ext cx="0" cy="0"/>
          <a:chOff x="0" y="0"/>
          <a:chExt cx="0" cy="0"/>
        </a:xfrm>
      </p:grpSpPr>
      <p:pic>
        <p:nvPicPr>
          <p:cNvPr id="478" name="Google Shape;478;p52"/>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479" name="Google Shape;479;p52"/>
          <p:cNvSpPr/>
          <p:nvPr/>
        </p:nvSpPr>
        <p:spPr>
          <a:xfrm>
            <a:off x="0" y="0"/>
            <a:ext cx="9144000" cy="2569200"/>
          </a:xfrm>
          <a:prstGeom prst="rect">
            <a:avLst/>
          </a:prstGeom>
          <a:solidFill>
            <a:srgbClr val="C6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2"/>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2"/>
          <p:cNvSpPr/>
          <p:nvPr/>
        </p:nvSpPr>
        <p:spPr>
          <a:xfrm rot="-253799">
            <a:off x="1715050" y="640331"/>
            <a:ext cx="5836498" cy="386285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2"/>
          <p:cNvSpPr/>
          <p:nvPr/>
        </p:nvSpPr>
        <p:spPr>
          <a:xfrm rot="240482">
            <a:off x="1721131" y="573214"/>
            <a:ext cx="5824345" cy="399707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52"/>
          <p:cNvSpPr txBox="1"/>
          <p:nvPr/>
        </p:nvSpPr>
        <p:spPr>
          <a:xfrm>
            <a:off x="0" y="0"/>
            <a:ext cx="64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12d</a:t>
            </a:r>
            <a:endParaRPr/>
          </a:p>
        </p:txBody>
      </p:sp>
      <p:sp>
        <p:nvSpPr>
          <p:cNvPr id="484" name="Google Shape;484;p52"/>
          <p:cNvSpPr txBox="1"/>
          <p:nvPr/>
        </p:nvSpPr>
        <p:spPr>
          <a:xfrm rot="-373">
            <a:off x="1809458" y="1925263"/>
            <a:ext cx="55251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800">
                <a:solidFill>
                  <a:srgbClr val="4A86E8"/>
                </a:solidFill>
              </a:rPr>
              <a:t>Have your company managed to obtain </a:t>
            </a:r>
            <a:r>
              <a:rPr b="1" lang="en" sz="1800">
                <a:solidFill>
                  <a:srgbClr val="FF0000"/>
                </a:solidFill>
              </a:rPr>
              <a:t>feedback</a:t>
            </a:r>
            <a:r>
              <a:rPr b="1" lang="en" sz="1800">
                <a:solidFill>
                  <a:srgbClr val="4A86E8"/>
                </a:solidFill>
              </a:rPr>
              <a:t> from the end users? To what extent can end users’ feedback help to </a:t>
            </a:r>
            <a:r>
              <a:rPr b="1" lang="en" sz="1800">
                <a:solidFill>
                  <a:srgbClr val="FF0000"/>
                </a:solidFill>
              </a:rPr>
              <a:t>improve</a:t>
            </a:r>
            <a:r>
              <a:rPr b="1" lang="en" sz="1800">
                <a:solidFill>
                  <a:srgbClr val="4A86E8"/>
                </a:solidFill>
              </a:rPr>
              <a:t> the AI project’s quality</a:t>
            </a:r>
            <a:r>
              <a:rPr b="1" lang="en" sz="1800">
                <a:solidFill>
                  <a:srgbClr val="4A86E8"/>
                </a:solidFill>
              </a:rPr>
              <a:t>?</a:t>
            </a:r>
            <a:endParaRPr b="1" sz="1800">
              <a:solidFill>
                <a:srgbClr val="4A86E8"/>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488" name="Shape 488"/>
        <p:cNvGrpSpPr/>
        <p:nvPr/>
      </p:nvGrpSpPr>
      <p:grpSpPr>
        <a:xfrm>
          <a:off x="0" y="0"/>
          <a:ext cx="0" cy="0"/>
          <a:chOff x="0" y="0"/>
          <a:chExt cx="0" cy="0"/>
        </a:xfrm>
      </p:grpSpPr>
      <p:pic>
        <p:nvPicPr>
          <p:cNvPr id="489" name="Google Shape;489;p53"/>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490" name="Google Shape;490;p53"/>
          <p:cNvSpPr/>
          <p:nvPr/>
        </p:nvSpPr>
        <p:spPr>
          <a:xfrm>
            <a:off x="0" y="0"/>
            <a:ext cx="9144000" cy="2569200"/>
          </a:xfrm>
          <a:prstGeom prst="rect">
            <a:avLst/>
          </a:prstGeom>
          <a:solidFill>
            <a:srgbClr val="FADA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rgbClr val="4A86E8"/>
              </a:solidFill>
            </a:endParaRPr>
          </a:p>
        </p:txBody>
      </p:sp>
      <p:sp>
        <p:nvSpPr>
          <p:cNvPr id="491" name="Google Shape;491;p53"/>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rgbClr val="4A86E8"/>
              </a:solidFill>
            </a:endParaRPr>
          </a:p>
        </p:txBody>
      </p:sp>
      <p:sp>
        <p:nvSpPr>
          <p:cNvPr id="492" name="Google Shape;492;p53"/>
          <p:cNvSpPr/>
          <p:nvPr/>
        </p:nvSpPr>
        <p:spPr>
          <a:xfrm rot="-253799">
            <a:off x="1715050" y="640331"/>
            <a:ext cx="5836498" cy="386285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rgbClr val="4A86E8"/>
              </a:solidFill>
            </a:endParaRPr>
          </a:p>
        </p:txBody>
      </p:sp>
      <p:sp>
        <p:nvSpPr>
          <p:cNvPr id="493" name="Google Shape;493;p53"/>
          <p:cNvSpPr/>
          <p:nvPr/>
        </p:nvSpPr>
        <p:spPr>
          <a:xfrm rot="240482">
            <a:off x="1721131" y="573214"/>
            <a:ext cx="5824345" cy="399707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rgbClr val="4A86E8"/>
              </a:solidFill>
            </a:endParaRPr>
          </a:p>
        </p:txBody>
      </p:sp>
      <p:sp>
        <p:nvSpPr>
          <p:cNvPr id="494" name="Google Shape;494;p53"/>
          <p:cNvSpPr txBox="1"/>
          <p:nvPr/>
        </p:nvSpPr>
        <p:spPr>
          <a:xfrm>
            <a:off x="0" y="0"/>
            <a:ext cx="64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12e</a:t>
            </a:r>
            <a:endParaRPr/>
          </a:p>
        </p:txBody>
      </p:sp>
      <p:sp>
        <p:nvSpPr>
          <p:cNvPr id="495" name="Google Shape;495;p53"/>
          <p:cNvSpPr txBox="1"/>
          <p:nvPr/>
        </p:nvSpPr>
        <p:spPr>
          <a:xfrm rot="-373">
            <a:off x="1870758" y="1371267"/>
            <a:ext cx="5525100" cy="240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800">
                <a:solidFill>
                  <a:srgbClr val="4A86E8"/>
                </a:solidFill>
              </a:rPr>
              <a:t>In the field of Machine Learning products, gaining customer </a:t>
            </a:r>
            <a:r>
              <a:rPr b="1" lang="en" sz="1800">
                <a:solidFill>
                  <a:srgbClr val="FF0000"/>
                </a:solidFill>
              </a:rPr>
              <a:t>trust</a:t>
            </a:r>
            <a:r>
              <a:rPr b="1" lang="en" sz="1800">
                <a:solidFill>
                  <a:srgbClr val="4A86E8"/>
                </a:solidFill>
              </a:rPr>
              <a:t> is paramount to the successful deployment and adoption of the solutions. The users need to trust </a:t>
            </a:r>
            <a:r>
              <a:rPr b="1" lang="en" sz="1800">
                <a:solidFill>
                  <a:srgbClr val="FF0000"/>
                </a:solidFill>
              </a:rPr>
              <a:t>not only the accuracy</a:t>
            </a:r>
            <a:r>
              <a:rPr b="1" lang="en" sz="1800">
                <a:solidFill>
                  <a:srgbClr val="4A86E8"/>
                </a:solidFill>
              </a:rPr>
              <a:t> but also the reliability, fairness, and transparency of the models. Could you share your strategies or specific actions taken to </a:t>
            </a:r>
            <a:r>
              <a:rPr b="1" lang="en" sz="1800">
                <a:solidFill>
                  <a:srgbClr val="FF0000"/>
                </a:solidFill>
              </a:rPr>
              <a:t>build and maintain this trust</a:t>
            </a:r>
            <a:r>
              <a:rPr b="1" lang="en" sz="1800">
                <a:solidFill>
                  <a:srgbClr val="4A86E8"/>
                </a:solidFill>
              </a:rPr>
              <a:t> in your ML products</a:t>
            </a:r>
            <a:r>
              <a:rPr b="1" lang="en" sz="1800">
                <a:solidFill>
                  <a:srgbClr val="4A86E8"/>
                </a:solidFill>
              </a:rPr>
              <a:t>?</a:t>
            </a:r>
            <a:endParaRPr b="1" sz="1800">
              <a:solidFill>
                <a:srgbClr val="4A86E8"/>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98" name="Shape 98"/>
        <p:cNvGrpSpPr/>
        <p:nvPr/>
      </p:nvGrpSpPr>
      <p:grpSpPr>
        <a:xfrm>
          <a:off x="0" y="0"/>
          <a:ext cx="0" cy="0"/>
          <a:chOff x="0" y="0"/>
          <a:chExt cx="0" cy="0"/>
        </a:xfrm>
      </p:grpSpPr>
      <p:pic>
        <p:nvPicPr>
          <p:cNvPr id="99" name="Google Shape;99;p17"/>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100" name="Google Shape;100;p17"/>
          <p:cNvSpPr/>
          <p:nvPr/>
        </p:nvSpPr>
        <p:spPr>
          <a:xfrm>
            <a:off x="0" y="0"/>
            <a:ext cx="9144000" cy="2569200"/>
          </a:xfrm>
          <a:prstGeom prst="rect">
            <a:avLst/>
          </a:prstGeom>
          <a:solidFill>
            <a:srgbClr val="F4C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rot="-253799">
            <a:off x="1715050" y="640331"/>
            <a:ext cx="5836498" cy="386285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rot="240482">
            <a:off x="1721131" y="573214"/>
            <a:ext cx="5824345" cy="399707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txBox="1"/>
          <p:nvPr/>
        </p:nvSpPr>
        <p:spPr>
          <a:xfrm>
            <a:off x="0" y="0"/>
            <a:ext cx="64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2b</a:t>
            </a:r>
            <a:endParaRPr/>
          </a:p>
        </p:txBody>
      </p:sp>
      <p:sp>
        <p:nvSpPr>
          <p:cNvPr id="105" name="Google Shape;105;p17"/>
          <p:cNvSpPr txBox="1"/>
          <p:nvPr/>
        </p:nvSpPr>
        <p:spPr>
          <a:xfrm rot="-373">
            <a:off x="1841508" y="710593"/>
            <a:ext cx="5525100" cy="489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4A86E8"/>
                </a:solidFill>
              </a:rPr>
              <a:t>Given the following aspects, can you first explain </a:t>
            </a:r>
            <a:r>
              <a:rPr b="1" lang="en" sz="1800">
                <a:solidFill>
                  <a:srgbClr val="FF0000"/>
                </a:solidFill>
              </a:rPr>
              <a:t>whether you guys employed these aspects</a:t>
            </a:r>
            <a:r>
              <a:rPr b="1" lang="en" sz="1800">
                <a:solidFill>
                  <a:srgbClr val="4A86E8"/>
                </a:solidFill>
              </a:rPr>
              <a:t> in your project evaluation, the </a:t>
            </a:r>
            <a:r>
              <a:rPr b="1" lang="en" sz="1800">
                <a:solidFill>
                  <a:srgbClr val="FF0000"/>
                </a:solidFill>
              </a:rPr>
              <a:t>challenges </a:t>
            </a:r>
            <a:r>
              <a:rPr b="1" lang="en" sz="1800">
                <a:solidFill>
                  <a:srgbClr val="4A86E8"/>
                </a:solidFill>
              </a:rPr>
              <a:t>encountered when assuring them, and </a:t>
            </a:r>
            <a:r>
              <a:rPr b="1" lang="en" sz="1800">
                <a:solidFill>
                  <a:srgbClr val="FF0000"/>
                </a:solidFill>
              </a:rPr>
              <a:t>rank</a:t>
            </a:r>
            <a:r>
              <a:rPr b="1" lang="en" sz="1800">
                <a:solidFill>
                  <a:srgbClr val="4A86E8"/>
                </a:solidFill>
              </a:rPr>
              <a:t> them? (S, A, B, C,</a:t>
            </a:r>
            <a:r>
              <a:rPr b="1" lang="en" sz="1800">
                <a:solidFill>
                  <a:srgbClr val="4A86E8"/>
                </a:solidFill>
              </a:rPr>
              <a:t> D</a:t>
            </a:r>
            <a:r>
              <a:rPr b="1" lang="en" sz="1800">
                <a:solidFill>
                  <a:srgbClr val="4A86E8"/>
                </a:solidFill>
              </a:rPr>
              <a:t>).</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rPr b="1" lang="en" sz="1800">
                <a:solidFill>
                  <a:srgbClr val="4A86E8"/>
                </a:solidFill>
              </a:rPr>
              <a:t>3. </a:t>
            </a:r>
            <a:r>
              <a:rPr b="1" lang="en" sz="1800">
                <a:solidFill>
                  <a:srgbClr val="FF0000"/>
                </a:solidFill>
              </a:rPr>
              <a:t>Robustness</a:t>
            </a:r>
            <a:r>
              <a:rPr b="1" lang="en" sz="1800">
                <a:solidFill>
                  <a:srgbClr val="4A86E8"/>
                </a:solidFill>
              </a:rPr>
              <a:t>: The system's ability to maintain stable performance when exposed to new, unseen, or noisy data, changes in the environment, or adversarial attacks. A robust AI system should be able to handle uncertainty and ambiguity in its inputs and operations.</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09" name="Shape 109"/>
        <p:cNvGrpSpPr/>
        <p:nvPr/>
      </p:nvGrpSpPr>
      <p:grpSpPr>
        <a:xfrm>
          <a:off x="0" y="0"/>
          <a:ext cx="0" cy="0"/>
          <a:chOff x="0" y="0"/>
          <a:chExt cx="0" cy="0"/>
        </a:xfrm>
      </p:grpSpPr>
      <p:pic>
        <p:nvPicPr>
          <p:cNvPr id="110" name="Google Shape;110;p18"/>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111" name="Google Shape;111;p18"/>
          <p:cNvSpPr/>
          <p:nvPr/>
        </p:nvSpPr>
        <p:spPr>
          <a:xfrm>
            <a:off x="0" y="0"/>
            <a:ext cx="9144000" cy="2569200"/>
          </a:xfrm>
          <a:prstGeom prst="rect">
            <a:avLst/>
          </a:prstGeom>
          <a:solidFill>
            <a:srgbClr val="F4C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rot="-253799">
            <a:off x="1715050" y="640331"/>
            <a:ext cx="5836498" cy="386285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rot="240482">
            <a:off x="1721131" y="573214"/>
            <a:ext cx="5824345" cy="399707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txBox="1"/>
          <p:nvPr/>
        </p:nvSpPr>
        <p:spPr>
          <a:xfrm>
            <a:off x="0" y="0"/>
            <a:ext cx="64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2b</a:t>
            </a:r>
            <a:endParaRPr/>
          </a:p>
        </p:txBody>
      </p:sp>
      <p:sp>
        <p:nvSpPr>
          <p:cNvPr id="116" name="Google Shape;116;p18"/>
          <p:cNvSpPr txBox="1"/>
          <p:nvPr/>
        </p:nvSpPr>
        <p:spPr>
          <a:xfrm rot="-373">
            <a:off x="1821708" y="709888"/>
            <a:ext cx="5525100" cy="544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4A86E8"/>
                </a:solidFill>
              </a:rPr>
              <a:t>Given the following aspects, can you first explain </a:t>
            </a:r>
            <a:r>
              <a:rPr b="1" lang="en" sz="1800">
                <a:solidFill>
                  <a:srgbClr val="FF0000"/>
                </a:solidFill>
              </a:rPr>
              <a:t>whether you guys employed these aspects</a:t>
            </a:r>
            <a:r>
              <a:rPr b="1" lang="en" sz="1800">
                <a:solidFill>
                  <a:srgbClr val="4A86E8"/>
                </a:solidFill>
              </a:rPr>
              <a:t> in your project evaluation, the </a:t>
            </a:r>
            <a:r>
              <a:rPr b="1" lang="en" sz="1800">
                <a:solidFill>
                  <a:srgbClr val="FF0000"/>
                </a:solidFill>
              </a:rPr>
              <a:t>challenges </a:t>
            </a:r>
            <a:r>
              <a:rPr b="1" lang="en" sz="1800">
                <a:solidFill>
                  <a:srgbClr val="4A86E8"/>
                </a:solidFill>
              </a:rPr>
              <a:t>encountered when assuring them, and </a:t>
            </a:r>
            <a:r>
              <a:rPr b="1" lang="en" sz="1800">
                <a:solidFill>
                  <a:srgbClr val="FF0000"/>
                </a:solidFill>
              </a:rPr>
              <a:t>rank</a:t>
            </a:r>
            <a:r>
              <a:rPr b="1" lang="en" sz="1800">
                <a:solidFill>
                  <a:srgbClr val="4A86E8"/>
                </a:solidFill>
              </a:rPr>
              <a:t> them? (S, A, B, C</a:t>
            </a:r>
            <a:r>
              <a:rPr b="1" lang="en" sz="1800">
                <a:solidFill>
                  <a:srgbClr val="4A86E8"/>
                </a:solidFill>
              </a:rPr>
              <a:t>, D</a:t>
            </a:r>
            <a:r>
              <a:rPr b="1" lang="en" sz="1800">
                <a:solidFill>
                  <a:srgbClr val="4A86E8"/>
                </a:solidFill>
              </a:rPr>
              <a:t>).</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rPr b="1" lang="en" sz="1800">
                <a:solidFill>
                  <a:srgbClr val="4A86E8"/>
                </a:solidFill>
              </a:rPr>
              <a:t>4. </a:t>
            </a:r>
            <a:r>
              <a:rPr b="1" lang="en" sz="1800">
                <a:solidFill>
                  <a:srgbClr val="FF0000"/>
                </a:solidFill>
              </a:rPr>
              <a:t>Security</a:t>
            </a:r>
            <a:r>
              <a:rPr b="1" lang="en" sz="1800">
                <a:solidFill>
                  <a:srgbClr val="4A86E8"/>
                </a:solidFill>
              </a:rPr>
              <a:t>: Security refers to protecting the system from both external and internal threats, including data breaches, adversarial attacks, or misuse of the AI. It involves ensuring the integrity and confidentiality of the data used and the outcomes produced by the system.</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20" name="Shape 120"/>
        <p:cNvGrpSpPr/>
        <p:nvPr/>
      </p:nvGrpSpPr>
      <p:grpSpPr>
        <a:xfrm>
          <a:off x="0" y="0"/>
          <a:ext cx="0" cy="0"/>
          <a:chOff x="0" y="0"/>
          <a:chExt cx="0" cy="0"/>
        </a:xfrm>
      </p:grpSpPr>
      <p:pic>
        <p:nvPicPr>
          <p:cNvPr id="121" name="Google Shape;121;p19"/>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122" name="Google Shape;122;p19"/>
          <p:cNvSpPr/>
          <p:nvPr/>
        </p:nvSpPr>
        <p:spPr>
          <a:xfrm>
            <a:off x="0" y="0"/>
            <a:ext cx="9144000" cy="2569200"/>
          </a:xfrm>
          <a:prstGeom prst="rect">
            <a:avLst/>
          </a:prstGeom>
          <a:solidFill>
            <a:srgbClr val="F4C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p:nvPr/>
        </p:nvSpPr>
        <p:spPr>
          <a:xfrm rot="-253799">
            <a:off x="1715050" y="640331"/>
            <a:ext cx="5836498" cy="386285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p:nvPr/>
        </p:nvSpPr>
        <p:spPr>
          <a:xfrm rot="240482">
            <a:off x="1721131" y="573214"/>
            <a:ext cx="5824345" cy="399707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txBox="1"/>
          <p:nvPr/>
        </p:nvSpPr>
        <p:spPr>
          <a:xfrm>
            <a:off x="0" y="0"/>
            <a:ext cx="64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2b</a:t>
            </a:r>
            <a:endParaRPr/>
          </a:p>
        </p:txBody>
      </p:sp>
      <p:sp>
        <p:nvSpPr>
          <p:cNvPr id="127" name="Google Shape;127;p19"/>
          <p:cNvSpPr txBox="1"/>
          <p:nvPr/>
        </p:nvSpPr>
        <p:spPr>
          <a:xfrm rot="-373">
            <a:off x="1821708" y="709888"/>
            <a:ext cx="5525100" cy="489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4A86E8"/>
                </a:solidFill>
              </a:rPr>
              <a:t>Given the following aspects, can you first explain </a:t>
            </a:r>
            <a:r>
              <a:rPr b="1" lang="en" sz="1800">
                <a:solidFill>
                  <a:srgbClr val="FF0000"/>
                </a:solidFill>
              </a:rPr>
              <a:t>whether you guys employed these aspects</a:t>
            </a:r>
            <a:r>
              <a:rPr b="1" lang="en" sz="1800">
                <a:solidFill>
                  <a:srgbClr val="4A86E8"/>
                </a:solidFill>
              </a:rPr>
              <a:t> in your project evaluation, the </a:t>
            </a:r>
            <a:r>
              <a:rPr b="1" lang="en" sz="1800">
                <a:solidFill>
                  <a:srgbClr val="FF0000"/>
                </a:solidFill>
              </a:rPr>
              <a:t>challenges </a:t>
            </a:r>
            <a:r>
              <a:rPr b="1" lang="en" sz="1800">
                <a:solidFill>
                  <a:srgbClr val="4A86E8"/>
                </a:solidFill>
              </a:rPr>
              <a:t>encountered when assuring them, and </a:t>
            </a:r>
            <a:r>
              <a:rPr b="1" lang="en" sz="1800">
                <a:solidFill>
                  <a:srgbClr val="FF0000"/>
                </a:solidFill>
              </a:rPr>
              <a:t>rank</a:t>
            </a:r>
            <a:r>
              <a:rPr b="1" lang="en" sz="1800">
                <a:solidFill>
                  <a:srgbClr val="4A86E8"/>
                </a:solidFill>
              </a:rPr>
              <a:t> them? (S, A, B, C</a:t>
            </a:r>
            <a:r>
              <a:rPr b="1" lang="en" sz="1800">
                <a:solidFill>
                  <a:srgbClr val="4A86E8"/>
                </a:solidFill>
              </a:rPr>
              <a:t>, D</a:t>
            </a:r>
            <a:r>
              <a:rPr b="1" lang="en" sz="1800">
                <a:solidFill>
                  <a:srgbClr val="4A86E8"/>
                </a:solidFill>
              </a:rPr>
              <a:t>).</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rPr b="1" lang="en" sz="1800">
                <a:solidFill>
                  <a:srgbClr val="4A86E8"/>
                </a:solidFill>
              </a:rPr>
              <a:t>5. </a:t>
            </a:r>
            <a:r>
              <a:rPr b="1" lang="en" sz="1800">
                <a:solidFill>
                  <a:srgbClr val="FF0000"/>
                </a:solidFill>
              </a:rPr>
              <a:t>Fairness</a:t>
            </a:r>
            <a:r>
              <a:rPr b="1" lang="en" sz="1800">
                <a:solidFill>
                  <a:srgbClr val="4A86E8"/>
                </a:solidFill>
              </a:rPr>
              <a:t>: A</a:t>
            </a:r>
            <a:r>
              <a:rPr b="1" lang="en" sz="1800">
                <a:solidFill>
                  <a:srgbClr val="4A86E8"/>
                </a:solidFill>
              </a:rPr>
              <a:t>lgorithms that make unbiased decisions, treat all individuals equally, and do not discriminate based on certain attributes like race, gender, or socio-economic status.</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31" name="Shape 131"/>
        <p:cNvGrpSpPr/>
        <p:nvPr/>
      </p:nvGrpSpPr>
      <p:grpSpPr>
        <a:xfrm>
          <a:off x="0" y="0"/>
          <a:ext cx="0" cy="0"/>
          <a:chOff x="0" y="0"/>
          <a:chExt cx="0" cy="0"/>
        </a:xfrm>
      </p:grpSpPr>
      <p:pic>
        <p:nvPicPr>
          <p:cNvPr id="132" name="Google Shape;132;p20"/>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133" name="Google Shape;133;p20"/>
          <p:cNvSpPr/>
          <p:nvPr/>
        </p:nvSpPr>
        <p:spPr>
          <a:xfrm>
            <a:off x="0" y="0"/>
            <a:ext cx="9144000" cy="2569200"/>
          </a:xfrm>
          <a:prstGeom prst="rect">
            <a:avLst/>
          </a:prstGeom>
          <a:solidFill>
            <a:srgbClr val="F4C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253799">
            <a:off x="1715050" y="640331"/>
            <a:ext cx="5836498" cy="386285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rot="240482">
            <a:off x="1721131" y="573214"/>
            <a:ext cx="5824345" cy="399707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txBox="1"/>
          <p:nvPr/>
        </p:nvSpPr>
        <p:spPr>
          <a:xfrm>
            <a:off x="0" y="0"/>
            <a:ext cx="64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2b</a:t>
            </a:r>
            <a:endParaRPr/>
          </a:p>
        </p:txBody>
      </p:sp>
      <p:sp>
        <p:nvSpPr>
          <p:cNvPr id="138" name="Google Shape;138;p20"/>
          <p:cNvSpPr txBox="1"/>
          <p:nvPr/>
        </p:nvSpPr>
        <p:spPr>
          <a:xfrm rot="-373">
            <a:off x="1801908" y="709173"/>
            <a:ext cx="5525100" cy="600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4A86E8"/>
                </a:solidFill>
              </a:rPr>
              <a:t>Given the following aspects, can you first explain </a:t>
            </a:r>
            <a:r>
              <a:rPr b="1" lang="en" sz="1800">
                <a:solidFill>
                  <a:srgbClr val="FF0000"/>
                </a:solidFill>
              </a:rPr>
              <a:t>whether you guys employed these aspects</a:t>
            </a:r>
            <a:r>
              <a:rPr b="1" lang="en" sz="1800">
                <a:solidFill>
                  <a:srgbClr val="4A86E8"/>
                </a:solidFill>
              </a:rPr>
              <a:t> in your project evaluation, the </a:t>
            </a:r>
            <a:r>
              <a:rPr b="1" lang="en" sz="1800">
                <a:solidFill>
                  <a:srgbClr val="FF0000"/>
                </a:solidFill>
              </a:rPr>
              <a:t>challenges </a:t>
            </a:r>
            <a:r>
              <a:rPr b="1" lang="en" sz="1800">
                <a:solidFill>
                  <a:srgbClr val="4A86E8"/>
                </a:solidFill>
              </a:rPr>
              <a:t>encountered when assuring them, and </a:t>
            </a:r>
            <a:r>
              <a:rPr b="1" lang="en" sz="1800">
                <a:solidFill>
                  <a:srgbClr val="FF0000"/>
                </a:solidFill>
              </a:rPr>
              <a:t>rank</a:t>
            </a:r>
            <a:r>
              <a:rPr b="1" lang="en" sz="1800">
                <a:solidFill>
                  <a:srgbClr val="4A86E8"/>
                </a:solidFill>
              </a:rPr>
              <a:t> them? (S, A, B, C</a:t>
            </a:r>
            <a:r>
              <a:rPr b="1" lang="en" sz="1800">
                <a:solidFill>
                  <a:srgbClr val="4A86E8"/>
                </a:solidFill>
              </a:rPr>
              <a:t>, D</a:t>
            </a:r>
            <a:r>
              <a:rPr b="1" lang="en" sz="1800">
                <a:solidFill>
                  <a:srgbClr val="4A86E8"/>
                </a:solidFill>
              </a:rPr>
              <a:t>).</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rPr b="1" lang="en" sz="1800">
                <a:solidFill>
                  <a:srgbClr val="4A86E8"/>
                </a:solidFill>
              </a:rPr>
              <a:t>6. </a:t>
            </a:r>
            <a:r>
              <a:rPr b="1" lang="en" sz="1800">
                <a:solidFill>
                  <a:srgbClr val="FF0000"/>
                </a:solidFill>
              </a:rPr>
              <a:t>Efficiency</a:t>
            </a:r>
            <a:r>
              <a:rPr b="1" lang="en" sz="1800">
                <a:solidFill>
                  <a:srgbClr val="4A86E8"/>
                </a:solidFill>
              </a:rPr>
              <a:t>: The AI system's ability to deliver outputs using the least possible resources, such as time, computational power, or energy. Efficient AI systems are optimized to minimize latency, use hardware resources effectively, and reduce costs associated with their use.</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42" name="Shape 142"/>
        <p:cNvGrpSpPr/>
        <p:nvPr/>
      </p:nvGrpSpPr>
      <p:grpSpPr>
        <a:xfrm>
          <a:off x="0" y="0"/>
          <a:ext cx="0" cy="0"/>
          <a:chOff x="0" y="0"/>
          <a:chExt cx="0" cy="0"/>
        </a:xfrm>
      </p:grpSpPr>
      <p:pic>
        <p:nvPicPr>
          <p:cNvPr id="143" name="Google Shape;143;p21"/>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144" name="Google Shape;144;p21"/>
          <p:cNvSpPr/>
          <p:nvPr/>
        </p:nvSpPr>
        <p:spPr>
          <a:xfrm>
            <a:off x="0" y="0"/>
            <a:ext cx="9144000" cy="2569200"/>
          </a:xfrm>
          <a:prstGeom prst="rect">
            <a:avLst/>
          </a:prstGeom>
          <a:solidFill>
            <a:srgbClr val="F4C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1"/>
          <p:cNvSpPr/>
          <p:nvPr/>
        </p:nvSpPr>
        <p:spPr>
          <a:xfrm rot="-253799">
            <a:off x="1715050" y="640331"/>
            <a:ext cx="5836498" cy="386285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p:nvPr/>
        </p:nvSpPr>
        <p:spPr>
          <a:xfrm rot="240482">
            <a:off x="1721131" y="573214"/>
            <a:ext cx="5824345" cy="399707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1"/>
          <p:cNvSpPr txBox="1"/>
          <p:nvPr/>
        </p:nvSpPr>
        <p:spPr>
          <a:xfrm>
            <a:off x="0" y="0"/>
            <a:ext cx="64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2b</a:t>
            </a:r>
            <a:endParaRPr/>
          </a:p>
        </p:txBody>
      </p:sp>
      <p:sp>
        <p:nvSpPr>
          <p:cNvPr id="149" name="Google Shape;149;p21"/>
          <p:cNvSpPr txBox="1"/>
          <p:nvPr/>
        </p:nvSpPr>
        <p:spPr>
          <a:xfrm rot="-373">
            <a:off x="1782108" y="708468"/>
            <a:ext cx="5525100" cy="655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4A86E8"/>
                </a:solidFill>
              </a:rPr>
              <a:t>Given the following aspects, can you first explain </a:t>
            </a:r>
            <a:r>
              <a:rPr b="1" lang="en" sz="1800">
                <a:solidFill>
                  <a:srgbClr val="FF0000"/>
                </a:solidFill>
              </a:rPr>
              <a:t>whether you guys employed these aspects</a:t>
            </a:r>
            <a:r>
              <a:rPr b="1" lang="en" sz="1800">
                <a:solidFill>
                  <a:srgbClr val="4A86E8"/>
                </a:solidFill>
              </a:rPr>
              <a:t> in your project evaluation, the </a:t>
            </a:r>
            <a:r>
              <a:rPr b="1" lang="en" sz="1800">
                <a:solidFill>
                  <a:srgbClr val="FF0000"/>
                </a:solidFill>
              </a:rPr>
              <a:t>challenges </a:t>
            </a:r>
            <a:r>
              <a:rPr b="1" lang="en" sz="1800">
                <a:solidFill>
                  <a:srgbClr val="4A86E8"/>
                </a:solidFill>
              </a:rPr>
              <a:t>encountered when assuring them, and </a:t>
            </a:r>
            <a:r>
              <a:rPr b="1" lang="en" sz="1800">
                <a:solidFill>
                  <a:srgbClr val="FF0000"/>
                </a:solidFill>
              </a:rPr>
              <a:t>rank</a:t>
            </a:r>
            <a:r>
              <a:rPr b="1" lang="en" sz="1800">
                <a:solidFill>
                  <a:srgbClr val="4A86E8"/>
                </a:solidFill>
              </a:rPr>
              <a:t> them? (S, A, B, C</a:t>
            </a:r>
            <a:r>
              <a:rPr b="1" lang="en" sz="1800">
                <a:solidFill>
                  <a:srgbClr val="4A86E8"/>
                </a:solidFill>
              </a:rPr>
              <a:t>, D</a:t>
            </a:r>
            <a:r>
              <a:rPr b="1" lang="en" sz="1800">
                <a:solidFill>
                  <a:srgbClr val="4A86E8"/>
                </a:solidFill>
              </a:rPr>
              <a:t>).</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rPr b="1" lang="en" sz="1800">
                <a:solidFill>
                  <a:srgbClr val="4A86E8"/>
                </a:solidFill>
              </a:rPr>
              <a:t>7. </a:t>
            </a:r>
            <a:r>
              <a:rPr b="1" lang="en" sz="1800">
                <a:solidFill>
                  <a:srgbClr val="FF0000"/>
                </a:solidFill>
              </a:rPr>
              <a:t>Interpretability</a:t>
            </a:r>
            <a:r>
              <a:rPr b="1" lang="en" sz="1800">
                <a:solidFill>
                  <a:srgbClr val="4A86E8"/>
                </a:solidFill>
              </a:rPr>
              <a:t>: Interpretability in AI refers to the extent to which a human can understand the processes and decisions made by an AI system. This involves how the system makes decisions, the factors it considers, and the logic behind its conclusions.</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a:p>
            <a:pPr indent="0" lvl="0" marL="0" rtl="0" algn="l">
              <a:spcBef>
                <a:spcPts val="0"/>
              </a:spcBef>
              <a:spcAft>
                <a:spcPts val="0"/>
              </a:spcAft>
              <a:buNone/>
            </a:pPr>
            <a:r>
              <a:t/>
            </a:r>
            <a:endParaRPr b="1" sz="1800">
              <a:solidFill>
                <a:srgbClr val="4A86E8"/>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