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641B71-DFF6-46D8-9B44-987D10947B5A}">
  <a:tblStyle styleId="{55641B71-DFF6-46D8-9B44-987D10947B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Play-bold.fntdata"/><Relationship Id="rId10" Type="http://schemas.openxmlformats.org/officeDocument/2006/relationships/slide" Target="slides/slide3.xml"/><Relationship Id="rId21" Type="http://schemas.openxmlformats.org/officeDocument/2006/relationships/font" Target="fonts/Play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2737ca88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2737ca88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737ca8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2737ca8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acf66d0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acf66d0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acf66d0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acf66d0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cf66d00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acf66d00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b0db8fa7b_6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6b0db8fa7b_6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 looked at crash data from 2023 to 2025 in Madison and Henderson counties — spots with a lot of injury crashes. The data came from the Tennessee Department of Safety, but it only gave us the basics: location and severity. So to get more out of it, we manually tagged features like guardrails, lighting, and pavement condition using Google Street View. The dataset ended up being a bit imbalanced in terms of crash severity, but we took that into account when training the model.”</a:t>
            </a:r>
            <a:endParaRPr/>
          </a:p>
        </p:txBody>
      </p:sp>
      <p:sp>
        <p:nvSpPr>
          <p:cNvPr id="139" name="Google Shape;139;g36b0db8fa7b_6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a9b15b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a9b15b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b0db8fa7b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b0db8fa7b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0db8fa7b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b0db8fa7b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b0db8fa7b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b0db8fa7b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b0db8fa7b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b0db8fa7b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2737ca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2737ca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hwa.dot.gov/publications/research/safety/21075/21075.pdf" TargetMode="External"/><Relationship Id="rId4" Type="http://schemas.openxmlformats.org/officeDocument/2006/relationships/hyperlink" Target="https://www.fhwa.dot.gov/publications/research/safety/21075/21075.pdf" TargetMode="External"/><Relationship Id="rId5" Type="http://schemas.openxmlformats.org/officeDocument/2006/relationships/hyperlink" Target="https://www.fhwa.dot.gov/publications/research/safety/21075/21075.pdf" TargetMode="External"/><Relationship Id="rId6" Type="http://schemas.openxmlformats.org/officeDocument/2006/relationships/hyperlink" Target="https://www.transportation.gov/sites/dot.gov/files/2022-03/Benefit%20Cost%20Analysis%20Guidance%202022%20Update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999050" y="1031475"/>
            <a:ext cx="3733200" cy="2046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Team Members: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Ruixuan Ding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John Hurtado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Yang Mo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James O’Quinn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Chilambwe Wapamenshi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11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Results</a:t>
            </a:r>
            <a:endParaRPr b="1" sz="3220"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" y="787225"/>
            <a:ext cx="4505725" cy="4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8725"/>
            <a:ext cx="4419600" cy="40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11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Results</a:t>
            </a:r>
            <a:endParaRPr b="1" sz="3220"/>
          </a:p>
        </p:txBody>
      </p:sp>
      <p:graphicFrame>
        <p:nvGraphicFramePr>
          <p:cNvPr id="200" name="Google Shape;200;p35"/>
          <p:cNvGraphicFramePr/>
          <p:nvPr/>
        </p:nvGraphicFramePr>
        <p:xfrm>
          <a:off x="218675" y="7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{55641B71-DFF6-46D8-9B44-987D10947B5A}</a:tableStyleId>
              </a:tblPr>
              <a:tblGrid>
                <a:gridCol w="906475"/>
                <a:gridCol w="767075"/>
                <a:gridCol w="757700"/>
                <a:gridCol w="858300"/>
              </a:tblGrid>
              <a:tr h="2190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Injury Reduction Predictions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93D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Predicted Before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Predicted After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Reduction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59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CatBoost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61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35"/>
          <p:cNvGraphicFramePr/>
          <p:nvPr/>
        </p:nvGraphicFramePr>
        <p:xfrm>
          <a:off x="17642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{55641B71-DFF6-46D8-9B44-987D10947B5A}</a:tableStyleId>
              </a:tblPr>
              <a:tblGrid>
                <a:gridCol w="2003750"/>
                <a:gridCol w="1325100"/>
                <a:gridCol w="1228125"/>
                <a:gridCol w="1185050"/>
              </a:tblGrid>
              <a:tr h="2190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Intervention Cost Estimation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93D9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Component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Cost per Mile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Segment Length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Guardrails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$         626,600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3.26 miles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$   2,042,716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Lane Markings &amp; Signage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$            60,000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3.26 miles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$       195,600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Estimated Cost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$   2,238,316 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5"/>
          <p:cNvGraphicFramePr/>
          <p:nvPr/>
        </p:nvGraphicFramePr>
        <p:xfrm>
          <a:off x="3751475" y="7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{55641B71-DFF6-46D8-9B44-987D10947B5A}</a:tableStyleId>
              </a:tblPr>
              <a:tblGrid>
                <a:gridCol w="2205125"/>
                <a:gridCol w="2687250"/>
              </a:tblGrid>
              <a:tr h="2190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Societal Cost of Injury (Conservative Assumption)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93D9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Cost per Injurious Crash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$302,600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Prediction threshold with LR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50%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Estimated Societal Benefit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0.5 x 59 x $302,600 = $8,926,700</a:t>
                      </a:r>
                      <a:endParaRPr b="1" sz="1200"/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35"/>
          <p:cNvGraphicFramePr/>
          <p:nvPr/>
        </p:nvGraphicFramePr>
        <p:xfrm>
          <a:off x="1773200" y="45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{55641B71-DFF6-46D8-9B44-987D10947B5A}</a:tableStyleId>
              </a:tblPr>
              <a:tblGrid>
                <a:gridCol w="3883775"/>
                <a:gridCol w="1858250"/>
              </a:tblGrid>
              <a:tr h="4430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Net Benefit = $8,926,700 - $2,238,316 = </a:t>
                      </a:r>
                      <a:r>
                        <a:rPr b="1" lang="en" sz="2200"/>
                        <a:t>$6,688,384</a:t>
                      </a:r>
                      <a:endParaRPr b="1" sz="2200"/>
                    </a:p>
                  </a:txBody>
                  <a:tcPr marT="9525" marB="91425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04" name="Google Shape;204;p35"/>
          <p:cNvSpPr txBox="1"/>
          <p:nvPr/>
        </p:nvSpPr>
        <p:spPr>
          <a:xfrm>
            <a:off x="7582675" y="3345150"/>
            <a:ext cx="13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Source:</a:t>
            </a:r>
            <a:r>
              <a:rPr lang="en" sz="1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FHWA Roadway </a:t>
            </a:r>
            <a:r>
              <a:rPr lang="en" sz="12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3767950" y="2049175"/>
            <a:ext cx="487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Source: </a:t>
            </a:r>
            <a:r>
              <a:rPr lang="en" sz="1200" u="sng">
                <a:solidFill>
                  <a:schemeClr val="dk1"/>
                </a:solidFill>
              </a:rPr>
              <a:t>US Department of Transportation </a:t>
            </a:r>
            <a:r>
              <a:rPr lang="en" sz="12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Cost-Benefit Analysis 2022 Update</a:t>
            </a:r>
            <a:r>
              <a:rPr lang="en" sz="1200" u="sng">
                <a:solidFill>
                  <a:schemeClr val="dk1"/>
                </a:solidFill>
              </a:rPr>
              <a:t> )</a:t>
            </a:r>
            <a:endParaRPr sz="1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0" y="2043600"/>
            <a:ext cx="9144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Future Directions: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Causal modeling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Recognizing highway features with deep learning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Investigating crash prevention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1" name="Google Shape;211;p36" title="eped.jpg"/>
          <p:cNvPicPr preferRelativeResize="0"/>
          <p:nvPr/>
        </p:nvPicPr>
        <p:blipFill rotWithShape="1">
          <a:blip r:embed="rId3">
            <a:alphaModFix/>
          </a:blip>
          <a:srcRect b="19244" l="0" r="0" t="0"/>
          <a:stretch/>
        </p:blipFill>
        <p:spPr>
          <a:xfrm>
            <a:off x="0" y="0"/>
            <a:ext cx="9143999" cy="20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576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Highway</a:t>
            </a:r>
            <a:endParaRPr/>
          </a:p>
        </p:txBody>
      </p:sp>
      <p:pic>
        <p:nvPicPr>
          <p:cNvPr id="135" name="Google Shape;135;p26" title="Screenshot 2025-06-25 20442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200"/>
            <a:ext cx="8839199" cy="247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Dataset Generation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"/>
              <a:t>Crash Data (2023–2025)</a:t>
            </a:r>
            <a:r>
              <a:rPr lang="en"/>
              <a:t> from Tennessee DoSHS; focus: I-40 in Madison &amp; Henderson counties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"/>
              <a:t>Raw Features:</a:t>
            </a:r>
            <a:r>
              <a:rPr lang="en"/>
              <a:t> Latitude, longitude, crash severity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"/>
              <a:t>Enrichment:</a:t>
            </a:r>
            <a:r>
              <a:rPr lang="en"/>
              <a:t> Tagged road features (guardrails, lighting, pavement, etc.) via </a:t>
            </a:r>
            <a:r>
              <a:rPr b="1" lang="en"/>
              <a:t>Google Street 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Issue: Class imbalance.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745"/>
              <a:buFont typeface="Arial"/>
              <a:buNone/>
            </a:pPr>
            <a:r>
              <a:rPr b="1" lang="en" sz="3220"/>
              <a:t>Key Findings from Exploratory Analysis</a:t>
            </a:r>
            <a:endParaRPr b="1" sz="3220"/>
          </a:p>
        </p:txBody>
      </p:sp>
      <p:grpSp>
        <p:nvGrpSpPr>
          <p:cNvPr id="148" name="Google Shape;148;p28"/>
          <p:cNvGrpSpPr/>
          <p:nvPr/>
        </p:nvGrpSpPr>
        <p:grpSpPr>
          <a:xfrm>
            <a:off x="98976" y="1206238"/>
            <a:ext cx="4105725" cy="3106087"/>
            <a:chOff x="98976" y="1206238"/>
            <a:chExt cx="4105725" cy="3106087"/>
          </a:xfrm>
        </p:grpSpPr>
        <p:pic>
          <p:nvPicPr>
            <p:cNvPr id="149" name="Google Shape;149;p28" title="Crash Severity map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976" y="1756275"/>
              <a:ext cx="4105725" cy="2556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8"/>
            <p:cNvSpPr txBox="1"/>
            <p:nvPr/>
          </p:nvSpPr>
          <p:spPr>
            <a:xfrm>
              <a:off x="209100" y="1206238"/>
              <a:ext cx="35862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Crash Severity by Location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4317725" y="1206250"/>
            <a:ext cx="4734551" cy="3228774"/>
            <a:chOff x="4152550" y="1258350"/>
            <a:chExt cx="4734551" cy="3228774"/>
          </a:xfrm>
        </p:grpSpPr>
        <p:pic>
          <p:nvPicPr>
            <p:cNvPr id="152" name="Google Shape;152;p28" title="Injury feature importance.png"/>
            <p:cNvPicPr preferRelativeResize="0"/>
            <p:nvPr/>
          </p:nvPicPr>
          <p:blipFill rotWithShape="1">
            <a:blip r:embed="rId4">
              <a:alphaModFix/>
            </a:blip>
            <a:srcRect b="0" l="0" r="8147" t="2704"/>
            <a:stretch/>
          </p:blipFill>
          <p:spPr>
            <a:xfrm>
              <a:off x="4314825" y="1860300"/>
              <a:ext cx="4572276" cy="2626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8"/>
            <p:cNvSpPr txBox="1"/>
            <p:nvPr/>
          </p:nvSpPr>
          <p:spPr>
            <a:xfrm>
              <a:off x="4152550" y="1258350"/>
              <a:ext cx="35862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Feature Importance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impact of specific safety interventions on crash severity along I-40 in Madison and Henderson Counties.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Approach: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target: injury vs. no injury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Held-out segment to simulate interventions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Oversampling to balance data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Models Used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for easy interpretation of feature effects.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CatBoost Classifier for handling complex categorical data efficiently.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model:                                                              CatBoost Classifier: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 title="Screenshot 2025-06-26 093233.png"/>
          <p:cNvPicPr preferRelativeResize="0"/>
          <p:nvPr/>
        </p:nvPicPr>
        <p:blipFill rotWithShape="1">
          <a:blip r:embed="rId3">
            <a:alphaModFix/>
          </a:blip>
          <a:srcRect b="8441" l="0" r="0" t="0"/>
          <a:stretch/>
        </p:blipFill>
        <p:spPr>
          <a:xfrm>
            <a:off x="242268" y="3272275"/>
            <a:ext cx="4539657" cy="1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 title="Screenshot 2025-06-26 0934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275" y="3297613"/>
            <a:ext cx="4290722" cy="17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2090">
                <a:latin typeface="Times New Roman"/>
                <a:ea typeface="Times New Roman"/>
                <a:cs typeface="Times New Roman"/>
                <a:sym typeface="Times New Roman"/>
              </a:rPr>
              <a:t>Hypothesis Testing</a:t>
            </a:r>
            <a:endParaRPr b="1" sz="20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simulated each safety intervention by changing the relevant features in the data.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predictions before and after these changes were compared to estimate impact.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significance was tested using bootstrap resampling with 10,000 samples.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null hypothesis assumed interventions did not change injury rate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b="1"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02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focused on recall to catch as many injury cases as possible.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 was used to find the best prediction threshold balancing precision and recall.</a:t>
            </a:r>
            <a:b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 of intervention effects was confirmed using p-values and confidence intervals.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11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Results</a:t>
            </a:r>
            <a:endParaRPr b="1" sz="3220"/>
          </a:p>
        </p:txBody>
      </p:sp>
      <p:sp>
        <p:nvSpPr>
          <p:cNvPr id="185" name="Google Shape;185;p33"/>
          <p:cNvSpPr txBox="1"/>
          <p:nvPr/>
        </p:nvSpPr>
        <p:spPr>
          <a:xfrm>
            <a:off x="185600" y="1193100"/>
            <a:ext cx="47325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</a:rPr>
              <a:t>S</a:t>
            </a:r>
            <a:r>
              <a:rPr b="1" lang="en" sz="2050">
                <a:solidFill>
                  <a:schemeClr val="dk1"/>
                </a:solidFill>
              </a:rPr>
              <a:t>egment</a:t>
            </a:r>
            <a:r>
              <a:rPr b="1" lang="en" sz="2050">
                <a:solidFill>
                  <a:schemeClr val="dk1"/>
                </a:solidFill>
              </a:rPr>
              <a:t> Details</a:t>
            </a:r>
            <a:endParaRPr b="1" sz="205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Segment Length: 3.26 miles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Longitude range: (-88.663, -88.605</a:t>
            </a:r>
            <a:r>
              <a:rPr lang="en" sz="1800">
                <a:solidFill>
                  <a:schemeClr val="dk1"/>
                </a:solidFill>
              </a:rPr>
              <a:t>]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Time Period of Observation: 2023–2025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Observed Injurious Crashes (Actual): 25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100" y="445563"/>
            <a:ext cx="3921100" cy="197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100" y="2676232"/>
            <a:ext cx="3921101" cy="205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