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76" r:id="rId4"/>
    <p:sldId id="277" r:id="rId5"/>
    <p:sldId id="278" r:id="rId6"/>
    <p:sldId id="279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2" r:id="rId22"/>
    <p:sldId id="273" r:id="rId23"/>
    <p:sldId id="280" r:id="rId24"/>
    <p:sldId id="281" r:id="rId25"/>
    <p:sldId id="283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19/02/2019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19/02/2019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19/02/2019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web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Advanced Data Centric </a:t>
            </a:r>
            <a:r>
              <a:rPr lang="en-IE"/>
              <a:t>Web Applications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in </a:t>
            </a:r>
            <a:r>
              <a:rPr lang="en-GB" dirty="0">
                <a:solidFill>
                  <a:srgbClr val="0070C0"/>
                </a:solidFill>
              </a:rPr>
              <a:t>maven-archetype-</a:t>
            </a:r>
            <a:r>
              <a:rPr lang="en-GB" dirty="0" err="1">
                <a:solidFill>
                  <a:srgbClr val="0070C0"/>
                </a:solidFill>
              </a:rPr>
              <a:t>webapp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to the Filter and select the artefact with the following Maven coordinates: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D0A5F-49F0-4145-81EF-CE4E45A0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41" y="3088822"/>
            <a:ext cx="5545750" cy="25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4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 the Maven project it’s own coordinates and press Finish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1" y="2852936"/>
            <a:ext cx="371635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Add the following dependencies to the pom.xml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899592" y="2590483"/>
            <a:ext cx="439248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&lt;dependency&gt;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&gt;spring-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webmvc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&lt;version&gt;4.3.6.RELEASE&lt;/version&gt;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7864" y="3822164"/>
            <a:ext cx="45005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&lt;dependency&gt;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javax.servlet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&gt;servlet-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&lt;version&gt;2.5&lt;/version&gt;</a:t>
            </a:r>
          </a:p>
          <a:p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&lt;scope&gt;provided&lt;/scope&gt;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&lt;/dependency&gt;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4924" y="5284885"/>
            <a:ext cx="410445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&lt;dependency&gt;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javax.servlet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jstl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&lt;version&gt;1.2&lt;/version&gt;</a:t>
            </a:r>
          </a:p>
          <a:p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&lt;scope&gt;provided&lt;/scope&gt;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6837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Maven Dependency Scopes</a:t>
            </a:r>
          </a:p>
          <a:p>
            <a:pPr lvl="1"/>
            <a:r>
              <a:rPr lang="en-GB" dirty="0"/>
              <a:t>compile</a:t>
            </a:r>
          </a:p>
          <a:p>
            <a:pPr marL="457200" lvl="1" indent="0">
              <a:buNone/>
            </a:pPr>
            <a:r>
              <a:rPr lang="en-GB" dirty="0"/>
              <a:t>Default scope. Include the dependency in the JAR/WAR file.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provided</a:t>
            </a:r>
          </a:p>
          <a:p>
            <a:pPr marL="457200" lvl="1" indent="0">
              <a:buNone/>
            </a:pPr>
            <a:r>
              <a:rPr lang="en-GB" dirty="0"/>
              <a:t>Don’t include the dependency in the JAR/WAR file. Usually selected when the dependency will be provided by the runtime container.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060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916832"/>
            <a:ext cx="3762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 –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the web-app header information: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827584" y="2969077"/>
            <a:ext cx="731817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&lt;web-app xmlns=</a:t>
            </a:r>
            <a:r>
              <a:rPr lang="de-DE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"http://java.sun.com/xml/ns/javaee"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xmlns:xsi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"http://www.w3.org/2001/XMLSchema-instance"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xsi:schemaLocation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"http://java.sun.com/xml/ns/</a:t>
            </a:r>
            <a:r>
              <a:rPr lang="en-GB" sz="16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javaee</a:t>
            </a:r>
            <a:endParaRPr lang="en-GB" sz="16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http://java.sun.com/xml/ns/javaee/web-app_3_0.xsd"</a:t>
            </a:r>
          </a:p>
          <a:p>
            <a:r>
              <a:rPr lang="en-GB" sz="1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version="3.0"&gt;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6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 –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new servlet information: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79512" y="2969077"/>
            <a:ext cx="878497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&lt;servlet&gt;</a:t>
            </a:r>
          </a:p>
          <a:p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&lt;servlet-name&gt;</a:t>
            </a:r>
            <a:r>
              <a:rPr lang="en-GB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web1Servlet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&lt;/servlet-name&gt;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&lt;servlet-class&gt;</a:t>
            </a:r>
            <a:r>
              <a:rPr lang="en-GB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org.springframework.web.servlet.DispatcherServlet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&lt;/servlet-class&gt;</a:t>
            </a:r>
          </a:p>
          <a:p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-name&gt;</a:t>
            </a:r>
            <a:r>
              <a:rPr lang="en-GB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contextConfigLocation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-value&gt;</a:t>
            </a:r>
            <a:r>
              <a:rPr lang="en-GB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/WEB-INF/config/web1-servlet-config.xml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-value&gt;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&lt;/servlet&gt;</a:t>
            </a:r>
          </a:p>
        </p:txBody>
      </p:sp>
    </p:spTree>
    <p:extLst>
      <p:ext uri="{BB962C8B-B14F-4D97-AF65-F5344CB8AC3E}">
        <p14:creationId xmlns:p14="http://schemas.microsoft.com/office/powerpoint/2010/main" val="132749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 –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servlet mapping: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403648" y="3573016"/>
            <a:ext cx="56166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&lt;servlet-mapping&gt;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&lt;servlet-name&gt;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web1Servlet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&lt;/servlet-name&gt;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-pattern&gt;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*.html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-pattern&gt;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&lt;/servlet-mapping&gt;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20486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the servlet we previously defined</a:t>
            </a:r>
          </a:p>
        </p:txBody>
      </p:sp>
      <p:sp>
        <p:nvSpPr>
          <p:cNvPr id="8" name="Arrow: Left 7"/>
          <p:cNvSpPr/>
          <p:nvPr/>
        </p:nvSpPr>
        <p:spPr>
          <a:xfrm rot="19113556">
            <a:off x="4179497" y="3234451"/>
            <a:ext cx="1654169" cy="127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186141" y="535256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URI </a:t>
            </a:r>
            <a:r>
              <a:rPr lang="en-GB" dirty="0"/>
              <a:t>extensions the servlet will accept</a:t>
            </a:r>
          </a:p>
        </p:txBody>
      </p:sp>
      <p:sp>
        <p:nvSpPr>
          <p:cNvPr id="10" name="Arrow: Left 9"/>
          <p:cNvSpPr/>
          <p:nvPr/>
        </p:nvSpPr>
        <p:spPr>
          <a:xfrm rot="2665350">
            <a:off x="3744916" y="4987472"/>
            <a:ext cx="1654169" cy="127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</a:t>
            </a:r>
            <a:br>
              <a:rPr lang="en-GB"/>
            </a:br>
            <a:r>
              <a:rPr lang="en-GB"/>
              <a:t>servlet-config</a:t>
            </a:r>
            <a:r>
              <a:rPr lang="en-GB" dirty="0"/>
              <a:t>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Spring Bean Configuration (</a:t>
            </a:r>
            <a:r>
              <a:rPr lang="en-GB" i="1" dirty="0"/>
              <a:t>web1-servlet-config.xml</a:t>
            </a:r>
            <a:r>
              <a:rPr lang="en-GB" dirty="0"/>
              <a:t>) file in the folder specified in the servlet definition in web.xml.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3102913"/>
            <a:ext cx="2171700" cy="3362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573016"/>
            <a:ext cx="5122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the </a:t>
            </a:r>
            <a:r>
              <a:rPr lang="en-GB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GB" sz="3200" dirty="0"/>
              <a:t> and </a:t>
            </a:r>
            <a:r>
              <a:rPr lang="en-GB" sz="3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GB" sz="3200" dirty="0"/>
              <a:t> namespaces.</a:t>
            </a:r>
          </a:p>
        </p:txBody>
      </p:sp>
    </p:spTree>
    <p:extLst>
      <p:ext uri="{BB962C8B-B14F-4D97-AF65-F5344CB8AC3E}">
        <p14:creationId xmlns:p14="http://schemas.microsoft.com/office/powerpoint/2010/main" val="19571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</a:t>
            </a:r>
            <a:br>
              <a:rPr lang="en-GB" dirty="0"/>
            </a:br>
            <a:r>
              <a:rPr lang="en-GB" dirty="0"/>
              <a:t>servlet-config.xml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annotation-driven</a:t>
            </a:r>
            <a:r>
              <a:rPr lang="en-GB" dirty="0"/>
              <a:t> says we want to use annotations to configure the application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component-scan</a:t>
            </a:r>
            <a:r>
              <a:rPr lang="en-GB" dirty="0"/>
              <a:t> defines where to look for the annotations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15516" y="4581128"/>
            <a:ext cx="871296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mvc:annotation-driven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r>
              <a:rPr lang="fr-FR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base-package=</a:t>
            </a:r>
            <a:r>
              <a:rPr lang="fr-FR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com.web1.controllers</a:t>
            </a:r>
            <a:r>
              <a:rPr lang="fr-FR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fr-FR" sz="14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r>
              <a:rPr lang="fr-FR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Spring Web MVC framework provides a Model-View-Controller (MVC) architecture that can be used to develop flexible and loosely coupled web applications.</a:t>
            </a:r>
          </a:p>
          <a:p>
            <a:r>
              <a:rPr lang="en-GB" dirty="0"/>
              <a:t>Spring MVC framework is designed around a </a:t>
            </a:r>
            <a:r>
              <a:rPr lang="en-GB" dirty="0" err="1"/>
              <a:t>DispatcherServlet</a:t>
            </a:r>
            <a:r>
              <a:rPr lang="en-GB" dirty="0"/>
              <a:t>, that dispatches requests to handlers.</a:t>
            </a:r>
          </a:p>
          <a:p>
            <a:r>
              <a:rPr lang="en-GB" dirty="0"/>
              <a:t>The MVC pattern separates the application into the following concerns:</a:t>
            </a:r>
          </a:p>
          <a:p>
            <a:pPr lvl="1"/>
            <a:r>
              <a:rPr lang="en-GB" dirty="0"/>
              <a:t>Model</a:t>
            </a:r>
          </a:p>
          <a:p>
            <a:pPr lvl="1"/>
            <a:r>
              <a:rPr lang="en-GB" dirty="0"/>
              <a:t>View</a:t>
            </a:r>
          </a:p>
          <a:p>
            <a:pPr lvl="1"/>
            <a:r>
              <a:rPr lang="en-GB" dirty="0"/>
              <a:t>Controller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94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</a:t>
            </a:r>
            <a:br>
              <a:rPr lang="en-GB" dirty="0"/>
            </a:br>
            <a:r>
              <a:rPr lang="en-GB" dirty="0"/>
              <a:t>servlet-config.xml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InternalResourceViewResolver</a:t>
            </a:r>
            <a:r>
              <a:rPr lang="en-GB" dirty="0"/>
              <a:t> resolves the user provided URI into the actual URI.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15516" y="4077072"/>
            <a:ext cx="871296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class=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org.springframework.web.servlet.view.InternalResourceViewResolver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&lt;property name=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"prefix" value="</a:t>
            </a:r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/WEB-INF/</a:t>
            </a:r>
            <a:r>
              <a:rPr lang="en-GB" sz="1500" i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"&gt;&lt;/property&gt;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&lt;property name=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"suffix" value="</a:t>
            </a:r>
            <a:r>
              <a:rPr lang="en-GB" sz="1500" i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i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"&gt;&lt;/property&gt;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7926" y="3043644"/>
            <a:ext cx="18483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Folder containing the views</a:t>
            </a:r>
          </a:p>
        </p:txBody>
      </p:sp>
      <p:sp>
        <p:nvSpPr>
          <p:cNvPr id="8" name="Arrow: Left 7"/>
          <p:cNvSpPr/>
          <p:nvPr/>
        </p:nvSpPr>
        <p:spPr>
          <a:xfrm rot="18618782">
            <a:off x="4308338" y="3788481"/>
            <a:ext cx="1260945" cy="1494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87926" y="4935142"/>
            <a:ext cx="18483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Suffix for the view files</a:t>
            </a:r>
          </a:p>
        </p:txBody>
      </p:sp>
      <p:sp>
        <p:nvSpPr>
          <p:cNvPr id="10" name="Arrow: Left 9"/>
          <p:cNvSpPr/>
          <p:nvPr/>
        </p:nvSpPr>
        <p:spPr>
          <a:xfrm rot="1037520">
            <a:off x="4149010" y="5003677"/>
            <a:ext cx="1260945" cy="1494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</a:t>
            </a:r>
            <a:br>
              <a:rPr lang="en-GB" dirty="0"/>
            </a:br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class called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MainController</a:t>
            </a:r>
            <a:r>
              <a:rPr lang="en-GB" dirty="0"/>
              <a:t> in the folder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/main/java </a:t>
            </a:r>
            <a:r>
              <a:rPr lang="en-GB" dirty="0"/>
              <a:t>and in the package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com.web1.controllers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212976"/>
            <a:ext cx="4032448" cy="27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</a:t>
            </a:r>
            <a:br>
              <a:rPr lang="en-GB" dirty="0"/>
            </a:br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141828" y="1462524"/>
            <a:ext cx="759852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com.web1.controllers;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org.springframework.stereotype.Controller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org.springframework.ui.Model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org.springframework.web.bind.annotation.RequestMapping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MainController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"/hello")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(Model model) {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model.addAttribute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("greeting", "Hello to the World!");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2708920"/>
            <a:ext cx="122413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Marks the POJO as a Controller</a:t>
            </a:r>
          </a:p>
        </p:txBody>
      </p:sp>
      <p:sp>
        <p:nvSpPr>
          <p:cNvPr id="10" name="Arrow: Left 9"/>
          <p:cNvSpPr/>
          <p:nvPr/>
        </p:nvSpPr>
        <p:spPr>
          <a:xfrm rot="20921198">
            <a:off x="1580460" y="3355431"/>
            <a:ext cx="1260945" cy="1494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6304" y="2894523"/>
            <a:ext cx="259228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Map any </a:t>
            </a:r>
            <a:r>
              <a:rPr lang="en-GB" dirty="0" err="1"/>
              <a:t>url</a:t>
            </a:r>
            <a:r>
              <a:rPr lang="en-GB" dirty="0"/>
              <a:t> ending in hello.html to the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dirty="0"/>
              <a:t> method</a:t>
            </a:r>
          </a:p>
          <a:p>
            <a:endParaRPr lang="en-GB" dirty="0"/>
          </a:p>
        </p:txBody>
      </p:sp>
      <p:sp>
        <p:nvSpPr>
          <p:cNvPr id="12" name="Arrow: Left 11"/>
          <p:cNvSpPr/>
          <p:nvPr/>
        </p:nvSpPr>
        <p:spPr>
          <a:xfrm rot="20489291">
            <a:off x="4105946" y="3922067"/>
            <a:ext cx="1309652" cy="111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73569" y="3627064"/>
            <a:ext cx="259228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Model object which can be used in the view</a:t>
            </a:r>
          </a:p>
          <a:p>
            <a:endParaRPr lang="en-GB" dirty="0"/>
          </a:p>
        </p:txBody>
      </p:sp>
      <p:sp>
        <p:nvSpPr>
          <p:cNvPr id="14" name="Arrow: Left 13"/>
          <p:cNvSpPr/>
          <p:nvPr/>
        </p:nvSpPr>
        <p:spPr>
          <a:xfrm rot="20489291">
            <a:off x="4215427" y="4303112"/>
            <a:ext cx="1309652" cy="111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581537" y="4071754"/>
            <a:ext cx="25922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Adding data to the model</a:t>
            </a:r>
          </a:p>
          <a:p>
            <a:endParaRPr lang="en-GB" dirty="0"/>
          </a:p>
        </p:txBody>
      </p:sp>
      <p:sp>
        <p:nvSpPr>
          <p:cNvPr id="16" name="Arrow: Left 15"/>
          <p:cNvSpPr/>
          <p:nvPr/>
        </p:nvSpPr>
        <p:spPr>
          <a:xfrm rot="19995737">
            <a:off x="5323395" y="4747802"/>
            <a:ext cx="1309652" cy="111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072289" y="5366931"/>
            <a:ext cx="2592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JSP page to render</a:t>
            </a:r>
          </a:p>
        </p:txBody>
      </p:sp>
      <p:sp>
        <p:nvSpPr>
          <p:cNvPr id="18" name="Arrow: Left 17"/>
          <p:cNvSpPr/>
          <p:nvPr/>
        </p:nvSpPr>
        <p:spPr>
          <a:xfrm>
            <a:off x="3236458" y="5521167"/>
            <a:ext cx="874244" cy="680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8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</a:t>
            </a:r>
            <a:br>
              <a:rPr lang="en-GB" dirty="0"/>
            </a:br>
            <a:r>
              <a:rPr lang="en-GB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</a:t>
            </a:r>
            <a:r>
              <a:rPr lang="en-GB" dirty="0" err="1"/>
              <a:t>jsp</a:t>
            </a:r>
            <a:r>
              <a:rPr lang="en-GB" dirty="0"/>
              <a:t> file called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helloWorld.jsp</a:t>
            </a:r>
            <a:r>
              <a:rPr lang="en-GB" dirty="0"/>
              <a:t> as shown: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188666"/>
            <a:ext cx="2209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Spring MVC Configuration</a:t>
            </a:r>
            <a:br>
              <a:rPr lang="en-GB" dirty="0"/>
            </a:br>
            <a:r>
              <a:rPr lang="en-GB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helloWorld.jsp</a:t>
            </a:r>
            <a:r>
              <a:rPr lang="en-GB" dirty="0"/>
              <a:t> with the following EL command to extract data from the Model:</a:t>
            </a:r>
          </a:p>
          <a:p>
            <a:pPr marL="400050" lvl="1" indent="0">
              <a:buNone/>
            </a:pP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${greeting}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65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8D45-2FA9-4006-9F26-EC955D6C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 Run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6FD2-D4AF-4987-B100-7FFA0CB4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Right click on the root of the project in and select </a:t>
            </a:r>
            <a:r>
              <a:rPr lang="en-GB" sz="2800" i="1" dirty="0"/>
              <a:t>Run As/Run on Server</a:t>
            </a:r>
            <a:r>
              <a:rPr lang="en-GB" sz="2800" dirty="0"/>
              <a:t>.</a:t>
            </a:r>
          </a:p>
          <a:p>
            <a:r>
              <a:rPr lang="en-GB" sz="2800" dirty="0"/>
              <a:t>Select the Tomcat server and press </a:t>
            </a:r>
            <a:r>
              <a:rPr lang="en-GB" sz="2800" i="1" dirty="0"/>
              <a:t>Finish</a:t>
            </a:r>
            <a:r>
              <a:rPr lang="en-GB" sz="2800" dirty="0"/>
              <a:t>.</a:t>
            </a:r>
          </a:p>
          <a:p>
            <a:r>
              <a:rPr lang="en-GB" sz="2800" dirty="0"/>
              <a:t>Open a browser and go to the web address (e.g. </a:t>
            </a:r>
            <a:r>
              <a:rPr lang="en-GB" sz="2800" dirty="0">
                <a:hlinkClick r:id="rId2"/>
              </a:rPr>
              <a:t>http://localhost:8080/web1</a:t>
            </a:r>
            <a:r>
              <a:rPr lang="en-GB" sz="2800" dirty="0"/>
              <a:t>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Now go to the web address ending in </a:t>
            </a:r>
            <a:r>
              <a:rPr lang="en-GB" sz="2800" i="1" dirty="0"/>
              <a:t>hello.html: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C9AD-7EA9-4932-8C39-B34A012D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2A810-3F17-47D1-A672-9B2A3D7E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42B36-08C1-4684-8496-E87513A0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6" y="3973513"/>
            <a:ext cx="247650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41ACB-40BE-477B-92CD-AB8EFC22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3" y="5430837"/>
            <a:ext cx="3019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8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/>
              <a:t>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26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491257"/>
            <a:ext cx="35718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658144"/>
            <a:ext cx="4724400" cy="44100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93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906626"/>
            <a:ext cx="4295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N-Tier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7" y="2210594"/>
            <a:ext cx="2714625" cy="33051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77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 Tiers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6E9FB1-4356-4277-BFF9-6626A4EFCC14}"/>
              </a:ext>
            </a:extLst>
          </p:cNvPr>
          <p:cNvSpPr/>
          <p:nvPr/>
        </p:nvSpPr>
        <p:spPr>
          <a:xfrm>
            <a:off x="3268176" y="4689088"/>
            <a:ext cx="2493640" cy="75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Model / Database</a:t>
            </a:r>
          </a:p>
          <a:p>
            <a:pPr algn="ctr"/>
            <a:r>
              <a:rPr lang="en-GB" dirty="0"/>
              <a:t>(Model Object)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8A5B85-3FDA-480E-876D-D168EE09BBFC}"/>
              </a:ext>
            </a:extLst>
          </p:cNvPr>
          <p:cNvSpPr/>
          <p:nvPr/>
        </p:nvSpPr>
        <p:spPr>
          <a:xfrm>
            <a:off x="3268176" y="3895834"/>
            <a:ext cx="2493640" cy="756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  <a:p>
            <a:pPr algn="ctr"/>
            <a:r>
              <a:rPr lang="en-GB" dirty="0"/>
              <a:t>(@Service)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2179E9-DEBC-4465-A661-72D7074E82E9}"/>
              </a:ext>
            </a:extLst>
          </p:cNvPr>
          <p:cNvSpPr/>
          <p:nvPr/>
        </p:nvSpPr>
        <p:spPr>
          <a:xfrm>
            <a:off x="3268176" y="3086035"/>
            <a:ext cx="2493640" cy="75666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  <a:p>
            <a:pPr algn="ctr"/>
            <a:r>
              <a:rPr lang="en-GB" dirty="0"/>
              <a:t>(@Controller)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019AB4-3086-4A1C-977E-D9177B67E419}"/>
              </a:ext>
            </a:extLst>
          </p:cNvPr>
          <p:cNvSpPr/>
          <p:nvPr/>
        </p:nvSpPr>
        <p:spPr>
          <a:xfrm>
            <a:off x="3268176" y="2292781"/>
            <a:ext cx="2493640" cy="7566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</a:t>
            </a:r>
          </a:p>
          <a:p>
            <a:pPr algn="ctr"/>
            <a:r>
              <a:rPr lang="en-GB" dirty="0"/>
              <a:t>(JSPs)</a:t>
            </a:r>
          </a:p>
        </p:txBody>
      </p:sp>
    </p:spTree>
    <p:extLst>
      <p:ext uri="{BB962C8B-B14F-4D97-AF65-F5344CB8AC3E}">
        <p14:creationId xmlns:p14="http://schemas.microsoft.com/office/powerpoint/2010/main" val="13808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021" y="2634084"/>
            <a:ext cx="2362200" cy="8096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99" y="4243809"/>
            <a:ext cx="234315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411" y="3453234"/>
            <a:ext cx="23717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Dispatcher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Spring MVC is request-driven and designed around a central servlet called the </a:t>
            </a:r>
            <a:r>
              <a:rPr lang="en-GB" dirty="0" err="1"/>
              <a:t>DispatcherServlet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DispatcherServlet</a:t>
            </a:r>
            <a:r>
              <a:rPr lang="en-GB" dirty="0"/>
              <a:t> handles all HTTP requests and responses.</a:t>
            </a:r>
          </a:p>
          <a:p>
            <a:endParaRPr lang="en-GB" dirty="0"/>
          </a:p>
          <a:p>
            <a:r>
              <a:rPr lang="en-GB" dirty="0"/>
              <a:t>It is also integrated with the Spring </a:t>
            </a:r>
            <a:r>
              <a:rPr lang="en-GB" dirty="0" err="1"/>
              <a:t>IoC</a:t>
            </a:r>
            <a:r>
              <a:rPr lang="en-GB" dirty="0"/>
              <a:t> container and enables use of all other Spring features.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51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Maven project in Eclipse</a:t>
            </a:r>
          </a:p>
          <a:p>
            <a:endParaRPr lang="en-GB" dirty="0"/>
          </a:p>
          <a:p>
            <a:r>
              <a:rPr lang="en-GB" dirty="0"/>
              <a:t>This time </a:t>
            </a:r>
            <a:r>
              <a:rPr lang="en-GB" b="1" dirty="0"/>
              <a:t>don’t</a:t>
            </a:r>
            <a:r>
              <a:rPr lang="en-GB" dirty="0"/>
              <a:t> skip archetype selection: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56992"/>
            <a:ext cx="39243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7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1080</Words>
  <Application>Microsoft Office PowerPoint</Application>
  <PresentationFormat>On-screen Show (4:3)</PresentationFormat>
  <Paragraphs>203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Advanced Data Centric Web Applications</vt:lpstr>
      <vt:lpstr>Spring MVC</vt:lpstr>
      <vt:lpstr>Spring MVC</vt:lpstr>
      <vt:lpstr>Spring MVC</vt:lpstr>
      <vt:lpstr>N-Tier Architecture</vt:lpstr>
      <vt:lpstr>Spring MVC Tiers</vt:lpstr>
      <vt:lpstr>Architecture</vt:lpstr>
      <vt:lpstr>Dispatcher Servlet</vt:lpstr>
      <vt:lpstr>Maven Configuration</vt:lpstr>
      <vt:lpstr>Maven Configuration</vt:lpstr>
      <vt:lpstr>Maven Configuration</vt:lpstr>
      <vt:lpstr>Maven Configuration</vt:lpstr>
      <vt:lpstr>Maven Configuration</vt:lpstr>
      <vt:lpstr>Spring MVC Configuration</vt:lpstr>
      <vt:lpstr>Spring MVC Configuration – web.xml</vt:lpstr>
      <vt:lpstr>Spring MVC Configuration – web.xml</vt:lpstr>
      <vt:lpstr>Spring MVC Configuration – web.xml</vt:lpstr>
      <vt:lpstr>Spring MVC Configuration servlet-config.xml</vt:lpstr>
      <vt:lpstr>Spring MVC Configuration servlet-config.xml</vt:lpstr>
      <vt:lpstr>Spring MVC Configuration servlet-config.xml</vt:lpstr>
      <vt:lpstr>Spring MVC Configuration Controller</vt:lpstr>
      <vt:lpstr>Spring MVC Configuration Controller</vt:lpstr>
      <vt:lpstr>Spring MVC Configuration View</vt:lpstr>
      <vt:lpstr>Spring MVC Configuration View</vt:lpstr>
      <vt:lpstr>Spring MVC Run The Application</vt:lpstr>
      <vt:lpstr>Spring MVC Application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441</cp:revision>
  <dcterms:created xsi:type="dcterms:W3CDTF">2015-12-18T17:06:24Z</dcterms:created>
  <dcterms:modified xsi:type="dcterms:W3CDTF">2019-02-19T13:44:25Z</dcterms:modified>
</cp:coreProperties>
</file>