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58" r:id="rId4"/>
    <p:sldId id="259" r:id="rId5"/>
    <p:sldId id="260" r:id="rId6"/>
    <p:sldId id="261" r:id="rId7"/>
    <p:sldId id="269" r:id="rId8"/>
    <p:sldId id="262" r:id="rId9"/>
    <p:sldId id="271" r:id="rId10"/>
    <p:sldId id="273" r:id="rId11"/>
    <p:sldId id="272" r:id="rId12"/>
    <p:sldId id="274" r:id="rId13"/>
    <p:sldId id="275" r:id="rId14"/>
    <p:sldId id="276" r:id="rId15"/>
    <p:sldId id="278" r:id="rId16"/>
    <p:sldId id="277" r:id="rId17"/>
    <p:sldId id="280" r:id="rId18"/>
    <p:sldId id="279" r:id="rId19"/>
    <p:sldId id="281" r:id="rId20"/>
    <p:sldId id="282" r:id="rId21"/>
    <p:sldId id="268" r:id="rId22"/>
    <p:sldId id="263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03/03/2019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03/03/2019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03/03/2019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Advanced Data Centric Web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HTTP Request Types Example -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67341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Controller Class with the @Controller annotation.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1268760"/>
            <a:ext cx="47525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MainController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723557"/>
            <a:ext cx="34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method in the controller that handles a HTTP GET URI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9952" y="1854973"/>
            <a:ext cx="47525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method=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2583383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an @</a:t>
            </a:r>
            <a:r>
              <a:rPr lang="en-GB" dirty="0" err="1"/>
              <a:t>ModelAttribute</a:t>
            </a:r>
            <a:r>
              <a:rPr lang="en-GB" dirty="0"/>
              <a:t> annotation to the method specifying a name with which to reference the object in the view e.g. “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dirty="0"/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1135" y="2561851"/>
            <a:ext cx="47485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5680" y="2557617"/>
            <a:ext cx="49639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Student s) 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457129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Return the name of the </a:t>
            </a:r>
            <a:r>
              <a:rPr lang="en-GB" dirty="0" err="1"/>
              <a:t>jsp</a:t>
            </a:r>
            <a:r>
              <a:rPr lang="en-GB" dirty="0"/>
              <a:t> page to be displayed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9244" y="3321875"/>
            <a:ext cx="4997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h.getMethod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"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5716" y="6416591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Imports: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javax.servlet.http.HttpServletRequest</a:t>
            </a:r>
            <a:r>
              <a:rPr lang="fr-FR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7112" y="2557617"/>
            <a:ext cx="51949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Student 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401134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</a:t>
            </a:r>
            <a:r>
              <a:rPr lang="en-GB" dirty="0" err="1"/>
              <a:t>HttpServletRequest</a:t>
            </a:r>
            <a:r>
              <a:rPr lang="en-GB" dirty="0"/>
              <a:t> parameter to the method.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520" y="5131345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another method to deal with HTTP POSTs to the same URI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7112" y="4386394"/>
            <a:ext cx="5359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method=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addNewStudentPost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("student1")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h.getMethod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"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displayNewStudentPage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7112" y="2557617"/>
            <a:ext cx="5194920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Student s,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</p:txBody>
      </p:sp>
    </p:spTree>
    <p:extLst>
      <p:ext uri="{BB962C8B-B14F-4D97-AF65-F5344CB8AC3E}">
        <p14:creationId xmlns:p14="http://schemas.microsoft.com/office/powerpoint/2010/main" val="127701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20" grpId="0"/>
      <p:bldP spid="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 Request Types Example -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9512" y="1109642"/>
            <a:ext cx="5544616" cy="40626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err="1"/>
              <a:t>addNewStudentPage.jsp</a:t>
            </a:r>
            <a:endParaRPr lang="en-GB" sz="1500" b="1" u="sng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&lt;h1&gt;Add New Student&lt;/h1&gt;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form:form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="student1"&gt;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&lt;table&gt;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&lt;td&gt;Name:&lt;/td&gt;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form:input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path="name"&gt;&lt;/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form:input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&gt;&lt;/td&gt;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&lt;input type="submit" value="Add"/&gt;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&lt;/td&gt;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&lt;/table&gt;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form:form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4371082"/>
            <a:ext cx="3191972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err="1"/>
              <a:t>displayNewStudentPage.jsp</a:t>
            </a:r>
            <a:r>
              <a:rPr lang="en-GB" dirty="0"/>
              <a:t>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&lt;h1&gt;Student Added&lt;/h1&gt;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You added ${student1.name}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5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4000" dirty="0"/>
              <a:t>Http Request Type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1835696" y="1085602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10388" y="1156171"/>
            <a:ext cx="35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URL: http://.../addStudent.html</a:t>
            </a:r>
          </a:p>
        </p:txBody>
      </p:sp>
      <p:sp>
        <p:nvSpPr>
          <p:cNvPr id="11" name="Arrow: Right 10"/>
          <p:cNvSpPr/>
          <p:nvPr/>
        </p:nvSpPr>
        <p:spPr>
          <a:xfrm rot="10800000">
            <a:off x="1835696" y="179948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10388" y="1870053"/>
            <a:ext cx="396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Response –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4" y="1324792"/>
            <a:ext cx="884581" cy="962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739" y="1324686"/>
            <a:ext cx="1224136" cy="9697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2352" y="4101924"/>
            <a:ext cx="822470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addNewStudentPost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("student") Student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 Request = " +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h.getMethod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"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displayNewStudentPage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" y="2283895"/>
            <a:ext cx="2524125" cy="3238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35" y="2593311"/>
            <a:ext cx="2352675" cy="1000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97" y="2591969"/>
            <a:ext cx="2343150" cy="1000125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>
            <a:off x="1835696" y="3689897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410388" y="3760466"/>
            <a:ext cx="35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URL: http://.../addStudent.html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6232" y="2226844"/>
            <a:ext cx="789424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sz="15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("student") Student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 Request = " + 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h.getMethod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"</a:t>
            </a:r>
            <a:r>
              <a:rPr lang="en-GB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1835696" y="4370629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2410388" y="4441198"/>
            <a:ext cx="432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Response -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displayNewStudentPage.jsp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52" y="5192723"/>
            <a:ext cx="2028825" cy="7524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2" y="4874382"/>
            <a:ext cx="2543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24" grpId="0" animBg="1"/>
      <p:bldP spid="24" grpId="1" animBg="1"/>
      <p:bldP spid="24" grpId="2" animBg="1"/>
      <p:bldP spid="24" grpId="3" animBg="1"/>
      <p:bldP spid="28" grpId="0" animBg="1"/>
      <p:bldP spid="29" grpId="0"/>
      <p:bldP spid="13" grpId="0" animBg="1"/>
      <p:bldP spid="13" grpId="1" animBg="1"/>
      <p:bldP spid="13" grpId="2" animBg="1"/>
      <p:bldP spid="13" grpId="3" animBg="1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vs 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Instead of returning a JSP file name, a Controller may perform either a </a:t>
            </a:r>
            <a:r>
              <a:rPr lang="en-GB" i="1" dirty="0"/>
              <a:t>forward</a:t>
            </a:r>
            <a:r>
              <a:rPr lang="en-GB" dirty="0"/>
              <a:t> or a </a:t>
            </a:r>
            <a:r>
              <a:rPr lang="en-GB" i="1" dirty="0"/>
              <a:t>redirect</a:t>
            </a:r>
            <a:r>
              <a:rPr lang="en-GB" dirty="0"/>
              <a:t> operation at the end of processing a request. </a:t>
            </a:r>
          </a:p>
          <a:p>
            <a:endParaRPr lang="en-GB" dirty="0"/>
          </a:p>
          <a:p>
            <a:r>
              <a:rPr lang="en-GB" u="sng" dirty="0"/>
              <a:t>Forward</a:t>
            </a:r>
          </a:p>
          <a:p>
            <a:pPr lvl="1"/>
            <a:r>
              <a:rPr lang="en-GB" dirty="0"/>
              <a:t>Performed internally by the server</a:t>
            </a:r>
          </a:p>
          <a:p>
            <a:pPr lvl="1"/>
            <a:r>
              <a:rPr lang="en-GB" dirty="0"/>
              <a:t>The browser is completely unaware that it has taken place, so its original URL remains intact</a:t>
            </a:r>
          </a:p>
          <a:p>
            <a:pPr lvl="1"/>
            <a:r>
              <a:rPr lang="en-GB" dirty="0"/>
              <a:t>Any browser reload of the resulting page will repeat the original request, with the original URL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085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vs 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Redirect</a:t>
            </a:r>
          </a:p>
          <a:p>
            <a:pPr lvl="1"/>
            <a:r>
              <a:rPr lang="en-GB" dirty="0"/>
              <a:t>The server instructs the browser to fetch a second URL.</a:t>
            </a:r>
          </a:p>
          <a:p>
            <a:pPr lvl="1"/>
            <a:r>
              <a:rPr lang="en-GB" dirty="0"/>
              <a:t>Any browser reload of the resulting page will NOT repeat the original request.</a:t>
            </a:r>
          </a:p>
          <a:p>
            <a:pPr lvl="1"/>
            <a:r>
              <a:rPr lang="en-GB" dirty="0"/>
              <a:t>Slower than Forward since it involves two requests instead of one.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940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method=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RequestMethod.POST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addStudentPost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GB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3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forward:endPage.html</a:t>
            </a:r>
            <a:r>
              <a:rPr lang="en-GB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485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4000" dirty="0"/>
              <a:t>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1835696" y="1085602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10388" y="1156171"/>
            <a:ext cx="374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URL: http://.../addStudent.html</a:t>
            </a:r>
          </a:p>
        </p:txBody>
      </p:sp>
      <p:sp>
        <p:nvSpPr>
          <p:cNvPr id="11" name="Arrow: Right 10"/>
          <p:cNvSpPr/>
          <p:nvPr/>
        </p:nvSpPr>
        <p:spPr>
          <a:xfrm rot="10800000">
            <a:off x="1835696" y="179948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10387" y="1870053"/>
            <a:ext cx="432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200 Response –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4" y="1324792"/>
            <a:ext cx="884581" cy="962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739" y="1324686"/>
            <a:ext cx="1224136" cy="9697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133" y="4682590"/>
            <a:ext cx="834033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forward:endPage.html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290277"/>
            <a:ext cx="311467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666794"/>
            <a:ext cx="2343150" cy="1009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2" y="2676319"/>
            <a:ext cx="2371725" cy="1000125"/>
          </a:xfrm>
          <a:prstGeom prst="rect">
            <a:avLst/>
          </a:prstGeom>
        </p:spPr>
      </p:pic>
      <p:sp>
        <p:nvSpPr>
          <p:cNvPr id="35" name="Arrow: Right 34"/>
          <p:cNvSpPr/>
          <p:nvPr/>
        </p:nvSpPr>
        <p:spPr>
          <a:xfrm>
            <a:off x="1820413" y="361545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95105" y="3686023"/>
            <a:ext cx="374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URL: http://.../addStudent.html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877" y="1833617"/>
            <a:ext cx="834033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h, Model model)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Student s = new Student();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("student", s);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7" name="Arrow: Right 36"/>
          <p:cNvSpPr/>
          <p:nvPr/>
        </p:nvSpPr>
        <p:spPr>
          <a:xfrm rot="10800000">
            <a:off x="1835696" y="472514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410387" y="4795713"/>
            <a:ext cx="432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200 Response –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" y="5244070"/>
            <a:ext cx="3095625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9" y="5589240"/>
            <a:ext cx="1343025" cy="400050"/>
          </a:xfrm>
          <a:prstGeom prst="rect">
            <a:avLst/>
          </a:prstGeom>
        </p:spPr>
      </p:pic>
      <p:sp>
        <p:nvSpPr>
          <p:cNvPr id="39" name="Arrow: Right 38"/>
          <p:cNvSpPr/>
          <p:nvPr/>
        </p:nvSpPr>
        <p:spPr>
          <a:xfrm>
            <a:off x="5220072" y="4107233"/>
            <a:ext cx="3600400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5322263" y="4181837"/>
            <a:ext cx="3498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URL: http://.../endPage.html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631" y="2290102"/>
            <a:ext cx="79042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6877" y="4668246"/>
            <a:ext cx="813285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9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34" grpId="0" animBg="1"/>
      <p:bldP spid="34" grpId="1" animBg="1"/>
      <p:bldP spid="34" grpId="2" animBg="1"/>
      <p:bldP spid="34" grpId="3" animBg="1"/>
      <p:bldP spid="35" grpId="0" animBg="1"/>
      <p:bldP spid="36" grpId="0"/>
      <p:bldP spid="10" grpId="0" animBg="1"/>
      <p:bldP spid="10" grpId="1" animBg="1"/>
      <p:bldP spid="10" grpId="2" animBg="1"/>
      <p:bldP spid="10" grpId="3" animBg="1"/>
      <p:bldP spid="37" grpId="0" animBg="1"/>
      <p:bldP spid="38" grpId="0"/>
      <p:bldP spid="39" grpId="0" animBg="1"/>
      <p:bldP spid="40" grpId="0"/>
      <p:bldP spid="19" grpId="0" animBg="1"/>
      <p:bldP spid="19" grpId="1" animBg="1"/>
      <p:bldP spid="42" grpId="0" animBg="1"/>
      <p:bldP spid="4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method=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RequestMethod.POST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addStudentPost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GB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3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redirect:endPage.html</a:t>
            </a:r>
            <a:r>
              <a:rPr lang="en-GB" sz="23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135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4000" dirty="0"/>
              <a:t>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1835696" y="1085602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10388" y="1156171"/>
            <a:ext cx="374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URL: http://.../addStudent.html</a:t>
            </a:r>
          </a:p>
        </p:txBody>
      </p:sp>
      <p:sp>
        <p:nvSpPr>
          <p:cNvPr id="11" name="Arrow: Right 10"/>
          <p:cNvSpPr/>
          <p:nvPr/>
        </p:nvSpPr>
        <p:spPr>
          <a:xfrm rot="10800000">
            <a:off x="1835696" y="179948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10387" y="1870053"/>
            <a:ext cx="432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200 Response –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4" y="1324792"/>
            <a:ext cx="884581" cy="962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739" y="1324686"/>
            <a:ext cx="1224136" cy="96977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133" y="5161250"/>
            <a:ext cx="834033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redirect:endPage.html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290277"/>
            <a:ext cx="311467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666794"/>
            <a:ext cx="2343150" cy="1009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2" y="2676319"/>
            <a:ext cx="2371725" cy="1000125"/>
          </a:xfrm>
          <a:prstGeom prst="rect">
            <a:avLst/>
          </a:prstGeom>
        </p:spPr>
      </p:pic>
      <p:sp>
        <p:nvSpPr>
          <p:cNvPr id="35" name="Arrow: Right 34"/>
          <p:cNvSpPr/>
          <p:nvPr/>
        </p:nvSpPr>
        <p:spPr>
          <a:xfrm>
            <a:off x="1820413" y="361545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395105" y="3686023"/>
            <a:ext cx="374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URL: http://.../addStudent.html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1861128"/>
            <a:ext cx="834033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h, Model model)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Student s = new Student();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("student", s);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7" name="Arrow: Right 36"/>
          <p:cNvSpPr/>
          <p:nvPr/>
        </p:nvSpPr>
        <p:spPr>
          <a:xfrm rot="10800000">
            <a:off x="1835696" y="4941168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338379" y="5011737"/>
            <a:ext cx="432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200 Response </a:t>
            </a:r>
            <a:r>
              <a:rPr lang="en-GB" sz="14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Redirect to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3" y="5805264"/>
            <a:ext cx="1343025" cy="400050"/>
          </a:xfrm>
          <a:prstGeom prst="rect">
            <a:avLst/>
          </a:prstGeom>
        </p:spPr>
      </p:pic>
      <p:sp>
        <p:nvSpPr>
          <p:cNvPr id="29" name="Arrow: Right 28"/>
          <p:cNvSpPr/>
          <p:nvPr/>
        </p:nvSpPr>
        <p:spPr>
          <a:xfrm rot="10800000">
            <a:off x="1835696" y="4076211"/>
            <a:ext cx="5457324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95103" y="4146781"/>
            <a:ext cx="432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302 Response – endPage.html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5" y="5519510"/>
            <a:ext cx="2943225" cy="32385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0781" y="5238108"/>
            <a:ext cx="813285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endPagePost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Arrow: Right 31"/>
          <p:cNvSpPr/>
          <p:nvPr/>
        </p:nvSpPr>
        <p:spPr>
          <a:xfrm>
            <a:off x="1835696" y="4455951"/>
            <a:ext cx="5450232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2441849" y="4529164"/>
            <a:ext cx="374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URL: http://.../endPage.html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5095" y="3244493"/>
            <a:ext cx="790422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04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34" grpId="0" animBg="1"/>
      <p:bldP spid="34" grpId="1" animBg="1"/>
      <p:bldP spid="34" grpId="2" animBg="1"/>
      <p:bldP spid="34" grpId="3" animBg="1"/>
      <p:bldP spid="35" grpId="0" animBg="1"/>
      <p:bldP spid="36" grpId="0"/>
      <p:bldP spid="10" grpId="0" animBg="1"/>
      <p:bldP spid="10" grpId="1" animBg="1"/>
      <p:bldP spid="10" grpId="2" animBg="1"/>
      <p:bldP spid="10" grpId="3" animBg="1"/>
      <p:bldP spid="37" grpId="0" animBg="1"/>
      <p:bldP spid="38" grpId="0"/>
      <p:bldP spid="29" grpId="0" animBg="1"/>
      <p:bldP spid="30" grpId="0"/>
      <p:bldP spid="42" grpId="0" animBg="1"/>
      <p:bldP spid="42" grpId="1" animBg="1"/>
      <p:bldP spid="32" grpId="0" animBg="1"/>
      <p:bldP spid="33" grpId="0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Forward/Redirect?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With Forward, the address in the browser doesn’t change, therefore a refresh will cause another HTTP POST request.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With Redirect, the address in the browser changes, therefore a refresh will cause another HTTP GET request.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08" y="2920333"/>
            <a:ext cx="391477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221287"/>
            <a:ext cx="3724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GB" dirty="0"/>
              <a:t> is an interface used for adding attributes to the Model.</a:t>
            </a:r>
          </a:p>
          <a:p>
            <a:endParaRPr lang="en-GB" dirty="0"/>
          </a:p>
          <a:p>
            <a:pPr marL="0" indent="0">
              <a:buNone/>
            </a:pPr>
            <a:endParaRPr lang="en-GB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Import: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org.springframework.ui.Model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79512" y="3212976"/>
            <a:ext cx="5372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Controller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("greeting", "Hello");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212976"/>
            <a:ext cx="223224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View </a:t>
            </a: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${greeting}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60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Forward/Redirect?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general, Forward should be used if the operation can be safely repeated upon a browser reload.</a:t>
            </a:r>
          </a:p>
          <a:p>
            <a:endParaRPr lang="en-GB" dirty="0"/>
          </a:p>
          <a:p>
            <a:r>
              <a:rPr lang="en-GB" dirty="0"/>
              <a:t>If the operation cannot be safely repeated, e.g. inserting/updating a database Redirect must be used.</a:t>
            </a:r>
            <a:r>
              <a:rPr lang="en-GB"/>
              <a:t> 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375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</a:t>
            </a:r>
            <a:r>
              <a:rPr lang="en-GB" dirty="0" err="1"/>
              <a:t>SessionAttributes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37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SessionAttributes</a:t>
            </a:r>
            <a:r>
              <a:rPr lang="en-GB" sz="3700" dirty="0"/>
              <a:t> is used to store model attributes in the HTTP session between requests.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SessionAttributes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({"student", "address"})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model object needs to exist before adding it to the session.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707904" y="261528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s = new Student();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("student", s);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C94354-F2BB-4E8C-97F2-244EBECD4926}"/>
              </a:ext>
            </a:extLst>
          </p:cNvPr>
          <p:cNvSpPr/>
          <p:nvPr/>
        </p:nvSpPr>
        <p:spPr>
          <a:xfrm rot="3508252">
            <a:off x="5556063" y="2764523"/>
            <a:ext cx="48100" cy="1997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Tag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Tag libraries are used to make interacting with data easier in Spring views</a:t>
            </a:r>
          </a:p>
          <a:p>
            <a:endParaRPr lang="en-GB" dirty="0"/>
          </a:p>
          <a:p>
            <a:r>
              <a:rPr lang="en-GB" dirty="0"/>
              <a:t>Two Spring Tag libraries:</a:t>
            </a:r>
          </a:p>
          <a:p>
            <a:pPr lvl="1"/>
            <a:r>
              <a:rPr lang="en-GB" dirty="0"/>
              <a:t>spring 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http://www.springframework.org/tags/form</a:t>
            </a:r>
          </a:p>
          <a:p>
            <a:pPr lvl="2"/>
            <a:r>
              <a:rPr lang="en-GB" dirty="0"/>
              <a:t>Error evaluation</a:t>
            </a:r>
          </a:p>
          <a:p>
            <a:pPr lvl="2"/>
            <a:r>
              <a:rPr lang="en-GB" dirty="0"/>
              <a:t>Themes</a:t>
            </a:r>
          </a:p>
          <a:p>
            <a:pPr lvl="2"/>
            <a:r>
              <a:rPr lang="en-GB" dirty="0"/>
              <a:t>Internationalization</a:t>
            </a:r>
          </a:p>
          <a:p>
            <a:pPr lvl="1"/>
            <a:r>
              <a:rPr lang="en-GB" dirty="0"/>
              <a:t>spring-form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http://www.springframework.org/tags</a:t>
            </a:r>
          </a:p>
          <a:p>
            <a:pPr lvl="2"/>
            <a:r>
              <a:rPr lang="en-GB" dirty="0"/>
              <a:t>Processing form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5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tags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having text hard coded in the view, it should be in a separate file, which can be changed for different languages.</a:t>
            </a:r>
          </a:p>
          <a:p>
            <a:endParaRPr lang="en-GB" dirty="0"/>
          </a:p>
          <a:p>
            <a:r>
              <a:rPr lang="en-GB" dirty="0"/>
              <a:t>Add the spring tag library to the view: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taglib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prefix="spring"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="http://www.springframework.org/tags" %&gt;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680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tags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Create a file called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messages.properties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in </a:t>
            </a:r>
            <a:r>
              <a:rPr lang="en-GB" dirty="0" err="1"/>
              <a:t>src</a:t>
            </a:r>
            <a:r>
              <a:rPr lang="en-GB" dirty="0"/>
              <a:t>/main/resources.</a:t>
            </a:r>
          </a:p>
          <a:p>
            <a:endParaRPr lang="en-GB" dirty="0"/>
          </a:p>
          <a:p>
            <a:r>
              <a:rPr lang="en-GB" dirty="0"/>
              <a:t>Add a line in the file such as: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=Add New Student</a:t>
            </a:r>
          </a:p>
          <a:p>
            <a:endParaRPr lang="en-GB" dirty="0"/>
          </a:p>
          <a:p>
            <a:r>
              <a:rPr lang="en-GB" dirty="0"/>
              <a:t>Back in the view, refer to the above text as follows: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spring:message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code="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  <p:sp>
        <p:nvSpPr>
          <p:cNvPr id="6" name="Arrow: Up-Down 5"/>
          <p:cNvSpPr/>
          <p:nvPr/>
        </p:nvSpPr>
        <p:spPr>
          <a:xfrm rot="17902190">
            <a:off x="4738587" y="3133967"/>
            <a:ext cx="54284" cy="32805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tags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Finally, add a new bean as follows in the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servlet-config.xml </a:t>
            </a:r>
            <a:r>
              <a:rPr lang="en-GB" dirty="0"/>
              <a:t>(</a:t>
            </a:r>
            <a:r>
              <a:rPr lang="en-GB" dirty="0" err="1"/>
              <a:t>src</a:t>
            </a:r>
            <a:r>
              <a:rPr lang="en-GB" dirty="0"/>
              <a:t>/main/</a:t>
            </a:r>
            <a:r>
              <a:rPr lang="en-GB" dirty="0" err="1"/>
              <a:t>webapp</a:t>
            </a:r>
            <a:r>
              <a:rPr lang="en-GB" dirty="0"/>
              <a:t>/WEB-INF/config/):</a:t>
            </a:r>
          </a:p>
          <a:p>
            <a:pPr marL="0" indent="0">
              <a:buNone/>
            </a:pP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messageSource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class="org.springframework.context.support.ResourceBundleMessageSource"&gt;</a:t>
            </a:r>
          </a:p>
          <a:p>
            <a:pPr marL="0" indent="0">
              <a:buNone/>
            </a:pP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 name="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value="messages"&gt;&lt;/property&gt;</a:t>
            </a:r>
          </a:p>
          <a:p>
            <a:pPr marL="0" indent="0">
              <a:buNone/>
            </a:pP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&lt;/bean&gt;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932040" y="321308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 must be </a:t>
            </a:r>
            <a:r>
              <a:rPr lang="en-GB" i="1" dirty="0" err="1"/>
              <a:t>messageSource</a:t>
            </a:r>
            <a:endParaRPr lang="en-GB" i="1" dirty="0"/>
          </a:p>
        </p:txBody>
      </p:sp>
      <p:sp>
        <p:nvSpPr>
          <p:cNvPr id="7" name="Arrow: Left 6"/>
          <p:cNvSpPr/>
          <p:nvPr/>
        </p:nvSpPr>
        <p:spPr>
          <a:xfrm rot="20960474">
            <a:off x="3780167" y="3582641"/>
            <a:ext cx="1152128" cy="1047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72000" y="547230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messages </a:t>
            </a:r>
            <a:r>
              <a:rPr lang="en-GB" dirty="0"/>
              <a:t>refers to </a:t>
            </a:r>
            <a:r>
              <a:rPr lang="en-GB" i="1" dirty="0" err="1"/>
              <a:t>messages.properties</a:t>
            </a:r>
            <a:endParaRPr lang="en-GB" i="1" dirty="0"/>
          </a:p>
        </p:txBody>
      </p:sp>
      <p:sp>
        <p:nvSpPr>
          <p:cNvPr id="9" name="Arrow: Up 8"/>
          <p:cNvSpPr/>
          <p:nvPr/>
        </p:nvSpPr>
        <p:spPr>
          <a:xfrm>
            <a:off x="5292080" y="5085184"/>
            <a:ext cx="72008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 @</a:t>
            </a:r>
            <a:r>
              <a:rPr lang="en-GB" dirty="0" err="1"/>
              <a:t>ModelAttribute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dirty="0"/>
              <a:t> on a method argument indicates the argument will be retrieved from the model.</a:t>
            </a:r>
          </a:p>
          <a:p>
            <a:endParaRPr lang="en-GB" dirty="0"/>
          </a:p>
          <a:p>
            <a:r>
              <a:rPr lang="en-GB" dirty="0"/>
              <a:t>If not present in the model, the </a:t>
            </a:r>
            <a:r>
              <a:rPr lang="en-GB"/>
              <a:t>argument will </a:t>
            </a:r>
            <a:r>
              <a:rPr lang="en-GB" dirty="0"/>
              <a:t>be instantiated first and then added to the model.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694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@</a:t>
            </a:r>
            <a:r>
              <a:rPr lang="en-GB" dirty="0" err="1"/>
              <a:t>ModelAttribute</a:t>
            </a:r>
            <a:r>
              <a:rPr lang="en-GB" dirty="0"/>
              <a:t> Example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Create a 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sz="2700" dirty="0"/>
              <a:t> class with a String attribute called 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700" dirty="0"/>
              <a:t>.</a:t>
            </a:r>
          </a:p>
          <a:p>
            <a:r>
              <a:rPr lang="en-GB" sz="2700" dirty="0"/>
              <a:t>Create getters and setters.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72000" y="2586733"/>
            <a:ext cx="439248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com.web1.model;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name;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this.name =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@</a:t>
            </a:r>
            <a:r>
              <a:rPr lang="en-GB" sz="3600" dirty="0" err="1"/>
              <a:t>ModelAttribute</a:t>
            </a:r>
            <a:r>
              <a:rPr lang="en-GB" sz="3600" dirty="0"/>
              <a:t> Example - 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222593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Controller Class with the @Controller annotation.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1268760"/>
            <a:ext cx="47525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MainController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16274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method in the controller that handles a URI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9952" y="1854973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2991642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an @</a:t>
            </a:r>
            <a:r>
              <a:rPr lang="en-GB" dirty="0" err="1"/>
              <a:t>ModelAttribute</a:t>
            </a:r>
            <a:r>
              <a:rPr lang="en-GB" dirty="0"/>
              <a:t> annotation to the method specifying a name with which to reference the object in the view e.g. “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dirty="0"/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9952" y="2222201"/>
            <a:ext cx="474850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3928" y="2222201"/>
            <a:ext cx="496452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 Student s) {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5176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Return the name of the </a:t>
            </a:r>
            <a:r>
              <a:rPr lang="en-GB" dirty="0" err="1"/>
              <a:t>jsp</a:t>
            </a:r>
            <a:r>
              <a:rPr lang="en-GB" dirty="0"/>
              <a:t> page to be displayed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5929" y="2793201"/>
            <a:ext cx="49975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"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8432" y="5161688"/>
            <a:ext cx="8047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org.springframework.web.bind.annotation.RequestMapping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org.springframework.web.bind.annotation.ModelAttribute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org.springframework.stereotype.Controller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7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2" grpId="1" animBg="1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@</a:t>
            </a:r>
            <a:r>
              <a:rPr lang="en-GB" dirty="0" err="1"/>
              <a:t>ModelAttribute</a:t>
            </a:r>
            <a:r>
              <a:rPr lang="en-GB" dirty="0"/>
              <a:t> Example -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586419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Spring form library in the 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632" y="2312856"/>
            <a:ext cx="851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 taglib prefix="form" uri="http://www.springframework.org/tags/form" %&gt;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90267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Spring form to allow the user to enter a new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7744" y="3345770"/>
            <a:ext cx="71478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form:form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student1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&lt;table&gt;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&lt;td&gt;Name:&lt;/td&gt;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&lt;td&gt;&lt;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form:input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path="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form:input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&gt;&lt;/td&gt;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&lt;input type="submit" value="Add"/&gt;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&lt;/td&gt;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&lt;/table&gt;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form:form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522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4000" dirty="0"/>
              <a:t>@</a:t>
            </a:r>
            <a:r>
              <a:rPr lang="en-GB" sz="4000" dirty="0" err="1"/>
              <a:t>ModelAttribute</a:t>
            </a:r>
            <a:r>
              <a:rPr lang="en-GB" sz="4000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1043252"/>
            <a:ext cx="1512168" cy="4536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1835696" y="1085602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10388" y="1156171"/>
            <a:ext cx="35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URL: http://.../addStudent.html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9632" y="2025595"/>
            <a:ext cx="770485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MainController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("student") Student student)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("Student name = " +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student.getName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11" name="Arrow: Right 10"/>
          <p:cNvSpPr/>
          <p:nvPr/>
        </p:nvSpPr>
        <p:spPr>
          <a:xfrm rot="10800000">
            <a:off x="1835696" y="1799484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10388" y="1870053"/>
            <a:ext cx="396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Response –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" y="2619030"/>
            <a:ext cx="2352675" cy="1009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" y="2609505"/>
            <a:ext cx="2343150" cy="10191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0388" y="3530628"/>
            <a:ext cx="35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URL: http://.../addStudent.html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712" y="3951112"/>
            <a:ext cx="770485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@Controller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MainController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(@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ModelAttribute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("student") Student student) {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("Student name = " +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student.getName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"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</a:t>
            </a:r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6024" y="5030862"/>
            <a:ext cx="23762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name = John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" y="2259861"/>
            <a:ext cx="3028950" cy="314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84" y="1324792"/>
            <a:ext cx="884581" cy="962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739" y="1324686"/>
            <a:ext cx="1224136" cy="9697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" y="5179299"/>
            <a:ext cx="2343150" cy="10191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4" y="4829655"/>
            <a:ext cx="3028950" cy="314325"/>
          </a:xfrm>
          <a:prstGeom prst="rect">
            <a:avLst/>
          </a:prstGeom>
        </p:spPr>
      </p:pic>
      <p:sp>
        <p:nvSpPr>
          <p:cNvPr id="25" name="Arrow: Right 24"/>
          <p:cNvSpPr/>
          <p:nvPr/>
        </p:nvSpPr>
        <p:spPr>
          <a:xfrm rot="10800000">
            <a:off x="1835696" y="4342838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410388" y="4413407"/>
            <a:ext cx="396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Response – </a:t>
            </a:r>
            <a:r>
              <a:rPr lang="en-GB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addNewStudentPage.jsp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3880" y="2614261"/>
            <a:ext cx="2086215" cy="31263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 name = null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1835696" y="3460059"/>
            <a:ext cx="5472608" cy="471189"/>
          </a:xfrm>
          <a:prstGeom prst="right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 animBg="1"/>
      <p:bldP spid="12" grpId="0"/>
      <p:bldP spid="17" grpId="0"/>
      <p:bldP spid="18" grpId="0" animBg="1"/>
      <p:bldP spid="18" grpId="1" animBg="1"/>
      <p:bldP spid="19" grpId="0" animBg="1"/>
      <p:bldP spid="25" grpId="0" animBg="1"/>
      <p:bldP spid="26" grpId="0"/>
      <p:bldP spid="27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Request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We may wish to have different behaviour depending on the HTTP request made to the Controller.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dirty="0"/>
              <a:t> can be used by simply declaring it as a parameter to the method handling the HTTP request.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HttpServletRequest.getMethod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GB" dirty="0"/>
              <a:t>returns GET, POST, PUT or UPDATE.</a:t>
            </a:r>
          </a:p>
          <a:p>
            <a:endParaRPr lang="en-GB" dirty="0"/>
          </a:p>
          <a:p>
            <a:r>
              <a:rPr lang="en-GB" dirty="0"/>
              <a:t>The type of HTTP request </a:t>
            </a:r>
            <a:r>
              <a:rPr lang="en-GB"/>
              <a:t>can also be </a:t>
            </a:r>
            <a:r>
              <a:rPr lang="en-GB" dirty="0"/>
              <a:t>identified as follows:</a:t>
            </a:r>
          </a:p>
          <a:p>
            <a:endParaRPr lang="en-GB" dirty="0"/>
          </a:p>
          <a:p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sz="2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GB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1" dirty="0"/>
              <a:t>       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endParaRPr lang="en-GB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"/</a:t>
            </a:r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addStudent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method=</a:t>
            </a:r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GB" sz="25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addStudent1(</a:t>
            </a:r>
            <a:r>
              <a:rPr lang="en-GB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GB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h) {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Import</a:t>
            </a:r>
          </a:p>
          <a:p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javax.servlet.http.HttpServletRequest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1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 Request Types Example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Create a 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GB" sz="2700" dirty="0"/>
              <a:t> class with a String attribute called </a:t>
            </a:r>
            <a:r>
              <a:rPr lang="en-GB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2700" dirty="0"/>
              <a:t>.</a:t>
            </a:r>
          </a:p>
          <a:p>
            <a:r>
              <a:rPr lang="en-GB" sz="2700" dirty="0"/>
              <a:t>Create getters and setters.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72000" y="2586733"/>
            <a:ext cx="439248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com.web1.model;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Student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 String name;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this.name =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2198</Words>
  <Application>Microsoft Office PowerPoint</Application>
  <PresentationFormat>On-screen Show (4:3)</PresentationFormat>
  <Paragraphs>392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Office Theme</vt:lpstr>
      <vt:lpstr>Advanced Data Centric Web Applications</vt:lpstr>
      <vt:lpstr>Spring MVC Model</vt:lpstr>
      <vt:lpstr>Spring MVC @ModelAttribute</vt:lpstr>
      <vt:lpstr>@ModelAttribute Example - Model</vt:lpstr>
      <vt:lpstr>@ModelAttribute Example - Controller </vt:lpstr>
      <vt:lpstr>@ModelAttribute Example - View</vt:lpstr>
      <vt:lpstr>@ModelAttribute Example</vt:lpstr>
      <vt:lpstr>HTTP Request Types</vt:lpstr>
      <vt:lpstr>HTTP Request Types Example - Model</vt:lpstr>
      <vt:lpstr>HTTP Request Types Example - Controller</vt:lpstr>
      <vt:lpstr>HTTP Request Types Example - Views</vt:lpstr>
      <vt:lpstr>Http Request Type Example</vt:lpstr>
      <vt:lpstr>Forward vs Redirect</vt:lpstr>
      <vt:lpstr>Forward vs Redirect</vt:lpstr>
      <vt:lpstr>Forward</vt:lpstr>
      <vt:lpstr>Forward</vt:lpstr>
      <vt:lpstr>Redirect</vt:lpstr>
      <vt:lpstr>Redirect</vt:lpstr>
      <vt:lpstr>Why use Forward/Redirect?</vt:lpstr>
      <vt:lpstr>Why use Forward/Redirect?</vt:lpstr>
      <vt:lpstr>@SessionAttributes</vt:lpstr>
      <vt:lpstr>Spring Tag Libraries</vt:lpstr>
      <vt:lpstr>Spring tags - Example</vt:lpstr>
      <vt:lpstr>Spring tags - Example</vt:lpstr>
      <vt:lpstr>Spring tags -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524</cp:revision>
  <dcterms:created xsi:type="dcterms:W3CDTF">2015-12-18T17:06:24Z</dcterms:created>
  <dcterms:modified xsi:type="dcterms:W3CDTF">2019-03-03T16:49:31Z</dcterms:modified>
</cp:coreProperties>
</file>