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0" r:id="rId4"/>
    <p:sldId id="259" r:id="rId5"/>
    <p:sldId id="261" r:id="rId6"/>
    <p:sldId id="263" r:id="rId7"/>
    <p:sldId id="266" r:id="rId8"/>
    <p:sldId id="267" r:id="rId9"/>
    <p:sldId id="268" r:id="rId10"/>
    <p:sldId id="270" r:id="rId11"/>
    <p:sldId id="281" r:id="rId12"/>
    <p:sldId id="282" r:id="rId13"/>
    <p:sldId id="279" r:id="rId14"/>
    <p:sldId id="271" r:id="rId15"/>
    <p:sldId id="275" r:id="rId16"/>
    <p:sldId id="272" r:id="rId17"/>
    <p:sldId id="265" r:id="rId18"/>
    <p:sldId id="288" r:id="rId19"/>
    <p:sldId id="274" r:id="rId20"/>
    <p:sldId id="264" r:id="rId21"/>
    <p:sldId id="286" r:id="rId22"/>
    <p:sldId id="262" r:id="rId23"/>
    <p:sldId id="278" r:id="rId24"/>
    <p:sldId id="284" r:id="rId25"/>
    <p:sldId id="26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EEA86-14A4-864C-B96E-DDF92B4FAB19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04565-31D5-A44B-BE39-E9E6768B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</a:t>
            </a:r>
            <a:r>
              <a:rPr lang="en-US" baseline="0" dirty="0" smtClean="0"/>
              <a:t> going to show a whole bunch of models, so I had better be able to answer these questions.</a:t>
            </a:r>
          </a:p>
          <a:p>
            <a:r>
              <a:rPr lang="en-US" baseline="0" dirty="0" smtClean="0"/>
              <a:t>In fact, a survey of models is difficult to do in a presentation.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4565-31D5-A44B-BE39-E9E6768B06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sense making new models until you understand what models have already been developed.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4565-31D5-A44B-BE39-E9E6768B06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 verbal theories of social movements say? </a:t>
            </a:r>
          </a:p>
          <a:p>
            <a:r>
              <a:rPr lang="en-US" baseline="0" dirty="0" smtClean="0"/>
              <a:t>Are they structurally consistent?</a:t>
            </a:r>
          </a:p>
          <a:p>
            <a:r>
              <a:rPr lang="en-US" baseline="0" dirty="0" smtClean="0"/>
              <a:t>Can the structure produce the behavior?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4565-31D5-A44B-BE39-E9E6768B06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3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</a:t>
            </a:r>
            <a:r>
              <a:rPr lang="en-US" baseline="0" dirty="0" smtClean="0"/>
              <a:t> going to show a whole bunch of models, so I had better be able to answer these questions.</a:t>
            </a:r>
          </a:p>
          <a:p>
            <a:r>
              <a:rPr lang="en-US" baseline="0" dirty="0" smtClean="0"/>
              <a:t>In fact, a survey of models is difficult to do in a presentation.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4565-31D5-A44B-BE39-E9E6768B06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0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Legitimacy carries through in</a:t>
            </a:r>
            <a:r>
              <a:rPr lang="en-US" baseline="0" dirty="0" smtClean="0"/>
              <a:t> Resource pressure</a:t>
            </a:r>
          </a:p>
          <a:p>
            <a:r>
              <a:rPr lang="en-US" baseline="0" dirty="0" smtClean="0"/>
              <a:t>New loops: social contagion,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4565-31D5-A44B-BE39-E9E6768B06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3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process of learning from other people is always a process of constructing our own models (usually mental models) based upon our teacher’s description of their own models.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that answers the first question: why do I care. What about the second: why do you care?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4565-31D5-A44B-BE39-E9E6768B06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sense making new models until you understand what models have already been developed.</a:t>
            </a:r>
          </a:p>
          <a:p>
            <a:r>
              <a:rPr lang="en-US" dirty="0" smtClean="0"/>
              <a:t>There is</a:t>
            </a:r>
            <a:r>
              <a:rPr lang="en-US" baseline="0" dirty="0" smtClean="0"/>
              <a:t> a lot to criticize in these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4565-31D5-A44B-BE39-E9E6768B06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Challenging piece of a survey is knowing</a:t>
            </a:r>
            <a:r>
              <a:rPr lang="en-US" baseline="0" dirty="0" smtClean="0"/>
              <a:t> when to stop.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4565-31D5-A44B-BE39-E9E6768B06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8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model, protest</a:t>
            </a:r>
            <a:r>
              <a:rPr lang="en-US" baseline="0" dirty="0" smtClean="0"/>
              <a:t> yields increases 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4565-31D5-A44B-BE39-E9E6768B06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1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Tsebelis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Sprague (1989)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4565-31D5-A44B-BE39-E9E6768B06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64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structure we have the potential for oscillatory</a:t>
            </a:r>
            <a:r>
              <a:rPr lang="en-US" baseline="0" dirty="0" smtClean="0"/>
              <a:t> behavior.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4565-31D5-A44B-BE39-E9E6768B06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Introduces additional feedback Loops:</a:t>
            </a:r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en-US" baseline="0" dirty="0" smtClean="0"/>
              <a:t>  </a:t>
            </a:r>
            <a:r>
              <a:rPr lang="en-US" dirty="0" smtClean="0"/>
              <a:t>Need for</a:t>
            </a:r>
            <a:r>
              <a:rPr lang="en-US" baseline="0" dirty="0" smtClean="0"/>
              <a:t> legitimacy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Appeasement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4565-31D5-A44B-BE39-E9E6768B06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9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Adds </a:t>
            </a:r>
            <a:r>
              <a:rPr lang="en-US" dirty="0" err="1" smtClean="0"/>
              <a:t>Countermobilization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4565-31D5-A44B-BE39-E9E6768B06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0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55-D483-C649-A128-FF7F10533511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CB06-A8B3-DE4B-98E3-7D18EA4C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55-D483-C649-A128-FF7F10533511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CB06-A8B3-DE4B-98E3-7D18EA4C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55-D483-C649-A128-FF7F10533511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CB06-A8B3-DE4B-98E3-7D18EA4C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0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55-D483-C649-A128-FF7F10533511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CB06-A8B3-DE4B-98E3-7D18EA4C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55-D483-C649-A128-FF7F10533511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CB06-A8B3-DE4B-98E3-7D18EA4C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2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55-D483-C649-A128-FF7F10533511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CB06-A8B3-DE4B-98E3-7D18EA4C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55-D483-C649-A128-FF7F10533511}" type="datetimeFigureOut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CB06-A8B3-DE4B-98E3-7D18EA4C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55-D483-C649-A128-FF7F10533511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CB06-A8B3-DE4B-98E3-7D18EA4C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55-D483-C649-A128-FF7F10533511}" type="datetimeFigureOut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CB06-A8B3-DE4B-98E3-7D18EA4C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55-D483-C649-A128-FF7F10533511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CB06-A8B3-DE4B-98E3-7D18EA4C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3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55-D483-C649-A128-FF7F10533511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CB06-A8B3-DE4B-98E3-7D18EA4C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EC55-D483-C649-A128-FF7F10533511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CB06-A8B3-DE4B-98E3-7D18EA4C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Causal Survey of Social Movement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Houghton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8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17" y="0"/>
            <a:ext cx="60098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5985" y="1018767"/>
            <a:ext cx="2833477" cy="380110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Tsebelis</a:t>
            </a:r>
            <a:r>
              <a:rPr lang="en-US" dirty="0"/>
              <a:t> </a:t>
            </a:r>
            <a:r>
              <a:rPr lang="en-US" dirty="0" smtClean="0"/>
              <a:t>and Sprague 1989 Full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0"/>
            <a:ext cx="8275704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63584" y="31221"/>
            <a:ext cx="408305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Karmeshu</a:t>
            </a:r>
            <a:r>
              <a:rPr lang="en-US" dirty="0" smtClean="0"/>
              <a:t> et al 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6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5" y="-63498"/>
            <a:ext cx="8179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14" y="0"/>
            <a:ext cx="7337323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130934" y="30825"/>
            <a:ext cx="4614799" cy="88575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Chong 1991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4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Variables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4" y="1676035"/>
            <a:ext cx="8288029" cy="4307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50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94" y="-129058"/>
            <a:ext cx="6756119" cy="7104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6" y="274638"/>
            <a:ext cx="5433700" cy="1143000"/>
          </a:xfrm>
        </p:spPr>
        <p:txBody>
          <a:bodyPr/>
          <a:lstStyle/>
          <a:p>
            <a:r>
              <a:rPr lang="en-US" dirty="0" smtClean="0"/>
              <a:t>Feedback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Driving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8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Q: How do existing models of social movements build on each other? </a:t>
            </a:r>
          </a:p>
          <a:p>
            <a:pPr>
              <a:buFontTx/>
              <a:buChar char="-"/>
            </a:pPr>
            <a:r>
              <a:rPr lang="en-US" sz="2800" dirty="0" smtClean="0"/>
              <a:t>Structural similarity as forms build on one another</a:t>
            </a:r>
          </a:p>
          <a:p>
            <a:pPr>
              <a:buFontTx/>
              <a:buChar char="-"/>
            </a:pPr>
            <a:r>
              <a:rPr lang="en-US" sz="2800" dirty="0" smtClean="0"/>
              <a:t>Difference in </a:t>
            </a:r>
            <a:r>
              <a:rPr lang="en-US" sz="2800" dirty="0" smtClean="0">
                <a:solidFill>
                  <a:srgbClr val="FF0000"/>
                </a:solidFill>
              </a:rPr>
              <a:t>terminology obscures cumulative development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Q: How do they relate to the major theories of social movements?</a:t>
            </a:r>
          </a:p>
          <a:p>
            <a:pPr>
              <a:buFontTx/>
              <a:buChar char="-"/>
            </a:pPr>
            <a:r>
              <a:rPr lang="en-US" sz="2600" dirty="0" smtClean="0"/>
              <a:t>Casual use of terminology from verbal theory</a:t>
            </a:r>
          </a:p>
          <a:p>
            <a:pPr>
              <a:buFontTx/>
              <a:buChar char="-"/>
            </a:pPr>
            <a:r>
              <a:rPr lang="en-US" sz="2600" dirty="0" smtClean="0">
                <a:solidFill>
                  <a:srgbClr val="FF0000"/>
                </a:solidFill>
              </a:rPr>
              <a:t>Little use of structure, mechanisms from verbal theory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6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377"/>
            <a:ext cx="4038600" cy="43526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Build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Forecasts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Experiments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377"/>
            <a:ext cx="4320526" cy="43526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Frame Research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Learn about Structure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Learn about Behavior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Build Consensus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Art Project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Reasons to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0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for Theory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Ensure Structural Consistency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Ensure Dynamic (Behavioral) Consistency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Generate new Observable Implications of Theory</a:t>
            </a:r>
          </a:p>
        </p:txBody>
      </p:sp>
    </p:spTree>
    <p:extLst>
      <p:ext uri="{BB962C8B-B14F-4D97-AF65-F5344CB8AC3E}">
        <p14:creationId xmlns:p14="http://schemas.microsoft.com/office/powerpoint/2010/main" val="182005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685" y="0"/>
            <a:ext cx="612731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705" y="534155"/>
            <a:ext cx="2636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McCarthy and </a:t>
            </a:r>
            <a:r>
              <a:rPr lang="en-US" sz="4000" dirty="0" err="1" smtClean="0"/>
              <a:t>Zald</a:t>
            </a:r>
            <a:r>
              <a:rPr lang="en-US" sz="4000" dirty="0" smtClean="0"/>
              <a:t>, 1977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889" y="3037816"/>
            <a:ext cx="272963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Statements of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889" y="3570390"/>
            <a:ext cx="272963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Statements of Behavior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7889" y="4102964"/>
            <a:ext cx="272963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Assumption or Boundary Condition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87889" y="4943315"/>
            <a:ext cx="2729634" cy="400110"/>
          </a:xfrm>
          <a:prstGeom prst="rect">
            <a:avLst/>
          </a:prstGeom>
          <a:solidFill>
            <a:srgbClr val="FFA1EB"/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Discussion and Framing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72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did they </a:t>
            </a:r>
            <a:r>
              <a:rPr lang="en-US" sz="3600" i="1" dirty="0" smtClean="0"/>
              <a:t>use</a:t>
            </a:r>
            <a:r>
              <a:rPr lang="en-US" sz="3600" dirty="0" smtClean="0"/>
              <a:t> a model?</a:t>
            </a:r>
          </a:p>
          <a:p>
            <a:r>
              <a:rPr lang="en-US" sz="3600" dirty="0" smtClean="0"/>
              <a:t>Why are they </a:t>
            </a:r>
            <a:r>
              <a:rPr lang="en-US" sz="3600" i="1" dirty="0" smtClean="0"/>
              <a:t>showing me</a:t>
            </a:r>
            <a:r>
              <a:rPr lang="en-US" sz="3600" dirty="0" smtClean="0"/>
              <a:t> their model?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919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455"/>
            <a:ext cx="8229600" cy="1143000"/>
          </a:xfrm>
        </p:spPr>
        <p:txBody>
          <a:bodyPr/>
          <a:lstStyle/>
          <a:p>
            <a:r>
              <a:rPr lang="en-US" dirty="0" smtClean="0"/>
              <a:t>McCarthy and </a:t>
            </a:r>
            <a:r>
              <a:rPr lang="en-US" dirty="0" err="1" smtClean="0"/>
              <a:t>Zald</a:t>
            </a:r>
            <a:r>
              <a:rPr lang="en-US" dirty="0" smtClean="0"/>
              <a:t> 1977</a:t>
            </a:r>
            <a:endParaRPr lang="en-US" dirty="0"/>
          </a:p>
        </p:txBody>
      </p:sp>
      <p:pic>
        <p:nvPicPr>
          <p:cNvPr id="4" name="Content Placeholder 3" descr="Screen Shot 2016-06-28 at 9.43.5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" b="2277"/>
          <a:stretch>
            <a:fillRect/>
          </a:stretch>
        </p:blipFill>
        <p:spPr>
          <a:xfrm>
            <a:off x="0" y="1250455"/>
            <a:ext cx="9144000" cy="5028847"/>
          </a:xfrm>
        </p:spPr>
      </p:pic>
    </p:spTree>
    <p:extLst>
      <p:ext uri="{BB962C8B-B14F-4D97-AF65-F5344CB8AC3E}">
        <p14:creationId xmlns:p14="http://schemas.microsoft.com/office/powerpoint/2010/main" val="30279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did he </a:t>
            </a:r>
            <a:r>
              <a:rPr lang="en-US" sz="3600" i="1" dirty="0" smtClean="0"/>
              <a:t>(re)use</a:t>
            </a:r>
            <a:r>
              <a:rPr lang="en-US" sz="3600" dirty="0" smtClean="0"/>
              <a:t> models?</a:t>
            </a:r>
          </a:p>
          <a:p>
            <a:pPr lvl="1"/>
            <a:r>
              <a:rPr lang="en-US" dirty="0" smtClean="0"/>
              <a:t>To understand the state of the art in models of social movements</a:t>
            </a:r>
          </a:p>
          <a:p>
            <a:pPr lvl="1"/>
            <a:r>
              <a:rPr lang="en-US" dirty="0" smtClean="0"/>
              <a:t>To understand how the state of the art related to the state of general social movement theory</a:t>
            </a:r>
          </a:p>
          <a:p>
            <a:r>
              <a:rPr lang="en-US" sz="3600" dirty="0" smtClean="0"/>
              <a:t>Why did he </a:t>
            </a:r>
            <a:r>
              <a:rPr lang="en-US" sz="3600" i="1" dirty="0" smtClean="0"/>
              <a:t>show me</a:t>
            </a:r>
            <a:r>
              <a:rPr lang="en-US" sz="3600" dirty="0" smtClean="0"/>
              <a:t> these models?</a:t>
            </a:r>
          </a:p>
          <a:p>
            <a:pPr lvl="1"/>
            <a:r>
              <a:rPr lang="en-US" dirty="0" smtClean="0"/>
              <a:t>To argue the need for more engagement with verbal theory as a way to speak to and improve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86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Formalizing Verbal Theory</a:t>
            </a:r>
          </a:p>
          <a:p>
            <a:pPr lvl="2"/>
            <a:r>
              <a:rPr lang="en-US" dirty="0" smtClean="0"/>
              <a:t>Turner and Killian 1957</a:t>
            </a:r>
          </a:p>
          <a:p>
            <a:pPr lvl="2"/>
            <a:r>
              <a:rPr lang="en-US" dirty="0" err="1" smtClean="0"/>
              <a:t>Gurr</a:t>
            </a:r>
            <a:r>
              <a:rPr lang="en-US" dirty="0" smtClean="0"/>
              <a:t> 1970</a:t>
            </a:r>
          </a:p>
          <a:p>
            <a:pPr lvl="2"/>
            <a:r>
              <a:rPr lang="en-US" dirty="0" smtClean="0"/>
              <a:t>McCarthy and </a:t>
            </a:r>
            <a:r>
              <a:rPr lang="en-US" dirty="0" err="1" smtClean="0"/>
              <a:t>Zald</a:t>
            </a:r>
            <a:r>
              <a:rPr lang="en-US" dirty="0" smtClean="0"/>
              <a:t> 1977</a:t>
            </a:r>
          </a:p>
          <a:p>
            <a:pPr lvl="2"/>
            <a:r>
              <a:rPr lang="en-US" dirty="0" smtClean="0"/>
              <a:t>Scott 1990</a:t>
            </a:r>
          </a:p>
          <a:p>
            <a:pPr lvl="2"/>
            <a:r>
              <a:rPr lang="en-US" dirty="0" err="1" smtClean="0"/>
              <a:t>McAdam</a:t>
            </a:r>
            <a:r>
              <a:rPr lang="en-US" dirty="0" smtClean="0"/>
              <a:t>, McCarthy, </a:t>
            </a:r>
            <a:r>
              <a:rPr lang="en-US" dirty="0" err="1" smtClean="0"/>
              <a:t>Zald</a:t>
            </a:r>
            <a:r>
              <a:rPr lang="en-US" dirty="0" smtClean="0"/>
              <a:t> 1996</a:t>
            </a:r>
          </a:p>
          <a:p>
            <a:pPr lvl="2"/>
            <a:r>
              <a:rPr lang="en-US" dirty="0" err="1" smtClean="0"/>
              <a:t>McAdam</a:t>
            </a:r>
            <a:r>
              <a:rPr lang="en-US" dirty="0" smtClean="0"/>
              <a:t>, </a:t>
            </a:r>
            <a:r>
              <a:rPr lang="en-US" dirty="0" err="1" smtClean="0"/>
              <a:t>Tarrow</a:t>
            </a:r>
            <a:r>
              <a:rPr lang="en-US" dirty="0" smtClean="0"/>
              <a:t>, Tilly 2001</a:t>
            </a:r>
          </a:p>
          <a:p>
            <a:pPr lvl="2"/>
            <a:r>
              <a:rPr lang="en-US" dirty="0" smtClean="0"/>
              <a:t>Goldstone and Tilly 2001</a:t>
            </a:r>
          </a:p>
          <a:p>
            <a:pPr lvl="2"/>
            <a:r>
              <a:rPr lang="en-US" dirty="0" smtClean="0"/>
              <a:t>Others?</a:t>
            </a:r>
          </a:p>
          <a:p>
            <a:r>
              <a:rPr lang="en-US" dirty="0" smtClean="0"/>
              <a:t>Survey other types of formalizations</a:t>
            </a:r>
          </a:p>
          <a:p>
            <a:pPr lvl="2"/>
            <a:r>
              <a:rPr lang="en-US" dirty="0" smtClean="0"/>
              <a:t>Agent based models</a:t>
            </a:r>
          </a:p>
          <a:p>
            <a:pPr lvl="2"/>
            <a:r>
              <a:rPr lang="en-US" dirty="0" smtClean="0"/>
              <a:t>Network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Replicate, Remix, </a:t>
            </a:r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17902" y="3672577"/>
            <a:ext cx="9143999" cy="9500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github.com/JamesPHoughton/Survey_of_Social_Movement_Models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87" y="1417638"/>
            <a:ext cx="2197240" cy="2197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3169" y="4783872"/>
            <a:ext cx="7069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Collaborate? </a:t>
            </a:r>
            <a:r>
              <a:rPr lang="en-US" sz="4000" dirty="0" err="1" smtClean="0">
                <a:solidFill>
                  <a:srgbClr val="0000FF"/>
                </a:solidFill>
              </a:rPr>
              <a:t>houghton@mit.edu</a:t>
            </a:r>
            <a:endParaRPr 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2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Replicated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7815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Jackson, S., B. </a:t>
            </a:r>
            <a:r>
              <a:rPr lang="en-US" dirty="0" err="1" smtClean="0"/>
              <a:t>Russett</a:t>
            </a:r>
            <a:r>
              <a:rPr lang="en-US" dirty="0" smtClean="0"/>
              <a:t>, Duncan </a:t>
            </a:r>
            <a:r>
              <a:rPr lang="en-US" dirty="0" err="1" smtClean="0"/>
              <a:t>Snidal</a:t>
            </a:r>
            <a:r>
              <a:rPr lang="en-US" dirty="0" smtClean="0"/>
              <a:t>, and David Sylvan. 1978. “Conflict and Coercion in Dependent States.” </a:t>
            </a:r>
            <a:r>
              <a:rPr lang="en-US" i="1" dirty="0" smtClean="0"/>
              <a:t>Journal of Conflict Resolution </a:t>
            </a:r>
            <a:endParaRPr lang="en-US" dirty="0" smtClean="0"/>
          </a:p>
          <a:p>
            <a:r>
              <a:rPr lang="en-US" dirty="0" err="1" smtClean="0"/>
              <a:t>Tsebelis</a:t>
            </a:r>
            <a:r>
              <a:rPr lang="en-US" dirty="0" smtClean="0"/>
              <a:t>, G. and J. Sprague. 1989. “Coercion and Revolution: Variations on a Predator-Prey Model.” </a:t>
            </a:r>
            <a:r>
              <a:rPr lang="en-US" i="1" dirty="0" smtClean="0"/>
              <a:t>Mathematical and Computer Modeling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Karmeshu</a:t>
            </a:r>
            <a:r>
              <a:rPr lang="en-US" dirty="0"/>
              <a:t>, M., VP Jain, and AK </a:t>
            </a:r>
            <a:r>
              <a:rPr lang="en-US" dirty="0" err="1"/>
              <a:t>Mahajan</a:t>
            </a:r>
            <a:r>
              <a:rPr lang="en-US" dirty="0"/>
              <a:t>. 1990. “A Dynamic Model of Domestic Political Conflict Process.” </a:t>
            </a:r>
            <a:r>
              <a:rPr lang="en-US" i="1" dirty="0"/>
              <a:t>Journal of Conflict Resolution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Huckfeldt</a:t>
            </a:r>
            <a:r>
              <a:rPr lang="en-US" dirty="0"/>
              <a:t>, R. 1989. “Noncompliance and the Limits of Coercion: The Problematic Enforcement of Unpopular Laws.” </a:t>
            </a:r>
            <a:r>
              <a:rPr lang="en-US" i="1" dirty="0"/>
              <a:t>Mathematical and Computer </a:t>
            </a:r>
            <a:r>
              <a:rPr lang="en-US" i="1" dirty="0" smtClean="0"/>
              <a:t>Modeling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Chong, D. 1991. </a:t>
            </a:r>
            <a:r>
              <a:rPr lang="en-US" i="1" dirty="0"/>
              <a:t>Collective Action and the Civil Rights Movement</a:t>
            </a:r>
            <a:r>
              <a:rPr lang="en-US" dirty="0"/>
              <a:t>. Chicago: University of Chicago Press. </a:t>
            </a:r>
            <a:endParaRPr lang="en-US" dirty="0" smtClean="0"/>
          </a:p>
          <a:p>
            <a:r>
              <a:rPr lang="en-US" dirty="0" smtClean="0"/>
              <a:t>Simon, MV. 1994. “Hawks, Doves, and Civil Conflict Dynamics: A ‘strategic’ Action- reaction Model.” </a:t>
            </a:r>
            <a:r>
              <a:rPr lang="en-US" i="1" dirty="0" smtClean="0"/>
              <a:t>International Interactions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197"/>
            <a:ext cx="9143999" cy="64128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-126303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Huckfeldt</a:t>
            </a:r>
            <a:r>
              <a:rPr lang="en-US" dirty="0" smtClean="0"/>
              <a:t> 1989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2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64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986" y="274638"/>
            <a:ext cx="4195814" cy="1143000"/>
          </a:xfrm>
        </p:spPr>
        <p:txBody>
          <a:bodyPr/>
          <a:lstStyle/>
          <a:p>
            <a:r>
              <a:rPr lang="en-US" dirty="0" smtClean="0"/>
              <a:t>Simon 1994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5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377"/>
            <a:ext cx="4038600" cy="43526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Forecasts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Experiments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377"/>
            <a:ext cx="4320526" cy="43526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Frame Research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>
                <a:solidFill>
                  <a:srgbClr val="FF0000"/>
                </a:solidFill>
              </a:rPr>
              <a:t>Learn about Structure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Learn about Behavior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Build Consensus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Art Project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Reasons to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Q: How do existing models of social movements build structurally on each other?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Q: How do they relate to the major theories of social movements?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3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4636075" cy="5299601"/>
          </a:xfrm>
        </p:spPr>
        <p:txBody>
          <a:bodyPr/>
          <a:lstStyle/>
          <a:p>
            <a:r>
              <a:rPr lang="en-US" dirty="0" smtClean="0"/>
              <a:t>Structural Models (Macro)</a:t>
            </a:r>
          </a:p>
          <a:p>
            <a:r>
              <a:rPr lang="en-US" dirty="0" smtClean="0"/>
              <a:t>Time scales: weeks-years</a:t>
            </a:r>
          </a:p>
          <a:p>
            <a:r>
              <a:rPr lang="en-US" dirty="0" smtClean="0"/>
              <a:t>State/Dissident interactions (representing the literature)</a:t>
            </a:r>
            <a:endParaRPr lang="en-US" dirty="0"/>
          </a:p>
        </p:txBody>
      </p:sp>
      <p:pic>
        <p:nvPicPr>
          <p:cNvPr id="4" name="Picture 3" descr="No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98" y="1528696"/>
            <a:ext cx="4101402" cy="459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9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930" y="790717"/>
            <a:ext cx="9343425" cy="5743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7"/>
            <a:ext cx="8229600" cy="956201"/>
          </a:xfrm>
        </p:spPr>
        <p:txBody>
          <a:bodyPr/>
          <a:lstStyle/>
          <a:p>
            <a:r>
              <a:rPr lang="en-US" dirty="0" smtClean="0"/>
              <a:t>Jackson et al.  1978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3430432" y="2181974"/>
            <a:ext cx="288051" cy="484479"/>
          </a:xfrm>
          <a:prstGeom prst="upArrow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5415889" y="4565089"/>
            <a:ext cx="288051" cy="484479"/>
          </a:xfrm>
          <a:prstGeom prst="upArrow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430432" y="1802247"/>
            <a:ext cx="288051" cy="484479"/>
          </a:xfrm>
          <a:prstGeom prst="upArrow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30432" y="2666453"/>
            <a:ext cx="2273508" cy="16545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2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5" y="157128"/>
            <a:ext cx="5135545" cy="34736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908" y="3413859"/>
            <a:ext cx="4917049" cy="33258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72980" y="627164"/>
            <a:ext cx="2676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Exponential Growth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96260" y="5458994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Exponential Decay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562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1" y="1309403"/>
            <a:ext cx="8725607" cy="396749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Tsebelis</a:t>
            </a:r>
            <a:r>
              <a:rPr lang="en-US" dirty="0"/>
              <a:t> </a:t>
            </a:r>
            <a:r>
              <a:rPr lang="en-US" dirty="0" smtClean="0"/>
              <a:t>and Sprague 1989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3718483" y="1939734"/>
            <a:ext cx="288051" cy="484479"/>
          </a:xfrm>
          <a:prstGeom prst="upArrow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1400978" y="3308061"/>
            <a:ext cx="288051" cy="484479"/>
          </a:xfrm>
          <a:prstGeom prst="upArrow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862508" y="4617464"/>
            <a:ext cx="288051" cy="484479"/>
          </a:xfrm>
          <a:prstGeom prst="upArrow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7554806" y="3065821"/>
            <a:ext cx="288051" cy="484479"/>
          </a:xfrm>
          <a:prstGeom prst="upArrow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10800000">
            <a:off x="4006533" y="2044486"/>
            <a:ext cx="288051" cy="484479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3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4" y="353115"/>
            <a:ext cx="4978400" cy="3441700"/>
          </a:xfrm>
          <a:prstGeom prst="rect">
            <a:avLst/>
          </a:prstGeom>
        </p:spPr>
      </p:pic>
      <p:pic>
        <p:nvPicPr>
          <p:cNvPr id="3" name="Picture 2" descr="Predator_Prey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50" y="2867557"/>
            <a:ext cx="3967228" cy="38080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8234" y="857996"/>
            <a:ext cx="161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Oscillations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98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826</Words>
  <Application>Microsoft Macintosh PowerPoint</Application>
  <PresentationFormat>On-screen Show (4:3)</PresentationFormat>
  <Paragraphs>132</Paragraphs>
  <Slides>26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Causal Survey of Social Movement Models</vt:lpstr>
      <vt:lpstr>PowerPoint Presentation</vt:lpstr>
      <vt:lpstr>Reasons to Model</vt:lpstr>
      <vt:lpstr>Driving Questions</vt:lpstr>
      <vt:lpstr>Inclusion Criteria</vt:lpstr>
      <vt:lpstr>Jackson et al.  1978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Variables</vt:lpstr>
      <vt:lpstr>Feedback Loops</vt:lpstr>
      <vt:lpstr>Answers to Driving Questions</vt:lpstr>
      <vt:lpstr>Reasons to Model</vt:lpstr>
      <vt:lpstr>Modeling for Theory Development</vt:lpstr>
      <vt:lpstr>PowerPoint Presentation</vt:lpstr>
      <vt:lpstr>McCarthy and Zald 1977</vt:lpstr>
      <vt:lpstr>PowerPoint Presentation</vt:lpstr>
      <vt:lpstr>Future Direction</vt:lpstr>
      <vt:lpstr>Replicate, Remix, Reuse</vt:lpstr>
      <vt:lpstr>Models Replicated</vt:lpstr>
      <vt:lpstr>PowerPoint Presentation</vt:lpstr>
      <vt:lpstr>Simon 1994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Houghton</dc:creator>
  <cp:lastModifiedBy>James Houghton</cp:lastModifiedBy>
  <cp:revision>25</cp:revision>
  <dcterms:created xsi:type="dcterms:W3CDTF">2016-08-20T14:06:11Z</dcterms:created>
  <dcterms:modified xsi:type="dcterms:W3CDTF">2016-08-22T23:28:13Z</dcterms:modified>
</cp:coreProperties>
</file>