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roxima Nova Extrabold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DDADF-BDF2-4475-B7F3-4C7587C9AFC3}">
  <a:tblStyle styleId="{422DDADF-BDF2-4475-B7F3-4C7587C9AF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ABD9F02B-6B23-4C6D-A9D5-FBF133A9854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f11f90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f11f9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d2f656529_0_184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2d2f656529_0_184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g22d2f656529_0_184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f08f20e24_0_0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ef08f20e24_0_0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g1ef08f20e24_0_0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f08f20e24_0_8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f08f20e24_0_8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g1ef08f20e24_0_8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0d4049c9_0_2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050d4049c9_0_2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g2050d4049c9_0_2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c73ae2dc1_2_0:notes"/>
          <p:cNvSpPr/>
          <p:nvPr>
            <p:ph idx="2" type="sldImg"/>
          </p:nvPr>
        </p:nvSpPr>
        <p:spPr>
          <a:xfrm>
            <a:off x="1814213" y="1143000"/>
            <a:ext cx="3229500" cy="308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cc73ae2dc1_2_0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SoV Bank Mega tanpa Twitter : 12812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1cc73ae2dc1_2_0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0d2551358_1_0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40d2551358_1_0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240d2551358_1_0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0d2551358_1_9:notes"/>
          <p:cNvSpPr/>
          <p:nvPr>
            <p:ph idx="2" type="sldImg"/>
          </p:nvPr>
        </p:nvSpPr>
        <p:spPr>
          <a:xfrm>
            <a:off x="685800" y="1143000"/>
            <a:ext cx="54864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0d2551358_1_9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240d2551358_1_9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0d2551358_1_17:notes"/>
          <p:cNvSpPr/>
          <p:nvPr>
            <p:ph idx="2" type="sldImg"/>
          </p:nvPr>
        </p:nvSpPr>
        <p:spPr>
          <a:xfrm>
            <a:off x="685800" y="1143000"/>
            <a:ext cx="5486400" cy="3087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0d2551358_1_17:notes"/>
          <p:cNvSpPr txBox="1"/>
          <p:nvPr>
            <p:ph idx="1" type="body"/>
          </p:nvPr>
        </p:nvSpPr>
        <p:spPr>
          <a:xfrm>
            <a:off x="685585" y="4400005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25" lIns="46875" spcFirstLastPara="1" rIns="46875" wrap="square" tIns="2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240d2551358_1_17:notes"/>
          <p:cNvSpPr txBox="1"/>
          <p:nvPr>
            <p:ph idx="12" type="sldNum"/>
          </p:nvPr>
        </p:nvSpPr>
        <p:spPr>
          <a:xfrm>
            <a:off x="3884437" y="8685774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3425" lIns="46875" spcFirstLastPara="1" rIns="46875" wrap="square" tIns="2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108960" y="4783455"/>
            <a:ext cx="292590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4783455"/>
            <a:ext cx="210300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583680" y="4783455"/>
            <a:ext cx="2103000" cy="123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lain">
  <p:cSld name="Content plai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212834" y="87474"/>
            <a:ext cx="8264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9225" lIns="69225" spcFirstLastPara="1" rIns="69225" wrap="square" tIns="692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200" u="none" cap="none" strike="noStrike">
                <a:solidFill>
                  <a:srgbClr val="2CC77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200" u="none" cap="none" strike="noStrike">
                <a:solidFill>
                  <a:srgbClr val="2CC77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200" u="none" cap="none" strike="noStrike">
                <a:solidFill>
                  <a:srgbClr val="2CC77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200" u="none" cap="none" strike="noStrike">
                <a:solidFill>
                  <a:srgbClr val="2CC77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211137" y="961932"/>
            <a:ext cx="8264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225" lIns="69225" spcFirstLastPara="1" rIns="69225" wrap="square" tIns="692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stagram.com/p/CwMJ7obODtv/" TargetMode="External"/><Relationship Id="rId4" Type="http://schemas.openxmlformats.org/officeDocument/2006/relationships/hyperlink" Target="https://www.instagram.com/p/CwSQlX1ofJ8/" TargetMode="External"/><Relationship Id="rId5" Type="http://schemas.openxmlformats.org/officeDocument/2006/relationships/hyperlink" Target="http://instagram.com/p/CwANRCRJ7Rf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stagram.com/p/Cv6y_2es3zX/" TargetMode="External"/><Relationship Id="rId4" Type="http://schemas.openxmlformats.org/officeDocument/2006/relationships/hyperlink" Target="https://www.instagram.com/p/CwFV_LsLTWa/" TargetMode="Externa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stagram.com/p/CwBsiVISHwE/" TargetMode="External"/><Relationship Id="rId4" Type="http://schemas.openxmlformats.org/officeDocument/2006/relationships/hyperlink" Target="https://www.youtube.com/hashtag/nurutapakatamama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instagram.com/p/CvqzpWJP5xz/" TargetMode="External"/><Relationship Id="rId10" Type="http://schemas.openxmlformats.org/officeDocument/2006/relationships/hyperlink" Target="https://www.tiktok.com/@bankmega/video/7262207105749224710" TargetMode="Externa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facebook.com/569666268583696/posts/598067475743575" TargetMode="External"/><Relationship Id="rId9" Type="http://schemas.openxmlformats.org/officeDocument/2006/relationships/hyperlink" Target="https://www.instagram.com/p/CwXHr47Mwrl/?img_index=1" TargetMode="External"/><Relationship Id="rId5" Type="http://schemas.openxmlformats.org/officeDocument/2006/relationships/hyperlink" Target="https://www.instagram.com/p/CwMytnUvQNa/?img_index=1" TargetMode="External"/><Relationship Id="rId6" Type="http://schemas.openxmlformats.org/officeDocument/2006/relationships/hyperlink" Target="https://www.instagram.com/p/CvqzpWJP5xz/" TargetMode="External"/><Relationship Id="rId7" Type="http://schemas.openxmlformats.org/officeDocument/2006/relationships/hyperlink" Target="https://www.instagram.com/p/CwXHr47Mwrl/?img_index=1" TargetMode="External"/><Relationship Id="rId8" Type="http://schemas.openxmlformats.org/officeDocument/2006/relationships/hyperlink" Target="https://www.instagram.com/p/CwUxhhKvMXJ/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cikurata/status/1693571616020804044" TargetMode="External"/><Relationship Id="rId10" Type="http://schemas.openxmlformats.org/officeDocument/2006/relationships/hyperlink" Target="https://www.instagram.com/p/CwHkTqqoyb8/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www.instagram.com/p/CwPZ54BP3PI/?img_index=1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facebook.com/569666268583696/posts/607048724845450" TargetMode="External"/><Relationship Id="rId9" Type="http://schemas.openxmlformats.org/officeDocument/2006/relationships/hyperlink" Target="https://www.instagram.com/p/CwXHr47Mwrl/?img_index=1" TargetMode="External"/><Relationship Id="rId5" Type="http://schemas.openxmlformats.org/officeDocument/2006/relationships/hyperlink" Target="https://www.facebook.com/569666268583696/posts/601543145396008" TargetMode="External"/><Relationship Id="rId6" Type="http://schemas.openxmlformats.org/officeDocument/2006/relationships/hyperlink" Target="https://www.facebook.com/569666268583696/posts/606143998269256" TargetMode="External"/><Relationship Id="rId7" Type="http://schemas.openxmlformats.org/officeDocument/2006/relationships/hyperlink" Target="https://www.facebook.com/569666268583696/posts/606587554891567" TargetMode="External"/><Relationship Id="rId8" Type="http://schemas.openxmlformats.org/officeDocument/2006/relationships/hyperlink" Target="https://twitter.com/BankMegaID/status/169355503969940724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569666268583696/posts/605756821641307" TargetMode="External"/><Relationship Id="rId4" Type="http://schemas.openxmlformats.org/officeDocument/2006/relationships/hyperlink" Target="https://twitter.com/BankMegaID/status/1694292923104608293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 amt="70000"/>
          </a:blip>
          <a:srcRect b="7806" l="0" r="0" t="7798"/>
          <a:stretch/>
        </p:blipFill>
        <p:spPr>
          <a:xfrm flipH="1"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/>
          <p:nvPr/>
        </p:nvSpPr>
        <p:spPr>
          <a:xfrm>
            <a:off x="7136600" y="0"/>
            <a:ext cx="2010900" cy="5143500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136600" y="0"/>
            <a:ext cx="2010900" cy="1125300"/>
          </a:xfrm>
          <a:prstGeom prst="rect">
            <a:avLst/>
          </a:prstGeom>
          <a:solidFill>
            <a:srgbClr val="F37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775" y="4764699"/>
            <a:ext cx="525076" cy="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756700" y="1871750"/>
            <a:ext cx="5696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21 - 27</a:t>
            </a:r>
            <a:r>
              <a:rPr lang="en"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Agustus</a:t>
            </a:r>
            <a:endParaRPr sz="8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4801022" y="1329481"/>
            <a:ext cx="4182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Share of voice untuk </a:t>
            </a: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</a:rPr>
              <a:t>Bank Mega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dibandingkan bank lain berada pada </a:t>
            </a: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</a:rPr>
              <a:t>posisi kedua 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dengan persentase 28,02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% dan jumlah percakapan sebanyak 12.812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Posisi pertama ditempati oleh bank digital, yaitu Seabank dengan total percakapan sebanyak 19.746</a:t>
            </a:r>
            <a:endParaRPr sz="1200">
              <a:solidFill>
                <a:schemeClr val="dk2"/>
              </a:solidFill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Posisi ketiga ditempati oleh bank big 4, BRI dengan jumlah percakapan sebanyak 2.142</a:t>
            </a:r>
            <a:endParaRPr sz="1200">
              <a:solidFill>
                <a:schemeClr val="dk2"/>
              </a:solidFill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Posisi keempat dan kelima ditempati oleh bank konvensional, yaitu DBS Bank dengan jumlah percakapan sebanyak 1.846 dan OCBC NISP dengan jumlah percakapan sebanyak 1.492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101087" y="141851"/>
            <a:ext cx="1997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01087" y="103060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of Voice (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Bank</a:t>
            </a: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6825"/>
            <a:ext cx="4870175" cy="2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4709997" y="1109206"/>
            <a:ext cx="4182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Posisi pertama ditempati oleh Seabank yang mendominasi lebih dari ½ SoV untuk bank digital. Seabank ramai diperbincangkan karena mengadakan kuis berhadiah smartphone di berbagai platform dengan hashtag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#MELAJUBERSAMASEABANK</a:t>
            </a:r>
            <a:endParaRPr>
              <a:solidFill>
                <a:schemeClr val="dk2"/>
              </a:solidFill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Bank Mega menjadi bank kedua yang paling banyak diperbincangkan, karena Bank Mega mengadakan kuis berhadiah saldo e-wallet dengan hashtag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#MSmile</a:t>
            </a:r>
            <a:r>
              <a:rPr lang="en" sz="1200">
                <a:solidFill>
                  <a:schemeClr val="dk2"/>
                </a:solidFill>
              </a:rPr>
              <a:t> di berbagai platform. Proporsi percakapan yang paling banyak berada di platform Instagram.</a:t>
            </a:r>
            <a:endParaRPr sz="1200">
              <a:solidFill>
                <a:schemeClr val="dk2"/>
              </a:solidFill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Posisi ketiga ditempati oleh Neo Bank, dimana topik yang sering dibahas yaitu kuis berhadiah saldo e-wallet dengan hashtag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#BNCxJaringanPRIMA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101087" y="141851"/>
            <a:ext cx="1997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101087" y="103060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of Voice (Bank Mega vs Bank Digital)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37475"/>
            <a:ext cx="4770775" cy="2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101087" y="141851"/>
            <a:ext cx="1997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01087" y="103060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of Voice (Bank Mega vs Bank Konvensional)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775797" y="1419368"/>
            <a:ext cx="4182000" cy="203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Share of voice untuk </a:t>
            </a: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</a:rPr>
              <a:t>Bank Mega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dibandingkan bank konvensional lain berada pada </a:t>
            </a: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</a:rPr>
              <a:t>posisi pertama 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dengan persentase 69%. Bank Mega </a:t>
            </a:r>
            <a:r>
              <a:rPr lang="en" sz="1200">
                <a:solidFill>
                  <a:schemeClr val="dk2"/>
                </a:solidFill>
              </a:rPr>
              <a:t>mendominasi lebih dari ½ SoV untuk bank konvensional.</a:t>
            </a:r>
            <a:endParaRPr sz="1200">
              <a:solidFill>
                <a:schemeClr val="dk2"/>
              </a:solidFill>
            </a:endParaRPr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DBS Bank menempati posisi kedua dan topik yang paling sering dibicarakan adalah kuis berhadiah saldo dengan hashtag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#DBSHeartWorks</a:t>
            </a:r>
            <a:endParaRPr sz="1200">
              <a:solidFill>
                <a:schemeClr val="dk2"/>
              </a:solidFill>
            </a:endParaRPr>
          </a:p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OCBC NISP menempati posisi ketiga dan topik yang paling sering dibicarakan adalah kuis berhadiah dengan hashtag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#FinanciallyFit</a:t>
            </a:r>
            <a:r>
              <a:rPr lang="en" sz="1200">
                <a:solidFill>
                  <a:schemeClr val="dk2"/>
                </a:solidFill>
              </a:rPr>
              <a:t> dan #WaktunyaCUAN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47624"/>
            <a:ext cx="4826525" cy="26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4911575" y="1191925"/>
            <a:ext cx="3837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Bank Mega menempati posisi kedua dengan persentase sebesa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r 71,51%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Bank BRI menempati posisi pertama sebagai bank yang paling banyak diperbincangkan. Topik yang paling banyak diperbincangkan mengenai kuis berhadiah saldo tabungan Simpedes dengan hashtag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#KuisSimpedes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90500" lvl="0" marL="171450" rtl="0" algn="just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chemeClr val="dk2"/>
                </a:solidFill>
              </a:rPr>
              <a:t>Bank BCA menempati posisi ketiga sebagai bank yang paling banyak diperbincangkan. Topik yang sering dibahas terkait bank ini yaitu series YouTube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#NurutApaKataMama</a:t>
            </a:r>
            <a:r>
              <a:rPr lang="en" sz="1200">
                <a:solidFill>
                  <a:schemeClr val="dk2"/>
                </a:solidFill>
              </a:rPr>
              <a:t> pada Channel Solusi BCA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101087" y="141851"/>
            <a:ext cx="1997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101087" y="103060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of Voice (Bank Mega vs Bank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Big 4</a:t>
            </a: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00199"/>
            <a:ext cx="4881425" cy="2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6302000" y="1111700"/>
            <a:ext cx="2689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Percakapan bertendensi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positif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mendominasi SOV</a:t>
            </a: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pada periode ini sebanyak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92.8%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Pada periode ini percakapan bertendensi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netral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sebesar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6.9%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dan percakapan bertendensi </a:t>
            </a: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negatif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sebesar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0.3%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Topik negatif yang paling banyak dibicarakan adalah keluhan seputar :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Tagihan CC (24% dari total sentiment negatif)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Debt Collector (22% dari total sentiment negatif)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CC (15% dari total sentiment negatif)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101087" y="141851"/>
            <a:ext cx="1997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123826" y="102337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Top Conversation Topic 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3417648" y="2350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{422DDADF-BDF2-4475-B7F3-4C7587C9AFC3}</a:tableStyleId>
              </a:tblPr>
              <a:tblGrid>
                <a:gridCol w="1867600"/>
                <a:gridCol w="886325"/>
              </a:tblGrid>
              <a:tr h="49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Top Topic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 of Total Conversation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#MSmile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42%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#SeriusBisa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</a:t>
                      </a: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i="0" sz="11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#MSmileGratisTransfer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</a:t>
                      </a: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i="0" sz="1100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89305" l="0" r="0" t="0"/>
          <a:stretch/>
        </p:blipFill>
        <p:spPr>
          <a:xfrm>
            <a:off x="251460" y="542925"/>
            <a:ext cx="3267075" cy="42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3554276" y="1096675"/>
            <a:ext cx="2537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2100">
                <a:solidFill>
                  <a:srgbClr val="F46524"/>
                </a:solidFill>
                <a:latin typeface="Proxima Nova"/>
                <a:ea typeface="Proxima Nova"/>
                <a:cs typeface="Proxima Nova"/>
                <a:sym typeface="Proxima Nova"/>
              </a:rPr>
              <a:t>SoV Bank Mega</a:t>
            </a:r>
            <a:endParaRPr b="0" i="0" sz="2100" u="none" cap="none" strike="noStrike">
              <a:solidFill>
                <a:srgbClr val="F465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509826" y="1544500"/>
            <a:ext cx="2537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75" spcFirstLastPara="1" rIns="53275" wrap="square" tIns="26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3100">
                <a:latin typeface="Proxima Nova"/>
                <a:ea typeface="Proxima Nova"/>
                <a:cs typeface="Proxima Nova"/>
                <a:sym typeface="Proxima Nova"/>
              </a:rPr>
              <a:t>14.699</a:t>
            </a:r>
            <a:endParaRPr b="0" i="0" sz="3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8583"/>
            <a:ext cx="3134825" cy="417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123826" y="102337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50" spcFirstLastPara="1" rIns="53250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46524"/>
                </a:solidFill>
                <a:latin typeface="Proxima Nova"/>
                <a:ea typeface="Proxima Nova"/>
                <a:cs typeface="Proxima Nova"/>
                <a:sym typeface="Proxima Nova"/>
              </a:rPr>
              <a:t>Sentiment Breakdown: Kartu Kredit</a:t>
            </a:r>
            <a:endParaRPr b="0" i="0" sz="2400" u="none" cap="none" strike="noStrike">
              <a:solidFill>
                <a:srgbClr val="F465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10" y="546580"/>
            <a:ext cx="2077014" cy="227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34"/>
          <p:cNvGraphicFramePr/>
          <p:nvPr/>
        </p:nvGraphicFramePr>
        <p:xfrm>
          <a:off x="3906520" y="103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{ABD9F02B-6B23-4C6D-A9D5-FBF133A9854C}</a:tableStyleId>
              </a:tblPr>
              <a:tblGrid>
                <a:gridCol w="2153825"/>
                <a:gridCol w="2214975"/>
              </a:tblGrid>
              <a:tr h="363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275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SENTIMENT TOPIC KARTU KREDIT</a:t>
                      </a:r>
                      <a:endParaRPr b="1" sz="1275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NEGATIVE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550025">
                <a:tc>
                  <a:txBody>
                    <a:bodyPr/>
                    <a:lstStyle/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99.3%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#SeriusBisa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0.63%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CC direspon dengan baik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6"/>
                        </a:rPr>
                        <a:t>32.35%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tagihan CC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7"/>
                        </a:rPr>
                        <a:t>29.41%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DC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8"/>
                        </a:rPr>
                        <a:t>20.59%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CC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9"/>
                        </a:rPr>
                        <a:t>8.82%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limit CC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0"/>
                        </a:rPr>
                        <a:t>5.88%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pengajuan CC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80975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1"/>
                        </a:rPr>
                        <a:t>2.94%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penutupan CC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1488" y="546418"/>
            <a:ext cx="2766695" cy="445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123826" y="102337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50" spcFirstLastPara="1" rIns="53250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46524"/>
                </a:solidFill>
                <a:latin typeface="Proxima Nova"/>
                <a:ea typeface="Proxima Nova"/>
                <a:cs typeface="Proxima Nova"/>
                <a:sym typeface="Proxima Nova"/>
              </a:rPr>
              <a:t>Sentiment Breakdown: Services</a:t>
            </a:r>
            <a:endParaRPr b="0" i="0" sz="2400" u="none" cap="none" strike="noStrike">
              <a:solidFill>
                <a:srgbClr val="F465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10" y="546580"/>
            <a:ext cx="2077014" cy="227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35"/>
          <p:cNvGraphicFramePr/>
          <p:nvPr/>
        </p:nvGraphicFramePr>
        <p:xfrm>
          <a:off x="3906520" y="103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{ABD9F02B-6B23-4C6D-A9D5-FBF133A9854C}</a:tableStyleId>
              </a:tblPr>
              <a:tblGrid>
                <a:gridCol w="2251675"/>
                <a:gridCol w="2117125"/>
              </a:tblGrid>
              <a:tr h="363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275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SENTIMENT TOPIC SERVICES</a:t>
                      </a:r>
                      <a:endParaRPr b="1" sz="1275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NEGATIVE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550025">
                <a:tc>
                  <a:txBody>
                    <a:bodyPr/>
                    <a:lstStyle/>
                    <a:p>
                      <a:pPr indent="-1238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88.09%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Admin Bank Mega dianggap menghibur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7.21%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Like Official Fan Page Bank Mega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6"/>
                        </a:rPr>
                        <a:t>4.20%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Bank Mega direspon dengan baik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7"/>
                        </a:rPr>
                        <a:t>0.50%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Msmile direspon dengan baik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8"/>
                        </a:rPr>
                        <a:t>50%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Msmile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9"/>
                        </a:rPr>
                        <a:t>16.67%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CS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0"/>
                        </a:rPr>
                        <a:t>16.67%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services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1"/>
                        </a:rPr>
                        <a:t>8.33%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email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123825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Proxima Nova"/>
                        <a:buChar char="●"/>
                      </a:pP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12"/>
                        </a:rPr>
                        <a:t>8.33%</a:t>
                      </a:r>
                      <a:r>
                        <a:rPr lang="en" sz="10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Komplain terkait penyebaran data</a:t>
                      </a:r>
                      <a:endParaRPr sz="10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9" name="Google Shape;199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7518" y="558165"/>
            <a:ext cx="279463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123826" y="102337"/>
            <a:ext cx="864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25" lIns="53250" spcFirstLastPara="1" rIns="53250" wrap="square" tIns="26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46524"/>
                </a:solidFill>
                <a:latin typeface="Proxima Nova"/>
                <a:ea typeface="Proxima Nova"/>
                <a:cs typeface="Proxima Nova"/>
                <a:sym typeface="Proxima Nova"/>
              </a:rPr>
              <a:t>Sentiment Breakdown: Tabungan</a:t>
            </a:r>
            <a:endParaRPr b="0" i="0" sz="2400" u="none" cap="none" strike="noStrike">
              <a:solidFill>
                <a:srgbClr val="F465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6" name="Google Shape;206;p36"/>
          <p:cNvGraphicFramePr/>
          <p:nvPr/>
        </p:nvGraphicFramePr>
        <p:xfrm>
          <a:off x="3906520" y="103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{ABD9F02B-6B23-4C6D-A9D5-FBF133A9854C}</a:tableStyleId>
              </a:tblPr>
              <a:tblGrid>
                <a:gridCol w="2716075"/>
                <a:gridCol w="1652725"/>
              </a:tblGrid>
              <a:tr h="363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275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SENTIMENT TOPIC TABUNGAN</a:t>
                      </a:r>
                      <a:endParaRPr b="1" sz="1275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75" u="none" cap="none" strike="noStrike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NEGATIVE</a:t>
                      </a:r>
                      <a:endParaRPr sz="675" u="none" cap="none" strike="noStrike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5500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Proxima Nova"/>
                        <a:buChar char="●"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76.74%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#Msmile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Proxima Nova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23.26%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 #MSmileGratisTransfer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20800" marB="20800" marR="41600" marL="41600" anchor="ctr">
                    <a:lnL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07" name="Google Shape;20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610" y="546580"/>
            <a:ext cx="2077014" cy="22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853" y="546735"/>
            <a:ext cx="2767965" cy="44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