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534" r:id="rId4"/>
    <p:sldId id="502" r:id="rId5"/>
    <p:sldId id="535" r:id="rId6"/>
    <p:sldId id="551" r:id="rId7"/>
    <p:sldId id="536" r:id="rId8"/>
    <p:sldId id="520" r:id="rId9"/>
    <p:sldId id="549" r:id="rId10"/>
    <p:sldId id="530" r:id="rId11"/>
    <p:sldId id="55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a Santos" userId="516f700f-5e27-4c03-b61c-a14c3aeea44a" providerId="ADAL" clId="{E7444485-0973-4AAA-BD2C-F15F45EED05A}"/>
    <pc:docChg chg="custSel delSld modSld">
      <pc:chgData name="Andreia Santos" userId="516f700f-5e27-4c03-b61c-a14c3aeea44a" providerId="ADAL" clId="{E7444485-0973-4AAA-BD2C-F15F45EED05A}" dt="2023-08-31T20:44:27.865" v="54" actId="20577"/>
      <pc:docMkLst>
        <pc:docMk/>
      </pc:docMkLst>
      <pc:sldChg chg="modSp">
        <pc:chgData name="Andreia Santos" userId="516f700f-5e27-4c03-b61c-a14c3aeea44a" providerId="ADAL" clId="{E7444485-0973-4AAA-BD2C-F15F45EED05A}" dt="2023-08-31T20:34:20.076" v="15" actId="20577"/>
        <pc:sldMkLst>
          <pc:docMk/>
          <pc:sldMk cId="2506873281" sldId="258"/>
        </pc:sldMkLst>
        <pc:spChg chg="mod">
          <ac:chgData name="Andreia Santos" userId="516f700f-5e27-4c03-b61c-a14c3aeea44a" providerId="ADAL" clId="{E7444485-0973-4AAA-BD2C-F15F45EED05A}" dt="2023-08-31T20:34:20.076" v="15" actId="20577"/>
          <ac:spMkLst>
            <pc:docMk/>
            <pc:sldMk cId="2506873281" sldId="258"/>
            <ac:spMk id="5" creationId="{00000000-0000-0000-0000-000000000000}"/>
          </ac:spMkLst>
        </pc:spChg>
      </pc:sldChg>
      <pc:sldChg chg="modSp">
        <pc:chgData name="Andreia Santos" userId="516f700f-5e27-4c03-b61c-a14c3aeea44a" providerId="ADAL" clId="{E7444485-0973-4AAA-BD2C-F15F45EED05A}" dt="2023-08-31T20:44:27.865" v="54" actId="20577"/>
        <pc:sldMkLst>
          <pc:docMk/>
          <pc:sldMk cId="1381937685" sldId="520"/>
        </pc:sldMkLst>
        <pc:spChg chg="mod">
          <ac:chgData name="Andreia Santos" userId="516f700f-5e27-4c03-b61c-a14c3aeea44a" providerId="ADAL" clId="{E7444485-0973-4AAA-BD2C-F15F45EED05A}" dt="2023-08-31T20:44:27.865" v="54" actId="20577"/>
          <ac:spMkLst>
            <pc:docMk/>
            <pc:sldMk cId="1381937685" sldId="520"/>
            <ac:spMk id="5" creationId="{0201432E-A4E7-4198-8C24-30F1053EAC7F}"/>
          </ac:spMkLst>
        </pc:spChg>
      </pc:sldChg>
      <pc:sldChg chg="delSp modSp del">
        <pc:chgData name="Andreia Santos" userId="516f700f-5e27-4c03-b61c-a14c3aeea44a" providerId="ADAL" clId="{E7444485-0973-4AAA-BD2C-F15F45EED05A}" dt="2023-08-31T20:35:57.068" v="18" actId="2696"/>
        <pc:sldMkLst>
          <pc:docMk/>
          <pc:sldMk cId="3134975456" sldId="533"/>
        </pc:sldMkLst>
        <pc:spChg chg="del mod">
          <ac:chgData name="Andreia Santos" userId="516f700f-5e27-4c03-b61c-a14c3aeea44a" providerId="ADAL" clId="{E7444485-0973-4AAA-BD2C-F15F45EED05A}" dt="2023-08-31T20:35:10.859" v="17" actId="478"/>
          <ac:spMkLst>
            <pc:docMk/>
            <pc:sldMk cId="3134975456" sldId="533"/>
            <ac:spMk id="2" creationId="{97CF44D9-B6CC-F434-1D57-26C6329AF4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2D57D-8B44-4BEE-A7C6-17783A330606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D7C3-0EB7-4A35-A495-67AB43A37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7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EC58F-A08E-BD1E-3924-72402ABBC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52427D-326F-4653-B724-81AA0AA0A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2DCAE-93C8-5659-C1FD-8291B4D7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D7CBA-7735-3BEF-78A0-03D75D1E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66558-C7DA-4456-CA89-E40167B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3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D5B9-7242-59A3-E992-0EF01541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09CB8-FB3B-CBAD-B2BE-8BB5116B2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A304F-0F7D-17FA-D89D-78DFB203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88472-A3C5-41D2-B73F-1F169D02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28FA7-19F8-390C-666D-81AA9EC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19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63AAA-26C3-AC72-D93E-2914C01BB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003CFF-492F-C0BB-F18C-AB6148B0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15EE5-A836-608D-A73A-95B38FD0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8F1D4-6167-ED53-2D52-DD2BF2C8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FC130-CEAC-861C-1A6F-7EDD9FA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0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12192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98D-5210-49C3-A323-EDBC7ED623C6}" type="datetime1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04665"/>
            <a:ext cx="5833963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1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B5D8-09BC-4965-85A6-DD5892CB9668}" type="datetime1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40"/>
            <a:ext cx="12192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C5A2-FA6F-4595-92BC-2DACE1A39B61}" type="datetime1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8"/>
            <a:ext cx="12192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CC3A-A3AB-55DA-1014-282C7421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0BB8A-2010-6BE5-51E3-D4B26D8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72FFC-1E7B-8065-D952-74009015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778DF-58CC-999A-7A5C-026ADDC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B0217-14EF-5E4E-0D57-4072E5DF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2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D832C-E0B0-4738-3A62-9DE39AF8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F62BF-CCBF-589F-F9CC-1BEBC4E0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6C371-2DF8-51C3-B655-C535C3C7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F82714-BD57-49E9-8167-E282944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1A18F-1BE6-7B1D-A941-3B17B45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3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E47E-EB13-ED9B-B6FF-8F63DEFE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A53F2-4F60-6E9B-C89C-0C34875C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CF2C38-B46D-5C2E-DC8F-3456710C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03680-AD56-F229-59AE-F143E544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F1427-6339-A5B0-3742-41371D6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50C8D-9A3A-BF48-3453-0B3714D2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CB7C7-3BB3-52EC-E8FD-D7177C52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27EEF-E8DD-4307-FEC9-E32CEAA6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C29C2E-19EA-9763-BAAA-D0385C98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5CF09D-13E5-E339-244D-928F7F0B6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883FC0-7BF8-530C-79D0-95422924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8061EC-0455-066C-073C-0E0CC3E0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0FC594-8D31-2335-30D4-E1768416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48C19-81B9-B5A0-FDB4-7E580858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7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CA17A-170A-C46B-B4BE-3DC6700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1B0C08-83A2-700C-BCF5-E8CC8B08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6FD56C-A0DF-E444-FE27-E9A585F4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7CBD80-39D5-9A99-AE1D-4F75EB8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3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9102ED-5F6A-8977-2883-EAB3E80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7B7137-1B08-B3D0-19AE-E6F4E017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3D91D4-068B-5180-C497-A12307CA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136AB-9248-9085-210C-B1D96FC7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4D46-4443-A27D-3507-0995E7EE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1D3163-66C4-A8CC-CD68-2CD9D951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3E0EA-F580-A6D6-F969-C529C47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902FC0-FF3E-605F-4058-3E8F2F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1BA97-A202-5ACC-6F64-28E2D609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64E81-6083-CD13-0395-9AF831FE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80B7D7-6955-8EEC-24C0-3D4B12B78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D70508-D449-BA09-E1B3-C68DEE1F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68EB7-DFB0-2CD9-EC2D-E4F2103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5476C2-D727-3A05-D8B9-A940BA08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19FE87-C0DD-AA2C-8636-31ADF431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ECC2AE-DDD9-264C-6EA2-7A150420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3AE31-81BE-13F9-C851-44ADC2B6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82EEF-0C01-8FD0-B48B-0AB7A4A1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151A-B56F-4A23-8E29-798F5DFC843E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186792-734D-A6E2-4087-3A2AA5D70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2BCB4-D0A3-62E7-F66E-082F369D1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3B59-D872-4809-AB67-4B09F5129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.ambev.com.br/apresentacoes/apresentacoes/" TargetMode="External"/><Relationship Id="rId2" Type="http://schemas.openxmlformats.org/officeDocument/2006/relationships/hyperlink" Target="https://ri.ambev.com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cademiadacerveja.com/landing/courses" TargetMode="External"/><Relationship Id="rId4" Type="http://schemas.openxmlformats.org/officeDocument/2006/relationships/hyperlink" Target="https://www.ambevtech.com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dsbrasil.gov.b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1CEC45-7A09-4E16-AED8-C2978D3A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01432E-A4E7-4198-8C24-30F1053EAC7F}"/>
              </a:ext>
            </a:extLst>
          </p:cNvPr>
          <p:cNvSpPr txBox="1"/>
          <p:nvPr/>
        </p:nvSpPr>
        <p:spPr>
          <a:xfrm>
            <a:off x="1945196" y="843625"/>
            <a:ext cx="8536560" cy="46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fundos considerados ESG para investimento em empresas e negócios com premissas socioambientais.  Se a empresa não estiver alinhada a esses valores poderá ter seu valor impactado e aumento do seu risco de continuidade, pois, os investidores poderão deixar de investir em seus produtos e serviços.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empresas associadas a esquemas de corrupção, em degradação ao meio ambiente ou em tratamento discriminatório de um stakeholder podem ter um impacto negativo podendo perder reputação e em consequência perdas financeiras.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Os consumidores estão mais exigentes com os produtos e serviços que consomem, buscando saber da sua origem, impacto ao meio ambiente e qualidade de vida das pessoas/planeta. Dessa forma a organização se preocupa em investir ou ter negócios que possibilitem o aumento da desigualdade social, dos problemas ambientais e que possam afetar sua reputação.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00B38D-21B8-4297-8422-B3D53D577656}"/>
              </a:ext>
            </a:extLst>
          </p:cNvPr>
          <p:cNvSpPr txBox="1"/>
          <p:nvPr/>
        </p:nvSpPr>
        <p:spPr>
          <a:xfrm>
            <a:off x="2279576" y="5364286"/>
            <a:ext cx="8686800" cy="4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000" dirty="0"/>
              <a:t>https://www.globalreporting.org/how-to-use-the-gri-standards/</a:t>
            </a:r>
          </a:p>
          <a:p>
            <a:pPr>
              <a:lnSpc>
                <a:spcPct val="107000"/>
              </a:lnSpc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https://www.legiscompliance.com.br/colunistas/eduardo-person-pardini/2996-por-que-precisamos-nos-preocupar-com-o-esg-environment-social-governance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BAA1C48-ADCC-45AB-9FF3-09810515C29F}"/>
              </a:ext>
            </a:extLst>
          </p:cNvPr>
          <p:cNvSpPr txBox="1">
            <a:spLocks/>
          </p:cNvSpPr>
          <p:nvPr/>
        </p:nvSpPr>
        <p:spPr>
          <a:xfrm>
            <a:off x="1945196" y="65579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Relatório de transparência e ESG</a:t>
            </a:r>
          </a:p>
        </p:txBody>
      </p:sp>
    </p:spTree>
    <p:extLst>
      <p:ext uri="{BB962C8B-B14F-4D97-AF65-F5344CB8AC3E}">
        <p14:creationId xmlns:p14="http://schemas.microsoft.com/office/powerpoint/2010/main" val="3495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9BB2D8-F8C4-4938-A53A-4CF6F6B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16B829-2DE5-46F4-8E76-7391AED8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76" y="1011884"/>
            <a:ext cx="8229600" cy="634082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Relatórios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FA5ADC-EC29-4702-86E6-BD591CEF82BA}"/>
              </a:ext>
            </a:extLst>
          </p:cNvPr>
          <p:cNvSpPr txBox="1"/>
          <p:nvPr/>
        </p:nvSpPr>
        <p:spPr>
          <a:xfrm>
            <a:off x="3359696" y="1916832"/>
            <a:ext cx="6335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https://ri.ambev.com.br/</a:t>
            </a:r>
            <a:endParaRPr lang="pt-BR" dirty="0"/>
          </a:p>
          <a:p>
            <a:r>
              <a:rPr lang="pt-BR" dirty="0">
                <a:hlinkClick r:id="rId3"/>
              </a:rPr>
              <a:t>https://ri.ambev.com.br/apresentacoes/apresentacoes/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https://www.ambevtech.com.br/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98CBA-D1A1-1684-62A7-A46F39110581}"/>
              </a:ext>
            </a:extLst>
          </p:cNvPr>
          <p:cNvSpPr txBox="1"/>
          <p:nvPr/>
        </p:nvSpPr>
        <p:spPr>
          <a:xfrm>
            <a:off x="3324843" y="3572692"/>
            <a:ext cx="597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https://www.academiadacerveja.com/landing/courses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8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15816"/>
            <a:ext cx="9144000" cy="2376264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de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34400" y="6492876"/>
            <a:ext cx="2133600" cy="365125"/>
          </a:xfrm>
        </p:spPr>
        <p:txBody>
          <a:bodyPr/>
          <a:lstStyle/>
          <a:p>
            <a:fld id="{4F4A9C17-C46A-4EA9-988B-65082669AAE1}" type="slidenum">
              <a:rPr lang="pt-BR" sz="1600" b="1"/>
              <a:pPr/>
              <a:t>2</a:t>
            </a:fld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29969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err="1"/>
              <a:t>Profª</a:t>
            </a:r>
            <a:r>
              <a:rPr lang="pt-BR" sz="2800" b="1" dirty="0"/>
              <a:t> Andréia Santos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 bwMode="auto">
          <a:xfrm>
            <a:off x="1524000" y="5013177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Votorantim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1A6A-0BA8-54DF-A858-9E8C835C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ODS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798EE2-1A10-7A06-C803-F0AD53A8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579BBF-0940-449B-DA3A-DAC88DC850EE}"/>
              </a:ext>
            </a:extLst>
          </p:cNvPr>
          <p:cNvSpPr txBox="1"/>
          <p:nvPr/>
        </p:nvSpPr>
        <p:spPr>
          <a:xfrm>
            <a:off x="2073896" y="1417639"/>
            <a:ext cx="813690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solidFill>
                  <a:srgbClr val="333333"/>
                </a:solidFill>
              </a:rPr>
              <a:t>Adotada em setembro de 2015 por 193 Estados Membros da ONU, a Agenda 2030 para o Desenvolvimento Sustentável resultou de um processo global participativo. Sua implementação teve início em janeiro de 2016, dando continuidade à Agenda de Desenvolvimento do Milênio (2000-2015), e ampliando seu escopo. Abrange o desenvolvimento econômico, a erradicação da pobreza, da miséria e da fome, a inclusão social, a sustentabilidade ambiental e a boa governança em todos os níveis, incluindo paz e segurança.</a:t>
            </a:r>
          </a:p>
          <a:p>
            <a:pPr algn="just"/>
            <a:endParaRPr lang="pt-BR" sz="2200" dirty="0">
              <a:solidFill>
                <a:srgbClr val="333333"/>
              </a:solidFill>
            </a:endParaRPr>
          </a:p>
          <a:p>
            <a:pPr algn="just"/>
            <a:endParaRPr lang="pt-BR" sz="2200" dirty="0">
              <a:solidFill>
                <a:srgbClr val="333333"/>
              </a:solidFill>
            </a:endParaRPr>
          </a:p>
          <a:p>
            <a:pPr algn="just"/>
            <a:r>
              <a:rPr lang="pt-BR" sz="2200" dirty="0">
                <a:solidFill>
                  <a:srgbClr val="202124"/>
                </a:solidFill>
              </a:rPr>
              <a:t>Os ODS compreendem </a:t>
            </a:r>
            <a:r>
              <a:rPr lang="pt-BR" sz="2200" b="1" dirty="0">
                <a:solidFill>
                  <a:srgbClr val="202124"/>
                </a:solidFill>
              </a:rPr>
              <a:t>17 objetivos e 169 metas</a:t>
            </a:r>
            <a:r>
              <a:rPr lang="pt-BR" sz="2200" dirty="0">
                <a:solidFill>
                  <a:srgbClr val="202124"/>
                </a:solidFill>
              </a:rPr>
              <a:t>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025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BD78F-0FF0-446A-AABA-7BFF55A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ODS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04A9636-5544-4678-8D1B-D8D072C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551FD0-D34B-471F-A79E-770E8215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36" y="1844824"/>
            <a:ext cx="9144000" cy="21101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3700FF-B5F2-4233-B3FA-44556E899856}"/>
              </a:ext>
            </a:extLst>
          </p:cNvPr>
          <p:cNvSpPr txBox="1"/>
          <p:nvPr/>
        </p:nvSpPr>
        <p:spPr>
          <a:xfrm>
            <a:off x="4799856" y="40741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https://odsbrasil.gov.br/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2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E20143-4617-E462-95E7-3377D409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6D20EF-200E-F81A-EB6F-DBCFF5505477}"/>
              </a:ext>
            </a:extLst>
          </p:cNvPr>
          <p:cNvSpPr txBox="1"/>
          <p:nvPr/>
        </p:nvSpPr>
        <p:spPr>
          <a:xfrm>
            <a:off x="1739516" y="908721"/>
            <a:ext cx="8712968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pt-BR" sz="1600" b="1" dirty="0"/>
              <a:t>ODS #01 - Erradicação da Pobreza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Acabar com a pobreza em todas as suas formas, em todos os lugares.</a:t>
            </a:r>
          </a:p>
          <a:p>
            <a:pPr>
              <a:spcAft>
                <a:spcPts val="300"/>
              </a:spcAft>
            </a:pPr>
            <a:r>
              <a:rPr lang="pt-BR" sz="1600" b="1" dirty="0"/>
              <a:t>ODS #02 - Fome Zero e Agricultura Sustentável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Acabar com a fome, alcançar a segurança alimentar e melhoria da nutrição e promover a agricultura sustentável.</a:t>
            </a:r>
          </a:p>
          <a:p>
            <a:pPr>
              <a:spcAft>
                <a:spcPts val="300"/>
              </a:spcAft>
            </a:pPr>
            <a:r>
              <a:rPr lang="pt-BR" sz="1600" b="1" dirty="0"/>
              <a:t>ODS #03 - Saúde e Bem-estar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Assegurar uma vida saudável e promover o bem-estar para todas e todos, em todas as idades.</a:t>
            </a:r>
          </a:p>
          <a:p>
            <a:pPr>
              <a:spcAft>
                <a:spcPts val="300"/>
              </a:spcAft>
            </a:pPr>
            <a:r>
              <a:rPr lang="pt-BR" sz="1600" b="1" dirty="0"/>
              <a:t>ODS #04 - Educação de Qualidade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Assegurar a educação inclusiva e equitativa e de qualidade, e promover oportunidades de aprendizagem ao longo da vida para todas e todos.</a:t>
            </a:r>
          </a:p>
          <a:p>
            <a:pPr>
              <a:spcAft>
                <a:spcPts val="300"/>
              </a:spcAft>
            </a:pPr>
            <a:r>
              <a:rPr lang="pt-BR" sz="1600" b="1" dirty="0"/>
              <a:t>ODS #05 - Igualdade de Gênero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Alcançar a igualdade de gênero e empoderar todas as mulheres e meninas.</a:t>
            </a:r>
          </a:p>
          <a:p>
            <a:pPr>
              <a:spcAft>
                <a:spcPts val="300"/>
              </a:spcAft>
            </a:pPr>
            <a:r>
              <a:rPr lang="pt-BR" sz="1600" b="1" dirty="0"/>
              <a:t>ODS #06 - Água Potável e Saneamento</a:t>
            </a:r>
          </a:p>
          <a:p>
            <a:pPr>
              <a:spcAft>
                <a:spcPts val="300"/>
              </a:spcAft>
            </a:pPr>
            <a:r>
              <a:rPr lang="pt-BR" sz="1600" dirty="0"/>
              <a:t>Assegurar a disponibilidade e gestão sustentável da água e saneamento para todas e todos.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AEC97-DA70-B543-F784-3A6E69F19A76}"/>
              </a:ext>
            </a:extLst>
          </p:cNvPr>
          <p:cNvSpPr txBox="1"/>
          <p:nvPr/>
        </p:nvSpPr>
        <p:spPr>
          <a:xfrm>
            <a:off x="2495600" y="332657"/>
            <a:ext cx="6732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ODS - Objetivos de Desenvolvimento Sustentável</a:t>
            </a:r>
          </a:p>
        </p:txBody>
      </p:sp>
    </p:spTree>
    <p:extLst>
      <p:ext uri="{BB962C8B-B14F-4D97-AF65-F5344CB8AC3E}">
        <p14:creationId xmlns:p14="http://schemas.microsoft.com/office/powerpoint/2010/main" val="281635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E20143-4617-E462-95E7-3377D409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6D20EF-200E-F81A-EB6F-DBCFF5505477}"/>
              </a:ext>
            </a:extLst>
          </p:cNvPr>
          <p:cNvSpPr txBox="1"/>
          <p:nvPr/>
        </p:nvSpPr>
        <p:spPr>
          <a:xfrm>
            <a:off x="1847528" y="836713"/>
            <a:ext cx="8712968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ODS #07 - Energia Limpa e Acessível: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 Assegurar o acesso confiável, sustentável, moderno e a preço acessível à energia para todas e todos.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#08 - Trabalho Decente e Crescimento Econômico: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Promover o crescimento econômico sustentado, inclusivo e sustentável, emprego pleno e produtivo e trabalho decente para todas e todos.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#09 - Indústria, Inovação e Infraestrutura: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Construir infraestruturas resilientes, promover a industrialização inclusiva e sustentável e fomentar a inovação.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#10 - Redução das Desigualdades: 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Reduzir a desigualdade dentro dos países e entre eles.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#11 - Cidades e Comunidades Sustentáveis: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Tornar as cidades e os assentamentos humanos inclusivos, seguros, resilientes e sustentáveis.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AEC97-DA70-B543-F784-3A6E69F19A76}"/>
              </a:ext>
            </a:extLst>
          </p:cNvPr>
          <p:cNvSpPr txBox="1"/>
          <p:nvPr/>
        </p:nvSpPr>
        <p:spPr>
          <a:xfrm>
            <a:off x="3287688" y="188641"/>
            <a:ext cx="6840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ODS - Objetivos de Desenvolvimento Sustentável</a:t>
            </a:r>
          </a:p>
        </p:txBody>
      </p:sp>
    </p:spTree>
    <p:extLst>
      <p:ext uri="{BB962C8B-B14F-4D97-AF65-F5344CB8AC3E}">
        <p14:creationId xmlns:p14="http://schemas.microsoft.com/office/powerpoint/2010/main" val="8824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E20143-4617-E462-95E7-3377D409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6D20EF-200E-F81A-EB6F-DBCFF5505477}"/>
              </a:ext>
            </a:extLst>
          </p:cNvPr>
          <p:cNvSpPr txBox="1"/>
          <p:nvPr/>
        </p:nvSpPr>
        <p:spPr>
          <a:xfrm>
            <a:off x="1631504" y="908720"/>
            <a:ext cx="892899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ODS #12 - Consumo e Produção Responsáveis: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Assegurar padrões de produção e de consumo sustentáveis.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#13 - Ação contra a mudança global do clima: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 Tomar medidas urgentes para combater a mudança climática e seus impactos.</a:t>
            </a:r>
          </a:p>
          <a:p>
            <a:pPr>
              <a:spcAft>
                <a:spcPts val="600"/>
              </a:spcAft>
            </a:pPr>
            <a:r>
              <a:rPr lang="pt-BR" sz="1600" b="1" dirty="0"/>
              <a:t>ODS #14 - Vida na Água: </a:t>
            </a:r>
          </a:p>
          <a:p>
            <a:pPr>
              <a:spcAft>
                <a:spcPts val="600"/>
              </a:spcAft>
            </a:pPr>
            <a:r>
              <a:rPr lang="pt-BR" sz="1600" dirty="0"/>
              <a:t>Conservação e uso sustentável dos oceanos, dos mares e dos recursos marinhos para o desenvolvimento sustentável.</a:t>
            </a:r>
          </a:p>
          <a:p>
            <a:r>
              <a:rPr lang="pt-BR" sz="1600" b="1" dirty="0"/>
              <a:t>ODS #15 - Vida Terrestre: </a:t>
            </a:r>
          </a:p>
          <a:p>
            <a:r>
              <a:rPr lang="pt-BR" sz="1600" dirty="0"/>
              <a:t>Proteger, recuperar e promover o uso sustentável dos ecossistemas terrestres, gerir de forma sustentável as florestas, combater a desertificação, deter e reverter a degradação da terra e deter a perda de biodiversidade.</a:t>
            </a:r>
          </a:p>
          <a:p>
            <a:r>
              <a:rPr lang="pt-BR" sz="1600" b="1" dirty="0"/>
              <a:t>ODS #16 - Paz, Justiça e Instituições Eficazes: </a:t>
            </a:r>
          </a:p>
          <a:p>
            <a:r>
              <a:rPr lang="pt-BR" sz="1600" dirty="0"/>
              <a:t>Promover sociedades pacíficas e inclusivas para o desenvolvimento sustentável, proporcionar o acesso à justiça para todos e construir instituições eficazes, responsáveis e inclusivas em todos os níveis.</a:t>
            </a:r>
          </a:p>
          <a:p>
            <a:r>
              <a:rPr lang="pt-BR" sz="1600" b="1" dirty="0"/>
              <a:t>ODS #17 - Parcerias e Meios de Implementação: </a:t>
            </a:r>
          </a:p>
          <a:p>
            <a:r>
              <a:rPr lang="pt-BR" sz="1600" dirty="0"/>
              <a:t>Fortalecer os meios de implementação e revitalizar a parceria global para o desenvolvimento sustentável.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9A16B3-0365-5E9E-D2AD-3B4C8C2D6363}"/>
              </a:ext>
            </a:extLst>
          </p:cNvPr>
          <p:cNvSpPr txBox="1"/>
          <p:nvPr/>
        </p:nvSpPr>
        <p:spPr>
          <a:xfrm>
            <a:off x="3359696" y="332657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ODS - Objetivos de Desenvolvimento Sustentável</a:t>
            </a:r>
          </a:p>
        </p:txBody>
      </p:sp>
    </p:spTree>
    <p:extLst>
      <p:ext uri="{BB962C8B-B14F-4D97-AF65-F5344CB8AC3E}">
        <p14:creationId xmlns:p14="http://schemas.microsoft.com/office/powerpoint/2010/main" val="75353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1CEC45-7A09-4E16-AED8-C2978D3A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01432E-A4E7-4198-8C24-30F1053EAC7F}"/>
              </a:ext>
            </a:extLst>
          </p:cNvPr>
          <p:cNvSpPr txBox="1"/>
          <p:nvPr/>
        </p:nvSpPr>
        <p:spPr>
          <a:xfrm>
            <a:off x="1896362" y="1063025"/>
            <a:ext cx="83992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As melhores práticas com a </a:t>
            </a:r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ESG  </a:t>
            </a:r>
            <a:r>
              <a:rPr lang="pt-BR" b="1" dirty="0"/>
              <a:t>– </a:t>
            </a:r>
            <a:r>
              <a:rPr lang="pt-BR" b="1" dirty="0" err="1"/>
              <a:t>Environment</a:t>
            </a:r>
            <a:r>
              <a:rPr lang="pt-BR" b="1" dirty="0"/>
              <a:t>, Social &amp; Governance.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As organizações podem usar os </a:t>
            </a:r>
            <a:r>
              <a:rPr lang="pt-BR" b="1" dirty="0"/>
              <a:t>Padrões </a:t>
            </a:r>
            <a:r>
              <a:rPr lang="pt-BR" dirty="0"/>
              <a:t> </a:t>
            </a:r>
            <a:r>
              <a:rPr lang="pt-BR" b="1" dirty="0"/>
              <a:t>GRI-Global </a:t>
            </a:r>
            <a:r>
              <a:rPr lang="pt-BR" b="1" dirty="0" err="1"/>
              <a:t>Reporting</a:t>
            </a:r>
            <a:r>
              <a:rPr lang="pt-BR" b="1" dirty="0"/>
              <a:t> </a:t>
            </a:r>
            <a:r>
              <a:rPr lang="pt-BR" b="1" dirty="0" err="1"/>
              <a:t>Initiative</a:t>
            </a:r>
            <a:r>
              <a:rPr lang="pt-BR" b="1" dirty="0"/>
              <a:t>, </a:t>
            </a:r>
            <a:r>
              <a:rPr lang="pt-BR" dirty="0"/>
              <a:t> uma organização internacional independente, a GRI unifica indicadores para auxiliar empresas e instituições governamentais a analisarem e reportarem de forma transparente dados críticos de sustentabilidade, como impactos econômicos, ambientais e sociais. O relato de sustentabilidade com base nas normas, fornece informações sobre as contribuições positivas ou negativas de uma organização para o desenvolvimento sustentável. 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meio dos relatório é mostrada a transparência das ações podendo gerar </a:t>
            </a:r>
            <a:r>
              <a:rPr lang="pt-BR" b="1" dirty="0"/>
              <a:t>confiança </a:t>
            </a:r>
            <a:r>
              <a:rPr lang="pt-BR" dirty="0"/>
              <a:t>para seus investidores e consumidores.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00B38D-21B8-4297-8422-B3D53D577656}"/>
              </a:ext>
            </a:extLst>
          </p:cNvPr>
          <p:cNvSpPr txBox="1"/>
          <p:nvPr/>
        </p:nvSpPr>
        <p:spPr>
          <a:xfrm>
            <a:off x="2279576" y="5364286"/>
            <a:ext cx="8686800" cy="4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000" dirty="0"/>
              <a:t>https://www.globalreporting.org/how-to-use-the-gri-standards/</a:t>
            </a:r>
          </a:p>
          <a:p>
            <a:pPr>
              <a:lnSpc>
                <a:spcPct val="107000"/>
              </a:lnSpc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https://www.legiscompliance.com.br/colunistas/eduardo-person-pardini/2996-por-que-precisamos-nos-preocupar-com-o-esg-environment-social-governance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BAA1C48-ADCC-45AB-9FF3-09810515C29F}"/>
              </a:ext>
            </a:extLst>
          </p:cNvPr>
          <p:cNvSpPr txBox="1">
            <a:spLocks/>
          </p:cNvSpPr>
          <p:nvPr/>
        </p:nvSpPr>
        <p:spPr>
          <a:xfrm>
            <a:off x="1945196" y="65579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tx2">
                    <a:lumMod val="75000"/>
                  </a:schemeClr>
                </a:solidFill>
              </a:rPr>
              <a:t>ESG</a:t>
            </a:r>
          </a:p>
        </p:txBody>
      </p:sp>
    </p:spTree>
    <p:extLst>
      <p:ext uri="{BB962C8B-B14F-4D97-AF65-F5344CB8AC3E}">
        <p14:creationId xmlns:p14="http://schemas.microsoft.com/office/powerpoint/2010/main" val="138193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E80F7-8B9D-49CF-A8D7-28BA8FA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196" y="65579"/>
            <a:ext cx="8229600" cy="70609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Relatório de transparência e ESG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DF8C4F-49DA-4065-95C5-38BD5EBD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3B53F7-2E52-41A9-9D62-3EECE3E5DAE5}"/>
              </a:ext>
            </a:extLst>
          </p:cNvPr>
          <p:cNvSpPr txBox="1"/>
          <p:nvPr/>
        </p:nvSpPr>
        <p:spPr>
          <a:xfrm>
            <a:off x="1806352" y="811772"/>
            <a:ext cx="8507288" cy="460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ESG  </a:t>
            </a:r>
            <a:r>
              <a:rPr lang="pt-BR" sz="1600" b="1" dirty="0"/>
              <a:t>– </a:t>
            </a:r>
            <a:r>
              <a:rPr lang="pt-BR" sz="1600" b="1" dirty="0" err="1"/>
              <a:t>Environment</a:t>
            </a:r>
            <a:r>
              <a:rPr lang="pt-BR" sz="1600" b="1" dirty="0"/>
              <a:t>, Social &amp; </a:t>
            </a:r>
            <a:r>
              <a:rPr lang="pt-BR" sz="1600" b="1" dirty="0" err="1"/>
              <a:t>Governance</a:t>
            </a:r>
            <a:endParaRPr lang="pt-BR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Environmental (Ambiental): </a:t>
            </a: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as decisões levam em consideração a sustentabilidade, optando em ações de redução de emissões de gases, melhoria na gestão de resíduos, proteção da biodiversidade, adoção de recicláveis e biodegradáveis, gestão racional da água e energia.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Social: </a:t>
            </a: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compromisso com a inclusão e diversidade em seus quadros de colaboradores, terceirizados e prestadores.  Atenção à saúde e bem-estar de seus colaboradores e familiares. Análise das ações que poderão impactar na comunidade local e na sociedade. Melhoria do desenvolvimento sustentável. Respeito ao consumidor e até a proteção e bem-estar dos animais que fazem parte de seu ecossistema.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Governance</a:t>
            </a:r>
            <a:r>
              <a:rPr lang="pt-BR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(Governança): </a:t>
            </a: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item relacionado com um dos pilares da governança corporativa que é a responsabilidade corporativa e social. Ele abrange o equilíbrio das decisões de liderança, processos de sucessão, equilíbrio entre lucro e criação de valor a todas as partes relacionadas de forma sustentável. Comprometimento e promoção de ambiente pautado por valores éticos, morais, a aplicação das melhores práticas de gestão para a identificação, avaliação e tratamento dos riscos, inclusive os de “</a:t>
            </a:r>
            <a:r>
              <a:rPr lang="pt-BR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”, além do apoio para a existência de um efetivo sistema de controles internos.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892C9-3E24-4CF9-A216-BF5EF4CE6E9C}"/>
              </a:ext>
            </a:extLst>
          </p:cNvPr>
          <p:cNvSpPr txBox="1"/>
          <p:nvPr/>
        </p:nvSpPr>
        <p:spPr>
          <a:xfrm>
            <a:off x="2279576" y="5415660"/>
            <a:ext cx="8507288" cy="4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1000" dirty="0"/>
              <a:t>https://www.globalreporting.org/how-to-use-the-gri-standards/</a:t>
            </a:r>
          </a:p>
          <a:p>
            <a:pPr>
              <a:lnSpc>
                <a:spcPct val="107000"/>
              </a:lnSpc>
            </a:pPr>
            <a:r>
              <a:rPr lang="pt-BR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https://www.legiscompliance.com.br/colunistas/eduardo-person-pardini/2996-por-que-precisamos-nos-preocupar-com-o-esg-environment-social-governance</a:t>
            </a:r>
          </a:p>
        </p:txBody>
      </p:sp>
    </p:spTree>
    <p:extLst>
      <p:ext uri="{BB962C8B-B14F-4D97-AF65-F5344CB8AC3E}">
        <p14:creationId xmlns:p14="http://schemas.microsoft.com/office/powerpoint/2010/main" val="1378485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1198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Tema de Projeto</vt:lpstr>
      <vt:lpstr>ODS</vt:lpstr>
      <vt:lpstr>ODS</vt:lpstr>
      <vt:lpstr>Apresentação do PowerPoint</vt:lpstr>
      <vt:lpstr>Apresentação do PowerPoint</vt:lpstr>
      <vt:lpstr>Apresentação do PowerPoint</vt:lpstr>
      <vt:lpstr>Apresentação do PowerPoint</vt:lpstr>
      <vt:lpstr>Relatório de transparência e ESG</vt:lpstr>
      <vt:lpstr>Apresentação do PowerPoint</vt:lpstr>
      <vt:lpstr>Relatórios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ANGELINA VITORINO DE SOUZA MELARE</dc:creator>
  <cp:lastModifiedBy>Andreia Santos</cp:lastModifiedBy>
  <cp:revision>2</cp:revision>
  <dcterms:created xsi:type="dcterms:W3CDTF">2023-08-31T12:48:42Z</dcterms:created>
  <dcterms:modified xsi:type="dcterms:W3CDTF">2023-08-31T20:44:52Z</dcterms:modified>
</cp:coreProperties>
</file>