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73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4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3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8DCFA0-453C-48B3-A8E4-4F6531F9C1D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AABA02-93F4-4314-B6E7-438BC89DE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1.2 – Technology Value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James Pinson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2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and Elevate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order to reduce lead times we must discover our systems constraints and improve its work capacity. </a:t>
            </a:r>
          </a:p>
          <a:p>
            <a:r>
              <a:rPr lang="en-US" dirty="0" smtClean="0"/>
              <a:t>If we don’t improve at the constraint this it is not actually an improvement in our work flow. </a:t>
            </a:r>
          </a:p>
          <a:p>
            <a:r>
              <a:rPr lang="en-US" dirty="0" smtClean="0"/>
              <a:t>Some examples of constraints may include environment creation, code deployment, test setup and run, and overly tight architecture. </a:t>
            </a:r>
          </a:p>
          <a:p>
            <a:r>
              <a:rPr lang="en-US" dirty="0" smtClean="0"/>
              <a:t>The idea is to find ways to break the constraints such as creating a more loosely coupled architecture or automating our test. </a:t>
            </a:r>
          </a:p>
          <a:p>
            <a:r>
              <a:rPr lang="en-US" dirty="0" smtClean="0"/>
              <a:t>This however doesn’t mean to eliminate all our constraints we just want to ensure that the constraints we do have align with our goals. </a:t>
            </a:r>
          </a:p>
          <a:p>
            <a:r>
              <a:rPr lang="en-US" dirty="0" smtClean="0"/>
              <a:t>When your constraints are aligned then you can maximize productivity and efficiency.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7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New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idea here is that when problems occur we should swarm them and mobilize whoever is required to solve the problem.</a:t>
            </a:r>
          </a:p>
          <a:p>
            <a:r>
              <a:rPr lang="en-US" dirty="0" smtClean="0"/>
              <a:t>The goal is to contain the problems now allowing them to spread.</a:t>
            </a:r>
          </a:p>
          <a:p>
            <a:r>
              <a:rPr lang="en-US" dirty="0" smtClean="0"/>
              <a:t>This builds a deeper knowledge of how to manage the systems which changes ignorance into knowledge. </a:t>
            </a:r>
          </a:p>
          <a:p>
            <a:r>
              <a:rPr lang="en-US" dirty="0" smtClean="0"/>
              <a:t>Swarming prevents the problem from progressing downstream where the cost and effort to repair the problem accumulates.</a:t>
            </a:r>
          </a:p>
          <a:p>
            <a:r>
              <a:rPr lang="en-US" dirty="0" smtClean="0"/>
              <a:t>Also if the problem is not addressed and solved then the work center could potentially have the same issues in future operations. </a:t>
            </a:r>
          </a:p>
          <a:p>
            <a:r>
              <a:rPr lang="en-US" dirty="0" smtClean="0"/>
              <a:t>The biggest upside of swarming is that it enables learning. It focuses on solving the problem and turning that into knowledge for future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0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Organizational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very important to create an environment that enables and promotes organizational learning.</a:t>
            </a:r>
          </a:p>
          <a:p>
            <a:r>
              <a:rPr lang="en-US" dirty="0" smtClean="0"/>
              <a:t>It is impossible for us to predict all the outcomes for any action we take. </a:t>
            </a:r>
          </a:p>
          <a:p>
            <a:r>
              <a:rPr lang="en-US" dirty="0" smtClean="0"/>
              <a:t>You want to create a generative organization which actively seeks and shares information to better enable the organization to achieve its goal. </a:t>
            </a:r>
          </a:p>
          <a:p>
            <a:r>
              <a:rPr lang="en-US" dirty="0" smtClean="0"/>
              <a:t>With this responsibilities are shared throughout the value stream, and failure results in reflection and inquiry. </a:t>
            </a:r>
          </a:p>
          <a:p>
            <a:r>
              <a:rPr lang="en-US" dirty="0" smtClean="0"/>
              <a:t>When we do this we create what is called organizational learning. </a:t>
            </a:r>
          </a:p>
          <a:p>
            <a:r>
              <a:rPr lang="en-US" dirty="0" smtClean="0"/>
              <a:t>This allows for organizations to become more self diagnosing, self-improving, skilled at detecting problems, and solving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2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Kim</a:t>
            </a:r>
            <a:r>
              <a:rPr lang="en-US" dirty="0"/>
              <a:t>, G., </a:t>
            </a:r>
            <a:r>
              <a:rPr lang="en-US" dirty="0" err="1"/>
              <a:t>Debois</a:t>
            </a:r>
            <a:r>
              <a:rPr lang="en-US" dirty="0"/>
              <a:t>, P., Willis, J., Humble, J., &amp; </a:t>
            </a:r>
            <a:r>
              <a:rPr lang="en-US" dirty="0" err="1"/>
              <a:t>Allspaw</a:t>
            </a:r>
            <a:r>
              <a:rPr lang="en-US" dirty="0"/>
              <a:t>, J. (2017). </a:t>
            </a:r>
            <a:r>
              <a:rPr lang="en-US" i="1" dirty="0"/>
              <a:t>The DevOps handbook: how to create world-class agility, reliability, and security in technology organizations</a:t>
            </a:r>
            <a:r>
              <a:rPr lang="en-US" dirty="0"/>
              <a:t>. IT Revolution Press, LLC. </a:t>
            </a:r>
            <a:endParaRPr lang="en-US" dirty="0" smtClean="0"/>
          </a:p>
          <a:p>
            <a:r>
              <a:rPr lang="en-US" dirty="0" err="1"/>
              <a:t>Haver</a:t>
            </a:r>
            <a:r>
              <a:rPr lang="en-US" dirty="0"/>
              <a:t>, P. </a:t>
            </a:r>
            <a:r>
              <a:rPr lang="en-US" dirty="0" err="1"/>
              <a:t>byT</a:t>
            </a:r>
            <a:r>
              <a:rPr lang="en-US" dirty="0"/>
              <a:t>. (2021, May 9). </a:t>
            </a:r>
            <a:r>
              <a:rPr lang="en-US" i="1" dirty="0"/>
              <a:t>Book Club: The DevOps Handbook (Chapter 1. Agile, Continuous Delivery, and the Three Ways)</a:t>
            </a:r>
            <a:r>
              <a:rPr lang="en-US" dirty="0"/>
              <a:t>. Red Green Refactor. https://red-green-refactor.com/2020/11/04/book-club-the-devops-handbook-chapter-1-agile-continuous-delivery-and-the-three-ways/. 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441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Technology Value Stream?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Technology Value Stream originated from the manufacturing value stream and replaced physical product with technology work. </a:t>
            </a:r>
          </a:p>
          <a:p>
            <a:r>
              <a:rPr lang="en-US" dirty="0" smtClean="0"/>
              <a:t>In DevOps the technology value stream is the process required to convert a business hypothesis into a technology enabled service that delivers value to customers. </a:t>
            </a:r>
          </a:p>
          <a:p>
            <a:r>
              <a:rPr lang="en-US" dirty="0" smtClean="0"/>
              <a:t>This starts when we accept the work in development.</a:t>
            </a:r>
          </a:p>
          <a:p>
            <a:r>
              <a:rPr lang="en-US" dirty="0" smtClean="0"/>
              <a:t>Value is only created when our services are running in production.</a:t>
            </a:r>
          </a:p>
          <a:p>
            <a:r>
              <a:rPr lang="en-US" dirty="0" smtClean="0"/>
              <a:t>Due to this we must ensure fast flow and that our deployments can be performed without causing chaos and disruptions. </a:t>
            </a:r>
          </a:p>
          <a:p>
            <a:r>
              <a:rPr lang="en-US" dirty="0" smtClean="0"/>
              <a:t>The value stream begins when an engineer checks a change into version control and ends when that change is successfully running in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Time vs Processing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lead time starts when the request is made and ends when it is fulfilled.</a:t>
            </a:r>
          </a:p>
          <a:p>
            <a:r>
              <a:rPr lang="en-US" dirty="0" smtClean="0"/>
              <a:t>Process time starts only when we begin work on the customer request and omits the time work is waiting to be processed. </a:t>
            </a:r>
          </a:p>
          <a:p>
            <a:r>
              <a:rPr lang="en-US" dirty="0" smtClean="0"/>
              <a:t>Lead time is what the customers experience so that is typically the focus for improvement. </a:t>
            </a:r>
          </a:p>
          <a:p>
            <a:r>
              <a:rPr lang="en-US" dirty="0" smtClean="0"/>
              <a:t>The process time serves as an important measure of efficiency. </a:t>
            </a:r>
          </a:p>
          <a:p>
            <a:r>
              <a:rPr lang="en-US" dirty="0" smtClean="0"/>
              <a:t>In order to achieve fast flow and lead times we must reduce the time our work is waiting in queues. </a:t>
            </a:r>
          </a:p>
          <a:p>
            <a:r>
              <a:rPr lang="en-US" dirty="0" smtClean="0"/>
              <a:t>The goal is to find ways to decrease lead time from a matter of months to a matter of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Lead Times of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DevOps ideal puts a focus on providing constant feedback to developers quickly.</a:t>
            </a:r>
          </a:p>
          <a:p>
            <a:r>
              <a:rPr lang="en-US" dirty="0" smtClean="0"/>
              <a:t>This feedback enables them to independently implement, integrate, and validate their code. </a:t>
            </a:r>
          </a:p>
          <a:p>
            <a:r>
              <a:rPr lang="en-US" dirty="0" smtClean="0"/>
              <a:t>One of the ways we do this is continually checking small code changes into our version control repository, preforming automated and exploratory testing, and deploying it into production.</a:t>
            </a:r>
          </a:p>
          <a:p>
            <a:r>
              <a:rPr lang="en-US" dirty="0" smtClean="0"/>
              <a:t>This gives us a high degree of confidence that our changes will operate as intended in production. </a:t>
            </a:r>
          </a:p>
          <a:p>
            <a:r>
              <a:rPr lang="en-US" dirty="0" smtClean="0"/>
              <a:t>This is achieved easily when our architecture is modular and loosely coupled so small teams are able to work with high degrees of autonomy. </a:t>
            </a:r>
          </a:p>
          <a:p>
            <a:r>
              <a:rPr lang="en-US" dirty="0" smtClean="0"/>
              <a:t>All this comes together to form our value stream map which will be shown in the next slide.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Stream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83" y="2438399"/>
            <a:ext cx="9155367" cy="3210482"/>
          </a:xfrm>
        </p:spPr>
      </p:pic>
    </p:spTree>
    <p:extLst>
      <p:ext uri="{BB962C8B-B14F-4D97-AF65-F5344CB8AC3E}">
        <p14:creationId xmlns:p14="http://schemas.microsoft.com/office/powerpoint/2010/main" val="333826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Principles Underpinning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DevOps behaviors and patterns are derived by a set of underpinning principles known as the Three Ways. </a:t>
            </a:r>
          </a:p>
          <a:p>
            <a:r>
              <a:rPr lang="en-US" dirty="0" smtClean="0"/>
              <a:t>The First way enables fast left to right flow of work from development to operations to the customer. </a:t>
            </a:r>
          </a:p>
          <a:p>
            <a:r>
              <a:rPr lang="en-US" dirty="0" smtClean="0"/>
              <a:t>In order to do this we must make our work visible, reduce bath size, and build in quality. </a:t>
            </a:r>
          </a:p>
          <a:p>
            <a:r>
              <a:rPr lang="en-US" dirty="0" smtClean="0"/>
              <a:t>The Second Way enables fast and constant flow of feedback from right to left at all stages of the value stream. </a:t>
            </a:r>
          </a:p>
          <a:p>
            <a:r>
              <a:rPr lang="en-US" dirty="0" smtClean="0"/>
              <a:t>When we do this we create quality at the source and generate knowledge where it is needed. </a:t>
            </a:r>
          </a:p>
          <a:p>
            <a:r>
              <a:rPr lang="en-US" dirty="0" smtClean="0"/>
              <a:t>The Third Way enables to creation of a generative, high trust culture, that supports a dynamic, disciplined and scientific approach to experimentation and risk taking. </a:t>
            </a:r>
          </a:p>
          <a:p>
            <a:r>
              <a:rPr lang="en-US" dirty="0" smtClean="0"/>
              <a:t>This facilitates the creation of organizational learning from both the successes and failures.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785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Work Visible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major difference between technology and manufacturing value streams is that DevOps work is invisible. </a:t>
            </a:r>
          </a:p>
          <a:p>
            <a:r>
              <a:rPr lang="en-US" dirty="0" smtClean="0"/>
              <a:t>It is not easy for us the see the flow and where it is being impeded. </a:t>
            </a:r>
          </a:p>
          <a:p>
            <a:r>
              <a:rPr lang="en-US" dirty="0" smtClean="0"/>
              <a:t>Since it is so easy for work to move back and forth it can start to bounce between teams endlessly due to incomplete information or work. </a:t>
            </a:r>
          </a:p>
          <a:p>
            <a:r>
              <a:rPr lang="en-US" dirty="0" smtClean="0"/>
              <a:t>Also problems can be passed down remaining invisible until the end of the production period which causes the application to fail. </a:t>
            </a:r>
          </a:p>
          <a:p>
            <a:r>
              <a:rPr lang="en-US" dirty="0" smtClean="0"/>
              <a:t>In order to prevent this we need to make our work visible.</a:t>
            </a:r>
          </a:p>
          <a:p>
            <a:r>
              <a:rPr lang="en-US" dirty="0" smtClean="0"/>
              <a:t>We can do this by creating visual work boards such as Kanban boards or sprint planning boards.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9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Work 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technology work is usually dynamic especially with shared services where teams must satisfy the demands of multiple stakeholders. </a:t>
            </a:r>
          </a:p>
          <a:p>
            <a:r>
              <a:rPr lang="en-US" dirty="0" smtClean="0"/>
              <a:t>This leads to a lot of requests for urgent work coming through all the different communication mechanisms. </a:t>
            </a:r>
          </a:p>
          <a:p>
            <a:r>
              <a:rPr lang="en-US" dirty="0" smtClean="0"/>
              <a:t>Interruptions in technology are easy cause often the consequences are invisible but the negative impact on productivity is great. </a:t>
            </a:r>
          </a:p>
          <a:p>
            <a:r>
              <a:rPr lang="en-US" dirty="0" smtClean="0"/>
              <a:t>Studies show that multitasking significantly decreases productivity.</a:t>
            </a:r>
          </a:p>
          <a:p>
            <a:r>
              <a:rPr lang="en-US" dirty="0" smtClean="0"/>
              <a:t>We can solve this by putting limits to the amount of WIP or work in process that can be in one work center at a given time. </a:t>
            </a:r>
            <a:endParaRPr lang="en-US" dirty="0"/>
          </a:p>
          <a:p>
            <a:r>
              <a:rPr lang="en-US" dirty="0" smtClean="0"/>
              <a:t>This keeps us from adding new cards and projects to a team that already has items in WIP and allows them to be more productive in getting those items finished.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3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Batch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Another component in creating a smooth and fast flow is operating in smaller batch sizes. </a:t>
            </a:r>
          </a:p>
          <a:p>
            <a:r>
              <a:rPr lang="en-US" dirty="0" smtClean="0"/>
              <a:t>Before the lean manufacturing revolution it was common to work in large batch sizes and work on individual parts at a time to create one big batch.</a:t>
            </a:r>
          </a:p>
          <a:p>
            <a:r>
              <a:rPr lang="en-US" dirty="0" smtClean="0"/>
              <a:t>However large batch sizes can result in long lead times and poor quality. Often times because if a problem was found it effected the entire batch and had to be fixed or redone. </a:t>
            </a:r>
          </a:p>
          <a:p>
            <a:r>
              <a:rPr lang="en-US" dirty="0" smtClean="0"/>
              <a:t>The lowest limit for batch size is single-piece flow where each operation is performed one unit at a time. </a:t>
            </a:r>
          </a:p>
          <a:p>
            <a:r>
              <a:rPr lang="en-US" dirty="0" smtClean="0"/>
              <a:t>The goal is to complete each step in the batch so when you are finished you have a complete product ready to be deployed. </a:t>
            </a:r>
          </a:p>
          <a:p>
            <a:r>
              <a:rPr lang="en-US" dirty="0" smtClean="0"/>
              <a:t>Smaller batch sizes result in less WIP, faster lead times, faster detection of errors, and less rework.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23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339</TotalTime>
  <Words>1353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Presentation 1.2 – Technology Value Stream</vt:lpstr>
      <vt:lpstr>What is The Technology Value Stream?</vt:lpstr>
      <vt:lpstr>Lead Time vs Processing Time</vt:lpstr>
      <vt:lpstr>Deployment Lead Times of Minutes</vt:lpstr>
      <vt:lpstr>Value Stream Map</vt:lpstr>
      <vt:lpstr>The Principles Underpinning DevOps</vt:lpstr>
      <vt:lpstr>Making Work Visible</vt:lpstr>
      <vt:lpstr>Limiting Work In Process</vt:lpstr>
      <vt:lpstr>Reducing Batch Sizes</vt:lpstr>
      <vt:lpstr>Identify and Elevate Constraints</vt:lpstr>
      <vt:lpstr>Building New Knowledge</vt:lpstr>
      <vt:lpstr>Enabling Organizational Learning</vt:lpstr>
      <vt:lpstr>References</vt:lpstr>
    </vt:vector>
  </TitlesOfParts>
  <Company>SunTrust Banks,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Pinson.James</dc:creator>
  <cp:lastModifiedBy>Pinson.James</cp:lastModifiedBy>
  <cp:revision>15</cp:revision>
  <dcterms:created xsi:type="dcterms:W3CDTF">2021-05-28T16:05:56Z</dcterms:created>
  <dcterms:modified xsi:type="dcterms:W3CDTF">2021-05-28T21:45:26Z</dcterms:modified>
</cp:coreProperties>
</file>