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EBE1A71-C80D-4D01-8CE4-C0BAF7998D0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F255812-7AE0-488A-90EA-A031896DF09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5537DC5-D27F-4C70-ABDC-DB208EE92A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2298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1234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3588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2298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1234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2298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1234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33588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22298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41234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2298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1234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33588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22298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41234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2298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123440" y="23688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33588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22298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4123440" y="513720"/>
            <a:ext cx="1803240" cy="2523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52920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206160" y="51372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3588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206160" y="236880"/>
            <a:ext cx="2733120" cy="25236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35880" y="513720"/>
            <a:ext cx="5600880" cy="252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9896000">
            <a:off x="-846720" y="4392000"/>
            <a:ext cx="3715920" cy="37159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rot="21433200">
            <a:off x="1038960" y="3145680"/>
            <a:ext cx="1172160" cy="11721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8900000">
            <a:off x="2964600" y="4498560"/>
            <a:ext cx="562320" cy="5623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9462200">
            <a:off x="858240" y="3412440"/>
            <a:ext cx="304920" cy="3049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2220600">
            <a:off x="9068760" y="-664920"/>
            <a:ext cx="2601720" cy="26017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20263200">
            <a:off x="10805400" y="57960"/>
            <a:ext cx="2082600" cy="2082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20229000">
            <a:off x="7311600" y="556920"/>
            <a:ext cx="562320" cy="562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20229000">
            <a:off x="10862280" y="2812680"/>
            <a:ext cx="472680" cy="4726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7431200">
            <a:off x="3026880" y="5398200"/>
            <a:ext cx="218520" cy="2185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335880" y="236880"/>
            <a:ext cx="5600880" cy="5292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CLICK</a:t>
            </a:r>
            <a:r>
              <a:rPr b="1" lang="en-US" sz="24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 HERE TO ADD YOUR TITLE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rot="9822600">
            <a:off x="3099240" y="4110120"/>
            <a:ext cx="716760" cy="716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 rot="18585600">
            <a:off x="2900520" y="1690920"/>
            <a:ext cx="1958400" cy="1958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 rot="4450200">
            <a:off x="2505960" y="3164760"/>
            <a:ext cx="139320" cy="139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892800">
            <a:off x="1669320" y="2837880"/>
            <a:ext cx="380880" cy="3808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 rot="4240800">
            <a:off x="2955240" y="3408480"/>
            <a:ext cx="211320" cy="211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3863400">
            <a:off x="2172960" y="2423520"/>
            <a:ext cx="478800" cy="478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 rot="187800">
            <a:off x="1161000" y="1758960"/>
            <a:ext cx="668880" cy="668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8"/>
          <p:cNvSpPr/>
          <p:nvPr/>
        </p:nvSpPr>
        <p:spPr>
          <a:xfrm rot="906000">
            <a:off x="2244240" y="1321920"/>
            <a:ext cx="962280" cy="9622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9"/>
          <p:cNvSpPr/>
          <p:nvPr/>
        </p:nvSpPr>
        <p:spPr>
          <a:xfrm rot="19322400">
            <a:off x="2044080" y="1701360"/>
            <a:ext cx="203760" cy="2037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 rot="42000">
            <a:off x="1017000" y="3789360"/>
            <a:ext cx="252360" cy="2523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1"/>
          <p:cNvSpPr/>
          <p:nvPr/>
        </p:nvSpPr>
        <p:spPr>
          <a:xfrm rot="20118000">
            <a:off x="3894480" y="1815480"/>
            <a:ext cx="2847240" cy="28472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2"/>
          <p:cNvSpPr/>
          <p:nvPr/>
        </p:nvSpPr>
        <p:spPr>
          <a:xfrm rot="906000">
            <a:off x="2446920" y="4636080"/>
            <a:ext cx="957960" cy="9579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3"/>
          <p:cNvSpPr/>
          <p:nvPr/>
        </p:nvSpPr>
        <p:spPr>
          <a:xfrm rot="19322400">
            <a:off x="4995360" y="5259240"/>
            <a:ext cx="203760" cy="2037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4"/>
          <p:cNvSpPr/>
          <p:nvPr/>
        </p:nvSpPr>
        <p:spPr>
          <a:xfrm rot="19736400">
            <a:off x="3734640" y="4395240"/>
            <a:ext cx="997200" cy="997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rot="19238400">
            <a:off x="11440440" y="5083200"/>
            <a:ext cx="441720" cy="4417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rot="2558400">
            <a:off x="10717920" y="5587200"/>
            <a:ext cx="1790640" cy="17906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20601600">
            <a:off x="9830880" y="6039720"/>
            <a:ext cx="1029600" cy="102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 rot="20567400">
            <a:off x="9227520" y="6150240"/>
            <a:ext cx="264960" cy="2649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 rot="20567400">
            <a:off x="11022480" y="4821840"/>
            <a:ext cx="308520" cy="3085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 rot="19896000">
            <a:off x="696240" y="33480"/>
            <a:ext cx="668880" cy="668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7"/>
          <p:cNvSpPr/>
          <p:nvPr/>
        </p:nvSpPr>
        <p:spPr>
          <a:xfrm rot="21433200">
            <a:off x="-424800" y="-289440"/>
            <a:ext cx="1261440" cy="1261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8"/>
          <p:cNvSpPr/>
          <p:nvPr/>
        </p:nvSpPr>
        <p:spPr>
          <a:xfrm rot="18585600">
            <a:off x="1181520" y="925920"/>
            <a:ext cx="284400" cy="28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9"/>
          <p:cNvSpPr/>
          <p:nvPr/>
        </p:nvSpPr>
        <p:spPr>
          <a:xfrm rot="17431200">
            <a:off x="1311120" y="135000"/>
            <a:ext cx="203760" cy="2037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1713960" y="236880"/>
            <a:ext cx="5600880" cy="5292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CLICK</a:t>
            </a:r>
            <a:r>
              <a:rPr b="1" lang="en-US" sz="24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 HERE TO ADD YOUR TITLE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 rot="9822600">
            <a:off x="3099240" y="4110120"/>
            <a:ext cx="716760" cy="716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 rot="18585600">
            <a:off x="2900520" y="1690920"/>
            <a:ext cx="1958400" cy="1958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"/>
          <p:cNvSpPr/>
          <p:nvPr/>
        </p:nvSpPr>
        <p:spPr>
          <a:xfrm rot="4450200">
            <a:off x="2505960" y="3164760"/>
            <a:ext cx="139320" cy="139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"/>
          <p:cNvSpPr/>
          <p:nvPr/>
        </p:nvSpPr>
        <p:spPr>
          <a:xfrm rot="892800">
            <a:off x="1669320" y="2837880"/>
            <a:ext cx="380880" cy="3808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 rot="4240800">
            <a:off x="2955240" y="3408480"/>
            <a:ext cx="211320" cy="211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"/>
          <p:cNvSpPr/>
          <p:nvPr/>
        </p:nvSpPr>
        <p:spPr>
          <a:xfrm rot="3863400">
            <a:off x="2172960" y="2423520"/>
            <a:ext cx="478800" cy="478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7"/>
          <p:cNvSpPr/>
          <p:nvPr/>
        </p:nvSpPr>
        <p:spPr>
          <a:xfrm rot="187800">
            <a:off x="1161000" y="1758960"/>
            <a:ext cx="668880" cy="668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8"/>
          <p:cNvSpPr/>
          <p:nvPr/>
        </p:nvSpPr>
        <p:spPr>
          <a:xfrm rot="906000">
            <a:off x="2244240" y="1321920"/>
            <a:ext cx="962280" cy="9622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 rot="19322400">
            <a:off x="2044080" y="1701360"/>
            <a:ext cx="203760" cy="2037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0"/>
          <p:cNvSpPr/>
          <p:nvPr/>
        </p:nvSpPr>
        <p:spPr>
          <a:xfrm rot="42000">
            <a:off x="1017000" y="3789360"/>
            <a:ext cx="252360" cy="2523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1"/>
          <p:cNvSpPr/>
          <p:nvPr/>
        </p:nvSpPr>
        <p:spPr>
          <a:xfrm rot="20118000">
            <a:off x="3894480" y="1815480"/>
            <a:ext cx="2847240" cy="28472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2"/>
          <p:cNvSpPr/>
          <p:nvPr/>
        </p:nvSpPr>
        <p:spPr>
          <a:xfrm rot="906000">
            <a:off x="2446920" y="4636080"/>
            <a:ext cx="957960" cy="9579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3"/>
          <p:cNvSpPr/>
          <p:nvPr/>
        </p:nvSpPr>
        <p:spPr>
          <a:xfrm rot="19322400">
            <a:off x="4995360" y="5259240"/>
            <a:ext cx="203760" cy="2037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 rot="19736400">
            <a:off x="3734640" y="4395240"/>
            <a:ext cx="997200" cy="997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907240" y="1294920"/>
            <a:ext cx="3776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aa0aa"/>
                </a:solidFill>
                <a:latin typeface="Microsoft YaHei"/>
                <a:ea typeface="Microsoft YaHei"/>
              </a:rPr>
              <a:t>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706120" y="2125800"/>
            <a:ext cx="3569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28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人工智慧導論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804760" y="2684520"/>
            <a:ext cx="54327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Artificial Life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7457760" y="5013000"/>
            <a:ext cx="2815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 </a:t>
            </a:r>
            <a:r>
              <a:rPr b="1" lang="zh-TW" sz="20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錢    承   </a:t>
            </a:r>
            <a:r>
              <a:rPr b="1" lang="en-US" sz="20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B073021024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 </a:t>
            </a:r>
            <a:r>
              <a:rPr b="1" lang="zh-TW" sz="20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鄭煥榮   </a:t>
            </a:r>
            <a:r>
              <a:rPr b="1" lang="en-US" sz="20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B075040041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53160" y="252360"/>
            <a:ext cx="5600880" cy="52920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zh-TW" sz="40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螞蟻數量增減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95" name="圖片 4" descr=""/>
          <p:cNvPicPr/>
          <p:nvPr/>
        </p:nvPicPr>
        <p:blipFill>
          <a:blip r:embed="rId1"/>
          <a:srcRect l="20520" t="5469" r="19941" b="5309"/>
          <a:stretch/>
        </p:blipFill>
        <p:spPr>
          <a:xfrm>
            <a:off x="1183320" y="1001520"/>
            <a:ext cx="5443560" cy="543852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7112160" y="1280520"/>
            <a:ext cx="4524480" cy="39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       </a:t>
            </a:r>
            <a:r>
              <a:rPr b="0" lang="zh-TW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當螞蟻成功將食物搬移回家，此空間將產生一隻新螞蟻。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       </a:t>
            </a:r>
            <a:r>
              <a:rPr b="0" lang="zh-TW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若螞蟻沒有在一定時間內找到食物並回家，此螞蟻將死去。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7" name="圖片 7" descr=""/>
          <p:cNvPicPr/>
          <p:nvPr/>
        </p:nvPicPr>
        <p:blipFill>
          <a:blip r:embed="rId2"/>
          <a:stretch/>
        </p:blipFill>
        <p:spPr>
          <a:xfrm>
            <a:off x="3913560" y="428400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98" name="圖片 8" descr="一張含有 文字, 名片, 標誌, 向量圖形 的圖片&#10;&#10;自動產生的描述"/>
          <p:cNvPicPr/>
          <p:nvPr/>
        </p:nvPicPr>
        <p:blipFill>
          <a:blip r:embed="rId3"/>
          <a:stretch/>
        </p:blipFill>
        <p:spPr>
          <a:xfrm>
            <a:off x="1053000" y="840240"/>
            <a:ext cx="1102320" cy="1102320"/>
          </a:xfrm>
          <a:prstGeom prst="rect">
            <a:avLst/>
          </a:prstGeom>
          <a:ln>
            <a:noFill/>
          </a:ln>
        </p:spPr>
      </p:pic>
      <p:pic>
        <p:nvPicPr>
          <p:cNvPr id="299" name="圖片 12" descr=""/>
          <p:cNvPicPr/>
          <p:nvPr/>
        </p:nvPicPr>
        <p:blipFill>
          <a:blip r:embed="rId4"/>
          <a:stretch/>
        </p:blipFill>
        <p:spPr>
          <a:xfrm>
            <a:off x="1373400" y="871200"/>
            <a:ext cx="657000" cy="817920"/>
          </a:xfrm>
          <a:prstGeom prst="rect">
            <a:avLst/>
          </a:prstGeom>
          <a:ln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4207320" y="3429000"/>
            <a:ext cx="1857240" cy="995040"/>
          </a:xfrm>
          <a:prstGeom prst="wedgeEllipseCallout">
            <a:avLst>
              <a:gd name="adj1" fmla="val -20833"/>
              <a:gd name="adj2" fmla="val 6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4"/>
          <p:cNvSpPr/>
          <p:nvPr/>
        </p:nvSpPr>
        <p:spPr>
          <a:xfrm>
            <a:off x="4568040" y="3448080"/>
            <a:ext cx="14961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微软雅黑"/>
                <a:ea typeface="微软雅黑"/>
              </a:rPr>
              <a:t>Hey,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zh-TW" sz="1600" spc="-1" strike="noStrike">
                <a:solidFill>
                  <a:srgbClr val="595959"/>
                </a:solidFill>
                <a:latin typeface="微软雅黑"/>
                <a:ea typeface="微软雅黑"/>
              </a:rPr>
              <a:t>我是新螞蟻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2" name="圖片 14" descr=""/>
          <p:cNvPicPr/>
          <p:nvPr/>
        </p:nvPicPr>
        <p:blipFill>
          <a:blip r:embed="rId5"/>
          <a:stretch/>
        </p:blipFill>
        <p:spPr>
          <a:xfrm>
            <a:off x="1827000" y="2963880"/>
            <a:ext cx="657000" cy="81792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1472400" y="2829960"/>
            <a:ext cx="1366560" cy="1235880"/>
          </a:xfrm>
          <a:prstGeom prst="mathMultiply">
            <a:avLst>
              <a:gd name="adj1" fmla="val 8725"/>
            </a:avLst>
          </a:prstGeom>
          <a:ln w="64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023360" y="2456280"/>
            <a:ext cx="279324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zh-CN" sz="10290" spc="-1" strike="noStrike">
                <a:solidFill>
                  <a:srgbClr val="ffffff"/>
                </a:solidFill>
                <a:latin typeface="Century Gothic"/>
              </a:rPr>
              <a:t>總結</a:t>
            </a:r>
            <a:endParaRPr b="0" lang="en-US" sz="1029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173560" y="1864800"/>
            <a:ext cx="999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Final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300440" y="2922480"/>
            <a:ext cx="35337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118760" y="2227320"/>
            <a:ext cx="36129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aa0aa"/>
                </a:solidFill>
                <a:latin typeface="Microsoft YaHei"/>
                <a:ea typeface="Microsoft YaHei"/>
              </a:rPr>
              <a:t>THANK</a:t>
            </a:r>
            <a:r>
              <a:rPr b="1" lang="en-US" sz="4400" spc="-1" strike="noStrike">
                <a:solidFill>
                  <a:srgbClr val="faa0aa"/>
                </a:solidFill>
                <a:latin typeface="Microsoft YaHei"/>
                <a:ea typeface="Microsoft YaHei"/>
              </a:rPr>
              <a:t> YOU!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158360" y="3160080"/>
            <a:ext cx="3533760" cy="109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zh-TW" sz="66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感謝聆聽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27720" y="1729440"/>
            <a:ext cx="2291760" cy="37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3900" spc="-1" strike="noStrike">
                <a:solidFill>
                  <a:srgbClr val="ffffff"/>
                </a:solidFill>
                <a:latin typeface="Century Gothic"/>
              </a:rPr>
              <a:t>1</a:t>
            </a:r>
            <a:endParaRPr b="0" lang="en-US" sz="239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147640" y="1864800"/>
            <a:ext cx="1051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PART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260480" y="2922480"/>
            <a:ext cx="35337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66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行為邏輯</a:t>
            </a:r>
            <a:endParaRPr b="0" lang="en-US" sz="6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53160" y="252360"/>
            <a:ext cx="5600880" cy="52920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zh-TW" sz="40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初始化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12" name="圖片 4" descr=""/>
          <p:cNvPicPr/>
          <p:nvPr/>
        </p:nvPicPr>
        <p:blipFill>
          <a:blip r:embed="rId1"/>
          <a:srcRect l="20520" t="5469" r="19941" b="5309"/>
          <a:stretch/>
        </p:blipFill>
        <p:spPr>
          <a:xfrm>
            <a:off x="410040" y="1001520"/>
            <a:ext cx="5443560" cy="5438520"/>
          </a:xfrm>
          <a:prstGeom prst="rect">
            <a:avLst/>
          </a:prstGeom>
          <a:ln>
            <a:noFill/>
          </a:ln>
        </p:spPr>
      </p:pic>
      <p:pic>
        <p:nvPicPr>
          <p:cNvPr id="213" name="圖片 48" descr=""/>
          <p:cNvPicPr/>
          <p:nvPr/>
        </p:nvPicPr>
        <p:blipFill>
          <a:blip r:embed="rId2"/>
          <a:stretch/>
        </p:blipFill>
        <p:spPr>
          <a:xfrm>
            <a:off x="1145520" y="222408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14" name="圖片 50" descr=""/>
          <p:cNvPicPr/>
          <p:nvPr/>
        </p:nvPicPr>
        <p:blipFill>
          <a:blip r:embed="rId3"/>
          <a:stretch/>
        </p:blipFill>
        <p:spPr>
          <a:xfrm>
            <a:off x="2747880" y="3367440"/>
            <a:ext cx="635040" cy="635040"/>
          </a:xfrm>
          <a:prstGeom prst="rect">
            <a:avLst/>
          </a:prstGeom>
          <a:ln>
            <a:noFill/>
          </a:ln>
        </p:spPr>
      </p:pic>
      <p:pic>
        <p:nvPicPr>
          <p:cNvPr id="215" name="圖片 12" descr=""/>
          <p:cNvPicPr/>
          <p:nvPr/>
        </p:nvPicPr>
        <p:blipFill>
          <a:blip r:embed="rId4"/>
          <a:srcRect l="8526" t="27367" r="54051" b="24486"/>
          <a:stretch/>
        </p:blipFill>
        <p:spPr>
          <a:xfrm>
            <a:off x="6072840" y="1014480"/>
            <a:ext cx="5771160" cy="4176360"/>
          </a:xfrm>
          <a:prstGeom prst="rect">
            <a:avLst/>
          </a:prstGeom>
          <a:ln>
            <a:noFill/>
          </a:ln>
        </p:spPr>
      </p:pic>
      <p:pic>
        <p:nvPicPr>
          <p:cNvPr id="216" name="圖片 13" descr=""/>
          <p:cNvPicPr/>
          <p:nvPr/>
        </p:nvPicPr>
        <p:blipFill>
          <a:blip r:embed="rId5"/>
          <a:stretch/>
        </p:blipFill>
        <p:spPr>
          <a:xfrm>
            <a:off x="1145520" y="426528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17" name="圖片 14" descr=""/>
          <p:cNvPicPr/>
          <p:nvPr/>
        </p:nvPicPr>
        <p:blipFill>
          <a:blip r:embed="rId6"/>
          <a:stretch/>
        </p:blipFill>
        <p:spPr>
          <a:xfrm>
            <a:off x="2408400" y="224460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18" name="圖片 15" descr=""/>
          <p:cNvPicPr/>
          <p:nvPr/>
        </p:nvPicPr>
        <p:blipFill>
          <a:blip r:embed="rId7"/>
          <a:stretch/>
        </p:blipFill>
        <p:spPr>
          <a:xfrm>
            <a:off x="2458440" y="426528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19" name="圖片 17" descr=""/>
          <p:cNvPicPr/>
          <p:nvPr/>
        </p:nvPicPr>
        <p:blipFill>
          <a:blip r:embed="rId8"/>
          <a:stretch/>
        </p:blipFill>
        <p:spPr>
          <a:xfrm>
            <a:off x="3801240" y="228456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20" name="圖片 19" descr=""/>
          <p:cNvPicPr/>
          <p:nvPr/>
        </p:nvPicPr>
        <p:blipFill>
          <a:blip r:embed="rId9"/>
          <a:stretch/>
        </p:blipFill>
        <p:spPr>
          <a:xfrm>
            <a:off x="3801240" y="4276080"/>
            <a:ext cx="657000" cy="81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957960" y="2805480"/>
            <a:ext cx="2259360" cy="1459800"/>
          </a:xfrm>
          <a:custGeom>
            <a:avLst/>
            <a:gdLst/>
            <a:ahLst/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9280" rIns="89280" tIns="89280" bIns="387000">
            <a:noAutofit/>
          </a:bodyPr>
          <a:p>
            <a:pPr algn="ctr">
              <a:lnSpc>
                <a:spcPct val="90000"/>
              </a:lnSpc>
              <a:spcAft>
                <a:spcPts val="541"/>
              </a:spcAft>
            </a:pPr>
            <a:r>
              <a:rPr b="0" lang="zh-TW" sz="3600" spc="-1" strike="noStrike">
                <a:solidFill>
                  <a:srgbClr val="595959"/>
                </a:solidFill>
                <a:latin typeface="微软雅黑"/>
                <a:ea typeface="微软雅黑"/>
              </a:rPr>
              <a:t>掃描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360"/>
              </a:spcAft>
            </a:pPr>
            <a:r>
              <a:rPr b="0" lang="zh-TW" sz="2400" spc="-1" strike="noStrike">
                <a:solidFill>
                  <a:srgbClr val="595959"/>
                </a:solidFill>
                <a:latin typeface="微软雅黑"/>
                <a:ea typeface="微软雅黑"/>
              </a:rPr>
              <a:t>搜尋附近是否有食物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 flipV="1">
            <a:off x="1850040" y="1789920"/>
            <a:ext cx="2404800" cy="249516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3319200" y="2805480"/>
            <a:ext cx="2363760" cy="14598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Aft>
                <a:spcPts val="541"/>
              </a:spcAft>
            </a:pPr>
            <a:r>
              <a:rPr b="0" lang="zh-TW" sz="3600" spc="-1" strike="noStrike">
                <a:solidFill>
                  <a:srgbClr val="595959"/>
                </a:solidFill>
                <a:latin typeface="微软雅黑"/>
                <a:ea typeface="微软雅黑"/>
              </a:rPr>
              <a:t>偵測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360"/>
              </a:spcAft>
            </a:pPr>
            <a:r>
              <a:rPr b="0" lang="zh-TW" sz="2400" spc="-1" strike="noStrike">
                <a:solidFill>
                  <a:srgbClr val="595959"/>
                </a:solidFill>
                <a:latin typeface="微软雅黑"/>
                <a:ea typeface="微软雅黑"/>
              </a:rPr>
              <a:t>搜尋附近是否有留下費洛蒙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647840" y="1791000"/>
            <a:ext cx="2404800" cy="2404800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5" name="CustomShape 5"/>
          <p:cNvSpPr/>
          <p:nvPr/>
        </p:nvSpPr>
        <p:spPr>
          <a:xfrm>
            <a:off x="5824080" y="2805480"/>
            <a:ext cx="2959560" cy="1459800"/>
          </a:xfrm>
          <a:custGeom>
            <a:avLst/>
            <a:gdLst/>
            <a:ahLst/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9280" rIns="89280" tIns="89280" bIns="387000">
            <a:noAutofit/>
          </a:bodyPr>
          <a:p>
            <a:pPr algn="ctr">
              <a:lnSpc>
                <a:spcPct val="90000"/>
              </a:lnSpc>
              <a:spcAft>
                <a:spcPts val="541"/>
              </a:spcAft>
            </a:pPr>
            <a:r>
              <a:rPr b="0" lang="zh-TW" sz="3600" spc="-1" strike="noStrike">
                <a:solidFill>
                  <a:srgbClr val="595959"/>
                </a:solidFill>
                <a:latin typeface="微软雅黑"/>
                <a:ea typeface="微软雅黑"/>
              </a:rPr>
              <a:t>移動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360"/>
              </a:spcAft>
            </a:pPr>
            <a:r>
              <a:rPr b="0" lang="zh-TW" sz="2200" spc="-1" strike="noStrike">
                <a:solidFill>
                  <a:srgbClr val="595959"/>
                </a:solidFill>
                <a:latin typeface="微软雅黑"/>
                <a:ea typeface="微软雅黑"/>
              </a:rPr>
              <a:t>判斷移動方向</a:t>
            </a:r>
            <a:r>
              <a:rPr b="0" lang="en-US" sz="2200" spc="-1" strike="noStrike">
                <a:solidFill>
                  <a:srgbClr val="595959"/>
                </a:solidFill>
                <a:latin typeface="微软雅黑"/>
                <a:ea typeface="微软雅黑"/>
              </a:rPr>
              <a:t>(</a:t>
            </a:r>
            <a:r>
              <a:rPr b="0" lang="zh-TW" sz="2200" spc="-1" strike="noStrike">
                <a:solidFill>
                  <a:srgbClr val="595959"/>
                </a:solidFill>
                <a:latin typeface="微软雅黑"/>
                <a:ea typeface="微软雅黑"/>
              </a:rPr>
              <a:t>食物、費洛蒙、家或探索</a:t>
            </a:r>
            <a:r>
              <a:rPr b="0" lang="en-US" sz="2200" spc="-1" strike="noStrike">
                <a:solidFill>
                  <a:srgbClr val="595959"/>
                </a:solidFill>
                <a:latin typeface="微软雅黑"/>
                <a:ea typeface="微软雅黑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 flipV="1">
            <a:off x="4698360" y="1809000"/>
            <a:ext cx="2505600" cy="217692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7" name="CustomShape 7"/>
          <p:cNvSpPr/>
          <p:nvPr/>
        </p:nvSpPr>
        <p:spPr>
          <a:xfrm>
            <a:off x="882360" y="4265280"/>
            <a:ext cx="18036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3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2/27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3386160" y="2557440"/>
            <a:ext cx="17197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3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3/20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8323560" y="2590200"/>
            <a:ext cx="17197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3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5/1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>
            <a:off x="805320" y="500040"/>
            <a:ext cx="35370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44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螞蟻判定流程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8784000" y="2814480"/>
            <a:ext cx="2525040" cy="1459800"/>
          </a:xfrm>
          <a:custGeom>
            <a:avLst/>
            <a:gdLst/>
            <a:ahLst/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9280" rIns="89280" tIns="89280" bIns="387000">
            <a:noAutofit/>
          </a:bodyPr>
          <a:p>
            <a:pPr algn="ctr">
              <a:lnSpc>
                <a:spcPct val="90000"/>
              </a:lnSpc>
              <a:spcAft>
                <a:spcPts val="541"/>
              </a:spcAft>
            </a:pPr>
            <a:r>
              <a:rPr b="0" lang="zh-TW" sz="3600" spc="-1" strike="noStrike">
                <a:solidFill>
                  <a:srgbClr val="595959"/>
                </a:solidFill>
                <a:latin typeface="微软雅黑"/>
                <a:ea typeface="微软雅黑"/>
              </a:rPr>
              <a:t>檢查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360"/>
              </a:spcAft>
            </a:pPr>
            <a:r>
              <a:rPr b="0" lang="zh-TW" sz="2400" spc="-1" strike="noStrike">
                <a:solidFill>
                  <a:srgbClr val="595959"/>
                </a:solidFill>
                <a:latin typeface="微软雅黑"/>
                <a:ea typeface="微软雅黑"/>
              </a:rPr>
              <a:t>檢查螞蟻壽命、食物數量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 flipV="1" rot="11138400">
            <a:off x="-1196640" y="3023640"/>
            <a:ext cx="11396160" cy="217692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10723893"/>
              <a:gd name="adj5" fmla="val 945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53160" y="252360"/>
            <a:ext cx="5600880" cy="52920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zh-TW" sz="40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搜尋食物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34" name="圖片 4" descr=""/>
          <p:cNvPicPr/>
          <p:nvPr/>
        </p:nvPicPr>
        <p:blipFill>
          <a:blip r:embed="rId1"/>
          <a:srcRect l="20520" t="5469" r="19941" b="5309"/>
          <a:stretch/>
        </p:blipFill>
        <p:spPr>
          <a:xfrm>
            <a:off x="1183320" y="1001520"/>
            <a:ext cx="5443560" cy="543852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3247920" y="2415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2590920" y="2415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3905280" y="308268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3905280" y="2415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3905280" y="375012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3233520" y="374256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2590920" y="30744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2598120" y="37548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2590920" y="17370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1933560" y="17370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3247920" y="17370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2576160" y="4404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1919160" y="4404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3233520" y="4404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915560" y="23958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915560" y="3054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1922760" y="37350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4618080" y="17370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0"/>
          <p:cNvSpPr/>
          <p:nvPr/>
        </p:nvSpPr>
        <p:spPr>
          <a:xfrm>
            <a:off x="4603680" y="4404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1"/>
          <p:cNvSpPr/>
          <p:nvPr/>
        </p:nvSpPr>
        <p:spPr>
          <a:xfrm>
            <a:off x="4600080" y="23958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2"/>
          <p:cNvSpPr/>
          <p:nvPr/>
        </p:nvSpPr>
        <p:spPr>
          <a:xfrm>
            <a:off x="4600080" y="3054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3"/>
          <p:cNvSpPr/>
          <p:nvPr/>
        </p:nvSpPr>
        <p:spPr>
          <a:xfrm>
            <a:off x="4607280" y="37350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4"/>
          <p:cNvSpPr/>
          <p:nvPr/>
        </p:nvSpPr>
        <p:spPr>
          <a:xfrm>
            <a:off x="3915000" y="175752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5"/>
          <p:cNvSpPr/>
          <p:nvPr/>
        </p:nvSpPr>
        <p:spPr>
          <a:xfrm>
            <a:off x="3905280" y="440388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圖片 48" descr=""/>
          <p:cNvPicPr/>
          <p:nvPr/>
        </p:nvPicPr>
        <p:blipFill>
          <a:blip r:embed="rId2"/>
          <a:stretch/>
        </p:blipFill>
        <p:spPr>
          <a:xfrm>
            <a:off x="3222000" y="293652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60" name="圖片 50" descr=""/>
          <p:cNvPicPr/>
          <p:nvPr/>
        </p:nvPicPr>
        <p:blipFill>
          <a:blip r:embed="rId3"/>
          <a:stretch/>
        </p:blipFill>
        <p:spPr>
          <a:xfrm>
            <a:off x="4607280" y="1751040"/>
            <a:ext cx="635040" cy="635040"/>
          </a:xfrm>
          <a:prstGeom prst="rect">
            <a:avLst/>
          </a:prstGeom>
          <a:ln>
            <a:noFill/>
          </a:ln>
        </p:spPr>
      </p:pic>
      <p:sp>
        <p:nvSpPr>
          <p:cNvPr id="261" name="CustomShape 26"/>
          <p:cNvSpPr/>
          <p:nvPr/>
        </p:nvSpPr>
        <p:spPr>
          <a:xfrm>
            <a:off x="7112160" y="1280520"/>
            <a:ext cx="452448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        </a:t>
            </a:r>
            <a:r>
              <a:rPr b="0" lang="zh-TW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當食物出現在螞蟻附近時，螞蟻往食物的方向移動，並在移動過程中釋放費洛蒙。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53160" y="252360"/>
            <a:ext cx="5600880" cy="52920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zh-TW" sz="40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搜尋費洛蒙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63" name="圖片 4" descr=""/>
          <p:cNvPicPr/>
          <p:nvPr/>
        </p:nvPicPr>
        <p:blipFill>
          <a:blip r:embed="rId1"/>
          <a:srcRect l="20520" t="5469" r="19941" b="5309"/>
          <a:stretch/>
        </p:blipFill>
        <p:spPr>
          <a:xfrm>
            <a:off x="1183320" y="1001520"/>
            <a:ext cx="5443560" cy="5438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3247920" y="2415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3"/>
          <p:cNvSpPr/>
          <p:nvPr/>
        </p:nvSpPr>
        <p:spPr>
          <a:xfrm>
            <a:off x="2590920" y="2415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3905280" y="308268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5"/>
          <p:cNvSpPr/>
          <p:nvPr/>
        </p:nvSpPr>
        <p:spPr>
          <a:xfrm>
            <a:off x="3905280" y="24156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6"/>
          <p:cNvSpPr/>
          <p:nvPr/>
        </p:nvSpPr>
        <p:spPr>
          <a:xfrm>
            <a:off x="3905280" y="375012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3233520" y="374256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8"/>
          <p:cNvSpPr/>
          <p:nvPr/>
        </p:nvSpPr>
        <p:spPr>
          <a:xfrm>
            <a:off x="2590920" y="30744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9"/>
          <p:cNvSpPr/>
          <p:nvPr/>
        </p:nvSpPr>
        <p:spPr>
          <a:xfrm>
            <a:off x="2598120" y="3754800"/>
            <a:ext cx="657000" cy="63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圖片 48" descr=""/>
          <p:cNvPicPr/>
          <p:nvPr/>
        </p:nvPicPr>
        <p:blipFill>
          <a:blip r:embed="rId2"/>
          <a:stretch/>
        </p:blipFill>
        <p:spPr>
          <a:xfrm>
            <a:off x="3222000" y="2936520"/>
            <a:ext cx="657000" cy="817920"/>
          </a:xfrm>
          <a:prstGeom prst="rect">
            <a:avLst/>
          </a:prstGeom>
          <a:ln>
            <a:noFill/>
          </a:ln>
        </p:spPr>
      </p:pic>
      <p:sp>
        <p:nvSpPr>
          <p:cNvPr id="273" name="CustomShape 10"/>
          <p:cNvSpPr/>
          <p:nvPr/>
        </p:nvSpPr>
        <p:spPr>
          <a:xfrm>
            <a:off x="7112160" y="1280520"/>
            <a:ext cx="452448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        </a:t>
            </a:r>
            <a:r>
              <a:rPr b="0" lang="zh-TW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當螞蟻附近有費洛蒙時，螞蟻會被費洛蒙吸引，並且向其移動。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053160" y="252360"/>
            <a:ext cx="5600880" cy="52920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zh-TW" sz="40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取得食物並且回家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75" name="圖片 4" descr=""/>
          <p:cNvPicPr/>
          <p:nvPr/>
        </p:nvPicPr>
        <p:blipFill>
          <a:blip r:embed="rId1"/>
          <a:srcRect l="20520" t="5469" r="19941" b="5309"/>
          <a:stretch/>
        </p:blipFill>
        <p:spPr>
          <a:xfrm>
            <a:off x="1183320" y="1001520"/>
            <a:ext cx="5443560" cy="54385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7112160" y="1280520"/>
            <a:ext cx="452448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       </a:t>
            </a:r>
            <a:r>
              <a:rPr b="0" lang="zh-TW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螞蟻取得食物後，將帶著食物回家。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   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7" name="圖片 12" descr=""/>
          <p:cNvPicPr/>
          <p:nvPr/>
        </p:nvPicPr>
        <p:blipFill>
          <a:blip r:embed="rId2"/>
          <a:stretch/>
        </p:blipFill>
        <p:spPr>
          <a:xfrm>
            <a:off x="3838320" y="3554280"/>
            <a:ext cx="732240" cy="911520"/>
          </a:xfrm>
          <a:prstGeom prst="rect">
            <a:avLst/>
          </a:prstGeom>
          <a:ln>
            <a:noFill/>
          </a:ln>
        </p:spPr>
      </p:pic>
      <p:pic>
        <p:nvPicPr>
          <p:cNvPr id="278" name="圖片 14" descr="一張含有 文字, 名片, 標誌, 向量圖形 的圖片&#10;&#10;自動產生的描述"/>
          <p:cNvPicPr/>
          <p:nvPr/>
        </p:nvPicPr>
        <p:blipFill>
          <a:blip r:embed="rId3"/>
          <a:stretch/>
        </p:blipFill>
        <p:spPr>
          <a:xfrm>
            <a:off x="1053000" y="781920"/>
            <a:ext cx="1102320" cy="110232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 flipH="1">
            <a:off x="2943720" y="4119480"/>
            <a:ext cx="79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 flipH="1">
            <a:off x="2155680" y="1470960"/>
            <a:ext cx="79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 flipV="1">
            <a:off x="2943720" y="1470960"/>
            <a:ext cx="360" cy="264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27720" y="1729440"/>
            <a:ext cx="2291760" cy="37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3900" spc="-1" strike="noStrike">
                <a:solidFill>
                  <a:srgbClr val="ffffff"/>
                </a:solidFill>
                <a:latin typeface="Century Gothic"/>
              </a:rPr>
              <a:t>2</a:t>
            </a:r>
            <a:endParaRPr b="0" lang="en-US" sz="239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147640" y="1864800"/>
            <a:ext cx="1051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PART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300440" y="2922480"/>
            <a:ext cx="35337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6600" spc="-1" strike="noStrike">
                <a:solidFill>
                  <a:srgbClr val="009fb8"/>
                </a:solidFill>
                <a:latin typeface="Microsoft YaHei"/>
                <a:ea typeface="Microsoft YaHei"/>
              </a:rPr>
              <a:t>增減規則</a:t>
            </a:r>
            <a:endParaRPr b="0" lang="en-US" sz="6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053160" y="252360"/>
            <a:ext cx="5600880" cy="52920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zh-TW" sz="4000" spc="-1" strike="noStrike">
                <a:solidFill>
                  <a:srgbClr val="595959"/>
                </a:solidFill>
                <a:latin typeface="Microsoft YaHei"/>
                <a:ea typeface="Microsoft YaHei"/>
              </a:rPr>
              <a:t>最大食物數量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86" name="圖片 4" descr=""/>
          <p:cNvPicPr/>
          <p:nvPr/>
        </p:nvPicPr>
        <p:blipFill>
          <a:blip r:embed="rId1"/>
          <a:srcRect l="20520" t="5469" r="19941" b="5309"/>
          <a:stretch/>
        </p:blipFill>
        <p:spPr>
          <a:xfrm>
            <a:off x="1183320" y="1001520"/>
            <a:ext cx="5443560" cy="5438520"/>
          </a:xfrm>
          <a:prstGeom prst="rect">
            <a:avLst/>
          </a:prstGeom>
          <a:ln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7112160" y="1280520"/>
            <a:ext cx="45244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微软雅黑"/>
                <a:ea typeface="微软雅黑"/>
              </a:rPr>
              <a:t>        </a:t>
            </a:r>
            <a:r>
              <a:rPr b="0" lang="zh-TW" sz="2600" spc="-1" strike="noStrike">
                <a:solidFill>
                  <a:srgbClr val="595959"/>
                </a:solidFill>
                <a:latin typeface="微软雅黑"/>
                <a:ea typeface="微软雅黑"/>
              </a:rPr>
              <a:t>包含搬運中的食物，此空間內最多只會有六個食物。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88" name="圖片 12" descr=""/>
          <p:cNvPicPr/>
          <p:nvPr/>
        </p:nvPicPr>
        <p:blipFill>
          <a:blip r:embed="rId2"/>
          <a:stretch/>
        </p:blipFill>
        <p:spPr>
          <a:xfrm>
            <a:off x="4570560" y="365328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89" name="圖片 2" descr=""/>
          <p:cNvPicPr/>
          <p:nvPr/>
        </p:nvPicPr>
        <p:blipFill>
          <a:blip r:embed="rId3"/>
          <a:stretch/>
        </p:blipFill>
        <p:spPr>
          <a:xfrm>
            <a:off x="3180960" y="2301120"/>
            <a:ext cx="657000" cy="817920"/>
          </a:xfrm>
          <a:prstGeom prst="rect">
            <a:avLst/>
          </a:prstGeom>
          <a:ln>
            <a:noFill/>
          </a:ln>
        </p:spPr>
      </p:pic>
      <p:pic>
        <p:nvPicPr>
          <p:cNvPr id="290" name="圖片 3" descr=""/>
          <p:cNvPicPr/>
          <p:nvPr/>
        </p:nvPicPr>
        <p:blipFill>
          <a:blip r:embed="rId4"/>
          <a:stretch/>
        </p:blipFill>
        <p:spPr>
          <a:xfrm>
            <a:off x="4607280" y="1751040"/>
            <a:ext cx="635040" cy="635040"/>
          </a:xfrm>
          <a:prstGeom prst="rect">
            <a:avLst/>
          </a:prstGeom>
          <a:ln>
            <a:noFill/>
          </a:ln>
        </p:spPr>
      </p:pic>
      <p:pic>
        <p:nvPicPr>
          <p:cNvPr id="291" name="圖片 5" descr=""/>
          <p:cNvPicPr/>
          <p:nvPr/>
        </p:nvPicPr>
        <p:blipFill>
          <a:blip r:embed="rId5"/>
          <a:stretch/>
        </p:blipFill>
        <p:spPr>
          <a:xfrm>
            <a:off x="1924200" y="3720960"/>
            <a:ext cx="635040" cy="635040"/>
          </a:xfrm>
          <a:prstGeom prst="rect">
            <a:avLst/>
          </a:prstGeom>
          <a:ln>
            <a:noFill/>
          </a:ln>
        </p:spPr>
      </p:pic>
      <p:pic>
        <p:nvPicPr>
          <p:cNvPr id="292" name="圖片 6" descr=""/>
          <p:cNvPicPr/>
          <p:nvPr/>
        </p:nvPicPr>
        <p:blipFill>
          <a:blip r:embed="rId6"/>
          <a:stretch/>
        </p:blipFill>
        <p:spPr>
          <a:xfrm>
            <a:off x="3269880" y="5805000"/>
            <a:ext cx="635040" cy="635040"/>
          </a:xfrm>
          <a:prstGeom prst="rect">
            <a:avLst/>
          </a:prstGeom>
          <a:ln>
            <a:noFill/>
          </a:ln>
        </p:spPr>
      </p:pic>
      <p:pic>
        <p:nvPicPr>
          <p:cNvPr id="293" name="圖片 7" descr=""/>
          <p:cNvPicPr/>
          <p:nvPr/>
        </p:nvPicPr>
        <p:blipFill>
          <a:blip r:embed="rId7"/>
          <a:stretch/>
        </p:blipFill>
        <p:spPr>
          <a:xfrm>
            <a:off x="5196600" y="4986720"/>
            <a:ext cx="657000" cy="81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2289</TotalTime>
  <Application>LibreOffice/6.4.6.2$Linux_X86_64 LibreOffice_project/40$Build-2</Application>
  <Words>206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2015-08-18T02:51:41Z</dcterms:created>
  <dc:creator>OfficePLUS</dc:creator>
  <dc:description/>
  <dc:language>en-US</dc:language>
  <cp:lastModifiedBy/>
  <dcterms:modified xsi:type="dcterms:W3CDTF">2020-11-09T15:30:01Z</dcterms:modified>
  <cp:revision>221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