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Share Tech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hareTech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b192d79a7_6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b192d79a7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0d472703a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0d472703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da6d4c16c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da6d4c16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0d472703a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0d472703a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da6d4c16c_8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da6d4c16c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da6d4c16c_8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da6d4c16c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b192d79a7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b192d79a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b192d79a7_6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b192d79a7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type="title"/>
          </p:nvPr>
        </p:nvSpPr>
        <p:spPr>
          <a:xfrm>
            <a:off x="1561680" y="752040"/>
            <a:ext cx="602028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561680" y="752040"/>
            <a:ext cx="602028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1561680" y="752040"/>
            <a:ext cx="602028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561680" y="752040"/>
            <a:ext cx="602028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5" name="Google Shape;85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1561680" y="752040"/>
            <a:ext cx="602028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561680" y="752040"/>
            <a:ext cx="602028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1561680" y="752040"/>
            <a:ext cx="602028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1561680" y="752040"/>
            <a:ext cx="602028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1561680" y="752040"/>
            <a:ext cx="6020280" cy="95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561680" y="752040"/>
            <a:ext cx="602028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561680" y="752040"/>
            <a:ext cx="602028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1561680" y="752040"/>
            <a:ext cx="602028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1561680" y="752040"/>
            <a:ext cx="602028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1561680" y="752040"/>
            <a:ext cx="602028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1561680" y="752040"/>
            <a:ext cx="602028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1561680" y="752040"/>
            <a:ext cx="602028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1561680" y="752040"/>
            <a:ext cx="602028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1561680" y="752040"/>
            <a:ext cx="602028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idx="1" type="subTitle"/>
          </p:nvPr>
        </p:nvSpPr>
        <p:spPr>
          <a:xfrm>
            <a:off x="1561680" y="752040"/>
            <a:ext cx="6020280" cy="95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561680" y="752040"/>
            <a:ext cx="602028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561680" y="752040"/>
            <a:ext cx="602028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1561680" y="752040"/>
            <a:ext cx="602028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84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61680" y="752040"/>
            <a:ext cx="602028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/>
          <p:nvPr/>
        </p:nvSpPr>
        <p:spPr>
          <a:xfrm>
            <a:off x="1060560" y="1158480"/>
            <a:ext cx="120960" cy="120960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</p:sp>
      <p:sp>
        <p:nvSpPr>
          <p:cNvPr id="8" name="Google Shape;8;p1"/>
          <p:cNvSpPr/>
          <p:nvPr/>
        </p:nvSpPr>
        <p:spPr>
          <a:xfrm>
            <a:off x="7799760" y="916200"/>
            <a:ext cx="120960" cy="120960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</p:sp>
      <p:sp>
        <p:nvSpPr>
          <p:cNvPr id="9" name="Google Shape;9;p1"/>
          <p:cNvSpPr/>
          <p:nvPr/>
        </p:nvSpPr>
        <p:spPr>
          <a:xfrm>
            <a:off x="5257800" y="2452320"/>
            <a:ext cx="57240" cy="57240"/>
          </a:xfrm>
          <a:custGeom>
            <a:rect b="b" l="l" r="r" t="t"/>
            <a:pathLst>
              <a:path extrusionOk="0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" name="Google Shape;10;p1"/>
          <p:cNvSpPr/>
          <p:nvPr/>
        </p:nvSpPr>
        <p:spPr>
          <a:xfrm>
            <a:off x="8710200" y="4821480"/>
            <a:ext cx="97560" cy="97920"/>
          </a:xfrm>
          <a:custGeom>
            <a:rect b="b" l="l" r="r" t="t"/>
            <a:pathLst>
              <a:path extrusionOk="0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1"/>
          <p:cNvSpPr/>
          <p:nvPr/>
        </p:nvSpPr>
        <p:spPr>
          <a:xfrm>
            <a:off x="275760" y="1557000"/>
            <a:ext cx="57600" cy="57240"/>
          </a:xfrm>
          <a:custGeom>
            <a:rect b="b" l="l" r="r" t="t"/>
            <a:pathLst>
              <a:path extrusionOk="0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1"/>
          <p:cNvSpPr/>
          <p:nvPr/>
        </p:nvSpPr>
        <p:spPr>
          <a:xfrm>
            <a:off x="8263800" y="2953800"/>
            <a:ext cx="103680" cy="104040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</p:sp>
      <p:grpSp>
        <p:nvGrpSpPr>
          <p:cNvPr id="13" name="Google Shape;13;p1"/>
          <p:cNvGrpSpPr/>
          <p:nvPr/>
        </p:nvGrpSpPr>
        <p:grpSpPr>
          <a:xfrm>
            <a:off x="8263800" y="-434520"/>
            <a:ext cx="188640" cy="1181520"/>
            <a:chOff x="8263800" y="-434520"/>
            <a:chExt cx="188640" cy="1181520"/>
          </a:xfrm>
        </p:grpSpPr>
        <p:sp>
          <p:nvSpPr>
            <p:cNvPr id="14" name="Google Shape;14;p1"/>
            <p:cNvSpPr/>
            <p:nvPr/>
          </p:nvSpPr>
          <p:spPr>
            <a:xfrm>
              <a:off x="8263800" y="558720"/>
              <a:ext cx="188640" cy="188280"/>
            </a:xfrm>
            <a:custGeom>
              <a:rect b="b" l="l" r="r" t="t"/>
              <a:pathLst>
                <a:path extrusionOk="0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291520" y="42840"/>
              <a:ext cx="132840" cy="132840"/>
            </a:xfrm>
            <a:custGeom>
              <a:rect b="b" l="l" r="r" t="t"/>
              <a:pathLst>
                <a:path extrusionOk="0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6" name="Google Shape;16;p1"/>
            <p:cNvSpPr/>
            <p:nvPr/>
          </p:nvSpPr>
          <p:spPr>
            <a:xfrm>
              <a:off x="8317800" y="-434520"/>
              <a:ext cx="80280" cy="80280"/>
            </a:xfrm>
            <a:custGeom>
              <a:rect b="b" l="l" r="r" t="t"/>
              <a:pathLst>
                <a:path extrusionOk="0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</p:grpSp>
      <p:sp>
        <p:nvSpPr>
          <p:cNvPr id="17" name="Google Shape;17;p1"/>
          <p:cNvSpPr/>
          <p:nvPr/>
        </p:nvSpPr>
        <p:spPr>
          <a:xfrm>
            <a:off x="8485920" y="1614600"/>
            <a:ext cx="80280" cy="80280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</p:sp>
      <p:grpSp>
        <p:nvGrpSpPr>
          <p:cNvPr id="18" name="Google Shape;18;p1"/>
          <p:cNvGrpSpPr/>
          <p:nvPr/>
        </p:nvGrpSpPr>
        <p:grpSpPr>
          <a:xfrm>
            <a:off x="3090600" y="-533520"/>
            <a:ext cx="97560" cy="1146960"/>
            <a:chOff x="3090600" y="-533520"/>
            <a:chExt cx="97560" cy="1146960"/>
          </a:xfrm>
        </p:grpSpPr>
        <p:sp>
          <p:nvSpPr>
            <p:cNvPr id="19" name="Google Shape;19;p1"/>
            <p:cNvSpPr/>
            <p:nvPr/>
          </p:nvSpPr>
          <p:spPr>
            <a:xfrm>
              <a:off x="3090600" y="515520"/>
              <a:ext cx="97560" cy="97920"/>
            </a:xfrm>
            <a:custGeom>
              <a:rect b="b" l="l" r="r" t="t"/>
              <a:pathLst>
                <a:path extrusionOk="0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0" name="Google Shape;20;p1"/>
            <p:cNvSpPr/>
            <p:nvPr/>
          </p:nvSpPr>
          <p:spPr>
            <a:xfrm>
              <a:off x="3135600" y="-533520"/>
              <a:ext cx="8280" cy="894240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</p:sp>
      </p:grpSp>
      <p:grpSp>
        <p:nvGrpSpPr>
          <p:cNvPr id="21" name="Google Shape;21;p1"/>
          <p:cNvGrpSpPr/>
          <p:nvPr/>
        </p:nvGrpSpPr>
        <p:grpSpPr>
          <a:xfrm>
            <a:off x="4892760" y="-340200"/>
            <a:ext cx="120960" cy="760320"/>
            <a:chOff x="4892760" y="-340200"/>
            <a:chExt cx="120960" cy="760320"/>
          </a:xfrm>
        </p:grpSpPr>
        <p:sp>
          <p:nvSpPr>
            <p:cNvPr id="22" name="Google Shape;22;p1"/>
            <p:cNvSpPr/>
            <p:nvPr/>
          </p:nvSpPr>
          <p:spPr>
            <a:xfrm>
              <a:off x="4892760" y="299160"/>
              <a:ext cx="120960" cy="120960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</p:sp>
        <p:sp>
          <p:nvSpPr>
            <p:cNvPr id="23" name="Google Shape;23;p1"/>
            <p:cNvSpPr/>
            <p:nvPr/>
          </p:nvSpPr>
          <p:spPr>
            <a:xfrm>
              <a:off x="4956480" y="-340200"/>
              <a:ext cx="8280" cy="554040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</p:sp>
      </p:grpSp>
      <p:grpSp>
        <p:nvGrpSpPr>
          <p:cNvPr id="24" name="Google Shape;24;p1"/>
          <p:cNvGrpSpPr/>
          <p:nvPr/>
        </p:nvGrpSpPr>
        <p:grpSpPr>
          <a:xfrm>
            <a:off x="250560" y="2402280"/>
            <a:ext cx="188280" cy="2468160"/>
            <a:chOff x="250560" y="2402280"/>
            <a:chExt cx="188280" cy="2468160"/>
          </a:xfrm>
        </p:grpSpPr>
        <p:sp>
          <p:nvSpPr>
            <p:cNvPr id="25" name="Google Shape;25;p1"/>
            <p:cNvSpPr/>
            <p:nvPr/>
          </p:nvSpPr>
          <p:spPr>
            <a:xfrm>
              <a:off x="250560" y="4681800"/>
              <a:ext cx="188280" cy="188640"/>
            </a:xfrm>
            <a:custGeom>
              <a:rect b="b" l="l" r="r" t="t"/>
              <a:pathLst>
                <a:path extrusionOk="0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6" name="Google Shape;26;p1"/>
            <p:cNvSpPr/>
            <p:nvPr/>
          </p:nvSpPr>
          <p:spPr>
            <a:xfrm>
              <a:off x="278280" y="4166280"/>
              <a:ext cx="132840" cy="132840"/>
            </a:xfrm>
            <a:custGeom>
              <a:rect b="b" l="l" r="r" t="t"/>
              <a:pathLst>
                <a:path extrusionOk="0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7" name="Google Shape;27;p1"/>
            <p:cNvSpPr/>
            <p:nvPr/>
          </p:nvSpPr>
          <p:spPr>
            <a:xfrm>
              <a:off x="304560" y="3688920"/>
              <a:ext cx="80280" cy="80280"/>
            </a:xfrm>
            <a:custGeom>
              <a:rect b="b" l="l" r="r" t="t"/>
              <a:pathLst>
                <a:path extrusionOk="0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8" name="Google Shape;28;p1"/>
            <p:cNvSpPr/>
            <p:nvPr/>
          </p:nvSpPr>
          <p:spPr>
            <a:xfrm>
              <a:off x="340560" y="2402280"/>
              <a:ext cx="8280" cy="1011240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</p:sp>
      </p:grpSp>
      <p:sp>
        <p:nvSpPr>
          <p:cNvPr id="29" name="Google Shape;29;p1"/>
          <p:cNvSpPr/>
          <p:nvPr/>
        </p:nvSpPr>
        <p:spPr>
          <a:xfrm>
            <a:off x="8935560" y="0"/>
            <a:ext cx="8280" cy="2519280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</p:sp>
      <p:sp>
        <p:nvSpPr>
          <p:cNvPr id="30" name="Google Shape;30;p1"/>
          <p:cNvSpPr/>
          <p:nvPr/>
        </p:nvSpPr>
        <p:spPr>
          <a:xfrm>
            <a:off x="646920" y="21600"/>
            <a:ext cx="8280" cy="1688760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</p:sp>
      <p:grpSp>
        <p:nvGrpSpPr>
          <p:cNvPr id="31" name="Google Shape;31;p1"/>
          <p:cNvGrpSpPr/>
          <p:nvPr/>
        </p:nvGrpSpPr>
        <p:grpSpPr>
          <a:xfrm>
            <a:off x="2038680" y="173880"/>
            <a:ext cx="57240" cy="831600"/>
            <a:chOff x="2038680" y="173880"/>
            <a:chExt cx="57240" cy="831600"/>
          </a:xfrm>
        </p:grpSpPr>
        <p:sp>
          <p:nvSpPr>
            <p:cNvPr id="32" name="Google Shape;32;p1"/>
            <p:cNvSpPr/>
            <p:nvPr/>
          </p:nvSpPr>
          <p:spPr>
            <a:xfrm>
              <a:off x="2038680" y="947880"/>
              <a:ext cx="57240" cy="57600"/>
            </a:xfrm>
            <a:custGeom>
              <a:rect b="b" l="l" r="r" t="t"/>
              <a:pathLst>
                <a:path extrusionOk="0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3" name="Google Shape;33;p1"/>
            <p:cNvSpPr/>
            <p:nvPr/>
          </p:nvSpPr>
          <p:spPr>
            <a:xfrm>
              <a:off x="2063160" y="173880"/>
              <a:ext cx="7920" cy="691560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</p:sp>
      </p:grp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845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7202520" y="916200"/>
            <a:ext cx="120960" cy="120960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</p:sp>
      <p:sp>
        <p:nvSpPr>
          <p:cNvPr id="92" name="Google Shape;92;p15"/>
          <p:cNvSpPr/>
          <p:nvPr/>
        </p:nvSpPr>
        <p:spPr>
          <a:xfrm>
            <a:off x="8263800" y="2953800"/>
            <a:ext cx="103680" cy="104040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</p:sp>
      <p:grpSp>
        <p:nvGrpSpPr>
          <p:cNvPr id="93" name="Google Shape;93;p15"/>
          <p:cNvGrpSpPr/>
          <p:nvPr/>
        </p:nvGrpSpPr>
        <p:grpSpPr>
          <a:xfrm>
            <a:off x="8263800" y="-434520"/>
            <a:ext cx="188640" cy="1181520"/>
            <a:chOff x="8263800" y="-434520"/>
            <a:chExt cx="188640" cy="1181520"/>
          </a:xfrm>
        </p:grpSpPr>
        <p:sp>
          <p:nvSpPr>
            <p:cNvPr id="94" name="Google Shape;94;p15"/>
            <p:cNvSpPr/>
            <p:nvPr/>
          </p:nvSpPr>
          <p:spPr>
            <a:xfrm>
              <a:off x="8263800" y="558720"/>
              <a:ext cx="188640" cy="188280"/>
            </a:xfrm>
            <a:custGeom>
              <a:rect b="b" l="l" r="r" t="t"/>
              <a:pathLst>
                <a:path extrusionOk="0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95" name="Google Shape;95;p15"/>
            <p:cNvSpPr/>
            <p:nvPr/>
          </p:nvSpPr>
          <p:spPr>
            <a:xfrm>
              <a:off x="8291520" y="42840"/>
              <a:ext cx="132840" cy="132840"/>
            </a:xfrm>
            <a:custGeom>
              <a:rect b="b" l="l" r="r" t="t"/>
              <a:pathLst>
                <a:path extrusionOk="0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96" name="Google Shape;96;p15"/>
            <p:cNvSpPr/>
            <p:nvPr/>
          </p:nvSpPr>
          <p:spPr>
            <a:xfrm>
              <a:off x="8317800" y="-434520"/>
              <a:ext cx="80280" cy="80280"/>
            </a:xfrm>
            <a:custGeom>
              <a:rect b="b" l="l" r="r" t="t"/>
              <a:pathLst>
                <a:path extrusionOk="0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</p:grpSp>
      <p:sp>
        <p:nvSpPr>
          <p:cNvPr id="97" name="Google Shape;97;p15"/>
          <p:cNvSpPr/>
          <p:nvPr/>
        </p:nvSpPr>
        <p:spPr>
          <a:xfrm>
            <a:off x="8485920" y="1614600"/>
            <a:ext cx="80280" cy="80280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</p:sp>
      <p:grpSp>
        <p:nvGrpSpPr>
          <p:cNvPr id="98" name="Google Shape;98;p15"/>
          <p:cNvGrpSpPr/>
          <p:nvPr/>
        </p:nvGrpSpPr>
        <p:grpSpPr>
          <a:xfrm>
            <a:off x="3643920" y="-436320"/>
            <a:ext cx="132840" cy="1951920"/>
            <a:chOff x="3643920" y="-436320"/>
            <a:chExt cx="132840" cy="1951920"/>
          </a:xfrm>
        </p:grpSpPr>
        <p:sp>
          <p:nvSpPr>
            <p:cNvPr id="99" name="Google Shape;99;p15"/>
            <p:cNvSpPr/>
            <p:nvPr/>
          </p:nvSpPr>
          <p:spPr>
            <a:xfrm>
              <a:off x="3643920" y="1382760"/>
              <a:ext cx="132840" cy="132840"/>
            </a:xfrm>
            <a:custGeom>
              <a:rect b="b" l="l" r="r" t="t"/>
              <a:pathLst>
                <a:path extrusionOk="0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00" name="Google Shape;100;p15"/>
            <p:cNvSpPr/>
            <p:nvPr/>
          </p:nvSpPr>
          <p:spPr>
            <a:xfrm>
              <a:off x="3706200" y="-436320"/>
              <a:ext cx="8280" cy="1694880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</p:sp>
      </p:grpSp>
      <p:sp>
        <p:nvSpPr>
          <p:cNvPr id="101" name="Google Shape;101;p15"/>
          <p:cNvSpPr/>
          <p:nvPr/>
        </p:nvSpPr>
        <p:spPr>
          <a:xfrm>
            <a:off x="8935560" y="0"/>
            <a:ext cx="8280" cy="2519280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</p:sp>
      <p:grpSp>
        <p:nvGrpSpPr>
          <p:cNvPr id="102" name="Google Shape;102;p15"/>
          <p:cNvGrpSpPr/>
          <p:nvPr/>
        </p:nvGrpSpPr>
        <p:grpSpPr>
          <a:xfrm>
            <a:off x="8008200" y="2108880"/>
            <a:ext cx="198720" cy="2139480"/>
            <a:chOff x="8008200" y="2108880"/>
            <a:chExt cx="198720" cy="2139480"/>
          </a:xfrm>
        </p:grpSpPr>
        <p:sp>
          <p:nvSpPr>
            <p:cNvPr id="103" name="Google Shape;103;p15"/>
            <p:cNvSpPr/>
            <p:nvPr/>
          </p:nvSpPr>
          <p:spPr>
            <a:xfrm>
              <a:off x="8008200" y="4049640"/>
              <a:ext cx="198720" cy="19872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</p:sp>
        <p:sp>
          <p:nvSpPr>
            <p:cNvPr id="104" name="Google Shape;104;p15"/>
            <p:cNvSpPr/>
            <p:nvPr/>
          </p:nvSpPr>
          <p:spPr>
            <a:xfrm>
              <a:off x="8103240" y="2108880"/>
              <a:ext cx="8280" cy="1793520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</p:sp>
      </p:grpSp>
      <p:grpSp>
        <p:nvGrpSpPr>
          <p:cNvPr id="105" name="Google Shape;105;p15"/>
          <p:cNvGrpSpPr/>
          <p:nvPr/>
        </p:nvGrpSpPr>
        <p:grpSpPr>
          <a:xfrm>
            <a:off x="520920" y="1091520"/>
            <a:ext cx="198720" cy="2139480"/>
            <a:chOff x="520920" y="1091520"/>
            <a:chExt cx="198720" cy="2139480"/>
          </a:xfrm>
        </p:grpSpPr>
        <p:sp>
          <p:nvSpPr>
            <p:cNvPr id="106" name="Google Shape;106;p15"/>
            <p:cNvSpPr/>
            <p:nvPr/>
          </p:nvSpPr>
          <p:spPr>
            <a:xfrm>
              <a:off x="520920" y="3032280"/>
              <a:ext cx="198720" cy="19872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</p:sp>
        <p:sp>
          <p:nvSpPr>
            <p:cNvPr id="107" name="Google Shape;107;p15"/>
            <p:cNvSpPr/>
            <p:nvPr/>
          </p:nvSpPr>
          <p:spPr>
            <a:xfrm>
              <a:off x="616320" y="1091520"/>
              <a:ext cx="8280" cy="1793520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</p:sp>
      </p:grpSp>
      <p:sp>
        <p:nvSpPr>
          <p:cNvPr id="108" name="Google Shape;108;p15"/>
          <p:cNvSpPr txBox="1"/>
          <p:nvPr>
            <p:ph type="title"/>
          </p:nvPr>
        </p:nvSpPr>
        <p:spPr>
          <a:xfrm>
            <a:off x="2031120" y="1742760"/>
            <a:ext cx="2621520" cy="8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Google Shape;109;p15"/>
          <p:cNvSpPr txBox="1"/>
          <p:nvPr>
            <p:ph idx="2" type="title"/>
          </p:nvPr>
        </p:nvSpPr>
        <p:spPr>
          <a:xfrm>
            <a:off x="5834880" y="2122200"/>
            <a:ext cx="980640" cy="577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/>
        </p:nvSpPr>
        <p:spPr>
          <a:xfrm>
            <a:off x="2849980" y="3061928"/>
            <a:ext cx="41583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指導教授：徐瑞壕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組員：錢承 陳嘉儀 謝朋潔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1608850" y="1459413"/>
            <a:ext cx="65826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6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智慧物聯網裝置配對與授權轉移的</a:t>
            </a:r>
            <a:r>
              <a:rPr b="0" i="0" lang="zh-TW" sz="3600" u="none" cap="none" strike="noStrike">
                <a:solidFill>
                  <a:srgbClr val="00CFCC"/>
                </a:solidFill>
                <a:latin typeface="DFKai-SB"/>
                <a:ea typeface="DFKai-SB"/>
                <a:cs typeface="DFKai-SB"/>
                <a:sym typeface="DFKai-SB"/>
              </a:rPr>
              <a:t>安全機制</a:t>
            </a:r>
            <a:r>
              <a:rPr b="0" i="0" lang="zh-TW" sz="36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之研究與實作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1917360" y="4715640"/>
            <a:ext cx="120960" cy="120960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</p:sp>
      <p:sp>
        <p:nvSpPr>
          <p:cNvPr id="166" name="Google Shape;166;p28"/>
          <p:cNvSpPr/>
          <p:nvPr/>
        </p:nvSpPr>
        <p:spPr>
          <a:xfrm>
            <a:off x="7048080" y="3537720"/>
            <a:ext cx="57600" cy="57600"/>
          </a:xfrm>
          <a:custGeom>
            <a:rect b="b" l="l" r="r" t="t"/>
            <a:pathLst>
              <a:path extrusionOk="0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7" name="Google Shape;167;p28"/>
          <p:cNvSpPr/>
          <p:nvPr/>
        </p:nvSpPr>
        <p:spPr>
          <a:xfrm>
            <a:off x="2307960" y="3002400"/>
            <a:ext cx="103680" cy="104040"/>
          </a:xfrm>
          <a:custGeom>
            <a:rect b="b" l="l" r="r" t="t"/>
            <a:pathLst>
              <a:path extrusionOk="0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8" name="Google Shape;168;p28"/>
          <p:cNvSpPr/>
          <p:nvPr/>
        </p:nvSpPr>
        <p:spPr>
          <a:xfrm>
            <a:off x="6293160" y="835560"/>
            <a:ext cx="80280" cy="80280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</p:sp>
      <p:sp>
        <p:nvSpPr>
          <p:cNvPr id="169" name="Google Shape;169;p28"/>
          <p:cNvSpPr/>
          <p:nvPr/>
        </p:nvSpPr>
        <p:spPr>
          <a:xfrm>
            <a:off x="5969520" y="3118680"/>
            <a:ext cx="119520" cy="119520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</p:sp>
      <p:sp>
        <p:nvSpPr>
          <p:cNvPr id="170" name="Google Shape;170;p28"/>
          <p:cNvSpPr/>
          <p:nvPr/>
        </p:nvSpPr>
        <p:spPr>
          <a:xfrm>
            <a:off x="2924280" y="4302360"/>
            <a:ext cx="119520" cy="119520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</p:sp>
      <p:grpSp>
        <p:nvGrpSpPr>
          <p:cNvPr id="171" name="Google Shape;171;p28"/>
          <p:cNvGrpSpPr/>
          <p:nvPr/>
        </p:nvGrpSpPr>
        <p:grpSpPr>
          <a:xfrm>
            <a:off x="6232320" y="3696480"/>
            <a:ext cx="120960" cy="1072800"/>
            <a:chOff x="6232320" y="3696480"/>
            <a:chExt cx="120960" cy="1072800"/>
          </a:xfrm>
        </p:grpSpPr>
        <p:sp>
          <p:nvSpPr>
            <p:cNvPr id="172" name="Google Shape;172;p28"/>
            <p:cNvSpPr/>
            <p:nvPr/>
          </p:nvSpPr>
          <p:spPr>
            <a:xfrm>
              <a:off x="6232320" y="4648320"/>
              <a:ext cx="120960" cy="120960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</p:sp>
        <p:sp>
          <p:nvSpPr>
            <p:cNvPr id="173" name="Google Shape;173;p28"/>
            <p:cNvSpPr/>
            <p:nvPr/>
          </p:nvSpPr>
          <p:spPr>
            <a:xfrm>
              <a:off x="6288840" y="3696480"/>
              <a:ext cx="8280" cy="872280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</p:sp>
      </p:grpSp>
      <p:grpSp>
        <p:nvGrpSpPr>
          <p:cNvPr id="174" name="Google Shape;174;p28"/>
          <p:cNvGrpSpPr/>
          <p:nvPr/>
        </p:nvGrpSpPr>
        <p:grpSpPr>
          <a:xfrm>
            <a:off x="6780600" y="337680"/>
            <a:ext cx="132840" cy="1951920"/>
            <a:chOff x="6780600" y="337680"/>
            <a:chExt cx="132840" cy="1951920"/>
          </a:xfrm>
        </p:grpSpPr>
        <p:sp>
          <p:nvSpPr>
            <p:cNvPr id="175" name="Google Shape;175;p28"/>
            <p:cNvSpPr/>
            <p:nvPr/>
          </p:nvSpPr>
          <p:spPr>
            <a:xfrm>
              <a:off x="6780600" y="2156760"/>
              <a:ext cx="132840" cy="132840"/>
            </a:xfrm>
            <a:custGeom>
              <a:rect b="b" l="l" r="r" t="t"/>
              <a:pathLst>
                <a:path extrusionOk="0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76" name="Google Shape;176;p28"/>
            <p:cNvSpPr/>
            <p:nvPr/>
          </p:nvSpPr>
          <p:spPr>
            <a:xfrm>
              <a:off x="6842880" y="337680"/>
              <a:ext cx="8280" cy="1694880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</p:sp>
      </p:grpSp>
      <p:grpSp>
        <p:nvGrpSpPr>
          <p:cNvPr id="177" name="Google Shape;177;p28"/>
          <p:cNvGrpSpPr/>
          <p:nvPr/>
        </p:nvGrpSpPr>
        <p:grpSpPr>
          <a:xfrm>
            <a:off x="1608840" y="1280160"/>
            <a:ext cx="198720" cy="2828160"/>
            <a:chOff x="1608840" y="1280160"/>
            <a:chExt cx="198720" cy="2828160"/>
          </a:xfrm>
        </p:grpSpPr>
        <p:sp>
          <p:nvSpPr>
            <p:cNvPr id="178" name="Google Shape;178;p28"/>
            <p:cNvSpPr/>
            <p:nvPr/>
          </p:nvSpPr>
          <p:spPr>
            <a:xfrm>
              <a:off x="1608840" y="3909600"/>
              <a:ext cx="198720" cy="198720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</p:sp>
        <p:sp>
          <p:nvSpPr>
            <p:cNvPr id="179" name="Google Shape;179;p28"/>
            <p:cNvSpPr/>
            <p:nvPr/>
          </p:nvSpPr>
          <p:spPr>
            <a:xfrm>
              <a:off x="1656000" y="3269520"/>
              <a:ext cx="103680" cy="103680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</p:sp>
        <p:sp>
          <p:nvSpPr>
            <p:cNvPr id="180" name="Google Shape;180;p28"/>
            <p:cNvSpPr/>
            <p:nvPr/>
          </p:nvSpPr>
          <p:spPr>
            <a:xfrm>
              <a:off x="1704240" y="1280160"/>
              <a:ext cx="8280" cy="1793880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</p:sp>
      </p:grpSp>
      <p:sp>
        <p:nvSpPr>
          <p:cNvPr id="181" name="Google Shape;181;p28"/>
          <p:cNvSpPr/>
          <p:nvPr/>
        </p:nvSpPr>
        <p:spPr>
          <a:xfrm>
            <a:off x="2355840" y="3696480"/>
            <a:ext cx="8280" cy="2519280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</p:sp>
      <p:sp>
        <p:nvSpPr>
          <p:cNvPr id="182" name="Google Shape;182;p28"/>
          <p:cNvSpPr/>
          <p:nvPr/>
        </p:nvSpPr>
        <p:spPr>
          <a:xfrm>
            <a:off x="7446600" y="3454920"/>
            <a:ext cx="8280" cy="1688760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</p:sp>
      <p:grpSp>
        <p:nvGrpSpPr>
          <p:cNvPr id="183" name="Google Shape;183;p28"/>
          <p:cNvGrpSpPr/>
          <p:nvPr/>
        </p:nvGrpSpPr>
        <p:grpSpPr>
          <a:xfrm>
            <a:off x="8008200" y="2108880"/>
            <a:ext cx="198720" cy="2139480"/>
            <a:chOff x="8008200" y="2108880"/>
            <a:chExt cx="198720" cy="2139480"/>
          </a:xfrm>
        </p:grpSpPr>
        <p:sp>
          <p:nvSpPr>
            <p:cNvPr id="184" name="Google Shape;184;p28"/>
            <p:cNvSpPr/>
            <p:nvPr/>
          </p:nvSpPr>
          <p:spPr>
            <a:xfrm>
              <a:off x="8008200" y="4049640"/>
              <a:ext cx="198720" cy="19872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</p:sp>
        <p:sp>
          <p:nvSpPr>
            <p:cNvPr id="185" name="Google Shape;185;p28"/>
            <p:cNvSpPr/>
            <p:nvPr/>
          </p:nvSpPr>
          <p:spPr>
            <a:xfrm>
              <a:off x="8103240" y="2108880"/>
              <a:ext cx="8280" cy="1793520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</p:sp>
      </p:grpSp>
      <p:grpSp>
        <p:nvGrpSpPr>
          <p:cNvPr id="186" name="Google Shape;186;p28"/>
          <p:cNvGrpSpPr/>
          <p:nvPr/>
        </p:nvGrpSpPr>
        <p:grpSpPr>
          <a:xfrm>
            <a:off x="4472640" y="3928680"/>
            <a:ext cx="198720" cy="866520"/>
            <a:chOff x="4472640" y="3928680"/>
            <a:chExt cx="198720" cy="866520"/>
          </a:xfrm>
        </p:grpSpPr>
        <p:sp>
          <p:nvSpPr>
            <p:cNvPr id="187" name="Google Shape;187;p28"/>
            <p:cNvSpPr/>
            <p:nvPr/>
          </p:nvSpPr>
          <p:spPr>
            <a:xfrm>
              <a:off x="4472640" y="3928680"/>
              <a:ext cx="198720" cy="21960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</p:sp>
        <p:sp>
          <p:nvSpPr>
            <p:cNvPr id="188" name="Google Shape;188;p28"/>
            <p:cNvSpPr/>
            <p:nvPr/>
          </p:nvSpPr>
          <p:spPr>
            <a:xfrm>
              <a:off x="4519800" y="4370040"/>
              <a:ext cx="103680" cy="11484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</p:sp>
        <p:sp>
          <p:nvSpPr>
            <p:cNvPr id="189" name="Google Shape;189;p28"/>
            <p:cNvSpPr/>
            <p:nvPr/>
          </p:nvSpPr>
          <p:spPr>
            <a:xfrm>
              <a:off x="4531680" y="4706640"/>
              <a:ext cx="80280" cy="8856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/>
        </p:nvSpPr>
        <p:spPr>
          <a:xfrm>
            <a:off x="5499925" y="4367350"/>
            <a:ext cx="19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手機APP預計使用版型</a:t>
            </a:r>
            <a:endParaRPr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54" name="Google Shape;254;p37"/>
          <p:cNvSpPr txBox="1"/>
          <p:nvPr/>
        </p:nvSpPr>
        <p:spPr>
          <a:xfrm>
            <a:off x="657400" y="1717500"/>
            <a:ext cx="3615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FKai-SB"/>
              <a:buChar char="●"/>
            </a:pP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利用App建立藍芽連線</a:t>
            </a:r>
            <a:endParaRPr sz="1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FKai-SB"/>
              <a:buChar char="●"/>
            </a:pP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將樹莓派傳輸至內網的影像擷取至App監控(用於判斷有無連線成功)</a:t>
            </a:r>
            <a:endParaRPr sz="1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125" y="1310438"/>
            <a:ext cx="4190602" cy="29281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7"/>
          <p:cNvSpPr txBox="1"/>
          <p:nvPr/>
        </p:nvSpPr>
        <p:spPr>
          <a:xfrm>
            <a:off x="907250" y="527575"/>
            <a:ext cx="401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使用Android studio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/>
          <p:nvPr/>
        </p:nvSpPr>
        <p:spPr>
          <a:xfrm>
            <a:off x="1917360" y="4715640"/>
            <a:ext cx="120960" cy="120960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</p:sp>
      <p:sp>
        <p:nvSpPr>
          <p:cNvPr id="262" name="Google Shape;262;p38"/>
          <p:cNvSpPr/>
          <p:nvPr/>
        </p:nvSpPr>
        <p:spPr>
          <a:xfrm>
            <a:off x="7048080" y="3537720"/>
            <a:ext cx="57600" cy="57600"/>
          </a:xfrm>
          <a:custGeom>
            <a:rect b="b" l="l" r="r" t="t"/>
            <a:pathLst>
              <a:path extrusionOk="0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63" name="Google Shape;263;p38"/>
          <p:cNvSpPr/>
          <p:nvPr/>
        </p:nvSpPr>
        <p:spPr>
          <a:xfrm>
            <a:off x="2307960" y="3002400"/>
            <a:ext cx="103680" cy="104040"/>
          </a:xfrm>
          <a:custGeom>
            <a:rect b="b" l="l" r="r" t="t"/>
            <a:pathLst>
              <a:path extrusionOk="0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64" name="Google Shape;264;p38"/>
          <p:cNvSpPr/>
          <p:nvPr/>
        </p:nvSpPr>
        <p:spPr>
          <a:xfrm>
            <a:off x="6293160" y="835560"/>
            <a:ext cx="80280" cy="80280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</p:sp>
      <p:sp>
        <p:nvSpPr>
          <p:cNvPr id="265" name="Google Shape;265;p38"/>
          <p:cNvSpPr/>
          <p:nvPr/>
        </p:nvSpPr>
        <p:spPr>
          <a:xfrm>
            <a:off x="5969520" y="3118680"/>
            <a:ext cx="119520" cy="119520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</p:sp>
      <p:sp>
        <p:nvSpPr>
          <p:cNvPr id="266" name="Google Shape;266;p38"/>
          <p:cNvSpPr/>
          <p:nvPr/>
        </p:nvSpPr>
        <p:spPr>
          <a:xfrm>
            <a:off x="2924280" y="4302360"/>
            <a:ext cx="119520" cy="119520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</p:sp>
      <p:grpSp>
        <p:nvGrpSpPr>
          <p:cNvPr id="267" name="Google Shape;267;p38"/>
          <p:cNvGrpSpPr/>
          <p:nvPr/>
        </p:nvGrpSpPr>
        <p:grpSpPr>
          <a:xfrm>
            <a:off x="6232320" y="3696480"/>
            <a:ext cx="120960" cy="1072800"/>
            <a:chOff x="6232320" y="3696480"/>
            <a:chExt cx="120960" cy="1072800"/>
          </a:xfrm>
        </p:grpSpPr>
        <p:sp>
          <p:nvSpPr>
            <p:cNvPr id="268" name="Google Shape;268;p38"/>
            <p:cNvSpPr/>
            <p:nvPr/>
          </p:nvSpPr>
          <p:spPr>
            <a:xfrm>
              <a:off x="6232320" y="4648320"/>
              <a:ext cx="120960" cy="120960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</p:sp>
        <p:sp>
          <p:nvSpPr>
            <p:cNvPr id="269" name="Google Shape;269;p38"/>
            <p:cNvSpPr/>
            <p:nvPr/>
          </p:nvSpPr>
          <p:spPr>
            <a:xfrm>
              <a:off x="6288840" y="3696480"/>
              <a:ext cx="8280" cy="872280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</p:sp>
      </p:grpSp>
      <p:grpSp>
        <p:nvGrpSpPr>
          <p:cNvPr id="270" name="Google Shape;270;p38"/>
          <p:cNvGrpSpPr/>
          <p:nvPr/>
        </p:nvGrpSpPr>
        <p:grpSpPr>
          <a:xfrm>
            <a:off x="6780600" y="337680"/>
            <a:ext cx="132840" cy="1951920"/>
            <a:chOff x="6780600" y="337680"/>
            <a:chExt cx="132840" cy="1951920"/>
          </a:xfrm>
        </p:grpSpPr>
        <p:sp>
          <p:nvSpPr>
            <p:cNvPr id="271" name="Google Shape;271;p38"/>
            <p:cNvSpPr/>
            <p:nvPr/>
          </p:nvSpPr>
          <p:spPr>
            <a:xfrm>
              <a:off x="6780600" y="2156760"/>
              <a:ext cx="132840" cy="132840"/>
            </a:xfrm>
            <a:custGeom>
              <a:rect b="b" l="l" r="r" t="t"/>
              <a:pathLst>
                <a:path extrusionOk="0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72" name="Google Shape;272;p38"/>
            <p:cNvSpPr/>
            <p:nvPr/>
          </p:nvSpPr>
          <p:spPr>
            <a:xfrm>
              <a:off x="6842880" y="337680"/>
              <a:ext cx="8280" cy="1694880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</p:sp>
      </p:grpSp>
      <p:grpSp>
        <p:nvGrpSpPr>
          <p:cNvPr id="273" name="Google Shape;273;p38"/>
          <p:cNvGrpSpPr/>
          <p:nvPr/>
        </p:nvGrpSpPr>
        <p:grpSpPr>
          <a:xfrm>
            <a:off x="1608840" y="1280160"/>
            <a:ext cx="198720" cy="2828160"/>
            <a:chOff x="1608840" y="1280160"/>
            <a:chExt cx="198720" cy="2828160"/>
          </a:xfrm>
        </p:grpSpPr>
        <p:sp>
          <p:nvSpPr>
            <p:cNvPr id="274" name="Google Shape;274;p38"/>
            <p:cNvSpPr/>
            <p:nvPr/>
          </p:nvSpPr>
          <p:spPr>
            <a:xfrm>
              <a:off x="1608840" y="3909600"/>
              <a:ext cx="198720" cy="198720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</p:sp>
        <p:sp>
          <p:nvSpPr>
            <p:cNvPr id="275" name="Google Shape;275;p38"/>
            <p:cNvSpPr/>
            <p:nvPr/>
          </p:nvSpPr>
          <p:spPr>
            <a:xfrm>
              <a:off x="1656000" y="3269520"/>
              <a:ext cx="103680" cy="103680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</p:sp>
        <p:sp>
          <p:nvSpPr>
            <p:cNvPr id="276" name="Google Shape;276;p38"/>
            <p:cNvSpPr/>
            <p:nvPr/>
          </p:nvSpPr>
          <p:spPr>
            <a:xfrm>
              <a:off x="1704240" y="1280160"/>
              <a:ext cx="8280" cy="1793880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</p:sp>
      </p:grpSp>
      <p:sp>
        <p:nvSpPr>
          <p:cNvPr id="277" name="Google Shape;277;p38"/>
          <p:cNvSpPr/>
          <p:nvPr/>
        </p:nvSpPr>
        <p:spPr>
          <a:xfrm>
            <a:off x="2355840" y="3696480"/>
            <a:ext cx="8280" cy="2519280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</p:sp>
      <p:sp>
        <p:nvSpPr>
          <p:cNvPr id="278" name="Google Shape;278;p38"/>
          <p:cNvSpPr/>
          <p:nvPr/>
        </p:nvSpPr>
        <p:spPr>
          <a:xfrm>
            <a:off x="7446600" y="3454920"/>
            <a:ext cx="8280" cy="1688760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</p:sp>
      <p:grpSp>
        <p:nvGrpSpPr>
          <p:cNvPr id="279" name="Google Shape;279;p38"/>
          <p:cNvGrpSpPr/>
          <p:nvPr/>
        </p:nvGrpSpPr>
        <p:grpSpPr>
          <a:xfrm>
            <a:off x="8008200" y="2108880"/>
            <a:ext cx="198720" cy="2139480"/>
            <a:chOff x="8008200" y="2108880"/>
            <a:chExt cx="198720" cy="2139480"/>
          </a:xfrm>
        </p:grpSpPr>
        <p:sp>
          <p:nvSpPr>
            <p:cNvPr id="280" name="Google Shape;280;p38"/>
            <p:cNvSpPr/>
            <p:nvPr/>
          </p:nvSpPr>
          <p:spPr>
            <a:xfrm>
              <a:off x="8008200" y="4049640"/>
              <a:ext cx="198720" cy="19872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</p:sp>
        <p:sp>
          <p:nvSpPr>
            <p:cNvPr id="281" name="Google Shape;281;p38"/>
            <p:cNvSpPr/>
            <p:nvPr/>
          </p:nvSpPr>
          <p:spPr>
            <a:xfrm>
              <a:off x="8103240" y="2108880"/>
              <a:ext cx="8280" cy="1793520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</p:sp>
      </p:grpSp>
      <p:grpSp>
        <p:nvGrpSpPr>
          <p:cNvPr id="282" name="Google Shape;282;p38"/>
          <p:cNvGrpSpPr/>
          <p:nvPr/>
        </p:nvGrpSpPr>
        <p:grpSpPr>
          <a:xfrm>
            <a:off x="4472640" y="3928680"/>
            <a:ext cx="198720" cy="866520"/>
            <a:chOff x="4472640" y="3928680"/>
            <a:chExt cx="198720" cy="866520"/>
          </a:xfrm>
        </p:grpSpPr>
        <p:sp>
          <p:nvSpPr>
            <p:cNvPr id="283" name="Google Shape;283;p38"/>
            <p:cNvSpPr/>
            <p:nvPr/>
          </p:nvSpPr>
          <p:spPr>
            <a:xfrm>
              <a:off x="4472640" y="3928680"/>
              <a:ext cx="198720" cy="21960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</p:sp>
        <p:sp>
          <p:nvSpPr>
            <p:cNvPr id="284" name="Google Shape;284;p38"/>
            <p:cNvSpPr/>
            <p:nvPr/>
          </p:nvSpPr>
          <p:spPr>
            <a:xfrm>
              <a:off x="4519800" y="4370040"/>
              <a:ext cx="103680" cy="11484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</p:sp>
        <p:sp>
          <p:nvSpPr>
            <p:cNvPr id="285" name="Google Shape;285;p38"/>
            <p:cNvSpPr/>
            <p:nvPr/>
          </p:nvSpPr>
          <p:spPr>
            <a:xfrm>
              <a:off x="4531680" y="4706640"/>
              <a:ext cx="80280" cy="8856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</p:sp>
      </p:grpSp>
      <p:sp>
        <p:nvSpPr>
          <p:cNvPr id="286" name="Google Shape;286;p38"/>
          <p:cNvSpPr/>
          <p:nvPr/>
        </p:nvSpPr>
        <p:spPr>
          <a:xfrm>
            <a:off x="2561040" y="1072440"/>
            <a:ext cx="3822840" cy="26344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5200" u="none" cap="none" strike="noStrike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THANKS</a:t>
            </a:r>
            <a:endParaRPr b="0" i="0" sz="5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5200" u="none" cap="none" strike="noStrike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FOR</a:t>
            </a:r>
            <a:endParaRPr b="0" i="0" sz="5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5200" u="none" cap="none" strike="noStrike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LISTENING</a:t>
            </a:r>
            <a:endParaRPr b="0" i="0" sz="5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/>
        </p:nvSpPr>
        <p:spPr>
          <a:xfrm>
            <a:off x="5737155" y="1493975"/>
            <a:ext cx="9807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6000" u="none" cap="none" strike="noStrike">
                <a:solidFill>
                  <a:srgbClr val="002845"/>
                </a:solidFill>
                <a:latin typeface="Share Tech"/>
                <a:ea typeface="Share Tech"/>
                <a:cs typeface="Share Tech"/>
                <a:sym typeface="Share Tech"/>
              </a:rPr>
              <a:t>0</a:t>
            </a:r>
            <a:r>
              <a:rPr lang="zh-TW" sz="6000">
                <a:solidFill>
                  <a:srgbClr val="002845"/>
                </a:solidFill>
                <a:latin typeface="Share Tech"/>
                <a:ea typeface="Share Tech"/>
                <a:cs typeface="Share Tech"/>
                <a:sym typeface="Share Tech"/>
              </a:rPr>
              <a:t>1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1272795" y="3240695"/>
            <a:ext cx="6279634" cy="104040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1272075" y="3240695"/>
            <a:ext cx="5074258" cy="104040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 txBox="1"/>
          <p:nvPr/>
        </p:nvSpPr>
        <p:spPr>
          <a:xfrm>
            <a:off x="1272800" y="2071475"/>
            <a:ext cx="30162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實作架構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/>
        </p:nvSpPr>
        <p:spPr>
          <a:xfrm>
            <a:off x="635150" y="295575"/>
            <a:ext cx="331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架構圖</a:t>
            </a:r>
            <a:endParaRPr sz="30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125" y="582550"/>
            <a:ext cx="5770776" cy="43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1031800" y="1333375"/>
            <a:ext cx="43479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FKai-SB"/>
              <a:buChar char="●"/>
            </a:pPr>
            <a:r>
              <a:rPr lang="zh-TW" sz="18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接收樹莓派傳輸的影像或聲音</a:t>
            </a:r>
            <a:endParaRPr sz="18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FKai-SB"/>
              <a:buChar char="●"/>
            </a:pPr>
            <a:r>
              <a:rPr lang="zh-TW" sz="18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將接收的資訊傳送至APP</a:t>
            </a:r>
            <a:endParaRPr sz="18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FKai-SB"/>
              <a:buChar char="●"/>
            </a:pPr>
            <a:r>
              <a:rPr lang="zh-TW" sz="18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支援手機與樹莓派的遠端即時串流</a:t>
            </a:r>
            <a:endParaRPr sz="18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1031800" y="396425"/>
            <a:ext cx="401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Server</a:t>
            </a:r>
            <a:endParaRPr sz="3600"/>
          </a:p>
        </p:txBody>
      </p:sp>
      <p:pic>
        <p:nvPicPr>
          <p:cNvPr id="210" name="Google Shape;210;p31"/>
          <p:cNvPicPr preferRelativeResize="0"/>
          <p:nvPr/>
        </p:nvPicPr>
        <p:blipFill rotWithShape="1">
          <a:blip r:embed="rId3">
            <a:alphaModFix/>
          </a:blip>
          <a:srcRect b="2959" l="0" r="5740" t="0"/>
          <a:stretch/>
        </p:blipFill>
        <p:spPr>
          <a:xfrm>
            <a:off x="7308375" y="3411175"/>
            <a:ext cx="982650" cy="12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/>
        </p:nvSpPr>
        <p:spPr>
          <a:xfrm>
            <a:off x="992925" y="1340425"/>
            <a:ext cx="5501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FKai-SB"/>
              <a:buChar char="●"/>
            </a:pPr>
            <a:r>
              <a:rPr lang="zh-TW" sz="18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發送</a:t>
            </a:r>
            <a:r>
              <a:rPr lang="zh-TW" sz="18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音訊或</a:t>
            </a:r>
            <a:r>
              <a:rPr lang="zh-TW" sz="18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紅外線(樹莓派與App的認證訊號)</a:t>
            </a:r>
            <a:endParaRPr sz="18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FKai-SB"/>
              <a:buChar char="●"/>
            </a:pPr>
            <a:r>
              <a:rPr lang="zh-TW" sz="18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與App建立藍芽連線</a:t>
            </a:r>
            <a:endParaRPr sz="18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FKai-SB"/>
              <a:buChar char="●"/>
            </a:pPr>
            <a:r>
              <a:rPr lang="zh-TW" sz="18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將</a:t>
            </a:r>
            <a:r>
              <a:rPr lang="zh-TW" sz="18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影像或音訊</a:t>
            </a:r>
            <a:r>
              <a:rPr lang="zh-TW" sz="18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即時串流到server</a:t>
            </a:r>
            <a:endParaRPr sz="18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1007025" y="371025"/>
            <a:ext cx="401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Raspberry Pi</a:t>
            </a:r>
            <a:endParaRPr sz="3600"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950" y="3760998"/>
            <a:ext cx="904725" cy="8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/>
        </p:nvSpPr>
        <p:spPr>
          <a:xfrm>
            <a:off x="1003200" y="1340425"/>
            <a:ext cx="7137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FKai-SB"/>
              <a:buChar char="●"/>
            </a:pPr>
            <a:r>
              <a:rPr lang="zh-TW" sz="18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Android Studio</a:t>
            </a:r>
            <a:endParaRPr sz="18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FKai-SB"/>
              <a:buChar char="●"/>
            </a:pPr>
            <a:r>
              <a:rPr lang="zh-TW" sz="18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與IoT建立藍芽連線</a:t>
            </a:r>
            <a:endParaRPr sz="18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- 建立藍芽連線前</a:t>
            </a:r>
            <a:endParaRPr sz="18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傳送</a:t>
            </a:r>
            <a:r>
              <a:rPr lang="zh-TW" sz="18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音訊</a:t>
            </a:r>
            <a:r>
              <a:rPr lang="zh-TW" sz="18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或紅外線讓IoT接收藍芽連線</a:t>
            </a:r>
            <a:endParaRPr sz="18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	- 建立藍芽連線後</a:t>
            </a:r>
            <a:endParaRPr sz="18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成功建立藍芽連線後可在server即時串流樹莓派的Camera</a:t>
            </a:r>
            <a:endParaRPr sz="18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1089625" y="410975"/>
            <a:ext cx="401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App</a:t>
            </a:r>
            <a:endParaRPr sz="3600"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025" y="3393288"/>
            <a:ext cx="1179626" cy="117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/>
        </p:nvSpPr>
        <p:spPr>
          <a:xfrm>
            <a:off x="1342770" y="2071475"/>
            <a:ext cx="26214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目前</a:t>
            </a:r>
            <a:r>
              <a:rPr b="0" i="0" lang="zh-TW" sz="4800" u="none" cap="none" strike="noStrik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進度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5737155" y="1493975"/>
            <a:ext cx="9807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6000" u="none" cap="none" strike="noStrike">
                <a:solidFill>
                  <a:srgbClr val="002845"/>
                </a:solidFill>
                <a:latin typeface="Share Tech"/>
                <a:ea typeface="Share Tech"/>
                <a:cs typeface="Share Tech"/>
                <a:sym typeface="Share Tech"/>
              </a:rPr>
              <a:t>0</a:t>
            </a:r>
            <a:r>
              <a:rPr lang="zh-TW" sz="6000">
                <a:solidFill>
                  <a:srgbClr val="002845"/>
                </a:solidFill>
                <a:latin typeface="Share Tech"/>
                <a:ea typeface="Share Tech"/>
                <a:cs typeface="Share Tech"/>
                <a:sym typeface="Share Tech"/>
              </a:rPr>
              <a:t>1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4"/>
          <p:cNvSpPr/>
          <p:nvPr/>
        </p:nvSpPr>
        <p:spPr>
          <a:xfrm>
            <a:off x="1272795" y="3240695"/>
            <a:ext cx="6279634" cy="104040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4"/>
          <p:cNvSpPr/>
          <p:nvPr/>
        </p:nvSpPr>
        <p:spPr>
          <a:xfrm>
            <a:off x="1272075" y="3240695"/>
            <a:ext cx="5074258" cy="104040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/>
        </p:nvSpPr>
        <p:spPr>
          <a:xfrm>
            <a:off x="907250" y="527575"/>
            <a:ext cx="481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mjpeg - </a:t>
            </a:r>
            <a:r>
              <a:rPr lang="zh-TW" sz="30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透過HTTP串流</a:t>
            </a:r>
            <a:endParaRPr sz="30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00" y="1275325"/>
            <a:ext cx="4099802" cy="230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 rotWithShape="1">
          <a:blip r:embed="rId4">
            <a:alphaModFix/>
          </a:blip>
          <a:srcRect b="0" l="50000" r="0" t="0"/>
          <a:stretch/>
        </p:blipFill>
        <p:spPr>
          <a:xfrm>
            <a:off x="4494250" y="1273313"/>
            <a:ext cx="4099799" cy="230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 txBox="1"/>
          <p:nvPr/>
        </p:nvSpPr>
        <p:spPr>
          <a:xfrm>
            <a:off x="1064450" y="3746775"/>
            <a:ext cx="26013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暫時認證界面</a:t>
            </a:r>
            <a:endParaRPr sz="18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未來預計使用藍牙認證</a:t>
            </a:r>
            <a:endParaRPr sz="1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4966900" y="3746775"/>
            <a:ext cx="31545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暫時串流界面</a:t>
            </a:r>
            <a:endParaRPr sz="18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未來預計使用</a:t>
            </a: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Android App串流</a:t>
            </a:r>
            <a:endParaRPr sz="1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800" y="1186588"/>
            <a:ext cx="3691377" cy="277032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6"/>
          <p:cNvSpPr txBox="1"/>
          <p:nvPr/>
        </p:nvSpPr>
        <p:spPr>
          <a:xfrm>
            <a:off x="907250" y="527575"/>
            <a:ext cx="331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樹莓派</a:t>
            </a:r>
            <a:endParaRPr sz="30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801625" y="1704250"/>
            <a:ext cx="31872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FKai-SB"/>
              <a:buChar char="●"/>
            </a:pP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使用USB開</a:t>
            </a: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機</a:t>
            </a:r>
            <a:endParaRPr sz="16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FKai-SB"/>
              <a:buChar char="●"/>
            </a:pP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使用內網</a:t>
            </a: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串流</a:t>
            </a:r>
            <a:endParaRPr sz="16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