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74" r:id="rId2"/>
  </p:sldMasterIdLst>
  <p:notesMasterIdLst>
    <p:notesMasterId r:id="rId179"/>
  </p:notesMasterIdLst>
  <p:handoutMasterIdLst>
    <p:handoutMasterId r:id="rId180"/>
  </p:handoutMasterIdLst>
  <p:sldIdLst>
    <p:sldId id="905" r:id="rId3"/>
    <p:sldId id="906" r:id="rId4"/>
    <p:sldId id="907" r:id="rId5"/>
    <p:sldId id="1413" r:id="rId6"/>
    <p:sldId id="1414" r:id="rId7"/>
    <p:sldId id="912" r:id="rId8"/>
    <p:sldId id="1078" r:id="rId9"/>
    <p:sldId id="1079" r:id="rId10"/>
    <p:sldId id="1080" r:id="rId11"/>
    <p:sldId id="1081" r:id="rId12"/>
    <p:sldId id="1082" r:id="rId13"/>
    <p:sldId id="1083" r:id="rId14"/>
    <p:sldId id="1332" r:id="rId15"/>
    <p:sldId id="1333" r:id="rId16"/>
    <p:sldId id="914" r:id="rId17"/>
    <p:sldId id="1334" r:id="rId18"/>
    <p:sldId id="1335" r:id="rId19"/>
    <p:sldId id="916" r:id="rId20"/>
    <p:sldId id="919" r:id="rId21"/>
    <p:sldId id="1336" r:id="rId22"/>
    <p:sldId id="1337" r:id="rId23"/>
    <p:sldId id="921" r:id="rId24"/>
    <p:sldId id="922" r:id="rId25"/>
    <p:sldId id="1059" r:id="rId26"/>
    <p:sldId id="1061" r:id="rId27"/>
    <p:sldId id="1060" r:id="rId28"/>
    <p:sldId id="923" r:id="rId29"/>
    <p:sldId id="1062" r:id="rId30"/>
    <p:sldId id="924" r:id="rId31"/>
    <p:sldId id="1067" r:id="rId32"/>
    <p:sldId id="925" r:id="rId33"/>
    <p:sldId id="1070" r:id="rId34"/>
    <p:sldId id="1071" r:id="rId35"/>
    <p:sldId id="1069" r:id="rId36"/>
    <p:sldId id="1072" r:id="rId37"/>
    <p:sldId id="1073" r:id="rId38"/>
    <p:sldId id="926" r:id="rId39"/>
    <p:sldId id="1044" r:id="rId40"/>
    <p:sldId id="1045" r:id="rId41"/>
    <p:sldId id="1046" r:id="rId42"/>
    <p:sldId id="1047" r:id="rId43"/>
    <p:sldId id="1416" r:id="rId44"/>
    <p:sldId id="1048" r:id="rId45"/>
    <p:sldId id="1049" r:id="rId46"/>
    <p:sldId id="1050" r:id="rId47"/>
    <p:sldId id="1051" r:id="rId48"/>
    <p:sldId id="1417" r:id="rId49"/>
    <p:sldId id="1418" r:id="rId50"/>
    <p:sldId id="1052" r:id="rId51"/>
    <p:sldId id="1053" r:id="rId52"/>
    <p:sldId id="1054" r:id="rId53"/>
    <p:sldId id="1055" r:id="rId54"/>
    <p:sldId id="1056" r:id="rId55"/>
    <p:sldId id="1075" r:id="rId56"/>
    <p:sldId id="1074" r:id="rId57"/>
    <p:sldId id="1058" r:id="rId58"/>
    <p:sldId id="1259" r:id="rId59"/>
    <p:sldId id="1260" r:id="rId60"/>
    <p:sldId id="1261" r:id="rId61"/>
    <p:sldId id="1262" r:id="rId62"/>
    <p:sldId id="1263" r:id="rId63"/>
    <p:sldId id="1264" r:id="rId64"/>
    <p:sldId id="1265" r:id="rId65"/>
    <p:sldId id="1266" r:id="rId66"/>
    <p:sldId id="1267" r:id="rId67"/>
    <p:sldId id="1268" r:id="rId68"/>
    <p:sldId id="1269" r:id="rId69"/>
    <p:sldId id="1270" r:id="rId70"/>
    <p:sldId id="1271" r:id="rId71"/>
    <p:sldId id="1272" r:id="rId72"/>
    <p:sldId id="1273" r:id="rId73"/>
    <p:sldId id="1274" r:id="rId74"/>
    <p:sldId id="1275" r:id="rId75"/>
    <p:sldId id="1276" r:id="rId76"/>
    <p:sldId id="1277" r:id="rId77"/>
    <p:sldId id="1278" r:id="rId78"/>
    <p:sldId id="1279" r:id="rId79"/>
    <p:sldId id="1280" r:id="rId80"/>
    <p:sldId id="1281" r:id="rId81"/>
    <p:sldId id="1282" r:id="rId82"/>
    <p:sldId id="1283" r:id="rId83"/>
    <p:sldId id="1284" r:id="rId84"/>
    <p:sldId id="1285" r:id="rId85"/>
    <p:sldId id="1286" r:id="rId86"/>
    <p:sldId id="1287" r:id="rId87"/>
    <p:sldId id="1288" r:id="rId88"/>
    <p:sldId id="1289" r:id="rId89"/>
    <p:sldId id="1290" r:id="rId90"/>
    <p:sldId id="1291" r:id="rId91"/>
    <p:sldId id="1292" r:id="rId92"/>
    <p:sldId id="1293" r:id="rId93"/>
    <p:sldId id="1294" r:id="rId94"/>
    <p:sldId id="1295" r:id="rId95"/>
    <p:sldId id="1296" r:id="rId96"/>
    <p:sldId id="1297" r:id="rId97"/>
    <p:sldId id="1298" r:id="rId98"/>
    <p:sldId id="1299" r:id="rId99"/>
    <p:sldId id="1300" r:id="rId100"/>
    <p:sldId id="1347" r:id="rId101"/>
    <p:sldId id="1348" r:id="rId102"/>
    <p:sldId id="1349" r:id="rId103"/>
    <p:sldId id="1350" r:id="rId104"/>
    <p:sldId id="1351" r:id="rId105"/>
    <p:sldId id="1352" r:id="rId106"/>
    <p:sldId id="1354" r:id="rId107"/>
    <p:sldId id="1356" r:id="rId108"/>
    <p:sldId id="1358" r:id="rId109"/>
    <p:sldId id="1357" r:id="rId110"/>
    <p:sldId id="1359" r:id="rId111"/>
    <p:sldId id="1361" r:id="rId112"/>
    <p:sldId id="1368" r:id="rId113"/>
    <p:sldId id="1372" r:id="rId114"/>
    <p:sldId id="1378" r:id="rId115"/>
    <p:sldId id="1301" r:id="rId116"/>
    <p:sldId id="1302" r:id="rId117"/>
    <p:sldId id="1303" r:id="rId118"/>
    <p:sldId id="1304" r:id="rId119"/>
    <p:sldId id="1305" r:id="rId120"/>
    <p:sldId id="1306" r:id="rId121"/>
    <p:sldId id="1307" r:id="rId122"/>
    <p:sldId id="1308" r:id="rId123"/>
    <p:sldId id="1309" r:id="rId124"/>
    <p:sldId id="1310" r:id="rId125"/>
    <p:sldId id="1311" r:id="rId126"/>
    <p:sldId id="1312" r:id="rId127"/>
    <p:sldId id="1313" r:id="rId128"/>
    <p:sldId id="1314" r:id="rId129"/>
    <p:sldId id="1315" r:id="rId130"/>
    <p:sldId id="1316" r:id="rId131"/>
    <p:sldId id="1317" r:id="rId132"/>
    <p:sldId id="1318" r:id="rId133"/>
    <p:sldId id="1319" r:id="rId134"/>
    <p:sldId id="1320" r:id="rId135"/>
    <p:sldId id="1321" r:id="rId136"/>
    <p:sldId id="1338" r:id="rId137"/>
    <p:sldId id="1339" r:id="rId138"/>
    <p:sldId id="1340" r:id="rId139"/>
    <p:sldId id="1341" r:id="rId140"/>
    <p:sldId id="1342" r:id="rId141"/>
    <p:sldId id="1343" r:id="rId142"/>
    <p:sldId id="1344" r:id="rId143"/>
    <p:sldId id="1345" r:id="rId144"/>
    <p:sldId id="1346" r:id="rId145"/>
    <p:sldId id="1379" r:id="rId146"/>
    <p:sldId id="1380" r:id="rId147"/>
    <p:sldId id="1381" r:id="rId148"/>
    <p:sldId id="1382" r:id="rId149"/>
    <p:sldId id="1383" r:id="rId150"/>
    <p:sldId id="1384" r:id="rId151"/>
    <p:sldId id="1385" r:id="rId152"/>
    <p:sldId id="1386" r:id="rId153"/>
    <p:sldId id="1387" r:id="rId154"/>
    <p:sldId id="1388" r:id="rId155"/>
    <p:sldId id="1389" r:id="rId156"/>
    <p:sldId id="1390" r:id="rId157"/>
    <p:sldId id="1391" r:id="rId158"/>
    <p:sldId id="1392" r:id="rId159"/>
    <p:sldId id="1393" r:id="rId160"/>
    <p:sldId id="1394" r:id="rId161"/>
    <p:sldId id="1395" r:id="rId162"/>
    <p:sldId id="1396" r:id="rId163"/>
    <p:sldId id="1397" r:id="rId164"/>
    <p:sldId id="1398" r:id="rId165"/>
    <p:sldId id="1399" r:id="rId166"/>
    <p:sldId id="1400" r:id="rId167"/>
    <p:sldId id="1401" r:id="rId168"/>
    <p:sldId id="1402" r:id="rId169"/>
    <p:sldId id="1403" r:id="rId170"/>
    <p:sldId id="1404" r:id="rId171"/>
    <p:sldId id="1405" r:id="rId172"/>
    <p:sldId id="1406" r:id="rId173"/>
    <p:sldId id="1407" r:id="rId174"/>
    <p:sldId id="1408" r:id="rId175"/>
    <p:sldId id="1409" r:id="rId176"/>
    <p:sldId id="1410" r:id="rId177"/>
    <p:sldId id="1411" r:id="rId178"/>
  </p:sldIdLst>
  <p:sldSz cx="9144000" cy="6858000" type="screen4x3"/>
  <p:notesSz cx="6858000" cy="9144000"/>
  <p:defaultTextStyle>
    <a:defPPr>
      <a:defRPr lang="en-US"/>
    </a:defPPr>
    <a:lvl1pPr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1pPr>
    <a:lvl2pPr marL="4572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2pPr>
    <a:lvl3pPr marL="9144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3pPr>
    <a:lvl4pPr marL="13716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4pPr>
    <a:lvl5pPr marL="18288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mn-cs"/>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mn-cs"/>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mn-cs"/>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008000"/>
    <a:srgbClr val="CC3300"/>
    <a:srgbClr val="BFBFBF"/>
    <a:srgbClr val="0033CC"/>
    <a:srgbClr val="FF0000"/>
    <a:srgbClr val="F6368E"/>
    <a:srgbClr val="00B0F0"/>
    <a:srgbClr val="3860D7"/>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424" autoAdjust="0"/>
  </p:normalViewPr>
  <p:slideViewPr>
    <p:cSldViewPr>
      <p:cViewPr varScale="1">
        <p:scale>
          <a:sx n="70" d="100"/>
          <a:sy n="70" d="100"/>
        </p:scale>
        <p:origin x="13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viewProps" Target="viewProps.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handoutMaster" Target="handoutMasters/handoutMaster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b="0">
                <a:latin typeface="Arial" pitchFamily="34" charset="0"/>
                <a:ea typeface="ＭＳ Ｐゴシック" pitchFamily="34" charset="-128"/>
              </a:defRPr>
            </a:lvl1pPr>
          </a:lstStyle>
          <a:p>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b="0">
                <a:latin typeface="Arial" pitchFamily="34" charset="0"/>
                <a:ea typeface="ＭＳ Ｐゴシック" pitchFamily="34" charset="-128"/>
              </a:defRPr>
            </a:lvl1pPr>
          </a:lstStyle>
          <a:p>
            <a:fld id="{2CD7F02F-35C9-4088-A731-37195AC5F089}" type="slidenum">
              <a:rPr lang="zh-TW" altLang="en-US"/>
              <a:pPr/>
              <a:t>‹#›</a:t>
            </a:fld>
            <a:endParaRPr lang="en-US" altLang="zh-TW"/>
          </a:p>
        </p:txBody>
      </p:sp>
    </p:spTree>
    <p:extLst>
      <p:ext uri="{BB962C8B-B14F-4D97-AF65-F5344CB8AC3E}">
        <p14:creationId xmlns:p14="http://schemas.microsoft.com/office/powerpoint/2010/main" val="911798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b="0">
                <a:latin typeface="Arial" pitchFamily="34" charset="0"/>
                <a:ea typeface="ＭＳ Ｐゴシック" pitchFamily="34" charset="-128"/>
              </a:defRPr>
            </a:lvl1pPr>
          </a:lstStyle>
          <a:p>
            <a:endParaRPr lang="en-US" altLang="zh-TW"/>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b="0">
                <a:latin typeface="Arial" pitchFamily="34" charset="0"/>
                <a:ea typeface="ＭＳ Ｐゴシック" pitchFamily="34" charset="-128"/>
              </a:defRPr>
            </a:lvl1pPr>
          </a:lstStyle>
          <a:p>
            <a:fld id="{A3D7432B-88AE-47ED-BA25-276AAD21C072}" type="slidenum">
              <a:rPr lang="zh-TW" altLang="en-US"/>
              <a:pPr/>
              <a:t>‹#›</a:t>
            </a:fld>
            <a:endParaRPr lang="en-US" altLang="zh-TW"/>
          </a:p>
        </p:txBody>
      </p:sp>
    </p:spTree>
    <p:extLst>
      <p:ext uri="{BB962C8B-B14F-4D97-AF65-F5344CB8AC3E}">
        <p14:creationId xmlns:p14="http://schemas.microsoft.com/office/powerpoint/2010/main" val="1813345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26C8750B-0B49-4D79-8F29-974677B2AB11}" type="slidenum">
              <a:rPr kumimoji="0" lang="zh-TW" altLang="en-US" b="0">
                <a:latin typeface="Arial" pitchFamily="34" charset="0"/>
                <a:ea typeface="ＭＳ Ｐゴシック" pitchFamily="34" charset="-128"/>
              </a:rPr>
              <a:pPr/>
              <a:t>41</a:t>
            </a:fld>
            <a:endParaRPr kumimoji="0" lang="en-US" altLang="zh-TW" b="0">
              <a:latin typeface="Arial" pitchFamily="34" charset="0"/>
              <a:ea typeface="ＭＳ Ｐゴシック" pitchFamily="34" charset="-128"/>
            </a:endParaRPr>
          </a:p>
        </p:txBody>
      </p:sp>
    </p:spTree>
    <p:extLst>
      <p:ext uri="{BB962C8B-B14F-4D97-AF65-F5344CB8AC3E}">
        <p14:creationId xmlns:p14="http://schemas.microsoft.com/office/powerpoint/2010/main" val="356204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eaLnBrk="0" hangingPunct="0"/>
            <a:fld id="{BB194DBB-98DF-48FB-97BB-86B4075D4296}" type="slidenum">
              <a:rPr kumimoji="0" lang="zh-TW" altLang="en-US" sz="1200" b="0">
                <a:solidFill>
                  <a:srgbClr val="000000"/>
                </a:solidFill>
                <a:latin typeface="Arial" pitchFamily="34" charset="0"/>
                <a:ea typeface="ＭＳ Ｐゴシック" pitchFamily="34" charset="-128"/>
              </a:rPr>
              <a:pPr algn="r" eaLnBrk="0" hangingPunct="0"/>
              <a:t>47</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22320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15CC2C3E-7F81-4ADE-8EFD-9E4BFFA3B80B}" type="slidenum">
              <a:rPr lang="zh-TW" altLang="en-US"/>
              <a:pPr/>
              <a:t>‹#›</a:t>
            </a:fld>
            <a:endParaRPr lang="en-US" altLang="zh-TW"/>
          </a:p>
        </p:txBody>
      </p:sp>
    </p:spTree>
    <p:extLst>
      <p:ext uri="{BB962C8B-B14F-4D97-AF65-F5344CB8AC3E}">
        <p14:creationId xmlns:p14="http://schemas.microsoft.com/office/powerpoint/2010/main" val="244202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F40211B-E9DC-4694-8F72-136A50B3D88C}" type="slidenum">
              <a:rPr lang="zh-TW" altLang="en-US"/>
              <a:pPr/>
              <a:t>‹#›</a:t>
            </a:fld>
            <a:endParaRPr lang="en-US" altLang="zh-TW"/>
          </a:p>
        </p:txBody>
      </p:sp>
    </p:spTree>
    <p:extLst>
      <p:ext uri="{BB962C8B-B14F-4D97-AF65-F5344CB8AC3E}">
        <p14:creationId xmlns:p14="http://schemas.microsoft.com/office/powerpoint/2010/main" val="64650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DECBA83-F144-4533-8217-9A4D32441257}" type="slidenum">
              <a:rPr lang="zh-TW" altLang="en-US"/>
              <a:pPr/>
              <a:t>‹#›</a:t>
            </a:fld>
            <a:endParaRPr lang="en-US" altLang="zh-TW"/>
          </a:p>
        </p:txBody>
      </p:sp>
    </p:spTree>
    <p:extLst>
      <p:ext uri="{BB962C8B-B14F-4D97-AF65-F5344CB8AC3E}">
        <p14:creationId xmlns:p14="http://schemas.microsoft.com/office/powerpoint/2010/main" val="366741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B82630C-4694-4106-8813-47564F1B9E90}"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9868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F81007B-FCFD-4A6D-88C0-DDAB114167CB}"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612252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3A75DC-C0BB-46D9-ABFE-CD0E2888D07F}"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9683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0988C04-7C7B-4C63-B18F-99D78C8FCE7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92963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D48031B-BB83-4F90-BB73-0449EF90FB53}"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51534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3C2D31E-D9A3-4C79-A3E0-70D4F60B1DFC}"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649630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E6F1288-7323-4236-92D5-3D8CA787DFBC}"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3841632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2A9EA8F-D59F-4688-A91E-BD0F9156DDA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91252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620C2F1-561F-42A0-B6DC-23BDD764EAEC}" type="slidenum">
              <a:rPr lang="zh-TW" altLang="en-US"/>
              <a:pPr/>
              <a:t>‹#›</a:t>
            </a:fld>
            <a:endParaRPr lang="en-US" altLang="zh-TW"/>
          </a:p>
        </p:txBody>
      </p:sp>
    </p:spTree>
    <p:extLst>
      <p:ext uri="{BB962C8B-B14F-4D97-AF65-F5344CB8AC3E}">
        <p14:creationId xmlns:p14="http://schemas.microsoft.com/office/powerpoint/2010/main" val="273291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A96B04-F084-4A5E-8CFC-C048DF775575}"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303108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2AD81B4-E43C-4BE1-832D-AED6A55CD59D}"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303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3D0AC5D-AF02-49B9-BFCC-33D7F82FCDB4}" type="slidenum">
              <a:rPr lang="zh-TW" altLang="en-US">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6933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434C508-06B0-4DDB-B53B-6285882C48A7}" type="slidenum">
              <a:rPr lang="zh-TW" altLang="en-US"/>
              <a:pPr/>
              <a:t>‹#›</a:t>
            </a:fld>
            <a:endParaRPr lang="en-US" altLang="zh-TW"/>
          </a:p>
        </p:txBody>
      </p:sp>
    </p:spTree>
    <p:extLst>
      <p:ext uri="{BB962C8B-B14F-4D97-AF65-F5344CB8AC3E}">
        <p14:creationId xmlns:p14="http://schemas.microsoft.com/office/powerpoint/2010/main" val="958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BC977EB6-3743-4115-8CC0-13D3DB649DF1}" type="slidenum">
              <a:rPr lang="zh-TW" altLang="en-US"/>
              <a:pPr/>
              <a:t>‹#›</a:t>
            </a:fld>
            <a:endParaRPr lang="en-US" altLang="zh-TW"/>
          </a:p>
        </p:txBody>
      </p:sp>
    </p:spTree>
    <p:extLst>
      <p:ext uri="{BB962C8B-B14F-4D97-AF65-F5344CB8AC3E}">
        <p14:creationId xmlns:p14="http://schemas.microsoft.com/office/powerpoint/2010/main" val="84063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E0EA6A80-F219-4D2E-BD89-5853A813A7B0}" type="slidenum">
              <a:rPr lang="zh-TW" altLang="en-US"/>
              <a:pPr/>
              <a:t>‹#›</a:t>
            </a:fld>
            <a:endParaRPr lang="en-US" altLang="zh-TW"/>
          </a:p>
        </p:txBody>
      </p:sp>
    </p:spTree>
    <p:extLst>
      <p:ext uri="{BB962C8B-B14F-4D97-AF65-F5344CB8AC3E}">
        <p14:creationId xmlns:p14="http://schemas.microsoft.com/office/powerpoint/2010/main" val="84348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97CC4C65-27A7-43E9-B45F-EF05F4A8DE5D}" type="slidenum">
              <a:rPr lang="zh-TW" altLang="en-US"/>
              <a:pPr/>
              <a:t>‹#›</a:t>
            </a:fld>
            <a:endParaRPr lang="en-US" altLang="zh-TW"/>
          </a:p>
        </p:txBody>
      </p:sp>
    </p:spTree>
    <p:extLst>
      <p:ext uri="{BB962C8B-B14F-4D97-AF65-F5344CB8AC3E}">
        <p14:creationId xmlns:p14="http://schemas.microsoft.com/office/powerpoint/2010/main" val="78568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470D6E64-A12A-4E38-AAAE-95C45304BAA9}" type="slidenum">
              <a:rPr lang="zh-TW" altLang="en-US"/>
              <a:pPr/>
              <a:t>‹#›</a:t>
            </a:fld>
            <a:endParaRPr lang="en-US" altLang="zh-TW"/>
          </a:p>
        </p:txBody>
      </p:sp>
    </p:spTree>
    <p:extLst>
      <p:ext uri="{BB962C8B-B14F-4D97-AF65-F5344CB8AC3E}">
        <p14:creationId xmlns:p14="http://schemas.microsoft.com/office/powerpoint/2010/main" val="392352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89FE30D4-E487-4628-9ABD-CAE898C697F0}" type="slidenum">
              <a:rPr lang="zh-TW" altLang="en-US"/>
              <a:pPr/>
              <a:t>‹#›</a:t>
            </a:fld>
            <a:endParaRPr lang="en-US" altLang="zh-TW"/>
          </a:p>
        </p:txBody>
      </p:sp>
    </p:spTree>
    <p:extLst>
      <p:ext uri="{BB962C8B-B14F-4D97-AF65-F5344CB8AC3E}">
        <p14:creationId xmlns:p14="http://schemas.microsoft.com/office/powerpoint/2010/main" val="3173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FE7CE34D-FD73-448B-85EF-80013F4D5755}" type="slidenum">
              <a:rPr lang="zh-TW" altLang="en-US"/>
              <a:pPr/>
              <a:t>‹#›</a:t>
            </a:fld>
            <a:endParaRPr lang="en-US" altLang="zh-TW"/>
          </a:p>
        </p:txBody>
      </p:sp>
    </p:spTree>
    <p:extLst>
      <p:ext uri="{BB962C8B-B14F-4D97-AF65-F5344CB8AC3E}">
        <p14:creationId xmlns:p14="http://schemas.microsoft.com/office/powerpoint/2010/main" val="169140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pitchFamily="34" charset="0"/>
              </a:defRPr>
            </a:lvl1pPr>
          </a:lstStyle>
          <a:p>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pitchFamily="34" charset="0"/>
              </a:defRPr>
            </a:lvl1pPr>
          </a:lstStyle>
          <a:p>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fld id="{036CBD57-947F-49A4-9F43-EA7C287C2989}"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cs typeface="+mn-cs"/>
              </a:defRPr>
            </a:lvl1pPr>
          </a:lstStyle>
          <a:p>
            <a:pPr eaLnBrk="1" hangingPunct="1">
              <a:defRPr/>
            </a:pPr>
            <a:endParaRPr lang="en-US" altLang="zh-TW">
              <a:solidFill>
                <a:srgbClr val="000000"/>
              </a:solidFill>
            </a:endParaRPr>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cs typeface="+mn-cs"/>
              </a:defRPr>
            </a:lvl1pPr>
          </a:lstStyle>
          <a:p>
            <a:pPr eaLnBrk="1" hangingPunct="1">
              <a:defRPr/>
            </a:pPr>
            <a:endParaRPr lang="en-US" altLang="zh-TW">
              <a:solidFill>
                <a:srgbClr val="000000"/>
              </a:solidFill>
            </a:endParaRPr>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Arial" charset="0"/>
                <a:cs typeface="+mn-cs"/>
              </a:defRPr>
            </a:lvl1pPr>
          </a:lstStyle>
          <a:p>
            <a:pPr eaLnBrk="1" hangingPunct="1">
              <a:defRPr/>
            </a:pPr>
            <a:fld id="{FF157B26-C8A5-4755-BF72-F2E2FF326DB9}" type="slidenum">
              <a:rPr lang="zh-TW" altLang="en-US">
                <a:solidFill>
                  <a:srgbClr val="000000"/>
                </a:solidFill>
              </a:rPr>
              <a:pPr eaLnBrk="1" hangingPunct="1">
                <a:defRPr/>
              </a:pPr>
              <a:t>‹#›</a:t>
            </a:fld>
            <a:endParaRPr lang="en-US" altLang="zh-TW">
              <a:solidFill>
                <a:srgbClr val="000000"/>
              </a:solidFill>
            </a:endParaRPr>
          </a:p>
        </p:txBody>
      </p:sp>
    </p:spTree>
    <p:extLst>
      <p:ext uri="{BB962C8B-B14F-4D97-AF65-F5344CB8AC3E}">
        <p14:creationId xmlns:p14="http://schemas.microsoft.com/office/powerpoint/2010/main" val="17219342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152400" y="990600"/>
            <a:ext cx="8763000" cy="5715000"/>
          </a:xfrm>
        </p:spPr>
        <p:txBody>
          <a:bodyPr/>
          <a:lstStyle/>
          <a:p>
            <a:pPr>
              <a:lnSpc>
                <a:spcPct val="90000"/>
              </a:lnSpc>
              <a:buFontTx/>
              <a:buNone/>
              <a:tabLst>
                <a:tab pos="2974975" algn="l"/>
              </a:tabLst>
            </a:pPr>
            <a:r>
              <a:rPr lang="en-US" altLang="zh-TW" sz="4000" dirty="0" smtClean="0"/>
              <a:t>Some commands are familiar (to users of C):</a:t>
            </a:r>
          </a:p>
          <a:p>
            <a:pPr>
              <a:lnSpc>
                <a:spcPct val="90000"/>
              </a:lnSpc>
              <a:spcBef>
                <a:spcPct val="0"/>
              </a:spcBef>
              <a:tabLst>
                <a:tab pos="2974975" algn="l"/>
              </a:tabLst>
            </a:pPr>
            <a:r>
              <a:rPr lang="en-US" altLang="zh-TW" sz="3600" dirty="0" smtClean="0">
                <a:solidFill>
                  <a:srgbClr val="0066CC"/>
                </a:solidFill>
              </a:rPr>
              <a:t>if</a:t>
            </a:r>
          </a:p>
          <a:p>
            <a:pPr lvl="1">
              <a:lnSpc>
                <a:spcPct val="90000"/>
              </a:lnSpc>
              <a:spcBef>
                <a:spcPct val="0"/>
              </a:spcBef>
              <a:tabLst>
                <a:tab pos="2974975" algn="l"/>
              </a:tabLst>
            </a:pPr>
            <a:r>
              <a:rPr lang="en-US" altLang="zh-TW" dirty="0" smtClean="0">
                <a:solidFill>
                  <a:srgbClr val="0066CC"/>
                </a:solidFill>
              </a:rPr>
              <a:t>then, else, </a:t>
            </a:r>
            <a:r>
              <a:rPr lang="en-US" altLang="zh-TW" dirty="0" err="1" smtClean="0">
                <a:solidFill>
                  <a:srgbClr val="0066CC"/>
                </a:solidFill>
              </a:rPr>
              <a:t>endif</a:t>
            </a:r>
            <a:endParaRPr lang="en-US" altLang="zh-TW" dirty="0" smtClean="0">
              <a:solidFill>
                <a:srgbClr val="0066CC"/>
              </a:solidFill>
            </a:endParaRPr>
          </a:p>
          <a:p>
            <a:pPr>
              <a:lnSpc>
                <a:spcPct val="90000"/>
              </a:lnSpc>
              <a:spcBef>
                <a:spcPct val="0"/>
              </a:spcBef>
              <a:tabLst>
                <a:tab pos="2974975" algn="l"/>
              </a:tabLst>
            </a:pPr>
            <a:r>
              <a:rPr lang="en-US" altLang="zh-TW" sz="3600" dirty="0" smtClean="0">
                <a:solidFill>
                  <a:srgbClr val="0066CC"/>
                </a:solidFill>
              </a:rPr>
              <a:t>switch</a:t>
            </a:r>
          </a:p>
          <a:p>
            <a:pPr lvl="1">
              <a:lnSpc>
                <a:spcPct val="90000"/>
              </a:lnSpc>
              <a:spcBef>
                <a:spcPct val="0"/>
              </a:spcBef>
              <a:tabLst>
                <a:tab pos="2974975" algn="l"/>
              </a:tabLst>
            </a:pPr>
            <a:r>
              <a:rPr lang="en-US" altLang="zh-TW" dirty="0" smtClean="0">
                <a:solidFill>
                  <a:srgbClr val="0066CC"/>
                </a:solidFill>
              </a:rPr>
              <a:t>case, default, </a:t>
            </a:r>
            <a:r>
              <a:rPr lang="en-US" altLang="zh-TW" dirty="0" err="1" smtClean="0">
                <a:solidFill>
                  <a:srgbClr val="0066CC"/>
                </a:solidFill>
              </a:rPr>
              <a:t>breaksw</a:t>
            </a:r>
            <a:r>
              <a:rPr lang="en-US" altLang="zh-TW" dirty="0" smtClean="0">
                <a:solidFill>
                  <a:srgbClr val="0066CC"/>
                </a:solidFill>
              </a:rPr>
              <a:t>, </a:t>
            </a:r>
            <a:r>
              <a:rPr lang="en-US" altLang="zh-TW" dirty="0" err="1" smtClean="0">
                <a:solidFill>
                  <a:srgbClr val="0066CC"/>
                </a:solidFill>
              </a:rPr>
              <a:t>endsw</a:t>
            </a:r>
            <a:endParaRPr lang="en-US" altLang="zh-TW" dirty="0" smtClean="0">
              <a:solidFill>
                <a:srgbClr val="0066CC"/>
              </a:solidFill>
            </a:endParaRPr>
          </a:p>
          <a:p>
            <a:pPr>
              <a:lnSpc>
                <a:spcPct val="90000"/>
              </a:lnSpc>
              <a:spcBef>
                <a:spcPct val="0"/>
              </a:spcBef>
              <a:tabLst>
                <a:tab pos="2974975" algn="l"/>
              </a:tabLst>
            </a:pPr>
            <a:r>
              <a:rPr lang="en-US" altLang="zh-TW" sz="3600" dirty="0" smtClean="0">
                <a:solidFill>
                  <a:srgbClr val="0066CC"/>
                </a:solidFill>
              </a:rPr>
              <a:t>while</a:t>
            </a:r>
          </a:p>
          <a:p>
            <a:pPr lvl="1">
              <a:lnSpc>
                <a:spcPct val="90000"/>
              </a:lnSpc>
              <a:spcBef>
                <a:spcPct val="0"/>
              </a:spcBef>
              <a:tabLst>
                <a:tab pos="2974975" algn="l"/>
              </a:tabLst>
            </a:pPr>
            <a:r>
              <a:rPr lang="en-US" altLang="zh-TW" dirty="0" smtClean="0">
                <a:solidFill>
                  <a:srgbClr val="0066CC"/>
                </a:solidFill>
              </a:rPr>
              <a:t>continue, break, end</a:t>
            </a:r>
          </a:p>
          <a:p>
            <a:pPr>
              <a:lnSpc>
                <a:spcPct val="90000"/>
              </a:lnSpc>
              <a:buFontTx/>
              <a:buNone/>
              <a:tabLst>
                <a:tab pos="2974975" algn="l"/>
              </a:tabLst>
            </a:pPr>
            <a:endParaRPr lang="en-US" altLang="zh-TW" sz="1800" dirty="0" smtClean="0">
              <a:solidFill>
                <a:srgbClr val="0066CC"/>
              </a:solidFill>
            </a:endParaRPr>
          </a:p>
          <a:p>
            <a:pPr>
              <a:lnSpc>
                <a:spcPct val="90000"/>
              </a:lnSpc>
              <a:buFontTx/>
              <a:buNone/>
              <a:tabLst>
                <a:tab pos="2974975" algn="l"/>
              </a:tabLst>
            </a:pPr>
            <a:r>
              <a:rPr lang="en-US" altLang="zh-TW" sz="4000" dirty="0" smtClean="0"/>
              <a:t>But some are unfamiliar</a:t>
            </a:r>
            <a:r>
              <a:rPr lang="en-US" altLang="zh-TW" dirty="0" smtClean="0"/>
              <a:t> </a:t>
            </a:r>
            <a:r>
              <a:rPr lang="en-US" altLang="zh-TW" sz="4000" dirty="0" smtClean="0"/>
              <a:t>(to C users):</a:t>
            </a:r>
          </a:p>
          <a:p>
            <a:pPr>
              <a:lnSpc>
                <a:spcPct val="90000"/>
              </a:lnSpc>
              <a:spcBef>
                <a:spcPct val="0"/>
              </a:spcBef>
              <a:tabLst>
                <a:tab pos="2974975" algn="l"/>
              </a:tabLst>
            </a:pPr>
            <a:r>
              <a:rPr lang="en-US" altLang="zh-TW" sz="3600" dirty="0" err="1" smtClean="0">
                <a:solidFill>
                  <a:srgbClr val="0066CC"/>
                </a:solidFill>
              </a:rPr>
              <a:t>foreach</a:t>
            </a:r>
            <a:endParaRPr lang="en-US" altLang="zh-TW" sz="3600" dirty="0" smtClean="0">
              <a:solidFill>
                <a:srgbClr val="0066CC"/>
              </a:solidFill>
            </a:endParaRPr>
          </a:p>
          <a:p>
            <a:pPr lvl="1">
              <a:lnSpc>
                <a:spcPct val="90000"/>
              </a:lnSpc>
              <a:spcBef>
                <a:spcPct val="0"/>
              </a:spcBef>
              <a:tabLst>
                <a:tab pos="2974975" algn="l"/>
              </a:tabLst>
            </a:pPr>
            <a:r>
              <a:rPr lang="en-US" altLang="zh-TW" dirty="0" smtClean="0">
                <a:solidFill>
                  <a:srgbClr val="0066CC"/>
                </a:solidFill>
              </a:rPr>
              <a:t>continue, break, end</a:t>
            </a:r>
          </a:p>
          <a:p>
            <a:pPr>
              <a:lnSpc>
                <a:spcPct val="90000"/>
              </a:lnSpc>
              <a:spcBef>
                <a:spcPct val="0"/>
              </a:spcBef>
              <a:buFontTx/>
              <a:buNone/>
              <a:tabLst>
                <a:tab pos="2974975" algn="l"/>
              </a:tabLst>
            </a:pPr>
            <a:endParaRPr lang="en-US" altLang="zh-TW" sz="3600" dirty="0" smtClean="0">
              <a:solidFill>
                <a:srgbClr val="0066CC"/>
              </a:solidFill>
            </a:endParaRPr>
          </a:p>
        </p:txBody>
      </p:sp>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400" dirty="0"/>
              <a:t>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a:t>
            </a:r>
            <a:r>
              <a:rPr lang="en-US" altLang="zh-TW" sz="2400" dirty="0">
                <a:solidFill>
                  <a:schemeClr val="bg1"/>
                </a:solidFill>
              </a:rPr>
              <a:t>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7283"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7284" name="Straight Arrow Connector 4"/>
          <p:cNvCxnSpPr>
            <a:cxnSpLocks noChangeShapeType="1"/>
          </p:cNvCxnSpPr>
          <p:nvPr/>
        </p:nvCxnSpPr>
        <p:spPr bwMode="auto">
          <a:xfrm flipH="1" flipV="1">
            <a:off x="1600200" y="4038600"/>
            <a:ext cx="4343400" cy="914400"/>
          </a:xfrm>
          <a:prstGeom prst="straightConnector1">
            <a:avLst/>
          </a:prstGeom>
          <a:noFill/>
          <a:ln w="28575" algn="ctr">
            <a:solidFill>
              <a:srgbClr val="00CC00"/>
            </a:solidFill>
            <a:round/>
            <a:headEnd type="arrow" w="med" len="med"/>
            <a:tailEnd/>
          </a:ln>
          <a:extLst>
            <a:ext uri="{909E8E84-426E-40DD-AFC4-6F175D3DCCD1}">
              <a14:hiddenFill xmlns:a14="http://schemas.microsoft.com/office/drawing/2010/main">
                <a:noFill/>
              </a14:hiddenFill>
            </a:ext>
          </a:extLst>
        </p:spPr>
      </p:cxnSp>
      <p:cxnSp>
        <p:nvCxnSpPr>
          <p:cNvPr id="97285" name="Straight Arrow Connector 6"/>
          <p:cNvCxnSpPr>
            <a:cxnSpLocks noChangeShapeType="1"/>
          </p:cNvCxnSpPr>
          <p:nvPr/>
        </p:nvCxnSpPr>
        <p:spPr bwMode="auto">
          <a:xfrm>
            <a:off x="1905000" y="4038600"/>
            <a:ext cx="1524000" cy="8382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 name="AutoShape 9"/>
          <p:cNvSpPr>
            <a:spLocks noChangeArrowheads="1"/>
          </p:cNvSpPr>
          <p:nvPr/>
        </p:nvSpPr>
        <p:spPr bwMode="auto">
          <a:xfrm>
            <a:off x="1752600" y="5486400"/>
            <a:ext cx="7315200" cy="1295400"/>
          </a:xfrm>
          <a:prstGeom prst="wedgeRectCallout">
            <a:avLst>
              <a:gd name="adj1" fmla="val -34588"/>
              <a:gd name="adj2" fmla="val -709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2400" dirty="0">
                <a:solidFill>
                  <a:srgbClr val="FFFFFF"/>
                </a:solidFill>
                <a:latin typeface="Arial Narrow" panose="020B0606020202030204" pitchFamily="34" charset="0"/>
              </a:rPr>
              <a:t>Needless to say, your directory probably does not contain any file with such a weird name as ==.  But, technically, it is legal in UNIX to name a file with such a name.</a:t>
            </a:r>
          </a:p>
        </p:txBody>
      </p:sp>
    </p:spTree>
    <p:extLst>
      <p:ext uri="{BB962C8B-B14F-4D97-AF65-F5344CB8AC3E}">
        <p14:creationId xmlns:p14="http://schemas.microsoft.com/office/powerpoint/2010/main" val="1660635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xit" presetSubtype="0" fill="hold" grpId="1" nodeType="clickEffect">
                                  <p:stCondLst>
                                    <p:cond delay="0"/>
                                  </p:stCondLst>
                                  <p:childTnLst>
                                    <p:animEffect transition="out" filter="fade">
                                      <p:cBhvr>
                                        <p:cTn id="14" dur="500"/>
                                        <p:tgtEl>
                                          <p:spTgt spid="13"/>
                                        </p:tgtEl>
                                      </p:cBhvr>
                                    </p:animEffect>
                                    <p:anim calcmode="lin" valueType="num">
                                      <p:cBhvr>
                                        <p:cTn id="15" dur="500"/>
                                        <p:tgtEl>
                                          <p:spTgt spid="13"/>
                                        </p:tgtEl>
                                        <p:attrNameLst>
                                          <p:attrName>ppt_x</p:attrName>
                                        </p:attrNameLst>
                                      </p:cBhvr>
                                      <p:tavLst>
                                        <p:tav tm="0">
                                          <p:val>
                                            <p:strVal val="ppt_x"/>
                                          </p:val>
                                        </p:tav>
                                        <p:tav tm="100000">
                                          <p:val>
                                            <p:strVal val="ppt_x"/>
                                          </p:val>
                                        </p:tav>
                                      </p:tavLst>
                                    </p:anim>
                                    <p:anim calcmode="lin" valueType="num">
                                      <p:cBhvr>
                                        <p:cTn id="16" dur="50" decel="100000"/>
                                        <p:tgtEl>
                                          <p:spTgt spid="13"/>
                                        </p:tgtEl>
                                        <p:attrNameLst>
                                          <p:attrName>ppt_y</p:attrName>
                                        </p:attrNameLst>
                                      </p:cBhvr>
                                      <p:tavLst>
                                        <p:tav tm="0">
                                          <p:val>
                                            <p:strVal val="ppt_y"/>
                                          </p:val>
                                        </p:tav>
                                        <p:tav tm="100000">
                                          <p:val>
                                            <p:strVal val="ppt_y-.03"/>
                                          </p:val>
                                        </p:tav>
                                      </p:tavLst>
                                    </p:anim>
                                    <p:anim calcmode="lin" valueType="num">
                                      <p:cBhvr>
                                        <p:cTn id="17" dur="450" accel="100000">
                                          <p:stCondLst>
                                            <p:cond delay="50"/>
                                          </p:stCondLst>
                                        </p:cTn>
                                        <p:tgtEl>
                                          <p:spTgt spid="13"/>
                                        </p:tgtEl>
                                        <p:attrNameLst>
                                          <p:attrName>ppt_y</p:attrName>
                                        </p:attrNameLst>
                                      </p:cBhvr>
                                      <p:tavLst>
                                        <p:tav tm="0">
                                          <p:val>
                                            <p:strVal val="ppt_y"/>
                                          </p:val>
                                        </p:tav>
                                        <p:tav tm="100000">
                                          <p:val>
                                            <p:strVal val="ppt_y+1"/>
                                          </p:val>
                                        </p:tav>
                                      </p:tavLst>
                                    </p:anim>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1267"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FF0000"/>
                </a:solidFill>
              </a:rPr>
              <a:t>Q: So, how can you find out if you’re quoting correctly?</a:t>
            </a:r>
          </a:p>
          <a:p>
            <a:pPr marL="0" indent="0" eaLnBrk="1" hangingPunct="1">
              <a:lnSpc>
                <a:spcPct val="80000"/>
              </a:lnSpc>
              <a:buFontTx/>
              <a:buNone/>
            </a:pPr>
            <a:r>
              <a:rPr lang="en-US" altLang="zh-TW" sz="2800" dirty="0">
                <a:solidFill>
                  <a:srgbClr val="00B050"/>
                </a:solidFill>
              </a:rPr>
              <a:t>A: By adding an "echo" before the command so that 	you can see how it ends up:</a:t>
            </a:r>
          </a:p>
          <a:p>
            <a:pPr marL="0" indent="0" eaLnBrk="1" hangingPunct="1">
              <a:lnSpc>
                <a:spcPct val="80000"/>
              </a:lnSpc>
              <a:buFontTx/>
              <a:buNone/>
            </a:pPr>
            <a:r>
              <a:rPr lang="en-US" altLang="zh-TW" sz="2400" b="1" dirty="0"/>
              <a:t>%</a:t>
            </a:r>
            <a:r>
              <a:rPr lang="en-US" altLang="zh-TW" sz="2800" b="1" dirty="0"/>
              <a:t> </a:t>
            </a:r>
            <a:r>
              <a:rPr lang="en-US" altLang="zh-TW" sz="2800" b="1" dirty="0">
                <a:latin typeface="High Tower Text" pitchFamily="18" charset="0"/>
              </a:rPr>
              <a:t>echo </a:t>
            </a:r>
            <a:r>
              <a:rPr lang="en-US" altLang="zh-TW" sz="2800" b="1" dirty="0" err="1">
                <a:latin typeface="High Tower Text" pitchFamily="18" charset="0"/>
              </a:rPr>
              <a:t>fgrep</a:t>
            </a:r>
            <a:r>
              <a:rPr lang="en-US" altLang="zh-TW" sz="2800" b="1" dirty="0">
                <a:latin typeface="High Tower Text" pitchFamily="18" charset="0"/>
              </a:rPr>
              <a:t> 'He said, "She said, '</a:t>
            </a:r>
            <a:r>
              <a:rPr lang="en-US" altLang="zh-TW" sz="800" b="1" dirty="0">
                <a:latin typeface="High Tower Text" pitchFamily="18" charset="0"/>
              </a:rPr>
              <a:t> </a:t>
            </a:r>
            <a:r>
              <a:rPr lang="en-US" altLang="zh-TW" sz="2800" b="1" dirty="0">
                <a:latin typeface="High Tower Text" pitchFamily="18" charset="0"/>
              </a:rPr>
              <a:t>"</a:t>
            </a:r>
            <a:r>
              <a:rPr lang="en-US" altLang="zh-TW" sz="6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a:t>
            </a:r>
            <a:r>
              <a:rPr lang="en-US" altLang="zh-TW" b="1" dirty="0">
                <a:latin typeface="Times New Roman" pitchFamily="18" charset="0"/>
                <a:ea typeface="Arial Unicode MS" pitchFamily="34" charset="-128"/>
                <a:cs typeface="Times New Roman" pitchFamily="18" charset="0"/>
              </a:rPr>
              <a:t>\</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latin typeface="High Tower Text" pitchFamily="18" charset="0"/>
            </a:endParaRPr>
          </a:p>
          <a:p>
            <a:pPr marL="0" indent="0" eaLnBrk="1" hangingPunct="1">
              <a:lnSpc>
                <a:spcPct val="80000"/>
              </a:lnSpc>
              <a:spcBef>
                <a:spcPct val="0"/>
              </a:spcBef>
              <a:buFontTx/>
              <a:buNone/>
            </a:pPr>
            <a:r>
              <a:rPr lang="en-US" altLang="zh-TW" sz="2800" b="1" dirty="0" err="1">
                <a:latin typeface="High Tower Text" pitchFamily="18" charset="0"/>
              </a:rPr>
              <a:t>fgrep</a:t>
            </a:r>
            <a:r>
              <a:rPr lang="en-US" altLang="zh-TW" sz="2800" b="1" dirty="0">
                <a:latin typeface="High Tower Text" pitchFamily="18" charset="0"/>
              </a:rPr>
              <a:t> He said, "She said,'</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p>
          <a:p>
            <a:pPr marL="0" indent="0" eaLnBrk="1" hangingPunct="1">
              <a:lnSpc>
                <a:spcPct val="80000"/>
              </a:lnSpc>
              <a:spcBef>
                <a:spcPct val="0"/>
              </a:spcBef>
              <a:buFontTx/>
              <a:buNone/>
            </a:pPr>
            <a:r>
              <a:rPr lang="en-US" altLang="zh-TW" sz="2400" b="1" dirty="0"/>
              <a:t>%</a:t>
            </a:r>
            <a:endParaRPr lang="en-US" altLang="zh-TW" sz="1600" b="1" dirty="0">
              <a:latin typeface="High Tower Text" pitchFamily="18" charset="0"/>
            </a:endParaRPr>
          </a:p>
          <a:p>
            <a:pPr marL="0" indent="0" eaLnBrk="1" hangingPunct="1">
              <a:lnSpc>
                <a:spcPct val="80000"/>
              </a:lnSpc>
              <a:spcBef>
                <a:spcPts val="1200"/>
              </a:spcBef>
              <a:buFontTx/>
              <a:buNone/>
            </a:pPr>
            <a:r>
              <a:rPr lang="en-US" altLang="zh-TW" sz="3000" dirty="0">
                <a:solidFill>
                  <a:schemeClr val="bg1"/>
                </a:solidFill>
              </a:rPr>
              <a:t>By putting the echo in the front, we don’t do the </a:t>
            </a:r>
            <a:r>
              <a:rPr lang="en-US" altLang="zh-TW" sz="3000" dirty="0" err="1">
                <a:solidFill>
                  <a:schemeClr val="bg1"/>
                </a:solidFill>
              </a:rPr>
              <a:t>fgrep</a:t>
            </a:r>
            <a:r>
              <a:rPr lang="en-US" altLang="zh-TW" sz="3000" dirty="0">
                <a:solidFill>
                  <a:schemeClr val="bg1"/>
                </a:solidFill>
              </a:rPr>
              <a:t>. Instead we are printing what the arguments to the </a:t>
            </a:r>
            <a:r>
              <a:rPr lang="en-US" altLang="zh-TW" sz="3000" dirty="0" err="1">
                <a:solidFill>
                  <a:schemeClr val="bg1"/>
                </a:solidFill>
              </a:rPr>
              <a:t>fgrep</a:t>
            </a:r>
            <a:r>
              <a:rPr lang="en-US" altLang="zh-TW" sz="3000" dirty="0">
                <a:solidFill>
                  <a:schemeClr val="bg1"/>
                </a:solidFill>
              </a:rPr>
              <a:t> would have actually been.</a:t>
            </a:r>
          </a:p>
          <a:p>
            <a:pPr marL="0" indent="0" eaLnBrk="1" hangingPunct="1">
              <a:lnSpc>
                <a:spcPct val="80000"/>
              </a:lnSpc>
              <a:spcBef>
                <a:spcPts val="1800"/>
              </a:spcBef>
              <a:buFontTx/>
              <a:buNone/>
            </a:pPr>
            <a:r>
              <a:rPr lang="en-US" altLang="zh-TW" sz="3000" dirty="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8190627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2291"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2B2B2"/>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BFBFBF"/>
                </a:solidFill>
              </a:rPr>
              <a:t>Q: So, how can you find out if you’re quoting correctly?</a:t>
            </a:r>
          </a:p>
          <a:p>
            <a:pPr marL="0" indent="0" eaLnBrk="1" hangingPunct="1">
              <a:lnSpc>
                <a:spcPct val="80000"/>
              </a:lnSpc>
              <a:buFontTx/>
              <a:buNone/>
            </a:pPr>
            <a:r>
              <a:rPr lang="en-US" altLang="zh-TW" sz="2800" dirty="0">
                <a:solidFill>
                  <a:srgbClr val="BFBFBF"/>
                </a:solidFill>
              </a:rPr>
              <a:t>A: By adding an "echo" before the command so that 	you can see how it ends up:</a:t>
            </a:r>
          </a:p>
          <a:p>
            <a:pPr marL="0" indent="0" eaLnBrk="1" hangingPunct="1">
              <a:lnSpc>
                <a:spcPct val="80000"/>
              </a:lnSpc>
              <a:buFontTx/>
              <a:buNone/>
            </a:pPr>
            <a:r>
              <a:rPr lang="en-US" altLang="zh-TW" sz="2400" b="1" dirty="0"/>
              <a:t>%</a:t>
            </a:r>
            <a:r>
              <a:rPr lang="en-US" altLang="zh-TW" sz="2800" b="1" dirty="0"/>
              <a:t> </a:t>
            </a:r>
            <a:r>
              <a:rPr lang="en-US" altLang="zh-TW" sz="2800" b="1" dirty="0">
                <a:latin typeface="High Tower Text" pitchFamily="18" charset="0"/>
              </a:rPr>
              <a:t>echo </a:t>
            </a: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 '</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6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b="1" dirty="0">
                <a:solidFill>
                  <a:srgbClr val="BFBFBF"/>
                </a:solidFill>
                <a:latin typeface="Times New Roman" pitchFamily="18" charset="0"/>
                <a:ea typeface="Arial Unicode MS" pitchFamily="34" charset="-128"/>
                <a:cs typeface="Times New Roman" pitchFamily="18" charset="0"/>
              </a:rPr>
              <a:t>\</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latin typeface="High Tower Text" pitchFamily="18" charset="0"/>
            </a:endParaRPr>
          </a:p>
          <a:p>
            <a:pPr marL="0" indent="0" eaLnBrk="1" hangingPunct="1">
              <a:lnSpc>
                <a:spcPct val="80000"/>
              </a:lnSpc>
              <a:spcBef>
                <a:spcPct val="0"/>
              </a:spcBef>
              <a:buFontTx/>
              <a:buNone/>
            </a:pPr>
            <a:r>
              <a:rPr lang="en-US" altLang="zh-TW" sz="2800" b="1" dirty="0" err="1">
                <a:solidFill>
                  <a:srgbClr val="BFBFBF"/>
                </a:solidFill>
                <a:latin typeface="High Tower Text" pitchFamily="18" charset="0"/>
              </a:rPr>
              <a:t>fgrep</a:t>
            </a:r>
            <a:r>
              <a:rPr lang="en-US" altLang="zh-TW" sz="2800" b="1" dirty="0">
                <a:latin typeface="High Tower Text" pitchFamily="18" charset="0"/>
              </a:rPr>
              <a:t> He said, "She said,'</a:t>
            </a:r>
            <a:r>
              <a:rPr lang="en-US" altLang="zh-TW" sz="800" b="1" dirty="0">
                <a:latin typeface="High Tower Text" pitchFamily="18" charset="0"/>
              </a:rPr>
              <a:t> </a:t>
            </a:r>
            <a:r>
              <a:rPr lang="en-US" altLang="zh-TW" sz="2800" b="1" dirty="0">
                <a:latin typeface="High Tower Text" pitchFamily="18" charset="0"/>
              </a:rPr>
              <a:t>Hello!</a:t>
            </a:r>
            <a:r>
              <a:rPr lang="en-US" altLang="zh-TW" sz="800" b="1" dirty="0">
                <a:latin typeface="High Tower Text" pitchFamily="18" charset="0"/>
              </a:rPr>
              <a:t> </a:t>
            </a:r>
            <a:r>
              <a:rPr lang="en-US" altLang="zh-TW" sz="2800" b="1" dirty="0">
                <a:latin typeface="High Tower Text" pitchFamily="18" charset="0"/>
              </a:rPr>
              <a:t>'</a:t>
            </a:r>
            <a:r>
              <a:rPr lang="en-US" altLang="zh-TW" sz="800" b="1" dirty="0">
                <a:latin typeface="High Tower Text" pitchFamily="18" charset="0"/>
              </a:rPr>
              <a:t> </a:t>
            </a:r>
            <a:r>
              <a:rPr lang="en-US" altLang="zh-TW" sz="2800" b="1" dirty="0">
                <a:latin typeface="High Tower Text" pitchFamily="18" charset="0"/>
              </a:rPr>
              <a:t>" </a:t>
            </a:r>
            <a:r>
              <a:rPr lang="en-US" altLang="zh-TW" sz="2800" b="1" dirty="0" err="1" smtClean="0">
                <a:latin typeface="High Tower Text" pitchFamily="18" charset="0"/>
              </a:rPr>
              <a:t>infile</a:t>
            </a:r>
            <a:endParaRPr lang="en-US" altLang="zh-TW" sz="2800" b="1" dirty="0"/>
          </a:p>
          <a:p>
            <a:pPr marL="0" indent="0" eaLnBrk="1" hangingPunct="1">
              <a:lnSpc>
                <a:spcPct val="80000"/>
              </a:lnSpc>
              <a:spcBef>
                <a:spcPct val="0"/>
              </a:spcBef>
              <a:buFontTx/>
              <a:buNone/>
            </a:pPr>
            <a:r>
              <a:rPr lang="en-US" altLang="zh-TW" sz="2400" b="1" dirty="0"/>
              <a:t>%</a:t>
            </a:r>
            <a:endParaRPr lang="en-US" altLang="zh-TW" sz="1600" b="1" dirty="0">
              <a:latin typeface="High Tower Text" pitchFamily="18" charset="0"/>
            </a:endParaRPr>
          </a:p>
          <a:p>
            <a:pPr marL="0" indent="0" eaLnBrk="1" hangingPunct="1">
              <a:lnSpc>
                <a:spcPct val="80000"/>
              </a:lnSpc>
              <a:spcBef>
                <a:spcPts val="1200"/>
              </a:spcBef>
              <a:buFontTx/>
              <a:buNone/>
            </a:pPr>
            <a:r>
              <a:rPr lang="en-US" altLang="zh-TW" sz="3000" dirty="0"/>
              <a:t>By putting the echo in the front, we don’t do the </a:t>
            </a:r>
            <a:r>
              <a:rPr lang="en-US" altLang="zh-TW" sz="3000" dirty="0" err="1"/>
              <a:t>fgrep</a:t>
            </a:r>
            <a:r>
              <a:rPr lang="en-US" altLang="zh-TW" sz="3000" dirty="0"/>
              <a:t>. Instead we are printing what the arguments to the </a:t>
            </a:r>
            <a:r>
              <a:rPr lang="en-US" altLang="zh-TW" sz="3000" dirty="0" err="1"/>
              <a:t>fgrep</a:t>
            </a:r>
            <a:r>
              <a:rPr lang="en-US" altLang="zh-TW" sz="3000" dirty="0"/>
              <a:t> would have actually been.</a:t>
            </a:r>
          </a:p>
          <a:p>
            <a:pPr marL="0" indent="0" eaLnBrk="1" hangingPunct="1">
              <a:lnSpc>
                <a:spcPct val="80000"/>
              </a:lnSpc>
              <a:spcBef>
                <a:spcPts val="1800"/>
              </a:spcBef>
              <a:buFontTx/>
              <a:buNone/>
            </a:pPr>
            <a:r>
              <a:rPr lang="en-US" altLang="zh-TW" sz="3000" dirty="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38470965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Finding out if your quotes are wrong</a:t>
            </a:r>
          </a:p>
        </p:txBody>
      </p:sp>
      <p:sp>
        <p:nvSpPr>
          <p:cNvPr id="13315"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dirty="0">
                <a:solidFill>
                  <a:srgbClr val="BFBFBF"/>
                </a:solidFill>
              </a:rPr>
              <a:t>You may become confused about when to use the backslash and when not to. </a:t>
            </a:r>
          </a:p>
          <a:p>
            <a:pPr marL="0" indent="0" eaLnBrk="1" hangingPunct="1">
              <a:lnSpc>
                <a:spcPct val="80000"/>
              </a:lnSpc>
              <a:spcBef>
                <a:spcPts val="1200"/>
              </a:spcBef>
              <a:buFontTx/>
              <a:buNone/>
            </a:pPr>
            <a:r>
              <a:rPr lang="en-US" altLang="zh-TW" sz="2800" dirty="0">
                <a:solidFill>
                  <a:srgbClr val="BFBFBF"/>
                </a:solidFill>
              </a:rPr>
              <a:t>Q: So, how can you find out if you’re quoting correctly?</a:t>
            </a:r>
          </a:p>
          <a:p>
            <a:pPr marL="0" indent="0" eaLnBrk="1" hangingPunct="1">
              <a:lnSpc>
                <a:spcPct val="80000"/>
              </a:lnSpc>
              <a:buFontTx/>
              <a:buNone/>
            </a:pPr>
            <a:r>
              <a:rPr lang="en-US" altLang="zh-TW" sz="2800" dirty="0">
                <a:solidFill>
                  <a:srgbClr val="BFBFBF"/>
                </a:solidFill>
              </a:rPr>
              <a:t>A: By adding an "echo" before the command so that 	you can see how it ends up:</a:t>
            </a:r>
          </a:p>
          <a:p>
            <a:pPr marL="0" indent="0" eaLnBrk="1" hangingPunct="1">
              <a:lnSpc>
                <a:spcPct val="80000"/>
              </a:lnSpc>
              <a:buFontTx/>
              <a:buNone/>
            </a:pPr>
            <a:r>
              <a:rPr lang="en-US" altLang="zh-TW" sz="2400" b="1" dirty="0">
                <a:solidFill>
                  <a:srgbClr val="BFBFBF"/>
                </a:solidFill>
              </a:rPr>
              <a:t>%</a:t>
            </a:r>
            <a:r>
              <a:rPr lang="en-US" altLang="zh-TW" sz="2800" b="1" dirty="0">
                <a:solidFill>
                  <a:srgbClr val="BFBFBF"/>
                </a:solidFill>
              </a:rPr>
              <a:t> </a:t>
            </a:r>
            <a:r>
              <a:rPr lang="en-US" altLang="zh-TW" sz="2800" b="1" dirty="0">
                <a:solidFill>
                  <a:srgbClr val="BFBFBF"/>
                </a:solidFill>
                <a:latin typeface="High Tower Text" pitchFamily="18" charset="0"/>
              </a:rPr>
              <a:t>echo </a:t>
            </a: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 '</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6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b="1" dirty="0">
                <a:solidFill>
                  <a:srgbClr val="BFBFBF"/>
                </a:solidFill>
                <a:latin typeface="Times New Roman" pitchFamily="18" charset="0"/>
                <a:ea typeface="Arial Unicode MS" pitchFamily="34" charset="-128"/>
                <a:cs typeface="Times New Roman" pitchFamily="18" charset="0"/>
              </a:rPr>
              <a:t>\</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latin typeface="High Tower Text" pitchFamily="18" charset="0"/>
            </a:endParaRPr>
          </a:p>
          <a:p>
            <a:pPr marL="0" indent="0" eaLnBrk="1" hangingPunct="1">
              <a:lnSpc>
                <a:spcPct val="80000"/>
              </a:lnSpc>
              <a:spcBef>
                <a:spcPct val="0"/>
              </a:spcBef>
              <a:buFontTx/>
              <a:buNone/>
            </a:pPr>
            <a:r>
              <a:rPr lang="en-US" altLang="zh-TW" sz="2800" b="1" dirty="0" err="1">
                <a:solidFill>
                  <a:srgbClr val="BFBFBF"/>
                </a:solidFill>
                <a:latin typeface="High Tower Text" pitchFamily="18" charset="0"/>
              </a:rPr>
              <a:t>fgrep</a:t>
            </a:r>
            <a:r>
              <a:rPr lang="en-US" altLang="zh-TW" sz="2800" b="1" dirty="0">
                <a:solidFill>
                  <a:srgbClr val="BFBFBF"/>
                </a:solidFill>
                <a:latin typeface="High Tower Text" pitchFamily="18" charset="0"/>
              </a:rPr>
              <a:t> He said, "She said,'</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Hello!</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a:t>
            </a:r>
            <a:r>
              <a:rPr lang="en-US" altLang="zh-TW" sz="800" b="1" dirty="0">
                <a:solidFill>
                  <a:srgbClr val="BFBFBF"/>
                </a:solidFill>
                <a:latin typeface="High Tower Text" pitchFamily="18" charset="0"/>
              </a:rPr>
              <a:t> </a:t>
            </a:r>
            <a:r>
              <a:rPr lang="en-US" altLang="zh-TW" sz="2800" b="1" dirty="0">
                <a:solidFill>
                  <a:srgbClr val="BFBFBF"/>
                </a:solidFill>
                <a:latin typeface="High Tower Text" pitchFamily="18" charset="0"/>
              </a:rPr>
              <a:t>" </a:t>
            </a:r>
            <a:r>
              <a:rPr lang="en-US" altLang="zh-TW" sz="2800" b="1" dirty="0" err="1" smtClean="0">
                <a:solidFill>
                  <a:srgbClr val="BFBFBF"/>
                </a:solidFill>
                <a:latin typeface="High Tower Text" pitchFamily="18" charset="0"/>
              </a:rPr>
              <a:t>infile</a:t>
            </a:r>
            <a:endParaRPr lang="en-US" altLang="zh-TW" sz="2800" b="1" dirty="0">
              <a:solidFill>
                <a:srgbClr val="BFBFBF"/>
              </a:solidFill>
            </a:endParaRPr>
          </a:p>
          <a:p>
            <a:pPr marL="0" indent="0" eaLnBrk="1" hangingPunct="1">
              <a:lnSpc>
                <a:spcPct val="80000"/>
              </a:lnSpc>
              <a:spcBef>
                <a:spcPct val="0"/>
              </a:spcBef>
              <a:buFontTx/>
              <a:buNone/>
            </a:pPr>
            <a:r>
              <a:rPr lang="en-US" altLang="zh-TW" sz="2400" b="1" dirty="0">
                <a:solidFill>
                  <a:srgbClr val="BFBFBF"/>
                </a:solidFill>
              </a:rPr>
              <a:t>%</a:t>
            </a:r>
            <a:endParaRPr lang="en-US" altLang="zh-TW" sz="1600" b="1" dirty="0">
              <a:solidFill>
                <a:srgbClr val="BFBFBF"/>
              </a:solidFill>
              <a:latin typeface="High Tower Text" pitchFamily="18" charset="0"/>
            </a:endParaRPr>
          </a:p>
          <a:p>
            <a:pPr marL="0" indent="0" eaLnBrk="1" hangingPunct="1">
              <a:lnSpc>
                <a:spcPct val="80000"/>
              </a:lnSpc>
              <a:spcBef>
                <a:spcPts val="1200"/>
              </a:spcBef>
              <a:buFontTx/>
              <a:buNone/>
            </a:pPr>
            <a:r>
              <a:rPr lang="en-US" altLang="zh-TW" sz="3000" dirty="0">
                <a:solidFill>
                  <a:srgbClr val="BFBFBF"/>
                </a:solidFill>
              </a:rPr>
              <a:t>By putting the echo in the front, we don’t do the </a:t>
            </a:r>
            <a:r>
              <a:rPr lang="en-US" altLang="zh-TW" sz="3000" dirty="0" err="1">
                <a:solidFill>
                  <a:srgbClr val="BFBFBF"/>
                </a:solidFill>
              </a:rPr>
              <a:t>fgrep</a:t>
            </a:r>
            <a:r>
              <a:rPr lang="en-US" altLang="zh-TW" sz="3000" dirty="0">
                <a:solidFill>
                  <a:srgbClr val="BFBFBF"/>
                </a:solidFill>
              </a:rPr>
              <a:t>. Instead we are printing what the arguments to the </a:t>
            </a:r>
            <a:r>
              <a:rPr lang="en-US" altLang="zh-TW" sz="3000" dirty="0" err="1">
                <a:solidFill>
                  <a:srgbClr val="BFBFBF"/>
                </a:solidFill>
              </a:rPr>
              <a:t>fgrep</a:t>
            </a:r>
            <a:r>
              <a:rPr lang="en-US" altLang="zh-TW" sz="3000" dirty="0">
                <a:solidFill>
                  <a:srgbClr val="BFBFBF"/>
                </a:solidFill>
              </a:rPr>
              <a:t> would have actually been.</a:t>
            </a:r>
          </a:p>
          <a:p>
            <a:pPr marL="0" indent="0" eaLnBrk="1" hangingPunct="1">
              <a:lnSpc>
                <a:spcPct val="80000"/>
              </a:lnSpc>
              <a:spcBef>
                <a:spcPts val="1800"/>
              </a:spcBef>
              <a:buFontTx/>
              <a:buNone/>
            </a:pPr>
            <a:r>
              <a:rPr lang="en-US" altLang="zh-TW" sz="3000" dirty="0">
                <a:solidFill>
                  <a:srgbClr val="FF0000"/>
                </a:solidFill>
              </a:rPr>
              <a:t>If you are debugging a script, and want to see what it is doing, you can duplicate lines and insert an "echo" in front of the copies. Or, you can</a:t>
            </a:r>
            <a:r>
              <a:rPr lang="en-US" altLang="zh-TW" sz="2800" dirty="0">
                <a:solidFill>
                  <a:srgbClr val="FF0000"/>
                </a:solidFill>
              </a:rPr>
              <a:t>…</a:t>
            </a:r>
            <a:r>
              <a:rPr lang="en-US" altLang="zh-TW" sz="2400" i="1" dirty="0">
                <a:solidFill>
                  <a:srgbClr val="FF0000"/>
                </a:solidFill>
              </a:rPr>
              <a:t>(next slide)</a:t>
            </a:r>
            <a:r>
              <a:rPr lang="en-US" altLang="zh-TW" sz="2800" dirty="0">
                <a:solidFill>
                  <a:srgbClr val="FF0000"/>
                </a:solidFill>
              </a:rPr>
              <a:t> </a:t>
            </a:r>
            <a:endParaRPr lang="en-US" altLang="zh-TW" sz="3000" dirty="0">
              <a:solidFill>
                <a:srgbClr val="FF0000"/>
              </a:solidFill>
            </a:endParaRPr>
          </a:p>
        </p:txBody>
      </p:sp>
    </p:spTree>
    <p:extLst>
      <p:ext uri="{BB962C8B-B14F-4D97-AF65-F5344CB8AC3E}">
        <p14:creationId xmlns:p14="http://schemas.microsoft.com/office/powerpoint/2010/main" val="3729001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Checking without using an echo</a:t>
            </a:r>
            <a:r>
              <a:rPr lang="en-US" altLang="zh-TW"/>
              <a:t> </a:t>
            </a:r>
          </a:p>
        </p:txBody>
      </p:sp>
      <p:sp>
        <p:nvSpPr>
          <p:cNvPr id="14339" name="Content Placeholder 2"/>
          <p:cNvSpPr>
            <a:spLocks noGrp="1"/>
          </p:cNvSpPr>
          <p:nvPr>
            <p:ph idx="4294967295"/>
          </p:nvPr>
        </p:nvSpPr>
        <p:spPr>
          <a:xfrm>
            <a:off x="152400" y="1066800"/>
            <a:ext cx="8839200" cy="5562600"/>
          </a:xfrm>
        </p:spPr>
        <p:txBody>
          <a:bodyPr/>
          <a:lstStyle/>
          <a:p>
            <a:pPr marL="858838" indent="-858838" eaLnBrk="1" hangingPunct="1">
              <a:buFontTx/>
              <a:buNone/>
            </a:pPr>
            <a:r>
              <a:rPr lang="en-US" altLang="zh-TW" sz="2800" dirty="0">
                <a:solidFill>
                  <a:srgbClr val="FF0000"/>
                </a:solidFill>
              </a:rPr>
              <a:t>The C shell has 2 variables that, when set, will help </a:t>
            </a:r>
          </a:p>
          <a:p>
            <a:pPr marL="858838" indent="-858838" eaLnBrk="1" hangingPunct="1">
              <a:spcBef>
                <a:spcPct val="0"/>
              </a:spcBef>
              <a:buFontTx/>
              <a:buNone/>
            </a:pPr>
            <a:r>
              <a:rPr lang="en-US" altLang="zh-TW" sz="2800" dirty="0">
                <a:solidFill>
                  <a:srgbClr val="FF0000"/>
                </a:solidFill>
              </a:rPr>
              <a:t>you follow the trail of variable and symbol expansions: </a:t>
            </a:r>
          </a:p>
          <a:p>
            <a:pPr marL="858838" indent="-858838" eaLnBrk="1" hangingPunct="1">
              <a:spcBef>
                <a:spcPct val="70000"/>
              </a:spcBef>
              <a:buFontTx/>
              <a:buNone/>
            </a:pPr>
            <a:r>
              <a:rPr lang="en-US" altLang="zh-TW" sz="3000" b="1" dirty="0"/>
              <a:t>   set </a:t>
            </a:r>
            <a:r>
              <a:rPr lang="en-US" altLang="zh-TW" sz="3000" b="1" dirty="0">
                <a:solidFill>
                  <a:srgbClr val="0033CC"/>
                </a:solidFill>
              </a:rPr>
              <a:t>verbose</a:t>
            </a:r>
            <a:r>
              <a:rPr lang="en-US" altLang="zh-TW" sz="3000" dirty="0">
                <a:solidFill>
                  <a:srgbClr val="3860D7"/>
                </a:solidFill>
              </a:rPr>
              <a:t/>
            </a:r>
            <a:br>
              <a:rPr lang="en-US" altLang="zh-TW" sz="3000" dirty="0">
                <a:solidFill>
                  <a:srgbClr val="3860D7"/>
                </a:solidFill>
              </a:rPr>
            </a:br>
            <a:r>
              <a:rPr lang="en-US" altLang="zh-TW" sz="3000" dirty="0">
                <a:solidFill>
                  <a:srgbClr val="3860D7"/>
                </a:solidFill>
              </a:rPr>
              <a:t>	</a:t>
            </a:r>
            <a:r>
              <a:rPr lang="en-US" altLang="zh-TW" sz="2600" dirty="0"/>
              <a:t>will echo every line of your script before the 	variables have been evaluated. </a:t>
            </a:r>
          </a:p>
          <a:p>
            <a:pPr marL="858838" indent="-858838" eaLnBrk="1" hangingPunct="1">
              <a:spcBef>
                <a:spcPct val="70000"/>
              </a:spcBef>
              <a:buFontTx/>
              <a:buNone/>
            </a:pPr>
            <a:r>
              <a:rPr lang="en-US" altLang="zh-TW" sz="3000" b="1" dirty="0"/>
              <a:t>   set </a:t>
            </a:r>
            <a:r>
              <a:rPr lang="en-US" altLang="zh-TW" sz="3000" b="1" dirty="0">
                <a:solidFill>
                  <a:srgbClr val="0033CC"/>
                </a:solidFill>
              </a:rPr>
              <a:t>echo</a:t>
            </a:r>
            <a:r>
              <a:rPr lang="en-US" altLang="zh-TW" sz="3000" dirty="0"/>
              <a:t/>
            </a:r>
            <a:br>
              <a:rPr lang="en-US" altLang="zh-TW" sz="3000" dirty="0"/>
            </a:br>
            <a:r>
              <a:rPr lang="en-US" altLang="zh-TW" sz="3000" dirty="0"/>
              <a:t>	</a:t>
            </a:r>
            <a:r>
              <a:rPr lang="en-US" altLang="zh-TW" sz="2600" dirty="0"/>
              <a:t>will display each line after the variables and meta-characters have been substituted. </a:t>
            </a:r>
          </a:p>
          <a:p>
            <a:pPr marL="858838" indent="-858838" eaLnBrk="1" hangingPunct="1">
              <a:spcBef>
                <a:spcPts val="0"/>
              </a:spcBef>
              <a:buFontTx/>
              <a:buNone/>
            </a:pPr>
            <a:r>
              <a:rPr lang="en-US" altLang="zh-TW" sz="2600" dirty="0"/>
              <a:t>   </a:t>
            </a:r>
          </a:p>
          <a:p>
            <a:pPr marL="858838" indent="-858838" eaLnBrk="1" hangingPunct="1">
              <a:spcBef>
                <a:spcPts val="0"/>
              </a:spcBef>
              <a:buFontTx/>
              <a:buNone/>
            </a:pPr>
            <a:r>
              <a:rPr lang="en-US" altLang="zh-TW" sz="2600" dirty="0"/>
              <a:t>If you wish to turn these variables off again, use </a:t>
            </a:r>
            <a:r>
              <a:rPr lang="en-US" altLang="zh-TW" sz="2600" b="1" dirty="0"/>
              <a:t>unset</a:t>
            </a:r>
          </a:p>
          <a:p>
            <a:pPr marL="858838" indent="-858838" eaLnBrk="1" hangingPunct="1">
              <a:spcBef>
                <a:spcPts val="0"/>
              </a:spcBef>
              <a:buFontTx/>
              <a:buNone/>
            </a:pPr>
            <a:r>
              <a:rPr lang="en-US" altLang="zh-TW" sz="2600" dirty="0"/>
              <a:t>instead of </a:t>
            </a:r>
            <a:r>
              <a:rPr lang="en-US" altLang="zh-TW" sz="2600" b="1" dirty="0"/>
              <a:t>set</a:t>
            </a:r>
            <a:r>
              <a:rPr lang="en-US" altLang="zh-TW" sz="2600" dirty="0"/>
              <a:t>.</a:t>
            </a:r>
          </a:p>
        </p:txBody>
      </p:sp>
    </p:spTree>
    <p:extLst>
      <p:ext uri="{BB962C8B-B14F-4D97-AF65-F5344CB8AC3E}">
        <p14:creationId xmlns:p14="http://schemas.microsoft.com/office/powerpoint/2010/main" val="304292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7" dur="500"/>
                                        <p:tgtEl>
                                          <p:spTgt spid="1433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10" dur="500"/>
                                        <p:tgtEl>
                                          <p:spTgt spid="14339">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13" dur="500"/>
                                        <p:tgtEl>
                                          <p:spTgt spid="1433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4339">
                                            <p:txEl>
                                              <p:pRg st="5" end="5"/>
                                            </p:txEl>
                                          </p:spTgt>
                                        </p:tgtEl>
                                        <p:attrNameLst>
                                          <p:attrName>style.visibility</p:attrName>
                                        </p:attrNameLst>
                                      </p:cBhvr>
                                      <p:to>
                                        <p:strVal val="visible"/>
                                      </p:to>
                                    </p:set>
                                    <p:animEffect transition="in" filter="randombar(horizontal)">
                                      <p:cBhvr>
                                        <p:cTn id="18" dur="500"/>
                                        <p:tgtEl>
                                          <p:spTgt spid="14339">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Effect transition="in" filter="randombar(horizontal)">
                                      <p:cBhvr>
                                        <p:cTn id="21"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a:latin typeface="Consolas" panose="020B0609020204030204" pitchFamily="49" charset="0"/>
              </a:rPr>
              <a:t>%</a:t>
            </a:r>
            <a:r>
              <a:rPr lang="en-US" sz="2600" spc="-50" dirty="0">
                <a:solidFill>
                  <a:schemeClr val="bg1">
                    <a:lumMod val="85000"/>
                  </a:schemeClr>
                </a:solidFill>
                <a:latin typeface="Consolas" panose="020B0609020204030204" pitchFamily="49" charset="0"/>
              </a:rPr>
              <a:t> </a:t>
            </a:r>
            <a:r>
              <a:rPr lang="en-US" sz="2600" spc="-50" dirty="0">
                <a:solidFill>
                  <a:srgbClr val="FFFF00"/>
                </a:solidFill>
                <a:latin typeface="Consolas" panose="020B0609020204030204" pitchFamily="49" charset="0"/>
              </a:rPr>
              <a:t>ls</a:t>
            </a: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FILE</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delEchoOnInput</a:t>
            </a:r>
            <a:r>
              <a:rPr lang="en-US" sz="26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delVerbosePlusEchoOnInput</a:t>
            </a:r>
            <a:endParaRPr lang="en-US" sz="2600" spc="-50" dirty="0" smtClean="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del </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delVerboseOnInput</a:t>
            </a:r>
            <a:endParaRPr lang="en-US" sz="2600" spc="-50" dirty="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a:latin typeface="Consolas" panose="020B0609020204030204" pitchFamily="49" charset="0"/>
              </a:rPr>
              <a:t>%</a:t>
            </a:r>
            <a:r>
              <a:rPr lang="en-US" sz="2600" spc="-50" dirty="0">
                <a:solidFill>
                  <a:schemeClr val="bg1">
                    <a:lumMod val="85000"/>
                  </a:schemeClr>
                </a:solidFill>
                <a:latin typeface="Consolas" panose="020B0609020204030204" pitchFamily="49" charset="0"/>
              </a:rPr>
              <a:t> </a:t>
            </a:r>
            <a:r>
              <a:rPr lang="en-US" sz="2600" spc="-50" dirty="0">
                <a:solidFill>
                  <a:srgbClr val="FFFF00"/>
                </a:solidFill>
                <a:latin typeface="Consolas" panose="020B0609020204030204" pitchFamily="49" charset="0"/>
              </a:rPr>
              <a:t>less </a:t>
            </a:r>
            <a:r>
              <a:rPr lang="en-US" sz="2600" spc="-50" dirty="0" smtClean="0">
                <a:solidFill>
                  <a:srgbClr val="FFFF00"/>
                </a:solidFill>
                <a:latin typeface="Consolas" panose="020B0609020204030204" pitchFamily="49" charset="0"/>
              </a:rPr>
              <a:t>del</a:t>
            </a:r>
            <a:endParaRPr lang="en-US" sz="2600" spc="-50" dirty="0">
              <a:solidFill>
                <a:srgbClr val="FFFF00"/>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cxnSp>
        <p:nvCxnSpPr>
          <p:cNvPr id="7" name="Straight Connector 6"/>
          <p:cNvCxnSpPr/>
          <p:nvPr/>
        </p:nvCxnSpPr>
        <p:spPr>
          <a:xfrm>
            <a:off x="609600" y="68580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60020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530029"/>
            <a:ext cx="360996" cy="492443"/>
          </a:xfrm>
          <a:prstGeom prst="rect">
            <a:avLst/>
          </a:prstGeom>
        </p:spPr>
        <p:txBody>
          <a:bodyPr wrap="none">
            <a:spAutoFit/>
          </a:bodyPr>
          <a:lstStyle/>
          <a:p>
            <a:r>
              <a:rPr lang="en-US" sz="2600" spc="-50" dirty="0">
                <a:solidFill>
                  <a:schemeClr val="bg1">
                    <a:lumMod val="50000"/>
                  </a:schemeClr>
                </a:solidFill>
                <a:latin typeface="Consolas" panose="020B0609020204030204" pitchFamily="49" charset="0"/>
              </a:rPr>
              <a:t>%</a:t>
            </a:r>
            <a:endParaRPr lang="en-US" sz="2600" dirty="0"/>
          </a:p>
        </p:txBody>
      </p:sp>
      <p:sp>
        <p:nvSpPr>
          <p:cNvPr id="10" name="Rectangle 9"/>
          <p:cNvSpPr/>
          <p:nvPr/>
        </p:nvSpPr>
        <p:spPr>
          <a:xfrm>
            <a:off x="226970" y="605117"/>
            <a:ext cx="360996" cy="492443"/>
          </a:xfrm>
          <a:prstGeom prst="rect">
            <a:avLst/>
          </a:prstGeom>
        </p:spPr>
        <p:txBody>
          <a:bodyPr wrap="none">
            <a:spAutoFit/>
          </a:bodyPr>
          <a:lstStyle/>
          <a:p>
            <a:r>
              <a:rPr lang="en-US" sz="2600" spc="-50" dirty="0">
                <a:solidFill>
                  <a:schemeClr val="bg1">
                    <a:lumMod val="50000"/>
                  </a:schemeClr>
                </a:solidFill>
                <a:latin typeface="Consolas" panose="020B0609020204030204" pitchFamily="49" charset="0"/>
              </a:rPr>
              <a:t>%</a:t>
            </a:r>
            <a:endParaRPr lang="en-US" sz="2600" dirty="0"/>
          </a:p>
        </p:txBody>
      </p:sp>
      <p:cxnSp>
        <p:nvCxnSpPr>
          <p:cNvPr id="11" name="Straight Connector 10"/>
          <p:cNvCxnSpPr/>
          <p:nvPr/>
        </p:nvCxnSpPr>
        <p:spPr>
          <a:xfrm>
            <a:off x="1054894" y="68580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9600" y="160020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nodeType="afterEffect">
                                  <p:stCondLst>
                                    <p:cond delay="0"/>
                                  </p:stCondLst>
                                  <p:endCondLst>
                                    <p:cond evt="onNext" delay="0">
                                      <p:tgtEl>
                                        <p:sldTgt/>
                                      </p:tgtEl>
                                    </p:cond>
                                  </p:end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iterate type="lt">
                                    <p:tmAbs val="400"/>
                                  </p:iterate>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par>
                          <p:cTn id="16" fill="hold">
                            <p:stCondLst>
                              <p:cond delay="801"/>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801"/>
                            </p:stCondLst>
                            <p:childTnLst>
                              <p:par>
                                <p:cTn id="20" presetID="35" presetClass="emph" presetSubtype="0" repeatCount="indefinite" fill="hold" nodeType="afterEffect">
                                  <p:stCondLst>
                                    <p:cond delay="0"/>
                                  </p:stCondLst>
                                  <p:endCondLst>
                                    <p:cond evt="onNext" delay="0">
                                      <p:tgtEl>
                                        <p:sldTgt/>
                                      </p:tgtEl>
                                    </p:cond>
                                  </p:endCondLst>
                                  <p:childTnLst>
                                    <p:anim calcmode="discrete" valueType="str">
                                      <p:cBhvr>
                                        <p:cTn id="21"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4" presetClass="entr" presetSubtype="1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4" dur="500"/>
                                        <p:tgtEl>
                                          <p:spTgt spid="9">
                                            <p:txEl>
                                              <p:pRg st="0" end="0"/>
                                            </p:txEl>
                                          </p:spTgt>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500"/>
                            </p:stCondLst>
                            <p:childTnLst>
                              <p:par>
                                <p:cTn id="39" presetID="35" presetClass="emph" presetSubtype="0" repeatCount="indefinite" fill="hold" nodeType="afterEffect">
                                  <p:stCondLst>
                                    <p:cond delay="0"/>
                                  </p:stCondLst>
                                  <p:endCondLst>
                                    <p:cond evt="onNext" delay="0">
                                      <p:tgtEl>
                                        <p:sldTgt/>
                                      </p:tgtEl>
                                    </p:cond>
                                  </p:endCondLst>
                                  <p:childTnLst>
                                    <p:anim calcmode="discrete" valueType="str">
                                      <p:cBhvr>
                                        <p:cTn id="40"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ntr" presetSubtype="0" fill="hold" nodeType="withEffect">
                                  <p:stCondLst>
                                    <p:cond delay="0"/>
                                  </p:stCondLst>
                                  <p:iterate type="lt">
                                    <p:tmAbs val="200"/>
                                  </p:iterate>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par>
                          <p:cTn id="47" fill="hold">
                            <p:stCondLst>
                              <p:cond delay="1401"/>
                            </p:stCondLst>
                            <p:childTnLst>
                              <p:par>
                                <p:cTn id="48" presetID="1"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par>
                          <p:cTn id="50" fill="hold">
                            <p:stCondLst>
                              <p:cond delay="1401"/>
                            </p:stCondLst>
                            <p:childTnLst>
                              <p:par>
                                <p:cTn id="51" presetID="35" presetClass="emph" presetSubtype="0" repeatCount="indefinite" fill="hold" nodeType="afterEffect">
                                  <p:stCondLst>
                                    <p:cond delay="0"/>
                                  </p:stCondLst>
                                  <p:endCondLst>
                                    <p:cond evt="onNext" delay="0">
                                      <p:tgtEl>
                                        <p:sldTgt/>
                                      </p:tgtEl>
                                    </p:cond>
                                  </p:endCondLst>
                                  <p:childTnLst>
                                    <p:anim calcmode="discrete" valueType="str">
                                      <p:cBhvr>
                                        <p:cTn id="52"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bIns="0" anchor="b" anchorCtr="0"/>
          <a:lstStyle/>
          <a:p>
            <a:pPr marL="0" indent="0">
              <a:lnSpc>
                <a:spcPct val="76000"/>
              </a:lnSpc>
              <a:spcBef>
                <a:spcPts val="0"/>
              </a:spcBef>
              <a:buNone/>
            </a:pPr>
            <a:endParaRPr lang="en-US" sz="2600" spc="-50" dirty="0" smtClean="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smtClean="0">
                <a:solidFill>
                  <a:schemeClr val="bg1">
                    <a:lumMod val="85000"/>
                  </a:schemeClr>
                </a:solidFill>
                <a:latin typeface="Consolas" panose="020B0609020204030204" pitchFamily="49" charset="0"/>
              </a:rPr>
              <a:t>#!/</a:t>
            </a:r>
            <a:r>
              <a:rPr lang="en-US" sz="2600" spc="-50" dirty="0">
                <a:solidFill>
                  <a:schemeClr val="bg1">
                    <a:lumMod val="85000"/>
                  </a:schemeClr>
                </a:solidFill>
                <a:latin typeface="Consolas" panose="020B0609020204030204" pitchFamily="49" charset="0"/>
              </a:rPr>
              <a:t>bin/</a:t>
            </a:r>
            <a:r>
              <a:rPr lang="en-US" sz="2600" spc="-50" dirty="0" err="1">
                <a:solidFill>
                  <a:schemeClr val="bg1">
                    <a:lumMod val="85000"/>
                  </a:schemeClr>
                </a:solidFill>
                <a:latin typeface="Consolas" panose="020B0609020204030204" pitchFamily="49" charset="0"/>
              </a:rPr>
              <a:t>csh</a:t>
            </a:r>
            <a:endParaRPr lang="en-US" sz="2600" spc="-50" dirty="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err="1">
                <a:solidFill>
                  <a:schemeClr val="bg1">
                    <a:lumMod val="85000"/>
                  </a:schemeClr>
                </a:solidFill>
                <a:latin typeface="Consolas" panose="020B0609020204030204" pitchFamily="49" charset="0"/>
              </a:rPr>
              <a:t>foreach</a:t>
            </a:r>
            <a:r>
              <a:rPr lang="en-US" sz="2600" spc="-50" dirty="0">
                <a:solidFill>
                  <a:schemeClr val="bg1">
                    <a:lumMod val="85000"/>
                  </a:schemeClr>
                </a:solidFill>
                <a:latin typeface="Consolas" panose="020B0609020204030204" pitchFamily="49" charset="0"/>
              </a:rPr>
              <a:t> name ($</a:t>
            </a:r>
            <a:r>
              <a:rPr lang="en-US" sz="2600" spc="-50" dirty="0" err="1">
                <a:solidFill>
                  <a:schemeClr val="bg1">
                    <a:lumMod val="85000"/>
                  </a:schemeClr>
                </a:solidFill>
                <a:latin typeface="Consolas" panose="020B0609020204030204" pitchFamily="49" charset="0"/>
              </a:rPr>
              <a:t>argv</a:t>
            </a:r>
            <a:r>
              <a:rPr lang="en-US" sz="2600" spc="-50" dirty="0">
                <a:solidFill>
                  <a:schemeClr val="bg1">
                    <a:lumMod val="85000"/>
                  </a:schemeClr>
                </a:solidFill>
                <a:latin typeface="Consolas" panose="020B0609020204030204" pitchFamily="49" charset="0"/>
              </a:rPr>
              <a:t>)</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if ( -f $name ) then</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echo -n "delete the file $name (y/n/q)? "</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else</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echo -n "delete the entire directory"\</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"$name (y/n/q)? "</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endif</a:t>
            </a:r>
            <a:endParaRPr lang="en-US" sz="2600" spc="-50" dirty="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set </a:t>
            </a:r>
            <a:r>
              <a:rPr lang="en-US" sz="2600" spc="-50" dirty="0" err="1">
                <a:solidFill>
                  <a:schemeClr val="bg1">
                    <a:lumMod val="85000"/>
                  </a:schemeClr>
                </a:solidFill>
                <a:latin typeface="Consolas" panose="020B0609020204030204" pitchFamily="49" charset="0"/>
              </a:rPr>
              <a:t>ans</a:t>
            </a:r>
            <a:r>
              <a:rPr lang="en-US" sz="2600" spc="-50" dirty="0">
                <a:solidFill>
                  <a:schemeClr val="bg1">
                    <a:lumMod val="85000"/>
                  </a:schemeClr>
                </a:solidFill>
                <a:latin typeface="Consolas" panose="020B0609020204030204" pitchFamily="49" charset="0"/>
              </a:rPr>
              <a:t> = $&lt;</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switch ( $</a:t>
            </a:r>
            <a:r>
              <a:rPr lang="en-US" sz="2600" spc="-50" dirty="0" err="1">
                <a:solidFill>
                  <a:schemeClr val="bg1">
                    <a:lumMod val="85000"/>
                  </a:schemeClr>
                </a:solidFill>
                <a:latin typeface="Consolas" panose="020B0609020204030204" pitchFamily="49" charset="0"/>
              </a:rPr>
              <a:t>ans</a:t>
            </a:r>
            <a:r>
              <a:rPr lang="en-US" sz="2600" spc="-50" dirty="0">
                <a:solidFill>
                  <a:schemeClr val="bg1">
                    <a:lumMod val="85000"/>
                  </a:schemeClr>
                </a:solidFill>
                <a:latin typeface="Consolas" panose="020B0609020204030204" pitchFamily="49" charset="0"/>
              </a:rPr>
              <a:t> )</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n:</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continue</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q:</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exit</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y:</a:t>
            </a:r>
          </a:p>
          <a:p>
            <a:pPr marL="0" indent="0">
              <a:lnSpc>
                <a:spcPct val="70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rm</a:t>
            </a: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rf</a:t>
            </a:r>
            <a:r>
              <a:rPr lang="en-US" sz="2600" spc="-50" dirty="0">
                <a:solidFill>
                  <a:schemeClr val="bg1">
                    <a:lumMod val="85000"/>
                  </a:schemeClr>
                </a:solidFill>
                <a:latin typeface="Consolas" panose="020B0609020204030204" pitchFamily="49" charset="0"/>
              </a:rPr>
              <a:t> $name</a:t>
            </a:r>
          </a:p>
          <a:p>
            <a:pPr marL="0" indent="0">
              <a:lnSpc>
                <a:spcPct val="70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endsw</a:t>
            </a:r>
            <a:endParaRPr lang="en-US" sz="2600" spc="-50" dirty="0">
              <a:solidFill>
                <a:schemeClr val="bg1">
                  <a:lumMod val="85000"/>
                </a:schemeClr>
              </a:solidFill>
              <a:latin typeface="Consolas" panose="020B0609020204030204" pitchFamily="49" charset="0"/>
            </a:endParaRPr>
          </a:p>
          <a:p>
            <a:pPr marL="0" indent="0">
              <a:lnSpc>
                <a:spcPct val="70000"/>
              </a:lnSpc>
              <a:spcBef>
                <a:spcPts val="0"/>
              </a:spcBef>
              <a:buNone/>
            </a:pPr>
            <a:r>
              <a:rPr lang="en-US" sz="2600" spc="-50" dirty="0" smtClean="0">
                <a:solidFill>
                  <a:schemeClr val="bg1">
                    <a:lumMod val="85000"/>
                  </a:schemeClr>
                </a:solidFill>
                <a:latin typeface="Consolas" panose="020B0609020204030204" pitchFamily="49" charset="0"/>
              </a:rPr>
              <a:t>end</a:t>
            </a:r>
          </a:p>
          <a:p>
            <a:pPr marL="0" indent="0">
              <a:lnSpc>
                <a:spcPct val="70000"/>
              </a:lnSpc>
              <a:spcBef>
                <a:spcPts val="0"/>
              </a:spcBef>
              <a:buNone/>
            </a:pPr>
            <a:r>
              <a:rPr lang="en-US" sz="2600" spc="-50" dirty="0" smtClean="0">
                <a:solidFill>
                  <a:schemeClr val="bg1">
                    <a:lumMod val="85000"/>
                  </a:schemeClr>
                </a:solidFill>
                <a:latin typeface="Consolas" panose="020B0609020204030204" pitchFamily="49" charset="0"/>
              </a:rPr>
              <a:t>del (END)</a:t>
            </a:r>
            <a:endParaRPr lang="en-US" sz="2600" spc="-50" dirty="0">
              <a:solidFill>
                <a:schemeClr val="bg1">
                  <a:lumMod val="85000"/>
                </a:schemeClr>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sp>
        <p:nvSpPr>
          <p:cNvPr id="2" name="Rectangle 1"/>
          <p:cNvSpPr/>
          <p:nvPr/>
        </p:nvSpPr>
        <p:spPr bwMode="auto">
          <a:xfrm>
            <a:off x="228600" y="6553199"/>
            <a:ext cx="1752600" cy="369771"/>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82296" tIns="0" rIns="0" bIns="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600" b="0" dirty="0">
                <a:latin typeface="Consolas" panose="020B0609020204030204" pitchFamily="49" charset="0"/>
                <a:ea typeface="新細明體" charset="-120"/>
              </a:rPr>
              <a:t>d</a:t>
            </a:r>
            <a:r>
              <a:rPr kumimoji="1" lang="en-US" sz="2600" b="0" i="0" u="none" strike="noStrike" cap="none" normalizeH="0" baseline="0" dirty="0" smtClean="0">
                <a:ln>
                  <a:noFill/>
                </a:ln>
                <a:effectLst/>
                <a:latin typeface="Consolas" panose="020B0609020204030204" pitchFamily="49" charset="0"/>
                <a:ea typeface="新細明體" charset="-120"/>
              </a:rPr>
              <a:t>el (END)</a:t>
            </a:r>
          </a:p>
        </p:txBody>
      </p:sp>
    </p:spTree>
    <p:extLst>
      <p:ext uri="{BB962C8B-B14F-4D97-AF65-F5344CB8AC3E}">
        <p14:creationId xmlns:p14="http://schemas.microsoft.com/office/powerpoint/2010/main" val="32153641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ls</a:t>
            </a: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FILE</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delEchoOnInput</a:t>
            </a:r>
            <a:r>
              <a:rPr lang="en-US" sz="26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delVerbosePlusEchoOnInput</a:t>
            </a:r>
            <a:endParaRPr lang="en-US" sz="2600" spc="-50" dirty="0" smtClean="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del </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delVerboseOnInput</a:t>
            </a:r>
            <a:endParaRPr lang="en-US" sz="2600" spc="-50" dirty="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less </a:t>
            </a:r>
            <a:r>
              <a:rPr lang="en-US" sz="2600" spc="-50" dirty="0" smtClean="0">
                <a:solidFill>
                  <a:schemeClr val="bg1">
                    <a:lumMod val="50000"/>
                  </a:schemeClr>
                </a:solidFill>
                <a:latin typeface="Consolas" panose="020B0609020204030204" pitchFamily="49" charset="0"/>
              </a:rPr>
              <a:t>del</a:t>
            </a:r>
          </a:p>
          <a:p>
            <a:pPr marL="0" indent="0">
              <a:lnSpc>
                <a:spcPct val="78000"/>
              </a:lnSpc>
              <a:spcBef>
                <a:spcPts val="0"/>
              </a:spcBef>
              <a:buNone/>
            </a:pPr>
            <a:r>
              <a:rPr lang="en-US" sz="2600" spc="-50" dirty="0" smtClean="0">
                <a:latin typeface="Consolas" panose="020B0609020204030204" pitchFamily="49" charset="0"/>
              </a:rPr>
              <a:t>%</a:t>
            </a:r>
            <a:r>
              <a:rPr lang="en-US" sz="2600" spc="-50" dirty="0" smtClean="0">
                <a:solidFill>
                  <a:schemeClr val="bg1">
                    <a:lumMod val="85000"/>
                  </a:schemeClr>
                </a:solidFill>
                <a:latin typeface="Consolas" panose="020B0609020204030204" pitchFamily="49" charset="0"/>
              </a:rPr>
              <a:t> </a:t>
            </a:r>
            <a:r>
              <a:rPr lang="en-US" sz="2600" spc="-50" dirty="0">
                <a:solidFill>
                  <a:srgbClr val="FFFF00"/>
                </a:solidFill>
                <a:latin typeface="Consolas" panose="020B0609020204030204" pitchFamily="49" charset="0"/>
              </a:rPr>
              <a:t>./del FILE</a:t>
            </a:r>
          </a:p>
          <a:p>
            <a:pPr marL="0" indent="0">
              <a:lnSpc>
                <a:spcPct val="78000"/>
              </a:lnSpc>
              <a:spcBef>
                <a:spcPts val="0"/>
              </a:spcBef>
              <a:buNone/>
            </a:pPr>
            <a:r>
              <a:rPr lang="en-US" sz="2600" spc="-50" dirty="0">
                <a:solidFill>
                  <a:srgbClr val="00CC00"/>
                </a:solidFill>
                <a:latin typeface="Consolas" panose="020B0609020204030204" pitchFamily="49" charset="0"/>
              </a:rPr>
              <a:t>delete the file </a:t>
            </a:r>
            <a:r>
              <a:rPr lang="en-US" sz="2600" spc="-50" dirty="0" err="1">
                <a:solidFill>
                  <a:srgbClr val="00CC00"/>
                </a:solidFill>
                <a:latin typeface="Consolas" panose="020B0609020204030204" pitchFamily="49" charset="0"/>
              </a:rPr>
              <a:t>FILE</a:t>
            </a:r>
            <a:r>
              <a:rPr lang="en-US" sz="2600" spc="-50" dirty="0">
                <a:solidFill>
                  <a:srgbClr val="00CC00"/>
                </a:solidFill>
                <a:latin typeface="Consolas" panose="020B0609020204030204" pitchFamily="49" charset="0"/>
              </a:rPr>
              <a:t> (y/n/q</a:t>
            </a:r>
            <a:r>
              <a:rPr lang="en-US" sz="2600" spc="-50" dirty="0" smtClean="0">
                <a:solidFill>
                  <a:srgbClr val="00CC00"/>
                </a:solidFill>
                <a:latin typeface="Consolas" panose="020B0609020204030204" pitchFamily="49" charset="0"/>
              </a:rPr>
              <a:t>)?</a:t>
            </a:r>
            <a:endParaRPr lang="en-US" sz="2600" spc="-50" dirty="0">
              <a:solidFill>
                <a:srgbClr val="00CC00"/>
              </a:solidFill>
              <a:latin typeface="Consolas" panose="020B0609020204030204" pitchFamily="49" charset="0"/>
            </a:endParaRPr>
          </a:p>
          <a:p>
            <a:pPr marL="0" indent="0">
              <a:lnSpc>
                <a:spcPct val="78000"/>
              </a:lnSpc>
              <a:spcBef>
                <a:spcPts val="0"/>
              </a:spcBef>
              <a:buNone/>
            </a:pPr>
            <a:r>
              <a:rPr lang="en-US" sz="2600" spc="-50" dirty="0">
                <a:latin typeface="Consolas" panose="020B0609020204030204" pitchFamily="49" charset="0"/>
              </a:rPr>
              <a:t>%</a:t>
            </a:r>
            <a:r>
              <a:rPr lang="en-US" sz="2600" spc="-50" dirty="0">
                <a:solidFill>
                  <a:schemeClr val="bg1">
                    <a:lumMod val="85000"/>
                  </a:schemeClr>
                </a:solidFill>
                <a:latin typeface="Consolas" panose="020B0609020204030204" pitchFamily="49" charset="0"/>
              </a:rPr>
              <a:t> </a:t>
            </a:r>
            <a:r>
              <a:rPr lang="en-US" sz="2600" spc="-50" dirty="0">
                <a:solidFill>
                  <a:srgbClr val="FFFF00"/>
                </a:solidFill>
                <a:latin typeface="Consolas" panose="020B0609020204030204" pitchFamily="49" charset="0"/>
              </a:rPr>
              <a:t>less ./</a:t>
            </a:r>
            <a:r>
              <a:rPr lang="en-US" sz="2600" spc="-50" dirty="0" err="1" smtClean="0">
                <a:solidFill>
                  <a:srgbClr val="FFFF00"/>
                </a:solidFill>
                <a:latin typeface="Consolas" panose="020B0609020204030204" pitchFamily="49" charset="0"/>
              </a:rPr>
              <a:t>delEchoOnInput</a:t>
            </a:r>
            <a:endParaRPr lang="en-US" sz="2600" spc="-50" dirty="0">
              <a:solidFill>
                <a:srgbClr val="FFFF00"/>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sp>
        <p:nvSpPr>
          <p:cNvPr id="2" name="Rectangle 1"/>
          <p:cNvSpPr/>
          <p:nvPr/>
        </p:nvSpPr>
        <p:spPr>
          <a:xfrm>
            <a:off x="5466470" y="2147668"/>
            <a:ext cx="360996" cy="492443"/>
          </a:xfrm>
          <a:prstGeom prst="rect">
            <a:avLst/>
          </a:prstGeom>
        </p:spPr>
        <p:txBody>
          <a:bodyPr wrap="none">
            <a:spAutoFit/>
          </a:bodyPr>
          <a:lstStyle/>
          <a:p>
            <a:r>
              <a:rPr lang="en-US" sz="2600" spc="-50" dirty="0">
                <a:solidFill>
                  <a:srgbClr val="FFFF00"/>
                </a:solidFill>
                <a:latin typeface="Consolas" panose="020B0609020204030204" pitchFamily="49" charset="0"/>
              </a:rPr>
              <a:t>n</a:t>
            </a:r>
            <a:endParaRPr lang="en-US" sz="2600" dirty="0">
              <a:solidFill>
                <a:srgbClr val="FFFF00"/>
              </a:solidFill>
            </a:endParaRPr>
          </a:p>
        </p:txBody>
      </p:sp>
      <p:sp>
        <p:nvSpPr>
          <p:cNvPr id="4" name="Rectangle 3"/>
          <p:cNvSpPr/>
          <p:nvPr/>
        </p:nvSpPr>
        <p:spPr>
          <a:xfrm>
            <a:off x="228110" y="2460697"/>
            <a:ext cx="360996" cy="492443"/>
          </a:xfrm>
          <a:prstGeom prst="rect">
            <a:avLst/>
          </a:prstGeom>
        </p:spPr>
        <p:txBody>
          <a:bodyPr wrap="none">
            <a:spAutoFit/>
          </a:bodyPr>
          <a:lstStyle/>
          <a:p>
            <a:r>
              <a:rPr lang="en-US" sz="2600" spc="-50" dirty="0">
                <a:solidFill>
                  <a:schemeClr val="bg1">
                    <a:lumMod val="50000"/>
                  </a:schemeClr>
                </a:solidFill>
                <a:latin typeface="Consolas" panose="020B0609020204030204" pitchFamily="49" charset="0"/>
              </a:rPr>
              <a:t>%</a:t>
            </a:r>
            <a:endParaRPr lang="en-US" sz="2600" dirty="0"/>
          </a:p>
        </p:txBody>
      </p:sp>
      <p:sp>
        <p:nvSpPr>
          <p:cNvPr id="6" name="Rectangle 5"/>
          <p:cNvSpPr/>
          <p:nvPr/>
        </p:nvSpPr>
        <p:spPr>
          <a:xfrm>
            <a:off x="232429" y="1841683"/>
            <a:ext cx="360996" cy="492443"/>
          </a:xfrm>
          <a:prstGeom prst="rect">
            <a:avLst/>
          </a:prstGeom>
        </p:spPr>
        <p:txBody>
          <a:bodyPr wrap="none">
            <a:spAutoFit/>
          </a:bodyPr>
          <a:lstStyle/>
          <a:p>
            <a:r>
              <a:rPr lang="en-US" sz="2600" spc="-50" dirty="0">
                <a:solidFill>
                  <a:schemeClr val="bg1">
                    <a:lumMod val="50000"/>
                  </a:schemeClr>
                </a:solidFill>
                <a:latin typeface="Consolas" panose="020B0609020204030204" pitchFamily="49" charset="0"/>
              </a:rPr>
              <a:t>%</a:t>
            </a:r>
            <a:endParaRPr lang="en-US" sz="2600" dirty="0"/>
          </a:p>
        </p:txBody>
      </p:sp>
      <p:cxnSp>
        <p:nvCxnSpPr>
          <p:cNvPr id="7" name="Straight Connector 6"/>
          <p:cNvCxnSpPr/>
          <p:nvPr/>
        </p:nvCxnSpPr>
        <p:spPr>
          <a:xfrm>
            <a:off x="4419600" y="2532888"/>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2523744"/>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79040" y="192024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190500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2231136"/>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2231136"/>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nodeType="afterEffect">
                                  <p:stCondLst>
                                    <p:cond delay="0"/>
                                  </p:stCondLst>
                                  <p:endCondLst>
                                    <p:cond evt="onNext" delay="0">
                                      <p:tgtEl>
                                        <p:sldTgt/>
                                      </p:tgtEl>
                                    </p:cond>
                                  </p:endCondLst>
                                  <p:childTnLst>
                                    <p:anim calcmode="discrete" valueType="str">
                                      <p:cBhvr>
                                        <p:cTn id="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0"/>
                                        </p:tgtEl>
                                        <p:attrNameLst>
                                          <p:attrName>style.visibility</p:attrName>
                                        </p:attrNameLst>
                                      </p:cBhvr>
                                      <p:to>
                                        <p:strVal val="hidden"/>
                                      </p:to>
                                    </p:set>
                                  </p:childTnLst>
                                </p:cTn>
                              </p:par>
                              <p:par>
                                <p:cTn id="14" presetID="1" presetClass="entr" presetSubtype="0" fill="hold" nodeType="withEffect">
                                  <p:stCondLst>
                                    <p:cond delay="0"/>
                                  </p:stCondLst>
                                  <p:iterate type="lt">
                                    <p:tmAbs val="200"/>
                                  </p:iterate>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1801"/>
                            </p:stCondLst>
                            <p:childTnLst>
                              <p:par>
                                <p:cTn id="17" presetID="1"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801"/>
                            </p:stCondLst>
                            <p:childTnLst>
                              <p:par>
                                <p:cTn id="20" presetID="35" presetClass="emph" presetSubtype="0" repeatCount="indefinite" fill="hold" nodeType="afterEffect">
                                  <p:stCondLst>
                                    <p:cond delay="0"/>
                                  </p:stCondLst>
                                  <p:endCondLst>
                                    <p:cond evt="onNext" delay="0">
                                      <p:tgtEl>
                                        <p:sldTgt/>
                                      </p:tgtEl>
                                    </p:cond>
                                  </p:endCondLst>
                                  <p:childTnLst>
                                    <p:anim calcmode="discrete" valueType="str">
                                      <p:cBhvr>
                                        <p:cTn id="21"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5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4" presetClass="entr" presetSubtype="10" fill="hold" nodeType="with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1" dur="500"/>
                                        <p:tgtEl>
                                          <p:spTgt spid="2">
                                            <p:txEl>
                                              <p:pRg st="0" end="0"/>
                                            </p:txEl>
                                          </p:spTgt>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indefinite" fill="hold" nodeType="afterEffect">
                                  <p:stCondLst>
                                    <p:cond delay="0"/>
                                  </p:stCondLst>
                                  <p:endCondLst>
                                    <p:cond evt="onNext" delay="0">
                                      <p:tgtEl>
                                        <p:sldTgt/>
                                      </p:tgtEl>
                                    </p:cond>
                                  </p:endCondLst>
                                  <p:childTnLst>
                                    <p:anim calcmode="discrete" valueType="str">
                                      <p:cBhvr>
                                        <p:cTn id="47"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1"/>
                                        </p:tgtEl>
                                        <p:attrNameLst>
                                          <p:attrName>style.visibility</p:attrName>
                                        </p:attrNameLst>
                                      </p:cBhvr>
                                      <p:to>
                                        <p:strVal val="hidden"/>
                                      </p:to>
                                    </p:set>
                                  </p:childTnLst>
                                </p:cTn>
                              </p:par>
                              <p:par>
                                <p:cTn id="52" presetID="14" presetClass="entr" presetSubtype="10" fill="hold" nodeType="with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54" dur="500"/>
                                        <p:tgtEl>
                                          <p:spTgt spid="4">
                                            <p:txEl>
                                              <p:pRg st="0" end="0"/>
                                            </p:txEl>
                                          </p:spTgt>
                                        </p:tgtEl>
                                      </p:cBhvr>
                                    </p:animEffec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par>
                          <p:cTn id="58" fill="hold">
                            <p:stCondLst>
                              <p:cond delay="500"/>
                            </p:stCondLst>
                            <p:childTnLst>
                              <p:par>
                                <p:cTn id="59" presetID="35" presetClass="emph" presetSubtype="0" repeatCount="indefinite" fill="hold" nodeType="afterEffect">
                                  <p:stCondLst>
                                    <p:cond delay="0"/>
                                  </p:stCondLst>
                                  <p:endCondLst>
                                    <p:cond evt="onNext" delay="0">
                                      <p:tgtEl>
                                        <p:sldTgt/>
                                      </p:tgtEl>
                                    </p:cond>
                                  </p:endCondLst>
                                  <p:childTnLst>
                                    <p:anim calcmode="discrete" valueType="str">
                                      <p:cBhvr>
                                        <p:cTn id="60"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8"/>
                                        </p:tgtEl>
                                        <p:attrNameLst>
                                          <p:attrName>style.visibility</p:attrName>
                                        </p:attrNameLst>
                                      </p:cBhvr>
                                      <p:to>
                                        <p:strVal val="hidden"/>
                                      </p:to>
                                    </p:set>
                                  </p:childTnLst>
                                </p:cTn>
                              </p:par>
                              <p:par>
                                <p:cTn id="65" presetID="1" presetClass="entr" presetSubtype="0" fill="hold" nodeType="withEffect">
                                  <p:stCondLst>
                                    <p:cond delay="0"/>
                                  </p:stCondLst>
                                  <p:iterate type="lt">
                                    <p:tmAbs val="200"/>
                                  </p:iterate>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par>
                          <p:cTn id="67" fill="hold">
                            <p:stCondLst>
                              <p:cond delay="4001"/>
                            </p:stCondLst>
                            <p:childTnLst>
                              <p:par>
                                <p:cTn id="68" presetID="1"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par>
                          <p:cTn id="70" fill="hold">
                            <p:stCondLst>
                              <p:cond delay="4001"/>
                            </p:stCondLst>
                            <p:childTnLst>
                              <p:par>
                                <p:cTn id="71" presetID="35" presetClass="emph" presetSubtype="0" repeatCount="indefinite" fill="hold" nodeType="afterEffect">
                                  <p:stCondLst>
                                    <p:cond delay="0"/>
                                  </p:stCondLst>
                                  <p:endCondLst>
                                    <p:cond evt="onNext" delay="0">
                                      <p:tgtEl>
                                        <p:sldTgt/>
                                      </p:tgtEl>
                                    </p:cond>
                                  </p:endCondLst>
                                  <p:childTnLst>
                                    <p:anim calcmode="discrete" valueType="str">
                                      <p:cBhvr>
                                        <p:cTn id="72"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bIns="0" anchor="b" anchorCtr="0"/>
          <a:lstStyle/>
          <a:p>
            <a:pPr marL="0" indent="0">
              <a:lnSpc>
                <a:spcPct val="76000"/>
              </a:lnSpc>
              <a:spcBef>
                <a:spcPts val="0"/>
              </a:spcBef>
              <a:buNone/>
            </a:pPr>
            <a:endParaRPr lang="en-US" sz="2600" spc="-50" dirty="0" smtClean="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smtClean="0">
                <a:solidFill>
                  <a:schemeClr val="bg1">
                    <a:lumMod val="85000"/>
                  </a:schemeClr>
                </a:solidFill>
                <a:latin typeface="Consolas" panose="020B0609020204030204" pitchFamily="49" charset="0"/>
              </a:rPr>
              <a:t>#!/</a:t>
            </a:r>
            <a:r>
              <a:rPr lang="en-US" sz="2600" spc="-50" dirty="0">
                <a:solidFill>
                  <a:schemeClr val="bg1">
                    <a:lumMod val="85000"/>
                  </a:schemeClr>
                </a:solidFill>
                <a:latin typeface="Consolas" panose="020B0609020204030204" pitchFamily="49" charset="0"/>
              </a:rPr>
              <a:t>bin/</a:t>
            </a:r>
            <a:r>
              <a:rPr lang="en-US" sz="2600" spc="-50" dirty="0" err="1">
                <a:solidFill>
                  <a:schemeClr val="bg1">
                    <a:lumMod val="85000"/>
                  </a:schemeClr>
                </a:solidFill>
                <a:latin typeface="Consolas" panose="020B0609020204030204" pitchFamily="49" charset="0"/>
              </a:rPr>
              <a:t>csh</a:t>
            </a:r>
            <a:endParaRPr lang="en-US" sz="2600" spc="-50" dirty="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err="1">
                <a:solidFill>
                  <a:schemeClr val="bg1">
                    <a:lumMod val="85000"/>
                  </a:schemeClr>
                </a:solidFill>
                <a:latin typeface="Consolas" panose="020B0609020204030204" pitchFamily="49" charset="0"/>
              </a:rPr>
              <a:t>foreach</a:t>
            </a:r>
            <a:r>
              <a:rPr lang="en-US" sz="2600" spc="-50" dirty="0">
                <a:solidFill>
                  <a:schemeClr val="bg1">
                    <a:lumMod val="85000"/>
                  </a:schemeClr>
                </a:solidFill>
                <a:latin typeface="Consolas" panose="020B0609020204030204" pitchFamily="49" charset="0"/>
              </a:rPr>
              <a:t> name ($</a:t>
            </a:r>
            <a:r>
              <a:rPr lang="en-US" sz="2600" spc="-50" dirty="0" err="1">
                <a:solidFill>
                  <a:schemeClr val="bg1">
                    <a:lumMod val="85000"/>
                  </a:schemeClr>
                </a:solidFill>
                <a:latin typeface="Consolas" panose="020B0609020204030204" pitchFamily="49" charset="0"/>
              </a:rPr>
              <a:t>argv</a:t>
            </a:r>
            <a:r>
              <a:rPr lang="en-US" sz="2600" spc="-50" dirty="0">
                <a:solidFill>
                  <a:schemeClr val="bg1">
                    <a:lumMod val="85000"/>
                  </a:schemeClr>
                </a:solidFill>
                <a:latin typeface="Consolas" panose="020B0609020204030204" pitchFamily="49" charset="0"/>
              </a:rPr>
              <a:t>)</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if ( -f $name ) then</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echo -n "delete the file $name (y/n/q)? "</a:t>
            </a:r>
          </a:p>
          <a:p>
            <a:pPr marL="0" indent="0">
              <a:lnSpc>
                <a:spcPct val="70000"/>
              </a:lnSpc>
              <a:spcBef>
                <a:spcPts val="0"/>
              </a:spcBef>
              <a:buNone/>
            </a:pPr>
            <a:r>
              <a:rPr lang="en-US" sz="2600" spc="-50" dirty="0">
                <a:solidFill>
                  <a:schemeClr val="bg1">
                    <a:lumMod val="85000"/>
                  </a:schemeClr>
                </a:solidFill>
                <a:latin typeface="Consolas" panose="020B0609020204030204" pitchFamily="49" charset="0"/>
              </a:rPr>
              <a:t>   else</a:t>
            </a:r>
          </a:p>
          <a:p>
            <a:pPr marL="0" indent="0">
              <a:lnSpc>
                <a:spcPct val="70000"/>
              </a:lnSpc>
              <a:spcBef>
                <a:spcPts val="0"/>
              </a:spcBef>
              <a:buNone/>
            </a:pPr>
            <a:r>
              <a:rPr lang="en-US" sz="2600" spc="-50" dirty="0">
                <a:solidFill>
                  <a:schemeClr val="bg1">
                    <a:lumMod val="85000"/>
                  </a:schemeClr>
                </a:solidFill>
                <a:latin typeface="Consolas" panose="020B0609020204030204" pitchFamily="49" charset="0"/>
              </a:rPr>
              <a:t>      echo -n "delete the entire directory"\</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"$name (y/n/q)? "</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endif</a:t>
            </a:r>
            <a:endParaRPr lang="en-US" sz="2600" spc="-50" dirty="0" smtClean="0">
              <a:solidFill>
                <a:schemeClr val="bg1">
                  <a:lumMod val="85000"/>
                </a:schemeClr>
              </a:solidFill>
              <a:latin typeface="Consolas" panose="020B0609020204030204" pitchFamily="49" charset="0"/>
            </a:endParaRPr>
          </a:p>
          <a:p>
            <a:pPr marL="0" indent="0">
              <a:lnSpc>
                <a:spcPct val="76000"/>
              </a:lnSpc>
              <a:spcBef>
                <a:spcPts val="0"/>
              </a:spcBef>
              <a:buNone/>
            </a:pPr>
            <a:r>
              <a:rPr lang="en-US" sz="2600" spc="-50" dirty="0">
                <a:solidFill>
                  <a:srgbClr val="FFFF00"/>
                </a:solidFill>
                <a:latin typeface="Consolas" panose="020B0609020204030204" pitchFamily="49" charset="0"/>
              </a:rPr>
              <a:t> </a:t>
            </a:r>
            <a:r>
              <a:rPr lang="en-US" sz="2600" spc="-50" dirty="0" smtClean="0">
                <a:solidFill>
                  <a:srgbClr val="FFFF00"/>
                </a:solidFill>
                <a:latin typeface="Consolas" panose="020B0609020204030204" pitchFamily="49" charset="0"/>
              </a:rPr>
              <a:t>  </a:t>
            </a:r>
            <a:r>
              <a:rPr lang="en-US" sz="2600" spc="-50" dirty="0" smtClean="0">
                <a:solidFill>
                  <a:srgbClr val="00B0F0"/>
                </a:solidFill>
                <a:latin typeface="Consolas" panose="020B0609020204030204" pitchFamily="49" charset="0"/>
              </a:rPr>
              <a:t>set echo</a:t>
            </a:r>
            <a:endParaRPr lang="en-US" sz="2600" spc="-50" dirty="0">
              <a:solidFill>
                <a:srgbClr val="00B0F0"/>
              </a:solidFill>
              <a:latin typeface="Consolas" panose="020B0609020204030204" pitchFamily="49" charset="0"/>
            </a:endParaRPr>
          </a:p>
          <a:p>
            <a:pPr marL="0" indent="0">
              <a:lnSpc>
                <a:spcPct val="76000"/>
              </a:lnSpc>
              <a:spcBef>
                <a:spcPts val="0"/>
              </a:spcBef>
              <a:buNone/>
            </a:pPr>
            <a:r>
              <a:rPr lang="en-US" sz="2600" spc="-50" dirty="0">
                <a:solidFill>
                  <a:srgbClr val="FFFF00"/>
                </a:solidFill>
                <a:latin typeface="Consolas" panose="020B0609020204030204" pitchFamily="49" charset="0"/>
              </a:rPr>
              <a:t>   </a:t>
            </a:r>
            <a:r>
              <a:rPr lang="en-US" sz="2600" spc="-50" dirty="0">
                <a:solidFill>
                  <a:srgbClr val="00CC00"/>
                </a:solidFill>
                <a:latin typeface="Consolas" panose="020B0609020204030204" pitchFamily="49" charset="0"/>
              </a:rPr>
              <a:t>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6000"/>
              </a:lnSpc>
              <a:spcBef>
                <a:spcPts val="0"/>
              </a:spcBef>
              <a:buNone/>
            </a:pPr>
            <a:r>
              <a:rPr lang="en-US" sz="2600" spc="-50" dirty="0" smtClean="0">
                <a:solidFill>
                  <a:srgbClr val="FFFF00"/>
                </a:solidFill>
                <a:latin typeface="Consolas" panose="020B0609020204030204" pitchFamily="49" charset="0"/>
              </a:rPr>
              <a:t>   </a:t>
            </a:r>
            <a:r>
              <a:rPr lang="en-US" sz="2600" spc="-50" dirty="0" smtClean="0">
                <a:solidFill>
                  <a:srgbClr val="00B0F0"/>
                </a:solidFill>
                <a:latin typeface="Consolas" panose="020B0609020204030204" pitchFamily="49" charset="0"/>
              </a:rPr>
              <a:t>unset echo</a:t>
            </a:r>
          </a:p>
          <a:p>
            <a:pPr marL="0" indent="0">
              <a:lnSpc>
                <a:spcPct val="76000"/>
              </a:lnSpc>
              <a:spcBef>
                <a:spcPts val="0"/>
              </a:spcBef>
              <a:buNone/>
            </a:pPr>
            <a:r>
              <a:rPr lang="en-US" sz="2600" spc="-50" dirty="0" smtClean="0">
                <a:solidFill>
                  <a:schemeClr val="bg1">
                    <a:lumMod val="85000"/>
                  </a:schemeClr>
                </a:solidFill>
                <a:latin typeface="Consolas" panose="020B0609020204030204" pitchFamily="49" charset="0"/>
              </a:rPr>
              <a:t>   </a:t>
            </a:r>
            <a:r>
              <a:rPr lang="en-US" sz="2600" spc="-50" dirty="0">
                <a:solidFill>
                  <a:schemeClr val="bg1">
                    <a:lumMod val="85000"/>
                  </a:schemeClr>
                </a:solidFill>
                <a:latin typeface="Consolas" panose="020B0609020204030204" pitchFamily="49" charset="0"/>
              </a:rPr>
              <a:t>switch ( $</a:t>
            </a:r>
            <a:r>
              <a:rPr lang="en-US" sz="2600" spc="-50" dirty="0" err="1">
                <a:solidFill>
                  <a:schemeClr val="bg1">
                    <a:lumMod val="85000"/>
                  </a:schemeClr>
                </a:solidFill>
                <a:latin typeface="Consolas" panose="020B0609020204030204" pitchFamily="49" charset="0"/>
              </a:rPr>
              <a:t>ans</a:t>
            </a:r>
            <a:r>
              <a:rPr lang="en-US" sz="2600" spc="-50" dirty="0">
                <a:solidFill>
                  <a:schemeClr val="bg1">
                    <a:lumMod val="85000"/>
                  </a:schemeClr>
                </a:solidFill>
                <a:latin typeface="Consolas" panose="020B0609020204030204" pitchFamily="49" charset="0"/>
              </a:rPr>
              <a:t> )</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n:</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continue</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q:</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exit</a:t>
            </a:r>
          </a:p>
          <a:p>
            <a:pPr marL="0" indent="0">
              <a:lnSpc>
                <a:spcPct val="76000"/>
              </a:lnSpc>
              <a:spcBef>
                <a:spcPts val="0"/>
              </a:spcBef>
              <a:buNone/>
            </a:pPr>
            <a:r>
              <a:rPr lang="en-US" sz="2600" spc="-50" dirty="0">
                <a:solidFill>
                  <a:schemeClr val="bg1">
                    <a:lumMod val="85000"/>
                  </a:schemeClr>
                </a:solidFill>
                <a:latin typeface="Consolas" panose="020B0609020204030204" pitchFamily="49" charset="0"/>
              </a:rPr>
              <a:t>      case y:</a:t>
            </a:r>
          </a:p>
          <a:p>
            <a:pPr marL="0" indent="0">
              <a:lnSpc>
                <a:spcPct val="70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rm</a:t>
            </a: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rf</a:t>
            </a:r>
            <a:r>
              <a:rPr lang="en-US" sz="2600" spc="-50" dirty="0">
                <a:solidFill>
                  <a:schemeClr val="bg1">
                    <a:lumMod val="85000"/>
                  </a:schemeClr>
                </a:solidFill>
                <a:latin typeface="Consolas" panose="020B0609020204030204" pitchFamily="49" charset="0"/>
              </a:rPr>
              <a:t> $name</a:t>
            </a:r>
          </a:p>
          <a:p>
            <a:pPr marL="0" indent="0">
              <a:lnSpc>
                <a:spcPct val="65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err="1">
                <a:solidFill>
                  <a:schemeClr val="bg1">
                    <a:lumMod val="85000"/>
                  </a:schemeClr>
                </a:solidFill>
                <a:latin typeface="Consolas" panose="020B0609020204030204" pitchFamily="49" charset="0"/>
              </a:rPr>
              <a:t>endsw</a:t>
            </a:r>
            <a:endParaRPr lang="en-US" sz="2600" spc="-50" dirty="0">
              <a:solidFill>
                <a:schemeClr val="bg1">
                  <a:lumMod val="85000"/>
                </a:schemeClr>
              </a:solidFill>
              <a:latin typeface="Consolas" panose="020B0609020204030204" pitchFamily="49" charset="0"/>
            </a:endParaRPr>
          </a:p>
          <a:p>
            <a:pPr marL="0" indent="0">
              <a:lnSpc>
                <a:spcPct val="70000"/>
              </a:lnSpc>
              <a:spcBef>
                <a:spcPts val="0"/>
              </a:spcBef>
              <a:buNone/>
            </a:pPr>
            <a:r>
              <a:rPr lang="en-US" sz="2600" spc="-50" dirty="0" smtClean="0">
                <a:solidFill>
                  <a:schemeClr val="bg1">
                    <a:lumMod val="85000"/>
                  </a:schemeClr>
                </a:solidFill>
                <a:latin typeface="Consolas" panose="020B0609020204030204" pitchFamily="49" charset="0"/>
              </a:rPr>
              <a:t>end</a:t>
            </a:r>
          </a:p>
          <a:p>
            <a:pPr marL="0" indent="0">
              <a:lnSpc>
                <a:spcPct val="70000"/>
              </a:lnSpc>
              <a:spcBef>
                <a:spcPts val="0"/>
              </a:spcBef>
              <a:buNone/>
            </a:pPr>
            <a:r>
              <a:rPr lang="en-US" sz="2600" spc="-50" dirty="0" smtClean="0">
                <a:solidFill>
                  <a:schemeClr val="bg1">
                    <a:lumMod val="85000"/>
                  </a:schemeClr>
                </a:solidFill>
                <a:latin typeface="Consolas" panose="020B0609020204030204" pitchFamily="49" charset="0"/>
              </a:rPr>
              <a:t>del (END)</a:t>
            </a:r>
            <a:endParaRPr lang="en-US" sz="2600" spc="-50" dirty="0">
              <a:solidFill>
                <a:schemeClr val="bg1">
                  <a:lumMod val="85000"/>
                </a:schemeClr>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sp>
        <p:nvSpPr>
          <p:cNvPr id="2" name="Rectangle 1"/>
          <p:cNvSpPr/>
          <p:nvPr/>
        </p:nvSpPr>
        <p:spPr bwMode="auto">
          <a:xfrm>
            <a:off x="228600" y="6553199"/>
            <a:ext cx="3733800" cy="369771"/>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82296" tIns="0" rIns="0" bIns="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600" b="0" dirty="0" err="1" smtClean="0">
                <a:latin typeface="Consolas" panose="020B0609020204030204" pitchFamily="49" charset="0"/>
                <a:ea typeface="新細明體" charset="-120"/>
              </a:rPr>
              <a:t>d</a:t>
            </a:r>
            <a:r>
              <a:rPr kumimoji="1" lang="en-US" sz="2600" b="0" i="0" u="none" strike="noStrike" cap="none" normalizeH="0" baseline="0" dirty="0" err="1" smtClean="0">
                <a:ln>
                  <a:noFill/>
                </a:ln>
                <a:effectLst/>
                <a:latin typeface="Consolas" panose="020B0609020204030204" pitchFamily="49" charset="0"/>
                <a:ea typeface="新細明體" charset="-120"/>
              </a:rPr>
              <a:t>elEchoOnInput</a:t>
            </a:r>
            <a:r>
              <a:rPr kumimoji="1" lang="en-US" sz="2600" b="0" i="0" u="none" strike="noStrike" cap="none" normalizeH="0" baseline="0" dirty="0" smtClean="0">
                <a:ln>
                  <a:noFill/>
                </a:ln>
                <a:effectLst/>
                <a:latin typeface="Consolas" panose="020B0609020204030204" pitchFamily="49" charset="0"/>
                <a:ea typeface="新細明體" charset="-120"/>
              </a:rPr>
              <a:t> (END)</a:t>
            </a:r>
          </a:p>
        </p:txBody>
      </p:sp>
    </p:spTree>
    <p:extLst>
      <p:ext uri="{BB962C8B-B14F-4D97-AF65-F5344CB8AC3E}">
        <p14:creationId xmlns:p14="http://schemas.microsoft.com/office/powerpoint/2010/main" val="30794083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ls</a:t>
            </a: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FILE</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delEchoOnInput</a:t>
            </a:r>
            <a:r>
              <a:rPr lang="en-US" sz="26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delVerbosePlusEchoOnInput</a:t>
            </a:r>
            <a:endParaRPr lang="en-US" sz="2600" spc="-50" dirty="0" smtClean="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del </a:t>
            </a:r>
            <a:r>
              <a:rPr lang="en-US" sz="2400" spc="-50" dirty="0" smtClean="0">
                <a:solidFill>
                  <a:schemeClr val="bg1">
                    <a:lumMod val="85000"/>
                  </a:schemeClr>
                </a:solidFill>
                <a:latin typeface="Consolas" panose="020B0609020204030204" pitchFamily="49" charset="0"/>
              </a:rPr>
              <a:t>  </a:t>
            </a:r>
            <a:r>
              <a:rPr lang="en-US" sz="2600" spc="-50" dirty="0" err="1" smtClean="0">
                <a:solidFill>
                  <a:schemeClr val="bg1">
                    <a:lumMod val="85000"/>
                  </a:schemeClr>
                </a:solidFill>
                <a:latin typeface="Consolas" panose="020B0609020204030204" pitchFamily="49" charset="0"/>
              </a:rPr>
              <a:t>delVerboseOnInput</a:t>
            </a:r>
            <a:endParaRPr lang="en-US" sz="2600" spc="-50" dirty="0">
              <a:solidFill>
                <a:schemeClr val="bg1">
                  <a:lumMod val="85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less </a:t>
            </a:r>
            <a:r>
              <a:rPr lang="en-US" sz="2600" spc="-50" dirty="0" smtClean="0">
                <a:solidFill>
                  <a:schemeClr val="bg1">
                    <a:lumMod val="50000"/>
                  </a:schemeClr>
                </a:solidFill>
                <a:latin typeface="Consolas" panose="020B0609020204030204" pitchFamily="49" charset="0"/>
              </a:rPr>
              <a:t>del</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a:solidFill>
                  <a:schemeClr val="bg1">
                    <a:lumMod val="50000"/>
                  </a:schemeClr>
                </a:solidFill>
                <a:latin typeface="Consolas" panose="020B0609020204030204" pitchFamily="49" charset="0"/>
              </a:rPr>
              <a:t>./del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 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less ./</a:t>
            </a:r>
            <a:r>
              <a:rPr lang="en-US" sz="2600" spc="-50" dirty="0" err="1">
                <a:solidFill>
                  <a:schemeClr val="bg1">
                    <a:lumMod val="50000"/>
                  </a:schemeClr>
                </a:solidFill>
                <a:latin typeface="Consolas" panose="020B0609020204030204" pitchFamily="49" charset="0"/>
              </a:rPr>
              <a:t>delEchoOnInput</a:t>
            </a:r>
            <a:endParaRPr lang="en-US" sz="2600" spc="-50" dirty="0">
              <a:solidFill>
                <a:schemeClr val="bg1">
                  <a:lumMod val="50000"/>
                </a:schemeClr>
              </a:solidFill>
              <a:latin typeface="Consolas" panose="020B0609020204030204" pitchFamily="49" charset="0"/>
            </a:endParaRPr>
          </a:p>
          <a:p>
            <a:pPr marL="0" indent="0">
              <a:lnSpc>
                <a:spcPct val="78000"/>
              </a:lnSpc>
              <a:spcBef>
                <a:spcPts val="0"/>
              </a:spcBef>
              <a:buNone/>
            </a:pPr>
            <a:r>
              <a:rPr lang="en-US" sz="2600" spc="-50" dirty="0">
                <a:latin typeface="Consolas" panose="020B0609020204030204" pitchFamily="49" charset="0"/>
              </a:rPr>
              <a:t>%</a:t>
            </a:r>
            <a:r>
              <a:rPr lang="en-US" sz="2600" spc="-50" dirty="0">
                <a:solidFill>
                  <a:schemeClr val="bg1">
                    <a:lumMod val="85000"/>
                  </a:schemeClr>
                </a:solidFill>
                <a:latin typeface="Consolas" panose="020B0609020204030204" pitchFamily="49" charset="0"/>
              </a:rPr>
              <a:t> </a:t>
            </a:r>
            <a:r>
              <a:rPr lang="en-US" sz="2600" spc="-50" dirty="0" err="1">
                <a:solidFill>
                  <a:srgbClr val="FFFF00"/>
                </a:solidFill>
                <a:latin typeface="Consolas" panose="020B0609020204030204" pitchFamily="49" charset="0"/>
              </a:rPr>
              <a:t>fgrep</a:t>
            </a:r>
            <a:r>
              <a:rPr lang="en-US" sz="2600" spc="-50" dirty="0">
                <a:solidFill>
                  <a:srgbClr val="FFFF00"/>
                </a:solidFill>
                <a:latin typeface="Consolas" panose="020B0609020204030204" pitchFamily="49" charset="0"/>
              </a:rPr>
              <a:t> "&lt;" -C1 </a:t>
            </a:r>
            <a:r>
              <a:rPr lang="en-US" sz="2600" spc="-50" dirty="0" err="1">
                <a:solidFill>
                  <a:srgbClr val="FFFF00"/>
                </a:solidFill>
                <a:latin typeface="Consolas" panose="020B0609020204030204" pitchFamily="49" charset="0"/>
              </a:rPr>
              <a:t>delEchoOnInput</a:t>
            </a:r>
            <a:endParaRPr lang="en-US" sz="2600" spc="-50" dirty="0">
              <a:solidFill>
                <a:srgbClr val="FFFF00"/>
              </a:solidFill>
              <a:latin typeface="Consolas" panose="020B0609020204030204" pitchFamily="49" charset="0"/>
            </a:endParaRPr>
          </a:p>
          <a:p>
            <a:pPr marL="0" indent="0">
              <a:lnSpc>
                <a:spcPct val="78000"/>
              </a:lnSpc>
              <a:spcBef>
                <a:spcPts val="0"/>
              </a:spcBef>
              <a:buNone/>
            </a:pPr>
            <a:r>
              <a:rPr lang="en-US" sz="2600" spc="-50" dirty="0">
                <a:solidFill>
                  <a:srgbClr val="FFFF00"/>
                </a:solidFill>
                <a:latin typeface="Consolas" panose="020B0609020204030204" pitchFamily="49" charset="0"/>
              </a:rPr>
              <a:t>   </a:t>
            </a:r>
            <a:r>
              <a:rPr lang="en-US" sz="2600" spc="-50" dirty="0">
                <a:solidFill>
                  <a:srgbClr val="00B0F0"/>
                </a:solidFill>
                <a:latin typeface="Consolas" panose="020B0609020204030204" pitchFamily="49" charset="0"/>
              </a:rPr>
              <a:t>set echo</a:t>
            </a:r>
          </a:p>
          <a:p>
            <a:pPr marL="0" indent="0">
              <a:lnSpc>
                <a:spcPct val="78000"/>
              </a:lnSpc>
              <a:spcBef>
                <a:spcPts val="0"/>
              </a:spcBef>
              <a:buNone/>
            </a:pPr>
            <a:r>
              <a:rPr lang="en-US" sz="2600" spc="-50" dirty="0">
                <a:solidFill>
                  <a:srgbClr val="00B0F0"/>
                </a:solidFill>
                <a:latin typeface="Consolas" panose="020B0609020204030204" pitchFamily="49" charset="0"/>
              </a:rPr>
              <a:t>   </a:t>
            </a:r>
            <a:r>
              <a:rPr lang="en-US" sz="2600" spc="-50" dirty="0">
                <a:solidFill>
                  <a:srgbClr val="00CC00"/>
                </a:solidFill>
                <a:latin typeface="Consolas" panose="020B0609020204030204" pitchFamily="49" charset="0"/>
              </a:rPr>
              <a:t>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8000"/>
              </a:lnSpc>
              <a:spcBef>
                <a:spcPts val="0"/>
              </a:spcBef>
              <a:buNone/>
            </a:pPr>
            <a:r>
              <a:rPr lang="en-US" sz="2600" spc="-50" dirty="0">
                <a:solidFill>
                  <a:srgbClr val="00B0F0"/>
                </a:solidFill>
                <a:latin typeface="Consolas" panose="020B0609020204030204" pitchFamily="49" charset="0"/>
              </a:rPr>
              <a:t>   unset echo</a:t>
            </a:r>
          </a:p>
          <a:p>
            <a:pPr marL="0" indent="0">
              <a:lnSpc>
                <a:spcPct val="78000"/>
              </a:lnSpc>
              <a:spcBef>
                <a:spcPts val="0"/>
              </a:spcBef>
              <a:buNone/>
            </a:pPr>
            <a:r>
              <a:rPr lang="en-US" sz="2600" spc="-50" dirty="0">
                <a:latin typeface="Consolas" panose="020B0609020204030204" pitchFamily="49" charset="0"/>
              </a:rPr>
              <a:t>%</a:t>
            </a:r>
            <a:r>
              <a:rPr lang="en-US" sz="2600" spc="-50" dirty="0">
                <a:solidFill>
                  <a:schemeClr val="bg1">
                    <a:lumMod val="85000"/>
                  </a:schemeClr>
                </a:solidFill>
                <a:latin typeface="Consolas" panose="020B0609020204030204" pitchFamily="49" charset="0"/>
              </a:rPr>
              <a:t> </a:t>
            </a:r>
            <a:r>
              <a:rPr lang="en-US" sz="2600" spc="-50" dirty="0">
                <a:solidFill>
                  <a:srgbClr val="FFFF00"/>
                </a:solidFill>
                <a:latin typeface="Consolas" panose="020B0609020204030204" pitchFamily="49" charset="0"/>
              </a:rPr>
              <a:t>./</a:t>
            </a:r>
            <a:r>
              <a:rPr lang="en-US" sz="2600" spc="-50" dirty="0" err="1">
                <a:solidFill>
                  <a:srgbClr val="FFFF00"/>
                </a:solidFill>
                <a:latin typeface="Consolas" panose="020B0609020204030204" pitchFamily="49" charset="0"/>
              </a:rPr>
              <a:t>delEchoOnInput</a:t>
            </a:r>
            <a:r>
              <a:rPr lang="en-US" sz="2600" spc="-50" dirty="0">
                <a:solidFill>
                  <a:srgbClr val="FFFF00"/>
                </a:solidFill>
                <a:latin typeface="Consolas" panose="020B0609020204030204" pitchFamily="49" charset="0"/>
              </a:rPr>
              <a:t> FILE</a:t>
            </a:r>
          </a:p>
          <a:p>
            <a:pPr marL="0" indent="0">
              <a:lnSpc>
                <a:spcPct val="78000"/>
              </a:lnSpc>
              <a:spcBef>
                <a:spcPts val="0"/>
              </a:spcBef>
              <a:buNone/>
            </a:pPr>
            <a:r>
              <a:rPr lang="en-US" sz="2600" spc="-50" dirty="0">
                <a:solidFill>
                  <a:srgbClr val="00CC00"/>
                </a:solidFill>
                <a:latin typeface="Consolas" panose="020B0609020204030204" pitchFamily="49" charset="0"/>
              </a:rPr>
              <a:t>delete the file </a:t>
            </a:r>
            <a:r>
              <a:rPr lang="en-US" sz="2600" spc="-50" dirty="0" err="1">
                <a:solidFill>
                  <a:srgbClr val="00CC00"/>
                </a:solidFill>
                <a:latin typeface="Consolas" panose="020B0609020204030204" pitchFamily="49" charset="0"/>
              </a:rPr>
              <a:t>FILE</a:t>
            </a:r>
            <a:r>
              <a:rPr lang="en-US" sz="2600" spc="-50" dirty="0">
                <a:solidFill>
                  <a:srgbClr val="00CC00"/>
                </a:solidFill>
                <a:latin typeface="Consolas" panose="020B0609020204030204" pitchFamily="49" charset="0"/>
              </a:rPr>
              <a:t> (y/n/q</a:t>
            </a:r>
            <a:r>
              <a:rPr lang="en-US" sz="2600" spc="-50" dirty="0" smtClean="0">
                <a:solidFill>
                  <a:srgbClr val="00CC00"/>
                </a:solidFill>
                <a:latin typeface="Consolas" panose="020B0609020204030204" pitchFamily="49" charset="0"/>
              </a:rPr>
              <a:t>)?</a:t>
            </a:r>
            <a:endParaRPr lang="en-US" sz="2600" spc="-50" dirty="0">
              <a:solidFill>
                <a:srgbClr val="00CC00"/>
              </a:solidFill>
              <a:latin typeface="Consolas" panose="020B0609020204030204" pitchFamily="49" charset="0"/>
            </a:endParaRPr>
          </a:p>
          <a:p>
            <a:pPr marL="0" indent="0">
              <a:lnSpc>
                <a:spcPct val="78000"/>
              </a:lnSpc>
              <a:spcBef>
                <a:spcPts val="0"/>
              </a:spcBef>
              <a:buNone/>
            </a:pPr>
            <a:r>
              <a:rPr lang="en-US" sz="2600" spc="-50" dirty="0">
                <a:solidFill>
                  <a:schemeClr val="bg1">
                    <a:lumMod val="85000"/>
                  </a:schemeClr>
                </a:solidFill>
                <a:latin typeface="Consolas" panose="020B0609020204030204" pitchFamily="49" charset="0"/>
              </a:rPr>
              <a:t>set </a:t>
            </a:r>
            <a:r>
              <a:rPr lang="en-US" sz="2600" spc="-50" dirty="0" err="1">
                <a:solidFill>
                  <a:schemeClr val="bg1">
                    <a:lumMod val="85000"/>
                  </a:schemeClr>
                </a:solidFill>
                <a:latin typeface="Consolas" panose="020B0609020204030204" pitchFamily="49" charset="0"/>
              </a:rPr>
              <a:t>ans</a:t>
            </a:r>
            <a:r>
              <a:rPr lang="en-US" sz="2600" spc="-50" dirty="0">
                <a:solidFill>
                  <a:schemeClr val="bg1">
                    <a:lumMod val="85000"/>
                  </a:schemeClr>
                </a:solidFill>
                <a:latin typeface="Consolas" panose="020B0609020204030204" pitchFamily="49" charset="0"/>
              </a:rPr>
              <a:t> = n</a:t>
            </a:r>
          </a:p>
          <a:p>
            <a:pPr marL="0" indent="0">
              <a:lnSpc>
                <a:spcPct val="78000"/>
              </a:lnSpc>
              <a:spcBef>
                <a:spcPts val="0"/>
              </a:spcBef>
              <a:buNone/>
            </a:pPr>
            <a:r>
              <a:rPr lang="en-US" sz="2600" spc="-50" dirty="0">
                <a:solidFill>
                  <a:schemeClr val="bg1">
                    <a:lumMod val="85000"/>
                  </a:schemeClr>
                </a:solidFill>
                <a:latin typeface="Consolas" panose="020B0609020204030204" pitchFamily="49" charset="0"/>
              </a:rPr>
              <a:t>unset echo</a:t>
            </a:r>
          </a:p>
          <a:p>
            <a:pPr marL="0" indent="0">
              <a:lnSpc>
                <a:spcPct val="78000"/>
              </a:lnSpc>
              <a:spcBef>
                <a:spcPts val="0"/>
              </a:spcBef>
              <a:buNone/>
            </a:pPr>
            <a:r>
              <a:rPr lang="en-US" sz="2600" spc="-50" dirty="0" smtClean="0">
                <a:solidFill>
                  <a:srgbClr val="FF0000"/>
                </a:solidFill>
                <a:latin typeface="Consolas" panose="020B0609020204030204" pitchFamily="49" charset="0"/>
              </a:rPr>
              <a:t> </a:t>
            </a:r>
            <a:r>
              <a:rPr lang="en-US" sz="2600" spc="-50" dirty="0" smtClean="0">
                <a:solidFill>
                  <a:schemeClr val="bg1">
                    <a:lumMod val="85000"/>
                  </a:schemeClr>
                </a:solidFill>
                <a:latin typeface="Consolas" panose="020B0609020204030204" pitchFamily="49" charset="0"/>
              </a:rPr>
              <a:t> </a:t>
            </a:r>
            <a:r>
              <a:rPr lang="en-US" sz="2600" spc="-50" dirty="0" err="1">
                <a:solidFill>
                  <a:srgbClr val="FFFF00"/>
                </a:solidFill>
                <a:latin typeface="Consolas" panose="020B0609020204030204" pitchFamily="49" charset="0"/>
              </a:rPr>
              <a:t>fgrep</a:t>
            </a:r>
            <a:r>
              <a:rPr lang="en-US" sz="2600" spc="-50" dirty="0">
                <a:solidFill>
                  <a:srgbClr val="FFFF00"/>
                </a:solidFill>
                <a:latin typeface="Consolas" panose="020B0609020204030204" pitchFamily="49" charset="0"/>
              </a:rPr>
              <a:t> "&lt;" -C1 </a:t>
            </a:r>
            <a:r>
              <a:rPr lang="en-US" sz="2600" spc="-50" dirty="0" err="1">
                <a:solidFill>
                  <a:srgbClr val="FFFF00"/>
                </a:solidFill>
                <a:latin typeface="Consolas" panose="020B0609020204030204" pitchFamily="49" charset="0"/>
              </a:rPr>
              <a:t>delVerboseOnInput</a:t>
            </a:r>
            <a:endParaRPr lang="en-US" sz="2600" spc="-50" dirty="0">
              <a:solidFill>
                <a:srgbClr val="FFFF00"/>
              </a:solidFill>
              <a:latin typeface="Consolas" panose="020B0609020204030204" pitchFamily="49" charset="0"/>
            </a:endParaRPr>
          </a:p>
          <a:p>
            <a:pPr marL="0" indent="0">
              <a:lnSpc>
                <a:spcPct val="78000"/>
              </a:lnSpc>
              <a:spcBef>
                <a:spcPts val="0"/>
              </a:spcBef>
              <a:buNone/>
            </a:pPr>
            <a:r>
              <a:rPr lang="en-US" sz="2600" spc="-50" dirty="0">
                <a:solidFill>
                  <a:srgbClr val="00B0F0"/>
                </a:solidFill>
                <a:latin typeface="Consolas" panose="020B0609020204030204" pitchFamily="49" charset="0"/>
              </a:rPr>
              <a:t>   set verbose</a:t>
            </a:r>
          </a:p>
          <a:p>
            <a:pPr marL="0" indent="0">
              <a:lnSpc>
                <a:spcPct val="78000"/>
              </a:lnSpc>
              <a:spcBef>
                <a:spcPts val="0"/>
              </a:spcBef>
              <a:buNone/>
            </a:pPr>
            <a:r>
              <a:rPr lang="en-US" sz="2600" spc="-50" dirty="0">
                <a:solidFill>
                  <a:srgbClr val="00CC00"/>
                </a:solidFill>
                <a:latin typeface="Consolas" panose="020B0609020204030204" pitchFamily="49" charset="0"/>
              </a:rPr>
              <a:t>   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8000"/>
              </a:lnSpc>
              <a:spcBef>
                <a:spcPts val="0"/>
              </a:spcBef>
              <a:buNone/>
            </a:pPr>
            <a:r>
              <a:rPr lang="en-US" sz="2600" spc="-50" dirty="0">
                <a:solidFill>
                  <a:srgbClr val="00B0F0"/>
                </a:solidFill>
                <a:latin typeface="Consolas" panose="020B0609020204030204" pitchFamily="49" charset="0"/>
              </a:rPr>
              <a:t>   unset verbose</a:t>
            </a: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 </a:t>
            </a:r>
            <a:r>
              <a:rPr lang="en-US" sz="2600" spc="-50" dirty="0" smtClean="0">
                <a:solidFill>
                  <a:srgbClr val="FFFF00"/>
                </a:solidFill>
                <a:latin typeface="Consolas" panose="020B0609020204030204" pitchFamily="49" charset="0"/>
              </a:rPr>
              <a:t> </a:t>
            </a:r>
            <a:r>
              <a:rPr lang="en-US" sz="2600" spc="-50" dirty="0">
                <a:solidFill>
                  <a:srgbClr val="FFFF00"/>
                </a:solidFill>
                <a:latin typeface="Consolas" panose="020B0609020204030204" pitchFamily="49" charset="0"/>
              </a:rPr>
              <a:t>./</a:t>
            </a:r>
            <a:r>
              <a:rPr lang="en-US" sz="2600" spc="-50" dirty="0" err="1">
                <a:solidFill>
                  <a:srgbClr val="FFFF00"/>
                </a:solidFill>
                <a:latin typeface="Consolas" panose="020B0609020204030204" pitchFamily="49" charset="0"/>
              </a:rPr>
              <a:t>delVerboseOnInput</a:t>
            </a:r>
            <a:r>
              <a:rPr lang="en-US" sz="2600" spc="-50" dirty="0">
                <a:solidFill>
                  <a:srgbClr val="FFFF00"/>
                </a:solidFill>
                <a:latin typeface="Consolas" panose="020B0609020204030204" pitchFamily="49" charset="0"/>
              </a:rPr>
              <a:t> </a:t>
            </a:r>
            <a:r>
              <a:rPr lang="en-US" sz="2600" spc="-50" dirty="0" smtClean="0">
                <a:solidFill>
                  <a:srgbClr val="FFFF00"/>
                </a:solidFill>
                <a:latin typeface="Consolas" panose="020B0609020204030204" pitchFamily="49" charset="0"/>
              </a:rPr>
              <a:t>FILE</a:t>
            </a:r>
            <a:endParaRPr lang="en-US" sz="2600" spc="-50" dirty="0">
              <a:solidFill>
                <a:srgbClr val="FFFF00"/>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sp>
        <p:nvSpPr>
          <p:cNvPr id="4" name="Rectangle 3"/>
          <p:cNvSpPr/>
          <p:nvPr/>
        </p:nvSpPr>
        <p:spPr>
          <a:xfrm>
            <a:off x="5466470" y="4306855"/>
            <a:ext cx="360996" cy="492443"/>
          </a:xfrm>
          <a:prstGeom prst="rect">
            <a:avLst/>
          </a:prstGeom>
        </p:spPr>
        <p:txBody>
          <a:bodyPr wrap="square">
            <a:spAutoFit/>
          </a:bodyPr>
          <a:lstStyle/>
          <a:p>
            <a:r>
              <a:rPr lang="en-US" sz="2600" spc="-50" dirty="0">
                <a:solidFill>
                  <a:srgbClr val="FFFF00"/>
                </a:solidFill>
                <a:latin typeface="Consolas" panose="020B0609020204030204" pitchFamily="49" charset="0"/>
              </a:rPr>
              <a:t>n</a:t>
            </a:r>
            <a:endParaRPr lang="en-US" sz="2600" dirty="0">
              <a:solidFill>
                <a:srgbClr val="FFFF00"/>
              </a:solidFill>
            </a:endParaRPr>
          </a:p>
        </p:txBody>
      </p:sp>
      <p:sp>
        <p:nvSpPr>
          <p:cNvPr id="6" name="Rectangle 5"/>
          <p:cNvSpPr/>
          <p:nvPr/>
        </p:nvSpPr>
        <p:spPr>
          <a:xfrm>
            <a:off x="228110" y="2770986"/>
            <a:ext cx="360996" cy="4262705"/>
          </a:xfrm>
          <a:prstGeom prst="rect">
            <a:avLst/>
          </a:prstGeom>
        </p:spPr>
        <p:txBody>
          <a:bodyPr wrap="none">
            <a:spAutoFit/>
          </a:bodyPr>
          <a:lstStyle/>
          <a:p>
            <a:r>
              <a:rPr lang="en-US" sz="2600" spc="-50" dirty="0" smtClean="0">
                <a:solidFill>
                  <a:schemeClr val="bg1">
                    <a:lumMod val="50000"/>
                  </a:schemeClr>
                </a:solidFill>
                <a:latin typeface="Consolas" panose="020B0609020204030204" pitchFamily="49" charset="0"/>
              </a:rPr>
              <a:t>%</a:t>
            </a:r>
          </a:p>
          <a:p>
            <a:endParaRPr lang="en-US" sz="2700" spc="-50" dirty="0">
              <a:solidFill>
                <a:schemeClr val="bg1">
                  <a:lumMod val="50000"/>
                </a:schemeClr>
              </a:solidFill>
              <a:latin typeface="Consolas" panose="020B0609020204030204" pitchFamily="49" charset="0"/>
            </a:endParaRPr>
          </a:p>
          <a:p>
            <a:endParaRPr lang="en-US" sz="2800" spc="-50" dirty="0">
              <a:solidFill>
                <a:schemeClr val="bg1">
                  <a:lumMod val="50000"/>
                </a:schemeClr>
              </a:solidFill>
              <a:latin typeface="Consolas" panose="020B0609020204030204" pitchFamily="49" charset="0"/>
            </a:endParaRPr>
          </a:p>
          <a:p>
            <a:r>
              <a:rPr lang="en-US" sz="2600" spc="-50" dirty="0" smtClean="0">
                <a:solidFill>
                  <a:schemeClr val="bg1">
                    <a:lumMod val="50000"/>
                  </a:schemeClr>
                </a:solidFill>
                <a:latin typeface="Consolas" panose="020B0609020204030204" pitchFamily="49" charset="0"/>
              </a:rPr>
              <a:t>%</a:t>
            </a:r>
          </a:p>
          <a:p>
            <a:endParaRPr lang="en-US" sz="2600" spc="-50" dirty="0" smtClean="0">
              <a:solidFill>
                <a:schemeClr val="bg1">
                  <a:lumMod val="50000"/>
                </a:schemeClr>
              </a:solidFill>
              <a:latin typeface="Consolas" panose="020B0609020204030204" pitchFamily="49" charset="0"/>
            </a:endParaRPr>
          </a:p>
          <a:p>
            <a:endParaRPr lang="en-US" sz="2900" spc="-50" dirty="0" smtClean="0">
              <a:solidFill>
                <a:schemeClr val="bg1">
                  <a:lumMod val="50000"/>
                </a:schemeClr>
              </a:solidFill>
              <a:latin typeface="Consolas" panose="020B0609020204030204" pitchFamily="49" charset="0"/>
            </a:endParaRPr>
          </a:p>
          <a:p>
            <a:r>
              <a:rPr lang="en-US" sz="2600" spc="-50" dirty="0" smtClean="0">
                <a:solidFill>
                  <a:schemeClr val="bg1">
                    <a:lumMod val="50000"/>
                  </a:schemeClr>
                </a:solidFill>
                <a:latin typeface="Consolas" panose="020B0609020204030204" pitchFamily="49" charset="0"/>
              </a:rPr>
              <a:t>%</a:t>
            </a:r>
          </a:p>
          <a:p>
            <a:endParaRPr lang="en-US" sz="2600" spc="-50" dirty="0">
              <a:solidFill>
                <a:schemeClr val="bg1">
                  <a:lumMod val="50000"/>
                </a:schemeClr>
              </a:solidFill>
              <a:latin typeface="Consolas" panose="020B0609020204030204" pitchFamily="49" charset="0"/>
            </a:endParaRPr>
          </a:p>
          <a:p>
            <a:endParaRPr lang="en-US" sz="3000" spc="-50" dirty="0" smtClean="0">
              <a:solidFill>
                <a:schemeClr val="bg1">
                  <a:lumMod val="50000"/>
                </a:schemeClr>
              </a:solidFill>
              <a:latin typeface="Consolas" panose="020B0609020204030204" pitchFamily="49" charset="0"/>
            </a:endParaRPr>
          </a:p>
          <a:p>
            <a:r>
              <a:rPr lang="en-US" sz="2600" spc="-50" dirty="0">
                <a:solidFill>
                  <a:schemeClr val="bg1">
                    <a:lumMod val="50000"/>
                  </a:schemeClr>
                </a:solidFill>
                <a:latin typeface="Consolas" panose="020B0609020204030204" pitchFamily="49" charset="0"/>
              </a:rPr>
              <a:t>%</a:t>
            </a:r>
            <a:endParaRPr lang="en-US" sz="2600" dirty="0"/>
          </a:p>
        </p:txBody>
      </p:sp>
      <p:cxnSp>
        <p:nvCxnSpPr>
          <p:cNvPr id="7" name="Straight Connector 6"/>
          <p:cNvCxnSpPr/>
          <p:nvPr/>
        </p:nvCxnSpPr>
        <p:spPr>
          <a:xfrm>
            <a:off x="609600" y="4081272"/>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19600" y="4090416"/>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86400" y="4386072"/>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7296" y="438912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 y="5300472"/>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72200" y="5309616"/>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530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9600" y="2843784"/>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8800" y="2852928"/>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5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nodeType="afterEffect">
                                  <p:stCondLst>
                                    <p:cond delay="0"/>
                                  </p:stCondLst>
                                  <p:endCondLst>
                                    <p:cond evt="onNext" delay="0">
                                      <p:tgtEl>
                                        <p:sldTgt/>
                                      </p:tgtEl>
                                    </p:cond>
                                  </p:endCondLst>
                                  <p:childTnLst>
                                    <p:anim calcmode="discrete" valueType="str">
                                      <p:cBhvr>
                                        <p:cTn id="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5"/>
                                        </p:tgtEl>
                                        <p:attrNameLst>
                                          <p:attrName>style.visibility</p:attrName>
                                        </p:attrNameLst>
                                      </p:cBhvr>
                                      <p:to>
                                        <p:strVal val="hidden"/>
                                      </p:to>
                                    </p:set>
                                  </p:childTnLst>
                                </p:cTn>
                              </p:par>
                              <p:par>
                                <p:cTn id="14" presetID="1" presetClass="entr" presetSubtype="0" fill="hold" nodeType="withEffect">
                                  <p:stCondLst>
                                    <p:cond delay="0"/>
                                  </p:stCondLst>
                                  <p:iterate type="lt">
                                    <p:tmAbs val="200"/>
                                  </p:iterate>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par>
                          <p:cTn id="16" fill="hold">
                            <p:stCondLst>
                              <p:cond delay="5001"/>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5001"/>
                            </p:stCondLst>
                            <p:childTnLst>
                              <p:par>
                                <p:cTn id="20" presetID="35" presetClass="emph" presetSubtype="0" repeatCount="indefinite" fill="hold" nodeType="afterEffect">
                                  <p:stCondLst>
                                    <p:cond delay="0"/>
                                  </p:stCondLst>
                                  <p:endCondLst>
                                    <p:cond evt="onNext" delay="0">
                                      <p:tgtEl>
                                        <p:sldTgt/>
                                      </p:tgtEl>
                                    </p:cond>
                                  </p:endCondLst>
                                  <p:childTnLst>
                                    <p:anim calcmode="discrete" valueType="str">
                                      <p:cBhvr>
                                        <p:cTn id="21"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6"/>
                                        </p:tgtEl>
                                        <p:attrNameLst>
                                          <p:attrName>style.visibility</p:attrName>
                                        </p:attrNameLst>
                                      </p:cBhvr>
                                      <p:to>
                                        <p:strVal val="hidden"/>
                                      </p:to>
                                    </p:set>
                                  </p:childTnLst>
                                </p:cTn>
                              </p:par>
                              <p:par>
                                <p:cTn id="26" presetID="14"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500"/>
                                        <p:tgtEl>
                                          <p:spTgt spid="3">
                                            <p:txEl>
                                              <p:pRg st="8" end="8"/>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500"/>
                                        <p:tgtEl>
                                          <p:spTgt spid="3">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4" dur="500"/>
                                        <p:tgtEl>
                                          <p:spTgt spid="3">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7" dur="500"/>
                                        <p:tgtEl>
                                          <p:spTgt spid="6">
                                            <p:txEl>
                                              <p:pRg st="3" end="3"/>
                                            </p:txEl>
                                          </p:spTgt>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par>
                          <p:cTn id="41" fill="hold">
                            <p:stCondLst>
                              <p:cond delay="500"/>
                            </p:stCondLst>
                            <p:childTnLst>
                              <p:par>
                                <p:cTn id="42" presetID="35" presetClass="emph" presetSubtype="0" repeatCount="indefinite" fill="hold" nodeType="afterEffect">
                                  <p:stCondLst>
                                    <p:cond delay="0"/>
                                  </p:stCondLst>
                                  <p:endCondLst>
                                    <p:cond evt="onNext" delay="0">
                                      <p:tgtEl>
                                        <p:sldTgt/>
                                      </p:tgtEl>
                                    </p:cond>
                                  </p:endCondLst>
                                  <p:childTnLst>
                                    <p:anim calcmode="discrete" valueType="str">
                                      <p:cBhvr>
                                        <p:cTn id="43"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7"/>
                                        </p:tgtEl>
                                        <p:attrNameLst>
                                          <p:attrName>style.visibility</p:attrName>
                                        </p:attrNameLst>
                                      </p:cBhvr>
                                      <p:to>
                                        <p:strVal val="hidden"/>
                                      </p:to>
                                    </p:set>
                                  </p:childTnLst>
                                </p:cTn>
                              </p:par>
                              <p:par>
                                <p:cTn id="48" presetID="1" presetClass="entr" presetSubtype="0" fill="hold" nodeType="withEffect">
                                  <p:stCondLst>
                                    <p:cond delay="0"/>
                                  </p:stCondLst>
                                  <p:iterate type="lt">
                                    <p:tmAbs val="200"/>
                                  </p:iterate>
                                  <p:childTnLst>
                                    <p:set>
                                      <p:cBhvr>
                                        <p:cTn id="49" dur="1" fill="hold">
                                          <p:stCondLst>
                                            <p:cond delay="0"/>
                                          </p:stCondLst>
                                        </p:cTn>
                                        <p:tgtEl>
                                          <p:spTgt spid="3">
                                            <p:txEl>
                                              <p:pRg st="11" end="11"/>
                                            </p:txEl>
                                          </p:spTgt>
                                        </p:tgtEl>
                                        <p:attrNameLst>
                                          <p:attrName>style.visibility</p:attrName>
                                        </p:attrNameLst>
                                      </p:cBhvr>
                                      <p:to>
                                        <p:strVal val="visible"/>
                                      </p:to>
                                    </p:set>
                                  </p:childTnLst>
                                </p:cTn>
                              </p:par>
                            </p:childTnLst>
                          </p:cTn>
                        </p:par>
                        <p:par>
                          <p:cTn id="50" fill="hold">
                            <p:stCondLst>
                              <p:cond delay="4001"/>
                            </p:stCondLst>
                            <p:childTnLst>
                              <p:par>
                                <p:cTn id="51" presetID="1"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par>
                          <p:cTn id="53" fill="hold">
                            <p:stCondLst>
                              <p:cond delay="4001"/>
                            </p:stCondLst>
                            <p:childTnLst>
                              <p:par>
                                <p:cTn id="54" presetID="35" presetClass="emph" presetSubtype="0" repeatCount="indefinite" fill="hold" nodeType="afterEffect">
                                  <p:stCondLst>
                                    <p:cond delay="0"/>
                                  </p:stCondLst>
                                  <p:endCondLst>
                                    <p:cond evt="onNext" delay="0">
                                      <p:tgtEl>
                                        <p:sldTgt/>
                                      </p:tgtEl>
                                    </p:cond>
                                  </p:endCondLst>
                                  <p:childTnLst>
                                    <p:anim calcmode="discrete" valueType="str">
                                      <p:cBhvr>
                                        <p:cTn id="55"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8"/>
                                        </p:tgtEl>
                                        <p:attrNameLst>
                                          <p:attrName>style.visibility</p:attrName>
                                        </p:attrNameLst>
                                      </p:cBhvr>
                                      <p:to>
                                        <p:strVal val="hidden"/>
                                      </p:to>
                                    </p:set>
                                  </p:childTnLst>
                                </p:cTn>
                              </p:par>
                              <p:par>
                                <p:cTn id="60" presetID="14" presetClass="entr" presetSubtype="1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62" dur="500"/>
                                        <p:tgtEl>
                                          <p:spTgt spid="3">
                                            <p:txEl>
                                              <p:pRg st="12" end="12"/>
                                            </p:txEl>
                                          </p:spTgt>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par>
                          <p:cTn id="66" fill="hold">
                            <p:stCondLst>
                              <p:cond delay="500"/>
                            </p:stCondLst>
                            <p:childTnLst>
                              <p:par>
                                <p:cTn id="67" presetID="35" presetClass="emph" presetSubtype="0" repeatCount="indefinite" fill="hold" nodeType="afterEffect">
                                  <p:stCondLst>
                                    <p:cond delay="0"/>
                                  </p:stCondLst>
                                  <p:endCondLst>
                                    <p:cond evt="onNext" delay="0">
                                      <p:tgtEl>
                                        <p:sldTgt/>
                                      </p:tgtEl>
                                    </p:cond>
                                  </p:endCondLst>
                                  <p:childTnLst>
                                    <p:anim calcmode="discrete" valueType="str">
                                      <p:cBhvr>
                                        <p:cTn id="68"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9"/>
                                        </p:tgtEl>
                                        <p:attrNameLst>
                                          <p:attrName>style.visibility</p:attrName>
                                        </p:attrNameLst>
                                      </p:cBhvr>
                                      <p:to>
                                        <p:strVal val="hidden"/>
                                      </p:to>
                                    </p:set>
                                  </p:childTnLst>
                                </p:cTn>
                              </p:par>
                              <p:par>
                                <p:cTn id="73" presetID="14" presetClass="entr" presetSubtype="10" fill="hold" nodeType="with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5" dur="500"/>
                                        <p:tgtEl>
                                          <p:spTgt spid="4">
                                            <p:txEl>
                                              <p:pRg st="0" end="0"/>
                                            </p:txEl>
                                          </p:spTgt>
                                        </p:tgtEl>
                                      </p:cBhvr>
                                    </p:animEffec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par>
                          <p:cTn id="79" fill="hold">
                            <p:stCondLst>
                              <p:cond delay="500"/>
                            </p:stCondLst>
                            <p:childTnLst>
                              <p:par>
                                <p:cTn id="80" presetID="35" presetClass="emph" presetSubtype="0" repeatCount="indefinite" fill="hold" nodeType="afterEffect">
                                  <p:stCondLst>
                                    <p:cond delay="0"/>
                                  </p:stCondLst>
                                  <p:endCondLst>
                                    <p:cond evt="onNext" delay="0">
                                      <p:tgtEl>
                                        <p:sldTgt/>
                                      </p:tgtEl>
                                    </p:cond>
                                  </p:endCondLst>
                                  <p:childTnLst>
                                    <p:anim calcmode="discrete" valueType="str">
                                      <p:cBhvr>
                                        <p:cTn id="81"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0"/>
                                        </p:tgtEl>
                                        <p:attrNameLst>
                                          <p:attrName>style.visibility</p:attrName>
                                        </p:attrNameLst>
                                      </p:cBhvr>
                                      <p:to>
                                        <p:strVal val="hidden"/>
                                      </p:to>
                                    </p:set>
                                  </p:childTnLst>
                                </p:cTn>
                              </p:par>
                              <p:par>
                                <p:cTn id="86" presetID="14" presetClass="entr" presetSubtype="10" fill="hold" nodeType="with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88" dur="500"/>
                                        <p:tgtEl>
                                          <p:spTgt spid="3">
                                            <p:txEl>
                                              <p:pRg st="13" end="13"/>
                                            </p:txEl>
                                          </p:spTgt>
                                        </p:tgtEl>
                                      </p:cBhvr>
                                    </p:animEffect>
                                  </p:childTnLst>
                                </p:cTn>
                              </p:par>
                              <p:par>
                                <p:cTn id="89" presetID="14" presetClass="entr" presetSubtype="10" fill="hold" nodeType="with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91" dur="500"/>
                                        <p:tgtEl>
                                          <p:spTgt spid="3">
                                            <p:txEl>
                                              <p:pRg st="14" end="14"/>
                                            </p:txEl>
                                          </p:spTgt>
                                        </p:tgtEl>
                                      </p:cBhvr>
                                    </p:animEffect>
                                  </p:childTnLst>
                                </p:cTn>
                              </p:par>
                              <p:par>
                                <p:cTn id="92" presetID="14" presetClass="entr" presetSubtype="10" fill="hold" nodeType="withEffect">
                                  <p:stCondLst>
                                    <p:cond delay="0"/>
                                  </p:stCondLst>
                                  <p:childTnLst>
                                    <p:set>
                                      <p:cBhvr>
                                        <p:cTn id="93" dur="1" fill="hold">
                                          <p:stCondLst>
                                            <p:cond delay="0"/>
                                          </p:stCondLst>
                                        </p:cTn>
                                        <p:tgtEl>
                                          <p:spTgt spid="6">
                                            <p:txEl>
                                              <p:pRg st="6" end="6"/>
                                            </p:txEl>
                                          </p:spTgt>
                                        </p:tgtEl>
                                        <p:attrNameLst>
                                          <p:attrName>style.visibility</p:attrName>
                                        </p:attrNameLst>
                                      </p:cBhvr>
                                      <p:to>
                                        <p:strVal val="visible"/>
                                      </p:to>
                                    </p:set>
                                    <p:animEffect transition="in" filter="randombar(horizontal)">
                                      <p:cBhvr>
                                        <p:cTn id="94" dur="500"/>
                                        <p:tgtEl>
                                          <p:spTgt spid="6">
                                            <p:txEl>
                                              <p:pRg st="6" end="6"/>
                                            </p:txEl>
                                          </p:spTgt>
                                        </p:tgtEl>
                                      </p:cBhvr>
                                    </p:animEffec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par>
                          <p:cTn id="98" fill="hold">
                            <p:stCondLst>
                              <p:cond delay="500"/>
                            </p:stCondLst>
                            <p:childTnLst>
                              <p:par>
                                <p:cTn id="99" presetID="35" presetClass="emph" presetSubtype="0" repeatCount="indefinite" fill="hold" nodeType="afterEffect">
                                  <p:stCondLst>
                                    <p:cond delay="0"/>
                                  </p:stCondLst>
                                  <p:endCondLst>
                                    <p:cond evt="onNext" delay="0">
                                      <p:tgtEl>
                                        <p:sldTgt/>
                                      </p:tgtEl>
                                    </p:cond>
                                  </p:endCondLst>
                                  <p:childTnLst>
                                    <p:anim calcmode="discrete" valueType="str">
                                      <p:cBhvr>
                                        <p:cTn id="10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1"/>
                                        </p:tgtEl>
                                        <p:attrNameLst>
                                          <p:attrName>style.visibility</p:attrName>
                                        </p:attrNameLst>
                                      </p:cBhvr>
                                      <p:to>
                                        <p:strVal val="hidden"/>
                                      </p:to>
                                    </p:set>
                                  </p:childTnLst>
                                </p:cTn>
                              </p:par>
                              <p:par>
                                <p:cTn id="105" presetID="3" presetClass="emph" presetSubtype="2" fill="hold" nodeType="withEffect">
                                  <p:stCondLst>
                                    <p:cond delay="0"/>
                                  </p:stCondLst>
                                  <p:iterate type="lt">
                                    <p:tmPct val="0"/>
                                  </p:iterate>
                                  <p:childTnLst>
                                    <p:animClr clrSpc="rgb" dir="cw">
                                      <p:cBhvr override="childStyle">
                                        <p:cTn id="106" dur="500" fill="hold"/>
                                        <p:tgtEl>
                                          <p:spTgt spid="3">
                                            <p:txEl>
                                              <p:pRg st="7" end="7"/>
                                            </p:txEl>
                                          </p:spTgt>
                                        </p:tgtEl>
                                        <p:attrNameLst>
                                          <p:attrName>style.color</p:attrName>
                                        </p:attrNameLst>
                                      </p:cBhvr>
                                      <p:to>
                                        <a:schemeClr val="bg2"/>
                                      </p:to>
                                    </p:animClr>
                                  </p:childTnLst>
                                </p:cTn>
                              </p:par>
                              <p:par>
                                <p:cTn id="107" presetID="3" presetClass="emph" presetSubtype="2" fill="hold" nodeType="withEffect">
                                  <p:stCondLst>
                                    <p:cond delay="0"/>
                                  </p:stCondLst>
                                  <p:childTnLst>
                                    <p:animClr clrSpc="rgb" dir="cw">
                                      <p:cBhvr override="childStyle">
                                        <p:cTn id="108" dur="500" fill="hold"/>
                                        <p:tgtEl>
                                          <p:spTgt spid="3">
                                            <p:txEl>
                                              <p:pRg st="8" end="8"/>
                                            </p:txEl>
                                          </p:spTgt>
                                        </p:tgtEl>
                                        <p:attrNameLst>
                                          <p:attrName>style.color</p:attrName>
                                        </p:attrNameLst>
                                      </p:cBhvr>
                                      <p:to>
                                        <a:schemeClr val="bg2"/>
                                      </p:to>
                                    </p:animClr>
                                  </p:childTnLst>
                                </p:cTn>
                              </p:par>
                              <p:par>
                                <p:cTn id="109" presetID="3" presetClass="emph" presetSubtype="2" fill="hold" nodeType="withEffect">
                                  <p:stCondLst>
                                    <p:cond delay="0"/>
                                  </p:stCondLst>
                                  <p:childTnLst>
                                    <p:animClr clrSpc="rgb" dir="cw">
                                      <p:cBhvr override="childStyle">
                                        <p:cTn id="110" dur="500" fill="hold"/>
                                        <p:tgtEl>
                                          <p:spTgt spid="3">
                                            <p:txEl>
                                              <p:pRg st="9" end="9"/>
                                            </p:txEl>
                                          </p:spTgt>
                                        </p:tgtEl>
                                        <p:attrNameLst>
                                          <p:attrName>style.color</p:attrName>
                                        </p:attrNameLst>
                                      </p:cBhvr>
                                      <p:to>
                                        <a:schemeClr val="bg2"/>
                                      </p:to>
                                    </p:animClr>
                                  </p:childTnLst>
                                </p:cTn>
                              </p:par>
                              <p:par>
                                <p:cTn id="111" presetID="3" presetClass="emph" presetSubtype="2" fill="hold" nodeType="withEffect">
                                  <p:stCondLst>
                                    <p:cond delay="0"/>
                                  </p:stCondLst>
                                  <p:childTnLst>
                                    <p:animClr clrSpc="rgb" dir="cw">
                                      <p:cBhvr override="childStyle">
                                        <p:cTn id="112" dur="500" fill="hold"/>
                                        <p:tgtEl>
                                          <p:spTgt spid="3">
                                            <p:txEl>
                                              <p:pRg st="10" end="10"/>
                                            </p:txEl>
                                          </p:spTgt>
                                        </p:tgtEl>
                                        <p:attrNameLst>
                                          <p:attrName>style.color</p:attrName>
                                        </p:attrNameLst>
                                      </p:cBhvr>
                                      <p:to>
                                        <a:schemeClr val="bg2"/>
                                      </p:to>
                                    </p:animClr>
                                  </p:childTnLst>
                                </p:cTn>
                              </p:par>
                              <p:par>
                                <p:cTn id="113" presetID="3" presetClass="emph" presetSubtype="2" fill="hold" nodeType="withEffect">
                                  <p:stCondLst>
                                    <p:cond delay="0"/>
                                  </p:stCondLst>
                                  <p:iterate type="lt">
                                    <p:tmPct val="0"/>
                                  </p:iterate>
                                  <p:childTnLst>
                                    <p:animClr clrSpc="rgb" dir="cw">
                                      <p:cBhvr override="childStyle">
                                        <p:cTn id="114" dur="500" fill="hold"/>
                                        <p:tgtEl>
                                          <p:spTgt spid="3">
                                            <p:txEl>
                                              <p:pRg st="11" end="11"/>
                                            </p:txEl>
                                          </p:spTgt>
                                        </p:tgtEl>
                                        <p:attrNameLst>
                                          <p:attrName>style.color</p:attrName>
                                        </p:attrNameLst>
                                      </p:cBhvr>
                                      <p:to>
                                        <a:schemeClr val="bg2"/>
                                      </p:to>
                                    </p:animClr>
                                  </p:childTnLst>
                                </p:cTn>
                              </p:par>
                              <p:par>
                                <p:cTn id="115" presetID="3" presetClass="emph" presetSubtype="2" fill="hold" nodeType="withEffect">
                                  <p:stCondLst>
                                    <p:cond delay="0"/>
                                  </p:stCondLst>
                                  <p:childTnLst>
                                    <p:animClr clrSpc="rgb" dir="cw">
                                      <p:cBhvr override="childStyle">
                                        <p:cTn id="116" dur="500" fill="hold"/>
                                        <p:tgtEl>
                                          <p:spTgt spid="3">
                                            <p:txEl>
                                              <p:pRg st="12" end="12"/>
                                            </p:txEl>
                                          </p:spTgt>
                                        </p:tgtEl>
                                        <p:attrNameLst>
                                          <p:attrName>style.color</p:attrName>
                                        </p:attrNameLst>
                                      </p:cBhvr>
                                      <p:to>
                                        <a:schemeClr val="bg2"/>
                                      </p:to>
                                    </p:animClr>
                                  </p:childTnLst>
                                </p:cTn>
                              </p:par>
                              <p:par>
                                <p:cTn id="117" presetID="3" presetClass="emph" presetSubtype="2" fill="hold" nodeType="withEffect">
                                  <p:stCondLst>
                                    <p:cond delay="0"/>
                                  </p:stCondLst>
                                  <p:childTnLst>
                                    <p:animClr clrSpc="rgb" dir="cw">
                                      <p:cBhvr override="childStyle">
                                        <p:cTn id="118" dur="500" fill="hold"/>
                                        <p:tgtEl>
                                          <p:spTgt spid="4">
                                            <p:txEl>
                                              <p:pRg st="0" end="0"/>
                                            </p:txEl>
                                          </p:spTgt>
                                        </p:tgtEl>
                                        <p:attrNameLst>
                                          <p:attrName>style.color</p:attrName>
                                        </p:attrNameLst>
                                      </p:cBhvr>
                                      <p:to>
                                        <a:schemeClr val="bg2"/>
                                      </p:to>
                                    </p:animClr>
                                  </p:childTnLst>
                                </p:cTn>
                              </p:par>
                              <p:par>
                                <p:cTn id="119" presetID="3" presetClass="emph" presetSubtype="2" fill="hold" nodeType="withEffect">
                                  <p:stCondLst>
                                    <p:cond delay="0"/>
                                  </p:stCondLst>
                                  <p:childTnLst>
                                    <p:animClr clrSpc="rgb" dir="cw">
                                      <p:cBhvr override="childStyle">
                                        <p:cTn id="120" dur="500" fill="hold"/>
                                        <p:tgtEl>
                                          <p:spTgt spid="3">
                                            <p:txEl>
                                              <p:pRg st="13" end="13"/>
                                            </p:txEl>
                                          </p:spTgt>
                                        </p:tgtEl>
                                        <p:attrNameLst>
                                          <p:attrName>style.color</p:attrName>
                                        </p:attrNameLst>
                                      </p:cBhvr>
                                      <p:to>
                                        <a:schemeClr val="bg2"/>
                                      </p:to>
                                    </p:animClr>
                                  </p:childTnLst>
                                </p:cTn>
                              </p:par>
                              <p:par>
                                <p:cTn id="121" presetID="3" presetClass="emph" presetSubtype="2" fill="hold" nodeType="withEffect">
                                  <p:stCondLst>
                                    <p:cond delay="0"/>
                                  </p:stCondLst>
                                  <p:childTnLst>
                                    <p:animClr clrSpc="rgb" dir="cw">
                                      <p:cBhvr override="childStyle">
                                        <p:cTn id="122" dur="500" fill="hold"/>
                                        <p:tgtEl>
                                          <p:spTgt spid="3">
                                            <p:txEl>
                                              <p:pRg st="14" end="14"/>
                                            </p:txEl>
                                          </p:spTgt>
                                        </p:tgtEl>
                                        <p:attrNameLst>
                                          <p:attrName>style.color</p:attrName>
                                        </p:attrNameLst>
                                      </p:cBhvr>
                                      <p:to>
                                        <a:schemeClr val="bg2"/>
                                      </p:to>
                                    </p:animClr>
                                  </p:childTnLst>
                                </p:cTn>
                              </p:par>
                            </p:childTnLst>
                          </p:cTn>
                        </p:par>
                        <p:par>
                          <p:cTn id="123" fill="hold">
                            <p:stCondLst>
                              <p:cond delay="500"/>
                            </p:stCondLst>
                            <p:childTnLst>
                              <p:par>
                                <p:cTn id="124" presetID="1" presetClass="entr" presetSubtype="0" fill="hold" nodeType="afterEffect">
                                  <p:stCondLst>
                                    <p:cond delay="0"/>
                                  </p:stCondLst>
                                  <p:iterate type="lt">
                                    <p:tmAbs val="200"/>
                                  </p:iterate>
                                  <p:childTnLst>
                                    <p:set>
                                      <p:cBhvr>
                                        <p:cTn id="125" dur="1" fill="hold">
                                          <p:stCondLst>
                                            <p:cond delay="0"/>
                                          </p:stCondLst>
                                        </p:cTn>
                                        <p:tgtEl>
                                          <p:spTgt spid="3">
                                            <p:txEl>
                                              <p:pRg st="15" end="15"/>
                                            </p:txEl>
                                          </p:spTgt>
                                        </p:tgtEl>
                                        <p:attrNameLst>
                                          <p:attrName>style.visibility</p:attrName>
                                        </p:attrNameLst>
                                      </p:cBhvr>
                                      <p:to>
                                        <p:strVal val="visible"/>
                                      </p:to>
                                    </p:set>
                                  </p:childTnLst>
                                </p:cTn>
                              </p:par>
                            </p:childTnLst>
                          </p:cTn>
                        </p:par>
                        <p:par>
                          <p:cTn id="126" fill="hold">
                            <p:stCondLst>
                              <p:cond delay="5901"/>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5901"/>
                            </p:stCondLst>
                            <p:childTnLst>
                              <p:par>
                                <p:cTn id="130" presetID="35" presetClass="emph" presetSubtype="0" repeatCount="indefinite" fill="hold" nodeType="afterEffect">
                                  <p:stCondLst>
                                    <p:cond delay="0"/>
                                  </p:stCondLst>
                                  <p:endCondLst>
                                    <p:cond evt="onNext" delay="0">
                                      <p:tgtEl>
                                        <p:sldTgt/>
                                      </p:tgtEl>
                                    </p:cond>
                                  </p:endCondLst>
                                  <p:childTnLst>
                                    <p:anim calcmode="discrete" valueType="str">
                                      <p:cBhvr>
                                        <p:cTn id="131"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12"/>
                                        </p:tgtEl>
                                        <p:attrNameLst>
                                          <p:attrName>style.visibility</p:attrName>
                                        </p:attrNameLst>
                                      </p:cBhvr>
                                      <p:to>
                                        <p:strVal val="hidden"/>
                                      </p:to>
                                    </p:set>
                                  </p:childTnLst>
                                </p:cTn>
                              </p:par>
                              <p:par>
                                <p:cTn id="136" presetID="1" presetClass="entr" presetSubtype="0" fill="hold" nodeType="withEffect">
                                  <p:stCondLst>
                                    <p:cond delay="0"/>
                                  </p:stCondLst>
                                  <p:childTnLst>
                                    <p:set>
                                      <p:cBhvr>
                                        <p:cTn id="137" dur="1" fill="hold">
                                          <p:stCondLst>
                                            <p:cond delay="0"/>
                                          </p:stCondLst>
                                        </p:cTn>
                                        <p:tgtEl>
                                          <p:spTgt spid="3">
                                            <p:txEl>
                                              <p:pRg st="16" end="16"/>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3">
                                            <p:txEl>
                                              <p:pRg st="17" end="17"/>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3">
                                            <p:txEl>
                                              <p:pRg st="18" end="18"/>
                                            </p:txEl>
                                          </p:spTgt>
                                        </p:tgtEl>
                                        <p:attrNameLst>
                                          <p:attrName>style.visibility</p:attrName>
                                        </p:attrNameLst>
                                      </p:cBhvr>
                                      <p:to>
                                        <p:strVal val="visible"/>
                                      </p:to>
                                    </p:set>
                                  </p:childTnLst>
                                </p:cTn>
                              </p:par>
                              <p:par>
                                <p:cTn id="142" presetID="14" presetClass="entr" presetSubtype="10" fill="hold" nodeType="withEffect">
                                  <p:stCondLst>
                                    <p:cond delay="0"/>
                                  </p:stCondLst>
                                  <p:childTnLst>
                                    <p:set>
                                      <p:cBhvr>
                                        <p:cTn id="143" dur="1" fill="hold">
                                          <p:stCondLst>
                                            <p:cond delay="0"/>
                                          </p:stCondLst>
                                        </p:cTn>
                                        <p:tgtEl>
                                          <p:spTgt spid="6">
                                            <p:txEl>
                                              <p:pRg st="9" end="9"/>
                                            </p:txEl>
                                          </p:spTgt>
                                        </p:tgtEl>
                                        <p:attrNameLst>
                                          <p:attrName>style.visibility</p:attrName>
                                        </p:attrNameLst>
                                      </p:cBhvr>
                                      <p:to>
                                        <p:strVal val="visible"/>
                                      </p:to>
                                    </p:set>
                                    <p:animEffect transition="in" filter="randombar(horizontal)">
                                      <p:cBhvr>
                                        <p:cTn id="144" dur="500"/>
                                        <p:tgtEl>
                                          <p:spTgt spid="6">
                                            <p:txEl>
                                              <p:pRg st="9" end="9"/>
                                            </p:txEl>
                                          </p:spTgt>
                                        </p:tgtEl>
                                      </p:cBhvr>
                                    </p:animEffec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childTnLst>
                                </p:cTn>
                              </p:par>
                            </p:childTnLst>
                          </p:cTn>
                        </p:par>
                        <p:par>
                          <p:cTn id="148" fill="hold">
                            <p:stCondLst>
                              <p:cond delay="500"/>
                            </p:stCondLst>
                            <p:childTnLst>
                              <p:par>
                                <p:cTn id="149" presetID="35" presetClass="emph" presetSubtype="0" repeatCount="indefinite" fill="hold" nodeType="afterEffect">
                                  <p:stCondLst>
                                    <p:cond delay="0"/>
                                  </p:stCondLst>
                                  <p:endCondLst>
                                    <p:cond evt="onNext" delay="0">
                                      <p:tgtEl>
                                        <p:sldTgt/>
                                      </p:tgtEl>
                                    </p:cond>
                                  </p:endCondLst>
                                  <p:childTnLst>
                                    <p:anim calcmode="discrete" valueType="str">
                                      <p:cBhvr>
                                        <p:cTn id="15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13"/>
                                        </p:tgtEl>
                                        <p:attrNameLst>
                                          <p:attrName>style.visibility</p:attrName>
                                        </p:attrNameLst>
                                      </p:cBhvr>
                                      <p:to>
                                        <p:strVal val="hidden"/>
                                      </p:to>
                                    </p:set>
                                  </p:childTnLst>
                                </p:cTn>
                              </p:par>
                              <p:par>
                                <p:cTn id="155" presetID="1" presetClass="entr" presetSubtype="0" fill="hold" nodeType="withEffect">
                                  <p:stCondLst>
                                    <p:cond delay="0"/>
                                  </p:stCondLst>
                                  <p:iterate type="lt">
                                    <p:tmAbs val="200"/>
                                  </p:iterate>
                                  <p:childTnLst>
                                    <p:set>
                                      <p:cBhvr>
                                        <p:cTn id="156" dur="1" fill="hold">
                                          <p:stCondLst>
                                            <p:cond delay="0"/>
                                          </p:stCondLst>
                                        </p:cTn>
                                        <p:tgtEl>
                                          <p:spTgt spid="3">
                                            <p:txEl>
                                              <p:pRg st="19" end="19"/>
                                            </p:txEl>
                                          </p:spTgt>
                                        </p:tgtEl>
                                        <p:attrNameLst>
                                          <p:attrName>style.visibility</p:attrName>
                                        </p:attrNameLst>
                                      </p:cBhvr>
                                      <p:to>
                                        <p:strVal val="visible"/>
                                      </p:to>
                                    </p:set>
                                  </p:childTnLst>
                                </p:cTn>
                              </p:par>
                            </p:childTnLst>
                          </p:cTn>
                        </p:par>
                        <p:par>
                          <p:cTn id="157" fill="hold">
                            <p:stCondLst>
                              <p:cond delay="4401"/>
                            </p:stCondLst>
                            <p:childTnLst>
                              <p:par>
                                <p:cTn id="158" presetID="1" presetClass="entr" presetSubtype="0" fill="hold" nodeType="afterEffect">
                                  <p:stCondLst>
                                    <p:cond delay="0"/>
                                  </p:stCondLst>
                                  <p:childTnLst>
                                    <p:set>
                                      <p:cBhvr>
                                        <p:cTn id="159" dur="1" fill="hold">
                                          <p:stCondLst>
                                            <p:cond delay="0"/>
                                          </p:stCondLst>
                                        </p:cTn>
                                        <p:tgtEl>
                                          <p:spTgt spid="14"/>
                                        </p:tgtEl>
                                        <p:attrNameLst>
                                          <p:attrName>style.visibility</p:attrName>
                                        </p:attrNameLst>
                                      </p:cBhvr>
                                      <p:to>
                                        <p:strVal val="visible"/>
                                      </p:to>
                                    </p:set>
                                  </p:childTnLst>
                                </p:cTn>
                              </p:par>
                            </p:childTnLst>
                          </p:cTn>
                        </p:par>
                        <p:par>
                          <p:cTn id="160" fill="hold">
                            <p:stCondLst>
                              <p:cond delay="4401"/>
                            </p:stCondLst>
                            <p:childTnLst>
                              <p:par>
                                <p:cTn id="161" presetID="35" presetClass="emph" presetSubtype="0" repeatCount="indefinite" fill="hold" nodeType="afterEffect">
                                  <p:stCondLst>
                                    <p:cond delay="0"/>
                                  </p:stCondLst>
                                  <p:endCondLst>
                                    <p:cond evt="onNext" delay="0">
                                      <p:tgtEl>
                                        <p:sldTgt/>
                                      </p:tgtEl>
                                    </p:cond>
                                  </p:endCondLst>
                                  <p:childTnLst>
                                    <p:anim calcmode="discrete" valueType="str">
                                      <p:cBhvr>
                                        <p:cTn id="162"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del </a:t>
            </a:r>
            <a:r>
              <a:rPr lang="en-US" sz="24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85000"/>
                  </a:schemeClr>
                </a:solidFill>
                <a:latin typeface="Consolas" panose="020B0609020204030204" pitchFamily="49" charset="0"/>
              </a:rPr>
              <a:t>delVerboseOnInput</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./del</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./del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 </a:t>
            </a: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endParaRPr lang="en-US" sz="2600" b="0" kern="0" spc="-50" dirty="0">
              <a:solidFill>
                <a:srgbClr val="FFFF00"/>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cxnSp>
        <p:nvCxnSpPr>
          <p:cNvPr id="9" name="Straight Connector 8"/>
          <p:cNvCxnSpPr/>
          <p:nvPr/>
        </p:nvCxnSpPr>
        <p:spPr>
          <a:xfrm>
            <a:off x="3048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0" y="685800"/>
            <a:ext cx="8915400" cy="6172200"/>
            <a:chOff x="0" y="685800"/>
            <a:chExt cx="8915400" cy="6172200"/>
          </a:xfrm>
        </p:grpSpPr>
        <p:sp>
          <p:nvSpPr>
            <p:cNvPr id="13"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FILE</a:t>
              </a:r>
              <a:r>
                <a:rPr lang="en-US" sz="24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85000"/>
                    </a:schemeClr>
                  </a:solidFill>
                  <a:latin typeface="Consolas" panose="020B0609020204030204" pitchFamily="49" charset="0"/>
                </a:rPr>
                <a:t>delEchoOnInput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85000"/>
                    </a:schemeClr>
                  </a:solidFill>
                  <a:latin typeface="Consolas" panose="020B0609020204030204" pitchFamily="49" charset="0"/>
                </a:rPr>
                <a:t>delVerbosePlusEchoOnInput</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del </a:t>
              </a:r>
              <a:r>
                <a:rPr lang="en-US" sz="24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85000"/>
                    </a:schemeClr>
                  </a:solidFill>
                  <a:latin typeface="Consolas" panose="020B0609020204030204" pitchFamily="49" charset="0"/>
                </a:rPr>
                <a:t>delVerboseOnInput</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./del</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./del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 </a:t>
              </a: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$&lt;</a:t>
              </a:r>
              <a:endParaRPr lang="en-US" sz="2600" b="0" kern="0" spc="-50" dirty="0">
                <a:solidFill>
                  <a:srgbClr val="00B0F0"/>
                </a:solidFill>
                <a:latin typeface="Consolas" panose="020B0609020204030204" pitchFamily="49" charset="0"/>
              </a:endParaRPr>
            </a:p>
          </p:txBody>
        </p:sp>
        <p:sp>
          <p:nvSpPr>
            <p:cNvPr id="14" name="Rectangle 13"/>
            <p:cNvSpPr/>
            <p:nvPr/>
          </p:nvSpPr>
          <p:spPr bwMode="auto">
            <a:xfrm>
              <a:off x="0" y="1828800"/>
              <a:ext cx="228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117047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25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25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250"/>
                            </p:stCondLst>
                            <p:childTnLst>
                              <p:par>
                                <p:cTn id="11" presetID="35" presetClass="emph" presetSubtype="0" repeatCount="indefinite" fill="hold" nodeType="afterEffect">
                                  <p:stCondLst>
                                    <p:cond delay="0"/>
                                  </p:stCondLst>
                                  <p:endCondLst>
                                    <p:cond evt="onNext" delay="0">
                                      <p:tgtEl>
                                        <p:sldTgt/>
                                      </p:tgtEl>
                                    </p:cond>
                                  </p:endCondLst>
                                  <p:childTnLst>
                                    <p:anim calcmode="discrete" valueType="str">
                                      <p:cBhvr>
                                        <p:cTn id="12"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4" presetClass="entr" presetSubtype="10" fill="hold" nodeType="withEffect">
                                  <p:stCondLst>
                                    <p:cond delay="0"/>
                                  </p:stCondLst>
                                  <p:childTnLst>
                                    <p:set>
                                      <p:cBhvr>
                                        <p:cTn id="18" dur="1" fill="hold">
                                          <p:stCondLst>
                                            <p:cond delay="0"/>
                                          </p:stCondLst>
                                        </p:cTn>
                                        <p:tgtEl>
                                          <p:spTgt spid="7">
                                            <p:txEl>
                                              <p:pRg st="19" end="19"/>
                                            </p:txEl>
                                          </p:spTgt>
                                        </p:tgtEl>
                                        <p:attrNameLst>
                                          <p:attrName>style.visibility</p:attrName>
                                        </p:attrNameLst>
                                      </p:cBhvr>
                                      <p:to>
                                        <p:strVal val="visible"/>
                                      </p:to>
                                    </p:set>
                                    <p:animEffect transition="in" filter="randombar(horizontal)">
                                      <p:cBhvr>
                                        <p:cTn id="19" dur="500"/>
                                        <p:tgtEl>
                                          <p:spTgt spid="7">
                                            <p:txEl>
                                              <p:pRg st="19" end="19"/>
                                            </p:txEl>
                                          </p:spTgt>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500"/>
                            </p:stCondLst>
                            <p:childTnLst>
                              <p:par>
                                <p:cTn id="24" presetID="35" presetClass="emph" presetSubtype="0" repeatCount="indefinite" fill="hold" nodeType="afterEffect">
                                  <p:stCondLst>
                                    <p:cond delay="0"/>
                                  </p:stCondLst>
                                  <p:endCondLst>
                                    <p:cond evt="onNext" delay="0">
                                      <p:tgtEl>
                                        <p:sldTgt/>
                                      </p:tgtEl>
                                    </p:cond>
                                  </p:endCondLst>
                                  <p:childTnLst>
                                    <p:anim calcmode="discrete" valueType="str">
                                      <p:cBhvr>
                                        <p:cTn id="25"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300" dirty="0"/>
              <a:t> </a:t>
            </a:r>
            <a:r>
              <a:rPr lang="en-US" altLang="zh-TW" sz="2400" b="1" dirty="0">
                <a:solidFill>
                  <a:srgbClr val="CC3399"/>
                </a:solidFill>
              </a:rPr>
              <a:t>-r</a:t>
            </a:r>
            <a:r>
              <a:rPr lang="en-US" altLang="zh-TW" sz="2000" dirty="0"/>
              <a:t> </a:t>
            </a:r>
            <a:r>
              <a:rPr lang="en-US" altLang="zh-TW" sz="2400" dirty="0"/>
              <a:t>)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 Then it sees the next operator, which is again a "</a:t>
            </a:r>
            <a:r>
              <a:rPr lang="en-US" altLang="zh-TW" sz="2400" b="1" dirty="0">
                <a:solidFill>
                  <a:srgbClr val="CC3399"/>
                </a:solidFill>
              </a:rPr>
              <a:t>-r</a:t>
            </a:r>
            <a:r>
              <a:rPr lang="en-US" altLang="zh-TW" sz="2400" dirty="0"/>
              <a:t>," but in this case there is </a:t>
            </a:r>
            <a:r>
              <a:rPr lang="en-US" altLang="zh-TW" sz="2400" b="1" dirty="0">
                <a:solidFill>
                  <a:srgbClr val="FF9933"/>
                </a:solidFill>
              </a:rPr>
              <a:t>no filename afterwards</a:t>
            </a:r>
            <a:r>
              <a:rPr lang="en-US" altLang="zh-TW" sz="2400" dirty="0"/>
              <a:t>.</a:t>
            </a:r>
            <a:r>
              <a:rPr lang="en-US" altLang="zh-TW" sz="2400" dirty="0">
                <a:solidFill>
                  <a:schemeClr val="bg1"/>
                </a:solidFill>
              </a:rPr>
              <a:t> </a:t>
            </a:r>
            <a:r>
              <a:rPr lang="en-US" altLang="zh-TW" sz="2400" dirty="0"/>
              <a:t>This generates a syntax error. </a:t>
            </a:r>
            <a:r>
              <a:rPr lang="en-US" altLang="zh-TW" sz="2400" dirty="0">
                <a:solidFill>
                  <a:schemeClr val="bg1"/>
                </a:solidFill>
              </a:rPr>
              <a:t>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8307"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8308" name="Straight Arrow Connector 4"/>
          <p:cNvCxnSpPr>
            <a:cxnSpLocks noChangeShapeType="1"/>
          </p:cNvCxnSpPr>
          <p:nvPr/>
        </p:nvCxnSpPr>
        <p:spPr bwMode="auto">
          <a:xfrm>
            <a:off x="2438400" y="3962400"/>
            <a:ext cx="304800" cy="1676400"/>
          </a:xfrm>
          <a:prstGeom prst="straightConnector1">
            <a:avLst/>
          </a:prstGeom>
          <a:noFill/>
          <a:ln w="38100" algn="ctr">
            <a:solidFill>
              <a:srgbClr val="FF9933"/>
            </a:solidFill>
            <a:round/>
            <a:headEnd type="arrow" w="med" len="med"/>
            <a:tailEnd type="none" w="med" len="sm"/>
          </a:ln>
          <a:extLst>
            <a:ext uri="{909E8E84-426E-40DD-AFC4-6F175D3DCCD1}">
              <a14:hiddenFill xmlns:a14="http://schemas.microsoft.com/office/drawing/2010/main">
                <a:noFill/>
              </a14:hiddenFill>
            </a:ext>
          </a:extLst>
        </p:spPr>
      </p:cxnSp>
      <p:cxnSp>
        <p:nvCxnSpPr>
          <p:cNvPr id="98309" name="Straight Arrow Connector 6"/>
          <p:cNvCxnSpPr>
            <a:cxnSpLocks noChangeShapeType="1"/>
          </p:cNvCxnSpPr>
          <p:nvPr/>
        </p:nvCxnSpPr>
        <p:spPr bwMode="auto">
          <a:xfrm flipH="1" flipV="1">
            <a:off x="2209800" y="4038600"/>
            <a:ext cx="3124200" cy="1219200"/>
          </a:xfrm>
          <a:prstGeom prst="straightConnector1">
            <a:avLst/>
          </a:prstGeom>
          <a:noFill/>
          <a:ln w="38100" algn="ctr">
            <a:solidFill>
              <a:srgbClr val="CC3399"/>
            </a:solidFill>
            <a:round/>
            <a:headEnd/>
            <a:tailEnd type="arrow" w="med"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437332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sp>
        <p:nvSpPr>
          <p:cNvPr id="4"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./del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 </a:t>
            </a: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unset verbose</a:t>
            </a:r>
          </a:p>
          <a:p>
            <a:pPr marL="0" lvl="0" indent="0">
              <a:lnSpc>
                <a:spcPct val="78000"/>
              </a:lnSpc>
              <a:spcBef>
                <a:spcPts val="0"/>
              </a:spcBef>
              <a:buNone/>
            </a:pPr>
            <a:r>
              <a:rPr lang="en-US" sz="2600" b="0" kern="0" spc="-50" dirty="0" smtClean="0">
                <a:solidFill>
                  <a:schemeClr val="bg1">
                    <a:lumMod val="50000"/>
                  </a:schemeClr>
                </a:solidFill>
                <a:latin typeface="Consolas" panose="020B0609020204030204" pitchFamily="49" charset="0"/>
              </a:rPr>
              <a:t>% </a:t>
            </a:r>
            <a:r>
              <a:rPr lang="en-US" sz="2600" b="0" kern="0" spc="-50" dirty="0" err="1">
                <a:solidFill>
                  <a:srgbClr val="FFFF00"/>
                </a:solidFill>
                <a:latin typeface="Consolas" panose="020B0609020204030204" pitchFamily="49" charset="0"/>
              </a:rPr>
              <a:t>fgrep</a:t>
            </a:r>
            <a:r>
              <a:rPr lang="en-US" sz="2600" b="0" kern="0" spc="-50" dirty="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a:solidFill>
                <a:srgbClr val="FFFF00"/>
              </a:solidFill>
              <a:latin typeface="Consolas" panose="020B0609020204030204" pitchFamily="49" charset="0"/>
            </a:endParaRPr>
          </a:p>
        </p:txBody>
      </p:sp>
      <p:cxnSp>
        <p:nvCxnSpPr>
          <p:cNvPr id="7" name="Straight Connector 6"/>
          <p:cNvCxnSpPr/>
          <p:nvPr/>
        </p:nvCxnSpPr>
        <p:spPr>
          <a:xfrm>
            <a:off x="6096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6477000"/>
            <a:ext cx="360996" cy="492443"/>
          </a:xfrm>
          <a:prstGeom prst="rect">
            <a:avLst/>
          </a:prstGeom>
        </p:spPr>
        <p:txBody>
          <a:bodyPr wrap="none">
            <a:spAutoFit/>
          </a:bodyPr>
          <a:lstStyle/>
          <a:p>
            <a:r>
              <a:rPr lang="en-US" sz="2600" spc="-50" dirty="0" smtClean="0">
                <a:solidFill>
                  <a:schemeClr val="bg1">
                    <a:lumMod val="50000"/>
                  </a:schemeClr>
                </a:solidFill>
                <a:latin typeface="Consolas" panose="020B0609020204030204" pitchFamily="49" charset="0"/>
              </a:rPr>
              <a:t>%</a:t>
            </a:r>
          </a:p>
        </p:txBody>
      </p:sp>
      <p:cxnSp>
        <p:nvCxnSpPr>
          <p:cNvPr id="9" name="Straight Connector 8"/>
          <p:cNvCxnSpPr/>
          <p:nvPr/>
        </p:nvCxnSpPr>
        <p:spPr>
          <a:xfrm>
            <a:off x="75438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0" y="685800"/>
            <a:ext cx="8915400" cy="6172200"/>
            <a:chOff x="0" y="685800"/>
            <a:chExt cx="8915400" cy="6172200"/>
          </a:xfrm>
        </p:grpSpPr>
        <p:sp>
          <p:nvSpPr>
            <p:cNvPr id="22"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./del</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./del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 </a:t>
              </a: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unset verbose</a:t>
              </a:r>
              <a:endParaRPr lang="en-US" sz="2600" b="0" kern="0" spc="-50" dirty="0">
                <a:solidFill>
                  <a:srgbClr val="00B0F0"/>
                </a:solidFill>
                <a:latin typeface="Consolas" panose="020B0609020204030204" pitchFamily="49" charset="0"/>
              </a:endParaRPr>
            </a:p>
          </p:txBody>
        </p:sp>
        <p:sp>
          <p:nvSpPr>
            <p:cNvPr id="23" name="Rectangle 22"/>
            <p:cNvSpPr/>
            <p:nvPr/>
          </p:nvSpPr>
          <p:spPr bwMode="auto">
            <a:xfrm>
              <a:off x="0" y="2819400"/>
              <a:ext cx="152400" cy="990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88023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250"/>
                                  </p:stCondLst>
                                  <p:childTnLst>
                                    <p:set>
                                      <p:cBhvr>
                                        <p:cTn id="6" dur="1" fill="hold">
                                          <p:stCondLst>
                                            <p:cond delay="0"/>
                                          </p:stCondLst>
                                        </p:cTn>
                                        <p:tgtEl>
                                          <p:spTgt spid="24"/>
                                        </p:tgtEl>
                                        <p:attrNameLst>
                                          <p:attrName>style.visibility</p:attrName>
                                        </p:attrNameLst>
                                      </p:cBhvr>
                                      <p:to>
                                        <p:strVal val="hidden"/>
                                      </p:to>
                                    </p:set>
                                  </p:childTnLst>
                                </p:cTn>
                              </p:par>
                              <p:par>
                                <p:cTn id="7" presetID="1" presetClass="entr" presetSubtype="0" fill="hold" grpId="0" nodeType="withEffect">
                                  <p:stCondLst>
                                    <p:cond delay="25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25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250"/>
                            </p:stCondLst>
                            <p:childTnLst>
                              <p:par>
                                <p:cTn id="13" presetID="35" presetClass="emph" presetSubtype="0" repeatCount="indefinite" fill="hold" nodeType="afterEffect">
                                  <p:stCondLst>
                                    <p:cond delay="0"/>
                                  </p:stCondLst>
                                  <p:childTnLst>
                                    <p:anim calcmode="discrete" valueType="str">
                                      <p:cBhvr>
                                        <p:cTn id="14"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4">
                                            <p:txEl>
                                              <p:pRg st="11" end="11"/>
                                            </p:txEl>
                                          </p:spTgt>
                                        </p:tgtEl>
                                        <p:attrNameLst>
                                          <p:attrName>style.color</p:attrName>
                                        </p:attrNameLst>
                                      </p:cBhvr>
                                      <p:to>
                                        <a:schemeClr val="bg2"/>
                                      </p:to>
                                    </p:animClr>
                                  </p:childTnLst>
                                </p:cTn>
                              </p:par>
                              <p:par>
                                <p:cTn id="19" presetID="3" presetClass="emph" presetSubtype="2" fill="hold" nodeType="withEffect">
                                  <p:stCondLst>
                                    <p:cond delay="0"/>
                                  </p:stCondLst>
                                  <p:childTnLst>
                                    <p:animClr clrSpc="rgb" dir="cw">
                                      <p:cBhvr override="childStyle">
                                        <p:cTn id="20" dur="500" fill="hold"/>
                                        <p:tgtEl>
                                          <p:spTgt spid="4">
                                            <p:txEl>
                                              <p:pRg st="12" end="12"/>
                                            </p:txEl>
                                          </p:spTgt>
                                        </p:tgtEl>
                                        <p:attrNameLst>
                                          <p:attrName>style.color</p:attrName>
                                        </p:attrNameLst>
                                      </p:cBhvr>
                                      <p:to>
                                        <a:schemeClr val="bg2"/>
                                      </p:to>
                                    </p:animClr>
                                  </p:childTnLst>
                                </p:cTn>
                              </p:par>
                              <p:par>
                                <p:cTn id="21" presetID="3" presetClass="emph" presetSubtype="2" fill="hold" nodeType="withEffect">
                                  <p:stCondLst>
                                    <p:cond delay="0"/>
                                  </p:stCondLst>
                                  <p:childTnLst>
                                    <p:animClr clrSpc="rgb" dir="cw">
                                      <p:cBhvr override="childStyle">
                                        <p:cTn id="22" dur="500" fill="hold"/>
                                        <p:tgtEl>
                                          <p:spTgt spid="4">
                                            <p:txEl>
                                              <p:pRg st="13" end="13"/>
                                            </p:txEl>
                                          </p:spTgt>
                                        </p:tgtEl>
                                        <p:attrNameLst>
                                          <p:attrName>style.color</p:attrName>
                                        </p:attrNameLst>
                                      </p:cBhvr>
                                      <p:to>
                                        <a:schemeClr val="bg2"/>
                                      </p:to>
                                    </p:animClr>
                                  </p:childTnLst>
                                </p:cTn>
                              </p:par>
                              <p:par>
                                <p:cTn id="23" presetID="3" presetClass="emph" presetSubtype="2" fill="hold" nodeType="withEffect">
                                  <p:stCondLst>
                                    <p:cond delay="0"/>
                                  </p:stCondLst>
                                  <p:childTnLst>
                                    <p:animClr clrSpc="rgb" dir="cw">
                                      <p:cBhvr override="childStyle">
                                        <p:cTn id="24" dur="500" fill="hold"/>
                                        <p:tgtEl>
                                          <p:spTgt spid="4">
                                            <p:txEl>
                                              <p:pRg st="14" end="14"/>
                                            </p:txEl>
                                          </p:spTgt>
                                        </p:tgtEl>
                                        <p:attrNameLst>
                                          <p:attrName>style.color</p:attrName>
                                        </p:attrNameLst>
                                      </p:cBhvr>
                                      <p:to>
                                        <a:schemeClr val="bg2"/>
                                      </p:to>
                                    </p:animClr>
                                  </p:childTnLst>
                                </p:cTn>
                              </p:par>
                              <p:par>
                                <p:cTn id="25" presetID="3" presetClass="emph" presetSubtype="2" fill="hold" nodeType="withEffect">
                                  <p:stCondLst>
                                    <p:cond delay="0"/>
                                  </p:stCondLst>
                                  <p:childTnLst>
                                    <p:animClr clrSpc="rgb" dir="cw">
                                      <p:cBhvr override="childStyle">
                                        <p:cTn id="26" dur="500" fill="hold"/>
                                        <p:tgtEl>
                                          <p:spTgt spid="4">
                                            <p:txEl>
                                              <p:pRg st="15" end="15"/>
                                            </p:txEl>
                                          </p:spTgt>
                                        </p:tgtEl>
                                        <p:attrNameLst>
                                          <p:attrName>style.color</p:attrName>
                                        </p:attrNameLst>
                                      </p:cBhvr>
                                      <p:to>
                                        <a:schemeClr val="bg2"/>
                                      </p:to>
                                    </p:animClr>
                                  </p:childTnLst>
                                </p:cTn>
                              </p:par>
                              <p:par>
                                <p:cTn id="27" presetID="3" presetClass="emph" presetSubtype="2" fill="hold" nodeType="withEffect">
                                  <p:stCondLst>
                                    <p:cond delay="0"/>
                                  </p:stCondLst>
                                  <p:childTnLst>
                                    <p:animClr clrSpc="rgb" dir="cw">
                                      <p:cBhvr override="childStyle">
                                        <p:cTn id="28" dur="500" fill="hold"/>
                                        <p:tgtEl>
                                          <p:spTgt spid="4">
                                            <p:txEl>
                                              <p:pRg st="16" end="16"/>
                                            </p:txEl>
                                          </p:spTgt>
                                        </p:tgtEl>
                                        <p:attrNameLst>
                                          <p:attrName>style.color</p:attrName>
                                        </p:attrNameLst>
                                      </p:cBhvr>
                                      <p:to>
                                        <a:schemeClr val="bg2"/>
                                      </p:to>
                                    </p:animClr>
                                  </p:childTnLst>
                                </p:cTn>
                              </p:par>
                              <p:par>
                                <p:cTn id="29" presetID="3" presetClass="emph" presetSubtype="2" fill="hold" nodeType="withEffect">
                                  <p:stCondLst>
                                    <p:cond delay="0"/>
                                  </p:stCondLst>
                                  <p:childTnLst>
                                    <p:animClr clrSpc="rgb" dir="cw">
                                      <p:cBhvr override="childStyle">
                                        <p:cTn id="30" dur="500" fill="hold"/>
                                        <p:tgtEl>
                                          <p:spTgt spid="4">
                                            <p:txEl>
                                              <p:pRg st="17" end="17"/>
                                            </p:txEl>
                                          </p:spTgt>
                                        </p:tgtEl>
                                        <p:attrNameLst>
                                          <p:attrName>style.color</p:attrName>
                                        </p:attrNameLst>
                                      </p:cBhvr>
                                      <p:to>
                                        <a:schemeClr val="bg2"/>
                                      </p:to>
                                    </p:animClr>
                                  </p:childTnLst>
                                </p:cTn>
                              </p:par>
                              <p:par>
                                <p:cTn id="31" presetID="3" presetClass="emph" presetSubtype="2" fill="hold" nodeType="withEffect">
                                  <p:stCondLst>
                                    <p:cond delay="0"/>
                                  </p:stCondLst>
                                  <p:childTnLst>
                                    <p:animClr clrSpc="rgb" dir="cw">
                                      <p:cBhvr override="childStyle">
                                        <p:cTn id="32" dur="500" fill="hold"/>
                                        <p:tgtEl>
                                          <p:spTgt spid="4">
                                            <p:txEl>
                                              <p:pRg st="18" end="18"/>
                                            </p:txEl>
                                          </p:spTgt>
                                        </p:tgtEl>
                                        <p:attrNameLst>
                                          <p:attrName>style.color</p:attrName>
                                        </p:attrNameLst>
                                      </p:cBhvr>
                                      <p:to>
                                        <a:schemeClr val="bg2"/>
                                      </p:to>
                                    </p:animClr>
                                  </p:childTnLst>
                                </p:cTn>
                              </p:par>
                            </p:childTnLst>
                          </p:cTn>
                        </p:par>
                        <p:par>
                          <p:cTn id="33" fill="hold">
                            <p:stCondLst>
                              <p:cond delay="500"/>
                            </p:stCondLst>
                            <p:childTnLst>
                              <p:par>
                                <p:cTn id="34" presetID="1" presetClass="exit" presetSubtype="0" fill="hold" nodeType="after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nodeType="afterEffect">
                                  <p:stCondLst>
                                    <p:cond delay="0"/>
                                  </p:stCondLst>
                                  <p:iterate type="lt">
                                    <p:tmAbs val="100"/>
                                  </p:iterate>
                                  <p:childTnLst>
                                    <p:set>
                                      <p:cBhvr>
                                        <p:cTn id="38" dur="1" fill="hold">
                                          <p:stCondLst>
                                            <p:cond delay="0"/>
                                          </p:stCondLst>
                                        </p:cTn>
                                        <p:tgtEl>
                                          <p:spTgt spid="4">
                                            <p:txEl>
                                              <p:pRg st="19" end="19"/>
                                            </p:txEl>
                                          </p:spTgt>
                                        </p:tgtEl>
                                        <p:attrNameLst>
                                          <p:attrName>style.visibility</p:attrName>
                                        </p:attrNameLst>
                                      </p:cBhvr>
                                      <p:to>
                                        <p:strVal val="visible"/>
                                      </p:to>
                                    </p:set>
                                  </p:childTnLst>
                                </p:cTn>
                              </p:par>
                            </p:childTnLst>
                          </p:cTn>
                        </p:par>
                        <p:par>
                          <p:cTn id="39" fill="hold">
                            <p:stCondLst>
                              <p:cond delay="4101"/>
                            </p:stCondLst>
                            <p:childTnLst>
                              <p:par>
                                <p:cTn id="40" presetID="1"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4101"/>
                            </p:stCondLst>
                            <p:childTnLst>
                              <p:par>
                                <p:cTn id="43" presetID="35" presetClass="emph" presetSubtype="0" repeatCount="indefinite" fill="hold" nodeType="afterEffect">
                                  <p:stCondLst>
                                    <p:cond delay="0"/>
                                  </p:stCondLst>
                                  <p:endCondLst>
                                    <p:cond evt="onNext" delay="0">
                                      <p:tgtEl>
                                        <p:sldTgt/>
                                      </p:tgtEl>
                                    </p:cond>
                                  </p:endCondLst>
                                  <p:childTnLst>
                                    <p:anim calcmode="discrete" valueType="str">
                                      <p:cBhvr>
                                        <p:cTn id="44"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685800"/>
            <a:ext cx="8915400" cy="6172200"/>
            <a:chOff x="0" y="685800"/>
            <a:chExt cx="8915400" cy="6172200"/>
          </a:xfrm>
        </p:grpSpPr>
        <p:sp>
          <p:nvSpPr>
            <p:cNvPr id="10"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endParaRPr lang="en-US" sz="2600" b="0" kern="0" spc="-50" dirty="0">
                <a:solidFill>
                  <a:srgbClr val="F6368E"/>
                </a:solidFill>
                <a:latin typeface="Consolas" panose="020B0609020204030204" pitchFamily="49" charset="0"/>
              </a:endParaRPr>
            </a:p>
          </p:txBody>
        </p:sp>
        <p:sp>
          <p:nvSpPr>
            <p:cNvPr id="11" name="Rectangle 10"/>
            <p:cNvSpPr/>
            <p:nvPr/>
          </p:nvSpPr>
          <p:spPr bwMode="auto">
            <a:xfrm>
              <a:off x="0" y="1143000"/>
              <a:ext cx="762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set </a:t>
            </a:r>
            <a:r>
              <a:rPr lang="en-US" sz="2600" spc="-50" dirty="0">
                <a:solidFill>
                  <a:schemeClr val="bg1">
                    <a:lumMod val="50000"/>
                  </a:schemeClr>
                </a:solidFill>
                <a:latin typeface="Consolas" panose="020B0609020204030204" pitchFamily="49" charset="0"/>
              </a:rPr>
              <a:t>echo</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unset echo</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a:t>
            </a:r>
            <a:r>
              <a:rPr lang="en-US" sz="2600" spc="-50" dirty="0" err="1">
                <a:solidFill>
                  <a:schemeClr val="bg1">
                    <a:lumMod val="50000"/>
                  </a:schemeClr>
                </a:solidFill>
                <a:latin typeface="Consolas" panose="020B0609020204030204" pitchFamily="49" charset="0"/>
              </a:rPr>
              <a:t>delEchoOnInput</a:t>
            </a:r>
            <a:r>
              <a:rPr lang="en-US" sz="2600" spc="-50" dirty="0">
                <a:solidFill>
                  <a:schemeClr val="bg1">
                    <a:lumMod val="50000"/>
                  </a:schemeClr>
                </a:solidFill>
                <a:latin typeface="Consolas" panose="020B0609020204030204" pitchFamily="49" charset="0"/>
              </a:rPr>
              <a:t>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a:t>
            </a:r>
            <a:r>
              <a:rPr lang="en-US" sz="2600" spc="-50" dirty="0" smtClean="0">
                <a:solidFill>
                  <a:schemeClr val="bg1">
                    <a:lumMod val="50000"/>
                  </a:schemeClr>
                </a:solidFill>
                <a:latin typeface="Consolas" panose="020B0609020204030204" pitchFamily="49" charset="0"/>
              </a:rPr>
              <a:t>)? n</a:t>
            </a:r>
            <a:endParaRPr lang="en-US" sz="2600" spc="-50" dirty="0">
              <a:solidFill>
                <a:schemeClr val="bg1">
                  <a:lumMod val="50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unset echo</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err="1">
                <a:solidFill>
                  <a:schemeClr val="bg1">
                    <a:lumMod val="50000"/>
                  </a:schemeClr>
                </a:solidFill>
                <a:latin typeface="Consolas" panose="020B0609020204030204" pitchFamily="49" charset="0"/>
              </a:rPr>
              <a:t>fgrep</a:t>
            </a:r>
            <a:r>
              <a:rPr lang="en-US" sz="2600" spc="-50" dirty="0">
                <a:solidFill>
                  <a:schemeClr val="bg1">
                    <a:lumMod val="50000"/>
                  </a:schemeClr>
                </a:solidFill>
                <a:latin typeface="Consolas" panose="020B0609020204030204" pitchFamily="49" charset="0"/>
              </a:rPr>
              <a:t> "&lt;" -C1 </a:t>
            </a:r>
            <a:r>
              <a:rPr lang="en-US" sz="2600" spc="-50" dirty="0" err="1">
                <a:solidFill>
                  <a:schemeClr val="bg1">
                    <a:lumMod val="50000"/>
                  </a:schemeClr>
                </a:solidFill>
                <a:latin typeface="Consolas" panose="020B0609020204030204" pitchFamily="49" charset="0"/>
              </a:rPr>
              <a:t>delVerboseOnInput</a:t>
            </a:r>
            <a:endParaRPr lang="en-US" sz="2600" spc="-50" dirty="0">
              <a:solidFill>
                <a:schemeClr val="bg1">
                  <a:lumMod val="50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verbose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unset 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a:solidFill>
                  <a:schemeClr val="bg1">
                    <a:lumMod val="50000"/>
                  </a:schemeClr>
                </a:solidFill>
                <a:latin typeface="Consolas" panose="020B0609020204030204" pitchFamily="49" charset="0"/>
              </a:rPr>
              <a:t>./</a:t>
            </a:r>
            <a:r>
              <a:rPr lang="en-US" sz="2600" spc="-50" dirty="0" err="1">
                <a:solidFill>
                  <a:schemeClr val="bg1">
                    <a:lumMod val="50000"/>
                  </a:schemeClr>
                </a:solidFill>
                <a:latin typeface="Consolas" panose="020B0609020204030204" pitchFamily="49" charset="0"/>
              </a:rPr>
              <a:t>delVerboseOnInput</a:t>
            </a:r>
            <a:r>
              <a:rPr lang="en-US" sz="2600" spc="-50" dirty="0">
                <a:solidFill>
                  <a:schemeClr val="bg1">
                    <a:lumMod val="50000"/>
                  </a:schemeClr>
                </a:solidFill>
                <a:latin typeface="Consolas" panose="020B0609020204030204" pitchFamily="49" charset="0"/>
              </a:rPr>
              <a:t>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unset </a:t>
            </a:r>
            <a:r>
              <a:rPr lang="en-US" sz="2600" spc="-50" dirty="0" smtClean="0">
                <a:solidFill>
                  <a:schemeClr val="bg1">
                    <a:lumMod val="50000"/>
                  </a:schemeClr>
                </a:solidFill>
                <a:latin typeface="Consolas" panose="020B0609020204030204" pitchFamily="49" charset="0"/>
              </a:rPr>
              <a:t>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a:t>
            </a:r>
            <a:r>
              <a:rPr lang="en-US" sz="2600" spc="-50" dirty="0" smtClean="0">
                <a:solidFill>
                  <a:srgbClr val="FFFF00"/>
                </a:solidFill>
                <a:latin typeface="Consolas" panose="020B0609020204030204" pitchFamily="49" charset="0"/>
              </a:rPr>
              <a:t> </a:t>
            </a:r>
            <a:r>
              <a:rPr lang="en-US" sz="2600" spc="-50" dirty="0" err="1">
                <a:solidFill>
                  <a:srgbClr val="FFFF00"/>
                </a:solidFill>
                <a:latin typeface="Consolas" panose="020B0609020204030204" pitchFamily="49" charset="0"/>
              </a:rPr>
              <a:t>fgrep</a:t>
            </a:r>
            <a:r>
              <a:rPr lang="en-US" sz="2600" spc="-50" dirty="0">
                <a:solidFill>
                  <a:srgbClr val="FFFF00"/>
                </a:solidFill>
                <a:latin typeface="Consolas" panose="020B0609020204030204" pitchFamily="49" charset="0"/>
              </a:rPr>
              <a:t> "&lt;" -C1 </a:t>
            </a:r>
            <a:r>
              <a:rPr lang="en-US" sz="2600" spc="-50" dirty="0" err="1">
                <a:solidFill>
                  <a:srgbClr val="FFFF00"/>
                </a:solidFill>
                <a:latin typeface="Consolas" panose="020B0609020204030204" pitchFamily="49" charset="0"/>
              </a:rPr>
              <a:t>delVerbosePlusEchoOnInput</a:t>
            </a:r>
            <a:endParaRPr lang="en-US" sz="2600" spc="-50" dirty="0">
              <a:solidFill>
                <a:srgbClr val="FFFF00"/>
              </a:solidFill>
              <a:latin typeface="Consolas" panose="020B0609020204030204" pitchFamily="49" charset="0"/>
            </a:endParaRPr>
          </a:p>
          <a:p>
            <a:pPr marL="0" indent="0">
              <a:lnSpc>
                <a:spcPct val="78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a:solidFill>
                  <a:srgbClr val="00B0F0"/>
                </a:solidFill>
                <a:latin typeface="Consolas" panose="020B0609020204030204" pitchFamily="49" charset="0"/>
              </a:rPr>
              <a:t>set echo; </a:t>
            </a:r>
            <a:r>
              <a:rPr lang="en-US" sz="2600" spc="-50" dirty="0">
                <a:solidFill>
                  <a:srgbClr val="F6368E"/>
                </a:solidFill>
                <a:latin typeface="Consolas" panose="020B0609020204030204" pitchFamily="49" charset="0"/>
              </a:rPr>
              <a:t>set verbose</a:t>
            </a:r>
          </a:p>
          <a:p>
            <a:pPr marL="0" indent="0">
              <a:lnSpc>
                <a:spcPct val="78000"/>
              </a:lnSpc>
              <a:spcBef>
                <a:spcPts val="0"/>
              </a:spcBef>
              <a:buNone/>
            </a:pPr>
            <a:r>
              <a:rPr lang="en-US" sz="2600" spc="-50" dirty="0">
                <a:solidFill>
                  <a:srgbClr val="00CC00"/>
                </a:solidFill>
                <a:latin typeface="Consolas" panose="020B0609020204030204" pitchFamily="49" charset="0"/>
              </a:rPr>
              <a:t>   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8000"/>
              </a:lnSpc>
              <a:spcBef>
                <a:spcPts val="0"/>
              </a:spcBef>
              <a:buNone/>
            </a:pPr>
            <a:r>
              <a:rPr lang="en-US" sz="2600" spc="-50" dirty="0">
                <a:solidFill>
                  <a:srgbClr val="00B0F0"/>
                </a:solidFill>
                <a:latin typeface="Consolas" panose="020B0609020204030204" pitchFamily="49" charset="0"/>
              </a:rPr>
              <a:t>   </a:t>
            </a:r>
            <a:r>
              <a:rPr lang="en-US" sz="2600" spc="-50" dirty="0">
                <a:solidFill>
                  <a:srgbClr val="F6368E"/>
                </a:solidFill>
                <a:latin typeface="Consolas" panose="020B0609020204030204" pitchFamily="49" charset="0"/>
              </a:rPr>
              <a:t>unset </a:t>
            </a:r>
            <a:r>
              <a:rPr lang="en-US" sz="2600" spc="-50" dirty="0" err="1">
                <a:solidFill>
                  <a:srgbClr val="F6368E"/>
                </a:solidFill>
                <a:latin typeface="Consolas" panose="020B0609020204030204" pitchFamily="49" charset="0"/>
              </a:rPr>
              <a:t>verbose;</a:t>
            </a:r>
            <a:r>
              <a:rPr lang="en-US" sz="2600" spc="-50" dirty="0" err="1">
                <a:solidFill>
                  <a:srgbClr val="00B0F0"/>
                </a:solidFill>
                <a:latin typeface="Consolas" panose="020B0609020204030204" pitchFamily="49" charset="0"/>
              </a:rPr>
              <a:t>unset</a:t>
            </a:r>
            <a:r>
              <a:rPr lang="en-US" sz="2600" spc="-50" dirty="0">
                <a:solidFill>
                  <a:srgbClr val="00B0F0"/>
                </a:solidFill>
                <a:latin typeface="Consolas" panose="020B0609020204030204" pitchFamily="49" charset="0"/>
              </a:rPr>
              <a:t> echo</a:t>
            </a:r>
          </a:p>
          <a:p>
            <a:pPr marL="0" indent="0">
              <a:lnSpc>
                <a:spcPct val="78000"/>
              </a:lnSpc>
              <a:spcBef>
                <a:spcPts val="0"/>
              </a:spcBef>
              <a:buNone/>
            </a:pPr>
            <a:r>
              <a:rPr lang="en-US" sz="2600" spc="-50" dirty="0" smtClean="0">
                <a:solidFill>
                  <a:schemeClr val="bg1">
                    <a:lumMod val="85000"/>
                  </a:schemeClr>
                </a:solidFill>
                <a:latin typeface="Consolas" panose="020B0609020204030204" pitchFamily="49" charset="0"/>
              </a:rPr>
              <a:t> </a:t>
            </a:r>
            <a:r>
              <a:rPr lang="en-US" sz="2600" spc="-50" dirty="0" smtClean="0">
                <a:solidFill>
                  <a:srgbClr val="FFFF00"/>
                </a:solidFill>
                <a:latin typeface="Consolas" panose="020B0609020204030204" pitchFamily="49" charset="0"/>
              </a:rPr>
              <a:t> </a:t>
            </a:r>
            <a:r>
              <a:rPr lang="en-US" sz="2600" spc="-50" dirty="0">
                <a:solidFill>
                  <a:srgbClr val="FFFF00"/>
                </a:solidFill>
                <a:latin typeface="Consolas" panose="020B0609020204030204" pitchFamily="49" charset="0"/>
              </a:rPr>
              <a:t>./</a:t>
            </a:r>
            <a:r>
              <a:rPr lang="en-US" sz="2600" spc="-50" dirty="0" err="1">
                <a:solidFill>
                  <a:srgbClr val="FFFF00"/>
                </a:solidFill>
                <a:latin typeface="Consolas" panose="020B0609020204030204" pitchFamily="49" charset="0"/>
              </a:rPr>
              <a:t>delVerbosePlusEchoOnInput</a:t>
            </a:r>
            <a:r>
              <a:rPr lang="en-US" sz="2600" spc="-50" dirty="0">
                <a:solidFill>
                  <a:srgbClr val="FFFF00"/>
                </a:solidFill>
                <a:latin typeface="Consolas" panose="020B0609020204030204" pitchFamily="49" charset="0"/>
              </a:rPr>
              <a:t> </a:t>
            </a:r>
            <a:r>
              <a:rPr lang="en-US" sz="2600" spc="-50" dirty="0" smtClean="0">
                <a:solidFill>
                  <a:srgbClr val="FFFF00"/>
                </a:solidFill>
                <a:latin typeface="Consolas" panose="020B0609020204030204" pitchFamily="49" charset="0"/>
              </a:rPr>
              <a:t>FILE</a:t>
            </a:r>
            <a:endParaRPr lang="en-US" sz="2600" spc="-50" dirty="0">
              <a:solidFill>
                <a:srgbClr val="FFFF00"/>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cxnSp>
        <p:nvCxnSpPr>
          <p:cNvPr id="6" name="Straight Connector 5"/>
          <p:cNvCxnSpPr/>
          <p:nvPr/>
        </p:nvCxnSpPr>
        <p:spPr>
          <a:xfrm>
            <a:off x="6096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8600" y="6477000"/>
            <a:ext cx="360996" cy="492443"/>
          </a:xfrm>
          <a:prstGeom prst="rect">
            <a:avLst/>
          </a:prstGeom>
        </p:spPr>
        <p:txBody>
          <a:bodyPr wrap="none">
            <a:spAutoFit/>
          </a:bodyPr>
          <a:lstStyle/>
          <a:p>
            <a:r>
              <a:rPr lang="en-US" sz="2600" spc="-50" dirty="0" smtClean="0">
                <a:solidFill>
                  <a:schemeClr val="bg1">
                    <a:lumMod val="50000"/>
                  </a:schemeClr>
                </a:solidFill>
                <a:latin typeface="Consolas" panose="020B0609020204030204" pitchFamily="49" charset="0"/>
              </a:rPr>
              <a:t>%</a:t>
            </a:r>
          </a:p>
        </p:txBody>
      </p:sp>
      <p:cxnSp>
        <p:nvCxnSpPr>
          <p:cNvPr id="8" name="Straight Connector 7"/>
          <p:cNvCxnSpPr/>
          <p:nvPr/>
        </p:nvCxnSpPr>
        <p:spPr>
          <a:xfrm>
            <a:off x="63246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0" y="685800"/>
            <a:ext cx="8915400" cy="6172200"/>
            <a:chOff x="0" y="685800"/>
            <a:chExt cx="8915400" cy="6172200"/>
          </a:xfrm>
        </p:grpSpPr>
        <p:sp>
          <p:nvSpPr>
            <p:cNvPr id="18"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endParaRPr lang="en-US" sz="2600" b="0" kern="0" spc="-50" dirty="0">
                <a:solidFill>
                  <a:srgbClr val="00B0F0"/>
                </a:solidFill>
                <a:latin typeface="Consolas" panose="020B0609020204030204" pitchFamily="49" charset="0"/>
              </a:endParaRPr>
            </a:p>
          </p:txBody>
        </p:sp>
        <p:sp>
          <p:nvSpPr>
            <p:cNvPr id="19" name="Rectangle 18"/>
            <p:cNvSpPr/>
            <p:nvPr/>
          </p:nvSpPr>
          <p:spPr bwMode="auto">
            <a:xfrm>
              <a:off x="0" y="685800"/>
              <a:ext cx="1524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13" name="Group 12"/>
          <p:cNvGrpSpPr/>
          <p:nvPr/>
        </p:nvGrpSpPr>
        <p:grpSpPr>
          <a:xfrm>
            <a:off x="0" y="685800"/>
            <a:ext cx="8915400" cy="6172200"/>
            <a:chOff x="0" y="685800"/>
            <a:chExt cx="8915400" cy="6172200"/>
          </a:xfrm>
        </p:grpSpPr>
        <p:sp>
          <p:nvSpPr>
            <p:cNvPr id="14"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less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chemeClr val="bg1">
                      <a:lumMod val="85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delEchoOnInput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endParaRPr lang="en-US" sz="2600" b="0" kern="0" spc="-50" dirty="0">
                <a:solidFill>
                  <a:srgbClr val="00CC00"/>
                </a:solidFill>
                <a:latin typeface="Consolas" panose="020B0609020204030204" pitchFamily="49" charset="0"/>
              </a:endParaRPr>
            </a:p>
          </p:txBody>
        </p:sp>
        <p:sp>
          <p:nvSpPr>
            <p:cNvPr id="15" name="Rectangle 14"/>
            <p:cNvSpPr/>
            <p:nvPr/>
          </p:nvSpPr>
          <p:spPr bwMode="auto">
            <a:xfrm>
              <a:off x="0" y="1143000"/>
              <a:ext cx="762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105844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25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50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nodeType="withEffect">
                                  <p:stCondLst>
                                    <p:cond delay="750"/>
                                  </p:stCondLst>
                                  <p:childTnLst>
                                    <p:set>
                                      <p:cBhvr>
                                        <p:cTn id="10" dur="1" fill="hold">
                                          <p:stCondLst>
                                            <p:cond delay="0"/>
                                          </p:stCondLst>
                                        </p:cTn>
                                        <p:tgtEl>
                                          <p:spTgt spid="17"/>
                                        </p:tgtEl>
                                        <p:attrNameLst>
                                          <p:attrName>style.visibility</p:attrName>
                                        </p:attrNameLst>
                                      </p:cBhvr>
                                      <p:to>
                                        <p:strVal val="hidden"/>
                                      </p:to>
                                    </p:set>
                                  </p:childTnLst>
                                </p:cTn>
                              </p:par>
                            </p:childTnLst>
                          </p:cTn>
                        </p:par>
                        <p:par>
                          <p:cTn id="11" fill="hold">
                            <p:stCondLst>
                              <p:cond delay="750"/>
                            </p:stCondLst>
                            <p:childTnLst>
                              <p:par>
                                <p:cTn id="12" presetID="1" presetClass="entr" presetSubtype="0" fill="hold" nodeType="afterEffect">
                                  <p:stCondLst>
                                    <p:cond delay="25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1000"/>
                            </p:stCondLst>
                            <p:childTnLst>
                              <p:par>
                                <p:cTn id="15" presetID="35" presetClass="emph" presetSubtype="0" repeatCount="indefinite" fill="hold" nodeType="afterEffect">
                                  <p:stCondLst>
                                    <p:cond delay="0"/>
                                  </p:stCondLst>
                                  <p:endCondLst>
                                    <p:cond evt="onNext" delay="0">
                                      <p:tgtEl>
                                        <p:sldTgt/>
                                      </p:tgtEl>
                                    </p:cond>
                                  </p:endCondLst>
                                  <p:childTnLst>
                                    <p:anim calcmode="discrete" valueType="str">
                                      <p:cBhvr>
                                        <p:cTn id="1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19" end="19"/>
                                            </p:txEl>
                                          </p:spTgt>
                                        </p:tgtEl>
                                        <p:attrNameLst>
                                          <p:attrName>style.visibility</p:attrName>
                                        </p:attrNameLst>
                                      </p:cBhvr>
                                      <p:to>
                                        <p:strVal val="visible"/>
                                      </p:to>
                                    </p:set>
                                  </p:childTnLst>
                                </p:cTn>
                              </p:par>
                            </p:childTnLst>
                          </p:cTn>
                        </p:par>
                        <p:par>
                          <p:cTn id="24" fill="hold">
                            <p:stCondLst>
                              <p:cond delay="3001"/>
                            </p:stCondLst>
                            <p:childTnLst>
                              <p:par>
                                <p:cTn id="25" presetID="1"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3001"/>
                            </p:stCondLst>
                            <p:childTnLst>
                              <p:par>
                                <p:cTn id="28" presetID="35" presetClass="emph" presetSubtype="0" repeatCount="indefinite" fill="hold" nodeType="afterEffect">
                                  <p:stCondLst>
                                    <p:cond delay="0"/>
                                  </p:stCondLst>
                                  <p:endCondLst>
                                    <p:cond evt="onNext" delay="0">
                                      <p:tgtEl>
                                        <p:sldTgt/>
                                      </p:tgtEl>
                                    </p:cond>
                                  </p:endCondLst>
                                  <p:childTnLst>
                                    <p:anim calcmode="discrete" valueType="str">
                                      <p:cBhvr>
                                        <p:cTn id="2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a:solidFill>
                  <a:schemeClr val="bg1">
                    <a:lumMod val="50000"/>
                  </a:schemeClr>
                </a:solidFill>
                <a:latin typeface="Consolas" panose="020B0609020204030204" pitchFamily="49" charset="0"/>
              </a:rPr>
              <a:t>./</a:t>
            </a:r>
            <a:r>
              <a:rPr lang="en-US" sz="2600" spc="-50" dirty="0" err="1">
                <a:solidFill>
                  <a:schemeClr val="bg1">
                    <a:lumMod val="50000"/>
                  </a:schemeClr>
                </a:solidFill>
                <a:latin typeface="Consolas" panose="020B0609020204030204" pitchFamily="49" charset="0"/>
              </a:rPr>
              <a:t>delEchoOnInput</a:t>
            </a:r>
            <a:r>
              <a:rPr lang="en-US" sz="2600" spc="-50" dirty="0">
                <a:solidFill>
                  <a:schemeClr val="bg1">
                    <a:lumMod val="50000"/>
                  </a:schemeClr>
                </a:solidFill>
                <a:latin typeface="Consolas" panose="020B0609020204030204" pitchFamily="49" charset="0"/>
              </a:rPr>
              <a:t>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a:t>
            </a:r>
            <a:r>
              <a:rPr lang="en-US" sz="2600" spc="-50" dirty="0" smtClean="0">
                <a:solidFill>
                  <a:schemeClr val="bg1">
                    <a:lumMod val="50000"/>
                  </a:schemeClr>
                </a:solidFill>
                <a:latin typeface="Consolas" panose="020B0609020204030204" pitchFamily="49" charset="0"/>
              </a:rPr>
              <a:t>)? n</a:t>
            </a:r>
            <a:endParaRPr lang="en-US" sz="2600" spc="-50" dirty="0">
              <a:solidFill>
                <a:schemeClr val="bg1">
                  <a:lumMod val="50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unset echo</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err="1">
                <a:solidFill>
                  <a:schemeClr val="bg1">
                    <a:lumMod val="50000"/>
                  </a:schemeClr>
                </a:solidFill>
                <a:latin typeface="Consolas" panose="020B0609020204030204" pitchFamily="49" charset="0"/>
              </a:rPr>
              <a:t>fgrep</a:t>
            </a:r>
            <a:r>
              <a:rPr lang="en-US" sz="2600" spc="-50" dirty="0">
                <a:solidFill>
                  <a:schemeClr val="bg1">
                    <a:lumMod val="50000"/>
                  </a:schemeClr>
                </a:solidFill>
                <a:latin typeface="Consolas" panose="020B0609020204030204" pitchFamily="49" charset="0"/>
              </a:rPr>
              <a:t> "&lt;" -C1 </a:t>
            </a:r>
            <a:r>
              <a:rPr lang="en-US" sz="2600" spc="-50" dirty="0" err="1">
                <a:solidFill>
                  <a:schemeClr val="bg1">
                    <a:lumMod val="50000"/>
                  </a:schemeClr>
                </a:solidFill>
                <a:latin typeface="Consolas" panose="020B0609020204030204" pitchFamily="49" charset="0"/>
              </a:rPr>
              <a:t>delVerboseOnInput</a:t>
            </a:r>
            <a:endParaRPr lang="en-US" sz="2600" spc="-50" dirty="0">
              <a:solidFill>
                <a:schemeClr val="bg1">
                  <a:lumMod val="50000"/>
                </a:schemeClr>
              </a:solidFill>
              <a:latin typeface="Consolas" panose="020B0609020204030204" pitchFamily="49" charset="0"/>
            </a:endParaRP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verbose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unset 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a:solidFill>
                  <a:schemeClr val="bg1">
                    <a:lumMod val="50000"/>
                  </a:schemeClr>
                </a:solidFill>
                <a:latin typeface="Consolas" panose="020B0609020204030204" pitchFamily="49" charset="0"/>
              </a:rPr>
              <a:t>./</a:t>
            </a:r>
            <a:r>
              <a:rPr lang="en-US" sz="2600" spc="-50" dirty="0" err="1">
                <a:solidFill>
                  <a:schemeClr val="bg1">
                    <a:lumMod val="50000"/>
                  </a:schemeClr>
                </a:solidFill>
                <a:latin typeface="Consolas" panose="020B0609020204030204" pitchFamily="49" charset="0"/>
              </a:rPr>
              <a:t>delVerboseOnInput</a:t>
            </a:r>
            <a:r>
              <a:rPr lang="en-US" sz="2600" spc="-50" dirty="0">
                <a:solidFill>
                  <a:schemeClr val="bg1">
                    <a:lumMod val="50000"/>
                  </a:schemeClr>
                </a:solidFill>
                <a:latin typeface="Consolas" panose="020B0609020204030204" pitchFamily="49" charset="0"/>
              </a:rPr>
              <a:t>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unset </a:t>
            </a:r>
            <a:r>
              <a:rPr lang="en-US" sz="2600" spc="-50" dirty="0" smtClean="0">
                <a:solidFill>
                  <a:schemeClr val="bg1">
                    <a:lumMod val="50000"/>
                  </a:schemeClr>
                </a:solidFill>
                <a:latin typeface="Consolas" panose="020B0609020204030204" pitchFamily="49" charset="0"/>
              </a:rPr>
              <a:t>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a:t>
            </a:r>
            <a:r>
              <a:rPr lang="en-US" sz="2600" spc="-50" dirty="0" smtClean="0">
                <a:solidFill>
                  <a:srgbClr val="FFFF00"/>
                </a:solidFill>
                <a:latin typeface="Consolas" panose="020B0609020204030204" pitchFamily="49" charset="0"/>
              </a:rPr>
              <a:t> </a:t>
            </a:r>
            <a:r>
              <a:rPr lang="en-US" sz="2600" spc="-50" dirty="0" err="1">
                <a:solidFill>
                  <a:srgbClr val="FFFF00"/>
                </a:solidFill>
                <a:latin typeface="Consolas" panose="020B0609020204030204" pitchFamily="49" charset="0"/>
              </a:rPr>
              <a:t>fgrep</a:t>
            </a:r>
            <a:r>
              <a:rPr lang="en-US" sz="2600" spc="-50" dirty="0">
                <a:solidFill>
                  <a:srgbClr val="FFFF00"/>
                </a:solidFill>
                <a:latin typeface="Consolas" panose="020B0609020204030204" pitchFamily="49" charset="0"/>
              </a:rPr>
              <a:t> "&lt;" -C1 </a:t>
            </a:r>
            <a:r>
              <a:rPr lang="en-US" sz="2600" spc="-50" dirty="0" err="1">
                <a:solidFill>
                  <a:srgbClr val="FFFF00"/>
                </a:solidFill>
                <a:latin typeface="Consolas" panose="020B0609020204030204" pitchFamily="49" charset="0"/>
              </a:rPr>
              <a:t>delVerbosePlusEchoOnInput</a:t>
            </a:r>
            <a:endParaRPr lang="en-US" sz="2600" spc="-50" dirty="0">
              <a:solidFill>
                <a:srgbClr val="FFFF00"/>
              </a:solidFill>
              <a:latin typeface="Consolas" panose="020B0609020204030204" pitchFamily="49" charset="0"/>
            </a:endParaRPr>
          </a:p>
          <a:p>
            <a:pPr marL="0" indent="0">
              <a:lnSpc>
                <a:spcPct val="78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a:solidFill>
                  <a:srgbClr val="00B0F0"/>
                </a:solidFill>
                <a:latin typeface="Consolas" panose="020B0609020204030204" pitchFamily="49" charset="0"/>
              </a:rPr>
              <a:t>set echo; </a:t>
            </a:r>
            <a:r>
              <a:rPr lang="en-US" sz="2600" spc="-50" dirty="0">
                <a:solidFill>
                  <a:srgbClr val="F6368E"/>
                </a:solidFill>
                <a:latin typeface="Consolas" panose="020B0609020204030204" pitchFamily="49" charset="0"/>
              </a:rPr>
              <a:t>set verbose</a:t>
            </a:r>
          </a:p>
          <a:p>
            <a:pPr marL="0" indent="0">
              <a:lnSpc>
                <a:spcPct val="78000"/>
              </a:lnSpc>
              <a:spcBef>
                <a:spcPts val="0"/>
              </a:spcBef>
              <a:buNone/>
            </a:pPr>
            <a:r>
              <a:rPr lang="en-US" sz="2600" spc="-50" dirty="0">
                <a:solidFill>
                  <a:srgbClr val="00CC00"/>
                </a:solidFill>
                <a:latin typeface="Consolas" panose="020B0609020204030204" pitchFamily="49" charset="0"/>
              </a:rPr>
              <a:t>   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8000"/>
              </a:lnSpc>
              <a:spcBef>
                <a:spcPts val="0"/>
              </a:spcBef>
              <a:buNone/>
            </a:pPr>
            <a:r>
              <a:rPr lang="en-US" sz="2600" spc="-50" dirty="0">
                <a:solidFill>
                  <a:srgbClr val="00B0F0"/>
                </a:solidFill>
                <a:latin typeface="Consolas" panose="020B0609020204030204" pitchFamily="49" charset="0"/>
              </a:rPr>
              <a:t>   </a:t>
            </a:r>
            <a:r>
              <a:rPr lang="en-US" sz="2600" spc="-50" dirty="0">
                <a:solidFill>
                  <a:srgbClr val="F6368E"/>
                </a:solidFill>
                <a:latin typeface="Consolas" panose="020B0609020204030204" pitchFamily="49" charset="0"/>
              </a:rPr>
              <a:t>unset </a:t>
            </a:r>
            <a:r>
              <a:rPr lang="en-US" sz="2600" spc="-50" dirty="0" err="1">
                <a:solidFill>
                  <a:srgbClr val="F6368E"/>
                </a:solidFill>
                <a:latin typeface="Consolas" panose="020B0609020204030204" pitchFamily="49" charset="0"/>
              </a:rPr>
              <a:t>verbose;</a:t>
            </a:r>
            <a:r>
              <a:rPr lang="en-US" sz="2600" spc="-50" dirty="0" err="1">
                <a:solidFill>
                  <a:srgbClr val="00B0F0"/>
                </a:solidFill>
                <a:latin typeface="Consolas" panose="020B0609020204030204" pitchFamily="49" charset="0"/>
              </a:rPr>
              <a:t>unset</a:t>
            </a:r>
            <a:r>
              <a:rPr lang="en-US" sz="2600" spc="-50" dirty="0">
                <a:solidFill>
                  <a:srgbClr val="00B0F0"/>
                </a:solidFill>
                <a:latin typeface="Consolas" panose="020B0609020204030204" pitchFamily="49" charset="0"/>
              </a:rPr>
              <a:t> echo</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a:t>
            </a:r>
            <a:r>
              <a:rPr lang="en-US" sz="2600" spc="-50" dirty="0" smtClean="0">
                <a:solidFill>
                  <a:srgbClr val="FFFF00"/>
                </a:solidFill>
                <a:latin typeface="Consolas" panose="020B0609020204030204" pitchFamily="49" charset="0"/>
              </a:rPr>
              <a:t> </a:t>
            </a:r>
            <a:r>
              <a:rPr lang="en-US" sz="2600" spc="-50" dirty="0">
                <a:solidFill>
                  <a:srgbClr val="FFFF00"/>
                </a:solidFill>
                <a:latin typeface="Consolas" panose="020B0609020204030204" pitchFamily="49" charset="0"/>
              </a:rPr>
              <a:t>./</a:t>
            </a:r>
            <a:r>
              <a:rPr lang="en-US" sz="2600" spc="-50" dirty="0" err="1">
                <a:solidFill>
                  <a:srgbClr val="FFFF00"/>
                </a:solidFill>
                <a:latin typeface="Consolas" panose="020B0609020204030204" pitchFamily="49" charset="0"/>
              </a:rPr>
              <a:t>delVerbosePlusEchoOnInput</a:t>
            </a:r>
            <a:r>
              <a:rPr lang="en-US" sz="2600" spc="-50" dirty="0">
                <a:solidFill>
                  <a:srgbClr val="FFFF00"/>
                </a:solidFill>
                <a:latin typeface="Consolas" panose="020B0609020204030204" pitchFamily="49" charset="0"/>
              </a:rPr>
              <a:t> FILE</a:t>
            </a:r>
          </a:p>
          <a:p>
            <a:pPr marL="0" indent="0">
              <a:lnSpc>
                <a:spcPct val="78000"/>
              </a:lnSpc>
              <a:spcBef>
                <a:spcPts val="0"/>
              </a:spcBef>
              <a:buNone/>
            </a:pPr>
            <a:r>
              <a:rPr lang="en-US" sz="2600" spc="-50" dirty="0">
                <a:solidFill>
                  <a:srgbClr val="00CC00"/>
                </a:solidFill>
                <a:latin typeface="Consolas" panose="020B0609020204030204" pitchFamily="49" charset="0"/>
              </a:rPr>
              <a:t>delete the file </a:t>
            </a:r>
            <a:r>
              <a:rPr lang="en-US" sz="2600" spc="-50" dirty="0" err="1">
                <a:solidFill>
                  <a:srgbClr val="00CC00"/>
                </a:solidFill>
                <a:latin typeface="Consolas" panose="020B0609020204030204" pitchFamily="49" charset="0"/>
              </a:rPr>
              <a:t>FILE</a:t>
            </a:r>
            <a:r>
              <a:rPr lang="en-US" sz="2600" spc="-50" dirty="0">
                <a:solidFill>
                  <a:srgbClr val="00CC00"/>
                </a:solidFill>
                <a:latin typeface="Consolas" panose="020B0609020204030204" pitchFamily="49" charset="0"/>
              </a:rPr>
              <a:t> (y/n/q)?</a:t>
            </a:r>
            <a:r>
              <a:rPr lang="en-US" sz="2600" spc="-50" dirty="0">
                <a:solidFill>
                  <a:schemeClr val="bg1">
                    <a:lumMod val="85000"/>
                  </a:schemeClr>
                </a:solidFill>
                <a:latin typeface="Consolas" panose="020B0609020204030204" pitchFamily="49" charset="0"/>
              </a:rPr>
              <a:t> </a:t>
            </a:r>
            <a:r>
              <a:rPr lang="en-US" sz="2600" spc="-50" dirty="0">
                <a:solidFill>
                  <a:srgbClr val="00B0F0"/>
                </a:solidFill>
                <a:latin typeface="Consolas" panose="020B0609020204030204" pitchFamily="49" charset="0"/>
              </a:rPr>
              <a:t>set verbose</a:t>
            </a:r>
          </a:p>
          <a:p>
            <a:pPr marL="0" indent="0">
              <a:lnSpc>
                <a:spcPct val="78000"/>
              </a:lnSpc>
              <a:spcBef>
                <a:spcPts val="0"/>
              </a:spcBef>
              <a:buNone/>
            </a:pPr>
            <a:r>
              <a:rPr lang="en-US" sz="2600" spc="-50" dirty="0">
                <a:solidFill>
                  <a:srgbClr val="F6368E"/>
                </a:solidFill>
                <a:latin typeface="Consolas" panose="020B0609020204030204" pitchFamily="49" charset="0"/>
              </a:rPr>
              <a:t>set </a:t>
            </a:r>
            <a:r>
              <a:rPr lang="en-US" sz="2600" spc="-50" dirty="0" err="1">
                <a:solidFill>
                  <a:srgbClr val="F6368E"/>
                </a:solidFill>
                <a:latin typeface="Consolas" panose="020B0609020204030204" pitchFamily="49" charset="0"/>
              </a:rPr>
              <a:t>ans</a:t>
            </a:r>
            <a:r>
              <a:rPr lang="en-US" sz="2600" spc="-50" dirty="0">
                <a:solidFill>
                  <a:srgbClr val="F6368E"/>
                </a:solidFill>
                <a:latin typeface="Consolas" panose="020B0609020204030204" pitchFamily="49" charset="0"/>
              </a:rPr>
              <a:t> = $&lt;</a:t>
            </a:r>
          </a:p>
          <a:p>
            <a:pPr marL="0" indent="0">
              <a:lnSpc>
                <a:spcPct val="78000"/>
              </a:lnSpc>
              <a:spcBef>
                <a:spcPts val="0"/>
              </a:spcBef>
              <a:buNone/>
            </a:pPr>
            <a:r>
              <a:rPr lang="en-US" sz="2600" spc="-50" dirty="0" smtClean="0">
                <a:solidFill>
                  <a:srgbClr val="FFFF00"/>
                </a:solidFill>
                <a:latin typeface="Consolas" panose="020B0609020204030204" pitchFamily="49" charset="0"/>
              </a:rPr>
              <a:t>n</a:t>
            </a:r>
            <a:endParaRPr lang="en-US" sz="2600" spc="-50" dirty="0">
              <a:solidFill>
                <a:schemeClr val="bg1">
                  <a:lumMod val="85000"/>
                </a:schemeClr>
              </a:solidFill>
              <a:latin typeface="Consolas" panose="020B0609020204030204" pitchFamily="49" charset="0"/>
            </a:endParaRPr>
          </a:p>
          <a:p>
            <a:pPr marL="0" indent="0">
              <a:lnSpc>
                <a:spcPct val="78000"/>
              </a:lnSpc>
              <a:spcBef>
                <a:spcPts val="0"/>
              </a:spcBef>
              <a:buNone/>
            </a:pPr>
            <a:endParaRPr lang="en-US" sz="2600" spc="-50" dirty="0">
              <a:solidFill>
                <a:schemeClr val="bg1">
                  <a:lumMod val="85000"/>
                </a:schemeClr>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cxnSp>
        <p:nvCxnSpPr>
          <p:cNvPr id="4" name="Straight Connector 3"/>
          <p:cNvCxnSpPr/>
          <p:nvPr/>
        </p:nvCxnSpPr>
        <p:spPr>
          <a:xfrm>
            <a:off x="3048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0" y="685800"/>
            <a:ext cx="8915400" cy="6172200"/>
            <a:chOff x="0" y="685800"/>
            <a:chExt cx="8915400" cy="6172200"/>
          </a:xfrm>
        </p:grpSpPr>
        <p:sp>
          <p:nvSpPr>
            <p:cNvPr id="12"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set </a:t>
              </a:r>
              <a:r>
                <a:rPr lang="en-US" sz="2600" b="0" kern="0" spc="-50" dirty="0" err="1" smtClean="0">
                  <a:solidFill>
                    <a:srgbClr val="F6368E"/>
                  </a:solidFill>
                  <a:latin typeface="Consolas" panose="020B0609020204030204" pitchFamily="49" charset="0"/>
                </a:rPr>
                <a:t>ans</a:t>
              </a:r>
              <a:r>
                <a:rPr lang="en-US" sz="2600" b="0" kern="0" spc="-50" dirty="0" smtClean="0">
                  <a:solidFill>
                    <a:srgbClr val="F6368E"/>
                  </a:solidFill>
                  <a:latin typeface="Consolas" panose="020B0609020204030204" pitchFamily="49" charset="0"/>
                </a:rPr>
                <a:t> = $&lt;</a:t>
              </a:r>
              <a:endParaRPr lang="en-US" sz="2600" b="0" kern="0" spc="-50" dirty="0">
                <a:solidFill>
                  <a:srgbClr val="F6368E"/>
                </a:solidFill>
                <a:latin typeface="Consolas" panose="020B0609020204030204" pitchFamily="49" charset="0"/>
              </a:endParaRPr>
            </a:p>
          </p:txBody>
        </p:sp>
        <p:sp>
          <p:nvSpPr>
            <p:cNvPr id="13" name="Rectangle 12"/>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7" name="Group 6"/>
          <p:cNvGrpSpPr/>
          <p:nvPr/>
        </p:nvGrpSpPr>
        <p:grpSpPr>
          <a:xfrm>
            <a:off x="0" y="685800"/>
            <a:ext cx="8915400" cy="6172200"/>
            <a:chOff x="0" y="685800"/>
            <a:chExt cx="8915400" cy="6172200"/>
          </a:xfrm>
        </p:grpSpPr>
        <p:sp>
          <p:nvSpPr>
            <p:cNvPr id="8"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delEchoOnInput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endParaRPr lang="en-US" sz="2600" b="0" kern="0" spc="-50" dirty="0">
                <a:solidFill>
                  <a:srgbClr val="00B0F0"/>
                </a:solidFill>
                <a:latin typeface="Consolas" panose="020B0609020204030204" pitchFamily="49" charset="0"/>
              </a:endParaRPr>
            </a:p>
          </p:txBody>
        </p:sp>
        <p:sp>
          <p:nvSpPr>
            <p:cNvPr id="9" name="Rectangle 8"/>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91427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25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500"/>
                                  </p:stCondLst>
                                  <p:childTnLst>
                                    <p:set>
                                      <p:cBhvr>
                                        <p:cTn id="8" dur="1" fill="hold">
                                          <p:stCondLst>
                                            <p:cond delay="0"/>
                                          </p:stCondLst>
                                        </p:cTn>
                                        <p:tgtEl>
                                          <p:spTgt spid="11"/>
                                        </p:tgtEl>
                                        <p:attrNameLst>
                                          <p:attrName>style.visibility</p:attrName>
                                        </p:attrNameLst>
                                      </p:cBhvr>
                                      <p:to>
                                        <p:strVal val="hidden"/>
                                      </p:to>
                                    </p:set>
                                  </p:childTnLst>
                                </p:cTn>
                              </p:par>
                            </p:childTnLst>
                          </p:cTn>
                        </p:par>
                        <p:par>
                          <p:cTn id="9" fill="hold">
                            <p:stCondLst>
                              <p:cond delay="500"/>
                            </p:stCondLst>
                            <p:childTnLst>
                              <p:par>
                                <p:cTn id="10" presetID="1" presetClass="entr" presetSubtype="0" fill="hold" nodeType="afterEffect">
                                  <p:stCondLst>
                                    <p:cond delay="25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750"/>
                            </p:stCondLst>
                            <p:childTnLst>
                              <p:par>
                                <p:cTn id="13" presetID="35" presetClass="emph" presetSubtype="0" repeatCount="indefinite" fill="hold" nodeType="afterEffect">
                                  <p:stCondLst>
                                    <p:cond delay="0"/>
                                  </p:stCondLst>
                                  <p:endCondLst>
                                    <p:cond evt="onNext" delay="0">
                                      <p:tgtEl>
                                        <p:sldTgt/>
                                      </p:tgtEl>
                                    </p:cond>
                                  </p:endCondLst>
                                  <p:childTnLst>
                                    <p:anim calcmode="discrete" valueType="str">
                                      <p:cBhvr>
                                        <p:cTn id="14"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4" presetClass="entr" presetSubtype="10" fill="hold" nodeType="withEffect">
                                  <p:stCondLst>
                                    <p:cond delay="0"/>
                                  </p:stCondLst>
                                  <p:childTnLst>
                                    <p:set>
                                      <p:cBhvr>
                                        <p:cTn id="20" dur="1" fill="hold">
                                          <p:stCondLst>
                                            <p:cond delay="0"/>
                                          </p:stCondLst>
                                        </p:cTn>
                                        <p:tgtEl>
                                          <p:spTgt spid="3">
                                            <p:txEl>
                                              <p:pRg st="19" end="19"/>
                                            </p:txEl>
                                          </p:spTgt>
                                        </p:tgtEl>
                                        <p:attrNameLst>
                                          <p:attrName>style.visibility</p:attrName>
                                        </p:attrNameLst>
                                      </p:cBhvr>
                                      <p:to>
                                        <p:strVal val="visible"/>
                                      </p:to>
                                    </p:set>
                                    <p:animEffect transition="in" filter="randombar(horizontal)">
                                      <p:cBhvr>
                                        <p:cTn id="21" dur="500"/>
                                        <p:tgtEl>
                                          <p:spTgt spid="3">
                                            <p:txEl>
                                              <p:pRg st="19" end="19"/>
                                            </p:txEl>
                                          </p:spTgt>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500"/>
                            </p:stCondLst>
                            <p:childTnLst>
                              <p:par>
                                <p:cTn id="26" presetID="35" presetClass="emph" presetSubtype="0" repeatCount="indefinite" fill="hold" nodeType="afterEffect">
                                  <p:stCondLst>
                                    <p:cond delay="0"/>
                                  </p:stCondLst>
                                  <p:endCondLst>
                                    <p:cond evt="onNext" delay="0">
                                      <p:tgtEl>
                                        <p:sldTgt/>
                                      </p:tgtEl>
                                    </p:cond>
                                  </p:endCondLst>
                                  <p:childTnLst>
                                    <p:anim calcmode="discrete" valueType="str">
                                      <p:cBhvr>
                                        <p:cTn id="27"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6172200"/>
          </a:xfrm>
          <a:solidFill>
            <a:schemeClr val="tx1"/>
          </a:solidFill>
        </p:spPr>
        <p:txBody>
          <a:bodyPr rIns="0"/>
          <a:lstStyle/>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set </a:t>
            </a:r>
            <a:r>
              <a:rPr lang="en-US" sz="2600" spc="-50" dirty="0">
                <a:solidFill>
                  <a:schemeClr val="bg1">
                    <a:lumMod val="50000"/>
                  </a:schemeClr>
                </a:solidFill>
                <a:latin typeface="Consolas" panose="020B0609020204030204" pitchFamily="49" charset="0"/>
              </a:rPr>
              <a:t>verbose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   unset 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 </a:t>
            </a:r>
            <a:r>
              <a:rPr lang="en-US" sz="2600" spc="-50" dirty="0">
                <a:solidFill>
                  <a:schemeClr val="bg1">
                    <a:lumMod val="50000"/>
                  </a:schemeClr>
                </a:solidFill>
                <a:latin typeface="Consolas" panose="020B0609020204030204" pitchFamily="49" charset="0"/>
              </a:rPr>
              <a:t>./</a:t>
            </a:r>
            <a:r>
              <a:rPr lang="en-US" sz="2600" spc="-50" dirty="0" err="1">
                <a:solidFill>
                  <a:schemeClr val="bg1">
                    <a:lumMod val="50000"/>
                  </a:schemeClr>
                </a:solidFill>
                <a:latin typeface="Consolas" panose="020B0609020204030204" pitchFamily="49" charset="0"/>
              </a:rPr>
              <a:t>delVerboseOnInput</a:t>
            </a:r>
            <a:r>
              <a:rPr lang="en-US" sz="2600" spc="-50" dirty="0">
                <a:solidFill>
                  <a:schemeClr val="bg1">
                    <a:lumMod val="50000"/>
                  </a:schemeClr>
                </a:solidFill>
                <a:latin typeface="Consolas" panose="020B0609020204030204" pitchFamily="49" charset="0"/>
              </a:rPr>
              <a:t> FILE</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delete the file </a:t>
            </a:r>
            <a:r>
              <a:rPr lang="en-US" sz="2600" spc="-50" dirty="0" err="1">
                <a:solidFill>
                  <a:schemeClr val="bg1">
                    <a:lumMod val="50000"/>
                  </a:schemeClr>
                </a:solidFill>
                <a:latin typeface="Consolas" panose="020B0609020204030204" pitchFamily="49" charset="0"/>
              </a:rPr>
              <a:t>FILE</a:t>
            </a:r>
            <a:r>
              <a:rPr lang="en-US" sz="2600" spc="-50" dirty="0">
                <a:solidFill>
                  <a:schemeClr val="bg1">
                    <a:lumMod val="50000"/>
                  </a:schemeClr>
                </a:solidFill>
                <a:latin typeface="Consolas" panose="020B0609020204030204" pitchFamily="49" charset="0"/>
              </a:rPr>
              <a:t> (y/n/q)? set </a:t>
            </a:r>
            <a:r>
              <a:rPr lang="en-US" sz="2600" spc="-50" dirty="0" err="1">
                <a:solidFill>
                  <a:schemeClr val="bg1">
                    <a:lumMod val="50000"/>
                  </a:schemeClr>
                </a:solidFill>
                <a:latin typeface="Consolas" panose="020B0609020204030204" pitchFamily="49" charset="0"/>
              </a:rPr>
              <a:t>ans</a:t>
            </a:r>
            <a:r>
              <a:rPr lang="en-US" sz="2600" spc="-50" dirty="0">
                <a:solidFill>
                  <a:schemeClr val="bg1">
                    <a:lumMod val="50000"/>
                  </a:schemeClr>
                </a:solidFill>
                <a:latin typeface="Consolas" panose="020B0609020204030204" pitchFamily="49" charset="0"/>
              </a:rPr>
              <a:t> = $&lt;</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n</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unset </a:t>
            </a:r>
            <a:r>
              <a:rPr lang="en-US" sz="2600" spc="-50" dirty="0" smtClean="0">
                <a:solidFill>
                  <a:schemeClr val="bg1">
                    <a:lumMod val="50000"/>
                  </a:schemeClr>
                </a:solidFill>
                <a:latin typeface="Consolas" panose="020B0609020204030204" pitchFamily="49" charset="0"/>
              </a:rPr>
              <a:t>verbose</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a:t>
            </a:r>
            <a:r>
              <a:rPr lang="en-US" sz="2600" spc="-50" dirty="0" smtClean="0">
                <a:solidFill>
                  <a:srgbClr val="FFFF00"/>
                </a:solidFill>
                <a:latin typeface="Consolas" panose="020B0609020204030204" pitchFamily="49" charset="0"/>
              </a:rPr>
              <a:t> </a:t>
            </a:r>
            <a:r>
              <a:rPr lang="en-US" sz="2600" spc="-50" dirty="0" err="1">
                <a:solidFill>
                  <a:srgbClr val="FFFF00"/>
                </a:solidFill>
                <a:latin typeface="Consolas" panose="020B0609020204030204" pitchFamily="49" charset="0"/>
              </a:rPr>
              <a:t>fgrep</a:t>
            </a:r>
            <a:r>
              <a:rPr lang="en-US" sz="2600" spc="-50" dirty="0">
                <a:solidFill>
                  <a:srgbClr val="FFFF00"/>
                </a:solidFill>
                <a:latin typeface="Consolas" panose="020B0609020204030204" pitchFamily="49" charset="0"/>
              </a:rPr>
              <a:t> "&lt;" -C1 </a:t>
            </a:r>
            <a:r>
              <a:rPr lang="en-US" sz="2600" spc="-50" dirty="0" err="1">
                <a:solidFill>
                  <a:srgbClr val="FFFF00"/>
                </a:solidFill>
                <a:latin typeface="Consolas" panose="020B0609020204030204" pitchFamily="49" charset="0"/>
              </a:rPr>
              <a:t>delVerbosePlusEchoOnInput</a:t>
            </a:r>
            <a:endParaRPr lang="en-US" sz="2600" spc="-50" dirty="0">
              <a:solidFill>
                <a:srgbClr val="FFFF00"/>
              </a:solidFill>
              <a:latin typeface="Consolas" panose="020B0609020204030204" pitchFamily="49" charset="0"/>
            </a:endParaRPr>
          </a:p>
          <a:p>
            <a:pPr marL="0" indent="0">
              <a:lnSpc>
                <a:spcPct val="78000"/>
              </a:lnSpc>
              <a:spcBef>
                <a:spcPts val="0"/>
              </a:spcBef>
              <a:buNone/>
            </a:pPr>
            <a:r>
              <a:rPr lang="en-US" sz="2600" spc="-50" dirty="0">
                <a:solidFill>
                  <a:schemeClr val="bg1">
                    <a:lumMod val="85000"/>
                  </a:schemeClr>
                </a:solidFill>
                <a:latin typeface="Consolas" panose="020B0609020204030204" pitchFamily="49" charset="0"/>
              </a:rPr>
              <a:t>   </a:t>
            </a:r>
            <a:r>
              <a:rPr lang="en-US" sz="2600" spc="-50" dirty="0">
                <a:solidFill>
                  <a:srgbClr val="00B0F0"/>
                </a:solidFill>
                <a:latin typeface="Consolas" panose="020B0609020204030204" pitchFamily="49" charset="0"/>
              </a:rPr>
              <a:t>set echo; </a:t>
            </a:r>
            <a:r>
              <a:rPr lang="en-US" sz="2600" spc="-50" dirty="0">
                <a:solidFill>
                  <a:srgbClr val="F6368E"/>
                </a:solidFill>
                <a:latin typeface="Consolas" panose="020B0609020204030204" pitchFamily="49" charset="0"/>
              </a:rPr>
              <a:t>set verbose</a:t>
            </a:r>
          </a:p>
          <a:p>
            <a:pPr marL="0" indent="0">
              <a:lnSpc>
                <a:spcPct val="78000"/>
              </a:lnSpc>
              <a:spcBef>
                <a:spcPts val="0"/>
              </a:spcBef>
              <a:buNone/>
            </a:pPr>
            <a:r>
              <a:rPr lang="en-US" sz="2600" spc="-50" dirty="0">
                <a:solidFill>
                  <a:srgbClr val="00CC00"/>
                </a:solidFill>
                <a:latin typeface="Consolas" panose="020B0609020204030204" pitchFamily="49" charset="0"/>
              </a:rPr>
              <a:t>   set </a:t>
            </a:r>
            <a:r>
              <a:rPr lang="en-US" sz="2600" spc="-50" dirty="0" err="1">
                <a:solidFill>
                  <a:srgbClr val="00CC00"/>
                </a:solidFill>
                <a:latin typeface="Consolas" panose="020B0609020204030204" pitchFamily="49" charset="0"/>
              </a:rPr>
              <a:t>ans</a:t>
            </a:r>
            <a:r>
              <a:rPr lang="en-US" sz="2600" spc="-50" dirty="0">
                <a:solidFill>
                  <a:srgbClr val="00CC00"/>
                </a:solidFill>
                <a:latin typeface="Consolas" panose="020B0609020204030204" pitchFamily="49" charset="0"/>
              </a:rPr>
              <a:t> = $&lt;</a:t>
            </a:r>
          </a:p>
          <a:p>
            <a:pPr marL="0" indent="0">
              <a:lnSpc>
                <a:spcPct val="78000"/>
              </a:lnSpc>
              <a:spcBef>
                <a:spcPts val="0"/>
              </a:spcBef>
              <a:buNone/>
            </a:pPr>
            <a:r>
              <a:rPr lang="en-US" sz="2600" spc="-50" dirty="0">
                <a:solidFill>
                  <a:srgbClr val="00B0F0"/>
                </a:solidFill>
                <a:latin typeface="Consolas" panose="020B0609020204030204" pitchFamily="49" charset="0"/>
              </a:rPr>
              <a:t>   </a:t>
            </a:r>
            <a:r>
              <a:rPr lang="en-US" sz="2600" spc="-50" dirty="0">
                <a:solidFill>
                  <a:srgbClr val="F6368E"/>
                </a:solidFill>
                <a:latin typeface="Consolas" panose="020B0609020204030204" pitchFamily="49" charset="0"/>
              </a:rPr>
              <a:t>unset </a:t>
            </a:r>
            <a:r>
              <a:rPr lang="en-US" sz="2600" spc="-50" dirty="0" err="1">
                <a:solidFill>
                  <a:srgbClr val="F6368E"/>
                </a:solidFill>
                <a:latin typeface="Consolas" panose="020B0609020204030204" pitchFamily="49" charset="0"/>
              </a:rPr>
              <a:t>verbose;</a:t>
            </a:r>
            <a:r>
              <a:rPr lang="en-US" sz="2600" spc="-50" dirty="0" err="1">
                <a:solidFill>
                  <a:srgbClr val="00B0F0"/>
                </a:solidFill>
                <a:latin typeface="Consolas" panose="020B0609020204030204" pitchFamily="49" charset="0"/>
              </a:rPr>
              <a:t>unset</a:t>
            </a:r>
            <a:r>
              <a:rPr lang="en-US" sz="2600" spc="-50" dirty="0">
                <a:solidFill>
                  <a:srgbClr val="00B0F0"/>
                </a:solidFill>
                <a:latin typeface="Consolas" panose="020B0609020204030204" pitchFamily="49" charset="0"/>
              </a:rPr>
              <a:t> echo</a:t>
            </a:r>
          </a:p>
          <a:p>
            <a:pPr marL="0" indent="0">
              <a:lnSpc>
                <a:spcPct val="78000"/>
              </a:lnSpc>
              <a:spcBef>
                <a:spcPts val="0"/>
              </a:spcBef>
              <a:buNone/>
            </a:pPr>
            <a:r>
              <a:rPr lang="en-US" sz="2600" spc="-50" dirty="0" smtClean="0">
                <a:solidFill>
                  <a:schemeClr val="bg1">
                    <a:lumMod val="50000"/>
                  </a:schemeClr>
                </a:solidFill>
                <a:latin typeface="Consolas" panose="020B0609020204030204" pitchFamily="49" charset="0"/>
              </a:rPr>
              <a:t>%</a:t>
            </a:r>
            <a:r>
              <a:rPr lang="en-US" sz="2600" spc="-50" dirty="0" smtClean="0">
                <a:solidFill>
                  <a:srgbClr val="FFFF00"/>
                </a:solidFill>
                <a:latin typeface="Consolas" panose="020B0609020204030204" pitchFamily="49" charset="0"/>
              </a:rPr>
              <a:t> </a:t>
            </a:r>
            <a:r>
              <a:rPr lang="en-US" sz="2600" spc="-50" dirty="0">
                <a:solidFill>
                  <a:srgbClr val="FFFF00"/>
                </a:solidFill>
                <a:latin typeface="Consolas" panose="020B0609020204030204" pitchFamily="49" charset="0"/>
              </a:rPr>
              <a:t>./</a:t>
            </a:r>
            <a:r>
              <a:rPr lang="en-US" sz="2600" spc="-50" dirty="0" err="1">
                <a:solidFill>
                  <a:srgbClr val="FFFF00"/>
                </a:solidFill>
                <a:latin typeface="Consolas" panose="020B0609020204030204" pitchFamily="49" charset="0"/>
              </a:rPr>
              <a:t>delVerbosePlusEchoOnInput</a:t>
            </a:r>
            <a:r>
              <a:rPr lang="en-US" sz="2600" spc="-50" dirty="0">
                <a:solidFill>
                  <a:srgbClr val="FFFF00"/>
                </a:solidFill>
                <a:latin typeface="Consolas" panose="020B0609020204030204" pitchFamily="49" charset="0"/>
              </a:rPr>
              <a:t> FILE</a:t>
            </a:r>
          </a:p>
          <a:p>
            <a:pPr marL="0" indent="0">
              <a:lnSpc>
                <a:spcPct val="78000"/>
              </a:lnSpc>
              <a:spcBef>
                <a:spcPts val="0"/>
              </a:spcBef>
              <a:buNone/>
            </a:pPr>
            <a:r>
              <a:rPr lang="en-US" sz="2600" spc="-50" dirty="0">
                <a:solidFill>
                  <a:srgbClr val="00CC00"/>
                </a:solidFill>
                <a:latin typeface="Consolas" panose="020B0609020204030204" pitchFamily="49" charset="0"/>
              </a:rPr>
              <a:t>delete the file </a:t>
            </a:r>
            <a:r>
              <a:rPr lang="en-US" sz="2600" spc="-50" dirty="0" err="1">
                <a:solidFill>
                  <a:srgbClr val="00CC00"/>
                </a:solidFill>
                <a:latin typeface="Consolas" panose="020B0609020204030204" pitchFamily="49" charset="0"/>
              </a:rPr>
              <a:t>FILE</a:t>
            </a:r>
            <a:r>
              <a:rPr lang="en-US" sz="2600" spc="-50" dirty="0">
                <a:solidFill>
                  <a:srgbClr val="00CC00"/>
                </a:solidFill>
                <a:latin typeface="Consolas" panose="020B0609020204030204" pitchFamily="49" charset="0"/>
              </a:rPr>
              <a:t> (y/n/q)?</a:t>
            </a:r>
            <a:r>
              <a:rPr lang="en-US" sz="2600" spc="-50" dirty="0">
                <a:solidFill>
                  <a:schemeClr val="bg1">
                    <a:lumMod val="85000"/>
                  </a:schemeClr>
                </a:solidFill>
                <a:latin typeface="Consolas" panose="020B0609020204030204" pitchFamily="49" charset="0"/>
              </a:rPr>
              <a:t> </a:t>
            </a:r>
            <a:r>
              <a:rPr lang="en-US" sz="2600" spc="-50" dirty="0">
                <a:solidFill>
                  <a:srgbClr val="00B0F0"/>
                </a:solidFill>
                <a:latin typeface="Consolas" panose="020B0609020204030204" pitchFamily="49" charset="0"/>
              </a:rPr>
              <a:t>set verbose</a:t>
            </a:r>
          </a:p>
          <a:p>
            <a:pPr marL="0" indent="0">
              <a:lnSpc>
                <a:spcPct val="78000"/>
              </a:lnSpc>
              <a:spcBef>
                <a:spcPts val="0"/>
              </a:spcBef>
              <a:buNone/>
            </a:pPr>
            <a:r>
              <a:rPr lang="en-US" sz="2600" spc="-50" dirty="0">
                <a:solidFill>
                  <a:srgbClr val="F6368E"/>
                </a:solidFill>
                <a:latin typeface="Consolas" panose="020B0609020204030204" pitchFamily="49" charset="0"/>
              </a:rPr>
              <a:t>set </a:t>
            </a:r>
            <a:r>
              <a:rPr lang="en-US" sz="2600" spc="-50" dirty="0" err="1">
                <a:solidFill>
                  <a:srgbClr val="F6368E"/>
                </a:solidFill>
                <a:latin typeface="Consolas" panose="020B0609020204030204" pitchFamily="49" charset="0"/>
              </a:rPr>
              <a:t>ans</a:t>
            </a:r>
            <a:r>
              <a:rPr lang="en-US" sz="2600" spc="-50" dirty="0">
                <a:solidFill>
                  <a:srgbClr val="F6368E"/>
                </a:solidFill>
                <a:latin typeface="Consolas" panose="020B0609020204030204" pitchFamily="49" charset="0"/>
              </a:rPr>
              <a:t> = $&lt;</a:t>
            </a:r>
          </a:p>
          <a:p>
            <a:pPr marL="0" indent="0">
              <a:lnSpc>
                <a:spcPct val="78000"/>
              </a:lnSpc>
              <a:spcBef>
                <a:spcPts val="0"/>
              </a:spcBef>
              <a:buNone/>
            </a:pPr>
            <a:r>
              <a:rPr lang="en-US" sz="2600" spc="-50" dirty="0">
                <a:solidFill>
                  <a:srgbClr val="FFFF00"/>
                </a:solidFill>
                <a:latin typeface="Consolas" panose="020B0609020204030204" pitchFamily="49" charset="0"/>
              </a:rPr>
              <a:t>n</a:t>
            </a:r>
          </a:p>
          <a:p>
            <a:pPr marL="0" indent="0">
              <a:lnSpc>
                <a:spcPct val="78000"/>
              </a:lnSpc>
              <a:spcBef>
                <a:spcPts val="0"/>
              </a:spcBef>
              <a:buNone/>
            </a:pPr>
            <a:r>
              <a:rPr lang="en-US" sz="2600" spc="-50" dirty="0">
                <a:solidFill>
                  <a:srgbClr val="00B0F0"/>
                </a:solidFill>
                <a:latin typeface="Consolas" panose="020B0609020204030204" pitchFamily="49" charset="0"/>
              </a:rPr>
              <a:t>set </a:t>
            </a:r>
            <a:r>
              <a:rPr lang="en-US" sz="2600" spc="-50" dirty="0" err="1">
                <a:solidFill>
                  <a:srgbClr val="00B0F0"/>
                </a:solidFill>
                <a:latin typeface="Consolas" panose="020B0609020204030204" pitchFamily="49" charset="0"/>
              </a:rPr>
              <a:t>ans</a:t>
            </a:r>
            <a:r>
              <a:rPr lang="en-US" sz="2600" spc="-50" dirty="0">
                <a:solidFill>
                  <a:srgbClr val="00B0F0"/>
                </a:solidFill>
                <a:latin typeface="Consolas" panose="020B0609020204030204" pitchFamily="49" charset="0"/>
              </a:rPr>
              <a:t> = n</a:t>
            </a:r>
          </a:p>
          <a:p>
            <a:pPr marL="0" indent="0">
              <a:lnSpc>
                <a:spcPct val="78000"/>
              </a:lnSpc>
              <a:spcBef>
                <a:spcPts val="0"/>
              </a:spcBef>
              <a:buNone/>
            </a:pPr>
            <a:r>
              <a:rPr lang="en-US" sz="2600" spc="-50" dirty="0">
                <a:solidFill>
                  <a:srgbClr val="F6368E"/>
                </a:solidFill>
                <a:latin typeface="Consolas" panose="020B0609020204030204" pitchFamily="49" charset="0"/>
              </a:rPr>
              <a:t>unset verbose ; unset echo</a:t>
            </a:r>
          </a:p>
          <a:p>
            <a:pPr marL="0" indent="0">
              <a:lnSpc>
                <a:spcPct val="78000"/>
              </a:lnSpc>
              <a:spcBef>
                <a:spcPts val="0"/>
              </a:spcBef>
              <a:buNone/>
            </a:pPr>
            <a:r>
              <a:rPr lang="en-US" sz="2600" spc="-50" dirty="0">
                <a:solidFill>
                  <a:srgbClr val="00B0F0"/>
                </a:solidFill>
                <a:latin typeface="Consolas" panose="020B0609020204030204" pitchFamily="49" charset="0"/>
              </a:rPr>
              <a:t>unset verbose</a:t>
            </a:r>
          </a:p>
          <a:p>
            <a:pPr marL="0" indent="0">
              <a:lnSpc>
                <a:spcPct val="78000"/>
              </a:lnSpc>
              <a:spcBef>
                <a:spcPts val="0"/>
              </a:spcBef>
              <a:buNone/>
            </a:pPr>
            <a:r>
              <a:rPr lang="en-US" sz="2600" spc="-50" dirty="0">
                <a:solidFill>
                  <a:srgbClr val="00B0F0"/>
                </a:solidFill>
                <a:latin typeface="Consolas" panose="020B0609020204030204" pitchFamily="49" charset="0"/>
              </a:rPr>
              <a:t>unset echo</a:t>
            </a:r>
          </a:p>
          <a:p>
            <a:pPr marL="0" indent="0">
              <a:lnSpc>
                <a:spcPct val="78000"/>
              </a:lnSpc>
              <a:spcBef>
                <a:spcPts val="0"/>
              </a:spcBef>
              <a:buNone/>
            </a:pPr>
            <a:r>
              <a:rPr lang="en-US" sz="2600" spc="-50" dirty="0">
                <a:solidFill>
                  <a:schemeClr val="bg1">
                    <a:lumMod val="50000"/>
                  </a:schemeClr>
                </a:solidFill>
                <a:latin typeface="Consolas" panose="020B0609020204030204" pitchFamily="49" charset="0"/>
              </a:rPr>
              <a:t>%</a:t>
            </a:r>
          </a:p>
          <a:p>
            <a:pPr marL="0" indent="0">
              <a:lnSpc>
                <a:spcPct val="78000"/>
              </a:lnSpc>
              <a:spcBef>
                <a:spcPts val="0"/>
              </a:spcBef>
              <a:buNone/>
            </a:pPr>
            <a:endParaRPr lang="en-US" sz="2600" spc="-50" dirty="0">
              <a:solidFill>
                <a:schemeClr val="bg1">
                  <a:lumMod val="85000"/>
                </a:schemeClr>
              </a:solidFill>
              <a:latin typeface="Consolas" panose="020B0609020204030204" pitchFamily="49" charset="0"/>
            </a:endParaRPr>
          </a:p>
        </p:txBody>
      </p:sp>
      <p:sp>
        <p:nvSpPr>
          <p:cNvPr id="5" name="Rectangle 2"/>
          <p:cNvSpPr>
            <a:spLocks noGrp="1" noChangeArrowheads="1"/>
          </p:cNvSpPr>
          <p:nvPr>
            <p:ph type="title"/>
          </p:nvPr>
        </p:nvSpPr>
        <p:spPr>
          <a:xfrm>
            <a:off x="0" y="0"/>
            <a:ext cx="9144000" cy="685800"/>
          </a:xfrm>
        </p:spPr>
        <p:txBody>
          <a:bodyPr/>
          <a:lstStyle/>
          <a:p>
            <a:pPr eaLnBrk="1" hangingPunct="1"/>
            <a:r>
              <a:rPr lang="en-US" altLang="zh-TW" dirty="0" smtClean="0">
                <a:solidFill>
                  <a:srgbClr val="0066CC"/>
                </a:solidFill>
              </a:rPr>
              <a:t>The "echo" and "verbose" variables</a:t>
            </a:r>
          </a:p>
        </p:txBody>
      </p:sp>
      <p:grpSp>
        <p:nvGrpSpPr>
          <p:cNvPr id="4" name="Group 3"/>
          <p:cNvGrpSpPr/>
          <p:nvPr/>
        </p:nvGrpSpPr>
        <p:grpSpPr>
          <a:xfrm>
            <a:off x="0" y="685800"/>
            <a:ext cx="8915400" cy="6172200"/>
            <a:chOff x="0" y="685800"/>
            <a:chExt cx="8915400" cy="6172200"/>
          </a:xfrm>
        </p:grpSpPr>
        <p:sp>
          <p:nvSpPr>
            <p:cNvPr id="6"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set </a:t>
              </a:r>
              <a:r>
                <a:rPr lang="en-US" sz="2600" b="0" kern="0" spc="-50" dirty="0" err="1" smtClean="0">
                  <a:solidFill>
                    <a:srgbClr val="F6368E"/>
                  </a:solidFill>
                  <a:latin typeface="Consolas" panose="020B0609020204030204" pitchFamily="49" charset="0"/>
                </a:rPr>
                <a:t>ans</a:t>
              </a:r>
              <a:r>
                <a:rPr lang="en-US" sz="2600" b="0" kern="0" spc="-50" dirty="0" smtClean="0">
                  <a:solidFill>
                    <a:srgbClr val="F6368E"/>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n</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unset verbose ; unset echo</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unset echo</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endParaRPr lang="en-US" sz="2600" b="0" kern="0" spc="-50" dirty="0">
                <a:solidFill>
                  <a:schemeClr val="bg1">
                    <a:lumMod val="85000"/>
                  </a:schemeClr>
                </a:solidFill>
                <a:latin typeface="Consolas" panose="020B0609020204030204" pitchFamily="49" charset="0"/>
              </a:endParaRPr>
            </a:p>
          </p:txBody>
        </p:sp>
        <p:sp>
          <p:nvSpPr>
            <p:cNvPr id="7" name="Rectangle 6"/>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9" name="Group 8"/>
          <p:cNvGrpSpPr/>
          <p:nvPr/>
        </p:nvGrpSpPr>
        <p:grpSpPr>
          <a:xfrm>
            <a:off x="0" y="685800"/>
            <a:ext cx="8915400" cy="6172200"/>
            <a:chOff x="0" y="685800"/>
            <a:chExt cx="8915400" cy="6172200"/>
          </a:xfrm>
        </p:grpSpPr>
        <p:sp>
          <p:nvSpPr>
            <p:cNvPr id="10"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set </a:t>
              </a:r>
              <a:r>
                <a:rPr lang="en-US" sz="2600" b="0" kern="0" spc="-50" dirty="0" err="1" smtClean="0">
                  <a:solidFill>
                    <a:srgbClr val="F6368E"/>
                  </a:solidFill>
                  <a:latin typeface="Consolas" panose="020B0609020204030204" pitchFamily="49" charset="0"/>
                </a:rPr>
                <a:t>ans</a:t>
              </a:r>
              <a:r>
                <a:rPr lang="en-US" sz="2600" b="0" kern="0" spc="-50" dirty="0" smtClean="0">
                  <a:solidFill>
                    <a:srgbClr val="F6368E"/>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n</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unset verbose ; unset echo</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unset verbose</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endParaRPr lang="en-US" sz="2600" b="0" kern="0" spc="-50" dirty="0">
                <a:solidFill>
                  <a:schemeClr val="bg1">
                    <a:lumMod val="85000"/>
                  </a:schemeClr>
                </a:solidFill>
                <a:latin typeface="Consolas" panose="020B0609020204030204" pitchFamily="49" charset="0"/>
              </a:endParaRPr>
            </a:p>
          </p:txBody>
        </p:sp>
        <p:sp>
          <p:nvSpPr>
            <p:cNvPr id="11" name="Rectangle 10"/>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13" name="Group 12"/>
          <p:cNvGrpSpPr/>
          <p:nvPr/>
        </p:nvGrpSpPr>
        <p:grpSpPr>
          <a:xfrm>
            <a:off x="0" y="685800"/>
            <a:ext cx="8915400" cy="6172200"/>
            <a:chOff x="0" y="685800"/>
            <a:chExt cx="8915400" cy="6172200"/>
          </a:xfrm>
        </p:grpSpPr>
        <p:sp>
          <p:nvSpPr>
            <p:cNvPr id="14"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set </a:t>
              </a:r>
              <a:r>
                <a:rPr lang="en-US" sz="2600" b="0" kern="0" spc="-50" dirty="0" err="1" smtClean="0">
                  <a:solidFill>
                    <a:srgbClr val="F6368E"/>
                  </a:solidFill>
                  <a:latin typeface="Consolas" panose="020B0609020204030204" pitchFamily="49" charset="0"/>
                </a:rPr>
                <a:t>ans</a:t>
              </a:r>
              <a:r>
                <a:rPr lang="en-US" sz="2600" b="0" kern="0" spc="-50" dirty="0" smtClean="0">
                  <a:solidFill>
                    <a:srgbClr val="F6368E"/>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n</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unset verbose ; unset echo</a:t>
              </a:r>
              <a:endParaRPr lang="en-US" sz="2600" b="0" kern="0" spc="-50" dirty="0" smtClean="0">
                <a:solidFill>
                  <a:schemeClr val="bg1">
                    <a:lumMod val="85000"/>
                  </a:schemeClr>
                </a:solidFill>
                <a:latin typeface="Consolas" panose="020B0609020204030204" pitchFamily="49" charset="0"/>
              </a:endParaRPr>
            </a:p>
            <a:p>
              <a:pPr marL="0" indent="0">
                <a:lnSpc>
                  <a:spcPct val="78000"/>
                </a:lnSpc>
                <a:spcBef>
                  <a:spcPts val="0"/>
                </a:spcBef>
                <a:buFontTx/>
                <a:buNone/>
              </a:pPr>
              <a:endParaRPr lang="en-US" sz="2600" b="0" kern="0" spc="-50" dirty="0">
                <a:solidFill>
                  <a:schemeClr val="bg1">
                    <a:lumMod val="85000"/>
                  </a:schemeClr>
                </a:solidFill>
                <a:latin typeface="Consolas" panose="020B0609020204030204" pitchFamily="49" charset="0"/>
              </a:endParaRPr>
            </a:p>
          </p:txBody>
        </p:sp>
        <p:sp>
          <p:nvSpPr>
            <p:cNvPr id="15" name="Rectangle 14"/>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grpSp>
        <p:nvGrpSpPr>
          <p:cNvPr id="21" name="Group 20"/>
          <p:cNvGrpSpPr/>
          <p:nvPr/>
        </p:nvGrpSpPr>
        <p:grpSpPr>
          <a:xfrm>
            <a:off x="0" y="685800"/>
            <a:ext cx="8915400" cy="6172200"/>
            <a:chOff x="0" y="685800"/>
            <a:chExt cx="8915400" cy="6172200"/>
          </a:xfrm>
        </p:grpSpPr>
        <p:sp>
          <p:nvSpPr>
            <p:cNvPr id="22" name="Content Placeholder 2"/>
            <p:cNvSpPr txBox="1">
              <a:spLocks/>
            </p:cNvSpPr>
            <p:nvPr/>
          </p:nvSpPr>
          <p:spPr bwMode="auto">
            <a:xfrm>
              <a:off x="228600" y="685800"/>
              <a:ext cx="8686800" cy="6172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fgrep</a:t>
              </a:r>
              <a:r>
                <a:rPr lang="en-US" sz="2600" b="0" kern="0" spc="-50" dirty="0" smtClean="0">
                  <a:solidFill>
                    <a:schemeClr val="bg1">
                      <a:lumMod val="50000"/>
                    </a:schemeClr>
                  </a:solidFill>
                  <a:latin typeface="Consolas" panose="020B0609020204030204" pitchFamily="49" charset="0"/>
                </a:rPr>
                <a:t> "&lt;" -C1 </a:t>
              </a:r>
              <a:r>
                <a:rPr lang="en-US" sz="2600" b="0" kern="0" spc="-50" dirty="0" err="1" smtClean="0">
                  <a:solidFill>
                    <a:schemeClr val="bg1">
                      <a:lumMod val="50000"/>
                    </a:schemeClr>
                  </a:solidFill>
                  <a:latin typeface="Consolas" panose="020B0609020204030204" pitchFamily="49" charset="0"/>
                </a:rPr>
                <a:t>delVerboseOnInput</a:t>
              </a:r>
              <a:endParaRPr lang="en-US" sz="2600" b="0" kern="0" spc="-50" dirty="0" smtClean="0">
                <a:solidFill>
                  <a:schemeClr val="bg1">
                    <a:lumMod val="50000"/>
                  </a:schemeClr>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 ./</a:t>
              </a:r>
              <a:r>
                <a:rPr lang="en-US" sz="2600" b="0" kern="0" spc="-50" dirty="0" err="1" smtClean="0">
                  <a:solidFill>
                    <a:schemeClr val="bg1">
                      <a:lumMod val="50000"/>
                    </a:schemeClr>
                  </a:solidFill>
                  <a:latin typeface="Consolas" panose="020B0609020204030204" pitchFamily="49" charset="0"/>
                </a:rPr>
                <a:t>delVerboseOnInput</a:t>
              </a:r>
              <a:r>
                <a:rPr lang="en-US" sz="2600" b="0" kern="0" spc="-50" dirty="0" smtClean="0">
                  <a:solidFill>
                    <a:schemeClr val="bg1">
                      <a:lumMod val="50000"/>
                    </a:schemeClr>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delete the file </a:t>
              </a:r>
              <a:r>
                <a:rPr lang="en-US" sz="2600" b="0" kern="0" spc="-50" dirty="0" err="1" smtClean="0">
                  <a:solidFill>
                    <a:schemeClr val="bg1">
                      <a:lumMod val="50000"/>
                    </a:schemeClr>
                  </a:solidFill>
                  <a:latin typeface="Consolas" panose="020B0609020204030204" pitchFamily="49" charset="0"/>
                </a:rPr>
                <a:t>FILE</a:t>
              </a:r>
              <a:r>
                <a:rPr lang="en-US" sz="2600" b="0" kern="0" spc="-50" dirty="0" smtClean="0">
                  <a:solidFill>
                    <a:schemeClr val="bg1">
                      <a:lumMod val="50000"/>
                    </a:schemeClr>
                  </a:solidFill>
                  <a:latin typeface="Consolas" panose="020B0609020204030204" pitchFamily="49" charset="0"/>
                </a:rPr>
                <a:t> (y/n/q)? set </a:t>
              </a:r>
              <a:r>
                <a:rPr lang="en-US" sz="2600" b="0" kern="0" spc="-50" dirty="0" err="1" smtClean="0">
                  <a:solidFill>
                    <a:schemeClr val="bg1">
                      <a:lumMod val="50000"/>
                    </a:schemeClr>
                  </a:solidFill>
                  <a:latin typeface="Consolas" panose="020B0609020204030204" pitchFamily="49" charset="0"/>
                </a:rPr>
                <a:t>ans</a:t>
              </a:r>
              <a:r>
                <a:rPr lang="en-US" sz="2600" b="0" kern="0" spc="-50" dirty="0" smtClean="0">
                  <a:solidFill>
                    <a:schemeClr val="bg1">
                      <a:lumMod val="50000"/>
                    </a:schemeClr>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n</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unset verbose</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fgrep</a:t>
              </a:r>
              <a:r>
                <a:rPr lang="en-US" sz="2600" b="0" kern="0" spc="-50" dirty="0" smtClean="0">
                  <a:solidFill>
                    <a:srgbClr val="FFFF00"/>
                  </a:solidFill>
                  <a:latin typeface="Consolas" panose="020B0609020204030204" pitchFamily="49" charset="0"/>
                </a:rPr>
                <a:t> "&lt;" -C1 </a:t>
              </a:r>
              <a:r>
                <a:rPr lang="en-US" sz="2600" b="0" kern="0" spc="-50" dirty="0" err="1" smtClean="0">
                  <a:solidFill>
                    <a:srgbClr val="FFFF00"/>
                  </a:solidFill>
                  <a:latin typeface="Consolas" panose="020B0609020204030204" pitchFamily="49" charset="0"/>
                </a:rPr>
                <a:t>delVerbosePlusEchoOnInput</a:t>
              </a:r>
              <a:endParaRPr lang="en-US" sz="2600" b="0" kern="0" spc="-50" dirty="0" smtClean="0">
                <a:solidFill>
                  <a:srgbClr val="FFFF00"/>
                </a:solidFill>
                <a:latin typeface="Consolas" panose="020B0609020204030204" pitchFamily="49" charset="0"/>
              </a:endParaRPr>
            </a:p>
            <a:p>
              <a:pPr marL="0" indent="0">
                <a:lnSpc>
                  <a:spcPct val="78000"/>
                </a:lnSpc>
                <a:spcBef>
                  <a:spcPts val="0"/>
                </a:spcBef>
                <a:buFontTx/>
                <a:buNone/>
              </a:pP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echo; </a:t>
              </a:r>
              <a:r>
                <a:rPr lang="en-US" sz="2600" b="0" kern="0" spc="-50" dirty="0" smtClean="0">
                  <a:solidFill>
                    <a:srgbClr val="F6368E"/>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   set </a:t>
              </a:r>
              <a:r>
                <a:rPr lang="en-US" sz="2600" b="0" kern="0" spc="-50" dirty="0" err="1" smtClean="0">
                  <a:solidFill>
                    <a:srgbClr val="00CC00"/>
                  </a:solidFill>
                  <a:latin typeface="Consolas" panose="020B0609020204030204" pitchFamily="49" charset="0"/>
                </a:rPr>
                <a:t>ans</a:t>
              </a:r>
              <a:r>
                <a:rPr lang="en-US" sz="2600" b="0" kern="0" spc="-50" dirty="0" smtClean="0">
                  <a:solidFill>
                    <a:srgbClr val="00CC00"/>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   </a:t>
              </a:r>
              <a:r>
                <a:rPr lang="en-US" sz="2600" b="0" kern="0" spc="-50" dirty="0" smtClean="0">
                  <a:solidFill>
                    <a:srgbClr val="F6368E"/>
                  </a:solidFill>
                  <a:latin typeface="Consolas" panose="020B0609020204030204" pitchFamily="49" charset="0"/>
                </a:rPr>
                <a:t>unset </a:t>
              </a:r>
              <a:r>
                <a:rPr lang="en-US" sz="2600" b="0" kern="0" spc="-50" dirty="0" err="1" smtClean="0">
                  <a:solidFill>
                    <a:srgbClr val="F6368E"/>
                  </a:solidFill>
                  <a:latin typeface="Consolas" panose="020B0609020204030204" pitchFamily="49" charset="0"/>
                </a:rPr>
                <a:t>verbose;</a:t>
              </a:r>
              <a:r>
                <a:rPr lang="en-US" sz="2600" b="0" kern="0" spc="-50" dirty="0" err="1" smtClean="0">
                  <a:solidFill>
                    <a:srgbClr val="00B0F0"/>
                  </a:solidFill>
                  <a:latin typeface="Consolas" panose="020B0609020204030204" pitchFamily="49" charset="0"/>
                </a:rPr>
                <a:t>unset</a:t>
              </a:r>
              <a:r>
                <a:rPr lang="en-US" sz="2600" b="0" kern="0" spc="-50" dirty="0" smtClean="0">
                  <a:solidFill>
                    <a:srgbClr val="00B0F0"/>
                  </a:solidFill>
                  <a:latin typeface="Consolas" panose="020B0609020204030204" pitchFamily="49" charset="0"/>
                </a:rPr>
                <a:t> echo</a:t>
              </a:r>
            </a:p>
            <a:p>
              <a:pPr marL="0" indent="0">
                <a:lnSpc>
                  <a:spcPct val="78000"/>
                </a:lnSpc>
                <a:spcBef>
                  <a:spcPts val="0"/>
                </a:spcBef>
                <a:buFontTx/>
                <a:buNone/>
              </a:pPr>
              <a:r>
                <a:rPr lang="en-US" sz="2600" b="0" kern="0" spc="-50" dirty="0" smtClean="0">
                  <a:solidFill>
                    <a:schemeClr val="bg1">
                      <a:lumMod val="50000"/>
                    </a:schemeClr>
                  </a:solidFill>
                  <a:latin typeface="Consolas" panose="020B0609020204030204" pitchFamily="49" charset="0"/>
                </a:rPr>
                <a:t>%</a:t>
              </a:r>
              <a:r>
                <a:rPr lang="en-US" sz="2600" b="0" kern="0" spc="-50" dirty="0" smtClean="0">
                  <a:solidFill>
                    <a:srgbClr val="FFFF00"/>
                  </a:solidFill>
                  <a:latin typeface="Consolas" panose="020B0609020204030204" pitchFamily="49" charset="0"/>
                </a:rPr>
                <a:t> ./</a:t>
              </a:r>
              <a:r>
                <a:rPr lang="en-US" sz="2600" b="0" kern="0" spc="-50" dirty="0" err="1" smtClean="0">
                  <a:solidFill>
                    <a:srgbClr val="FFFF00"/>
                  </a:solidFill>
                  <a:latin typeface="Consolas" panose="020B0609020204030204" pitchFamily="49" charset="0"/>
                </a:rPr>
                <a:t>delVerbosePlusEchoOnInput</a:t>
              </a:r>
              <a:r>
                <a:rPr lang="en-US" sz="2600" b="0" kern="0" spc="-50" dirty="0" smtClean="0">
                  <a:solidFill>
                    <a:srgbClr val="FFFF00"/>
                  </a:solidFill>
                  <a:latin typeface="Consolas" panose="020B0609020204030204" pitchFamily="49" charset="0"/>
                </a:rPr>
                <a:t> FILE</a:t>
              </a:r>
            </a:p>
            <a:p>
              <a:pPr marL="0" indent="0">
                <a:lnSpc>
                  <a:spcPct val="78000"/>
                </a:lnSpc>
                <a:spcBef>
                  <a:spcPts val="0"/>
                </a:spcBef>
                <a:buFontTx/>
                <a:buNone/>
              </a:pPr>
              <a:r>
                <a:rPr lang="en-US" sz="2600" b="0" kern="0" spc="-50" dirty="0" smtClean="0">
                  <a:solidFill>
                    <a:srgbClr val="00CC00"/>
                  </a:solidFill>
                  <a:latin typeface="Consolas" panose="020B0609020204030204" pitchFamily="49" charset="0"/>
                </a:rPr>
                <a:t>delete the file </a:t>
              </a:r>
              <a:r>
                <a:rPr lang="en-US" sz="2600" b="0" kern="0" spc="-50" dirty="0" err="1" smtClean="0">
                  <a:solidFill>
                    <a:srgbClr val="00CC00"/>
                  </a:solidFill>
                  <a:latin typeface="Consolas" panose="020B0609020204030204" pitchFamily="49" charset="0"/>
                </a:rPr>
                <a:t>FILE</a:t>
              </a:r>
              <a:r>
                <a:rPr lang="en-US" sz="2600" b="0" kern="0" spc="-50" dirty="0" smtClean="0">
                  <a:solidFill>
                    <a:srgbClr val="00CC00"/>
                  </a:solidFill>
                  <a:latin typeface="Consolas" panose="020B0609020204030204" pitchFamily="49" charset="0"/>
                </a:rPr>
                <a:t> (y/n/q)?</a:t>
              </a:r>
              <a:r>
                <a:rPr lang="en-US" sz="2600" b="0" kern="0" spc="-50" dirty="0" smtClean="0">
                  <a:solidFill>
                    <a:schemeClr val="bg1">
                      <a:lumMod val="85000"/>
                    </a:schemeClr>
                  </a:solidFill>
                  <a:latin typeface="Consolas" panose="020B0609020204030204" pitchFamily="49" charset="0"/>
                </a:rPr>
                <a:t> </a:t>
              </a:r>
              <a:r>
                <a:rPr lang="en-US" sz="2600" b="0" kern="0" spc="-50" dirty="0" smtClean="0">
                  <a:solidFill>
                    <a:srgbClr val="00B0F0"/>
                  </a:solidFill>
                  <a:latin typeface="Consolas" panose="020B0609020204030204" pitchFamily="49" charset="0"/>
                </a:rPr>
                <a:t>set verbose</a:t>
              </a:r>
            </a:p>
            <a:p>
              <a:pPr marL="0" indent="0">
                <a:lnSpc>
                  <a:spcPct val="78000"/>
                </a:lnSpc>
                <a:spcBef>
                  <a:spcPts val="0"/>
                </a:spcBef>
                <a:buFontTx/>
                <a:buNone/>
              </a:pPr>
              <a:r>
                <a:rPr lang="en-US" sz="2600" b="0" kern="0" spc="-50" dirty="0" smtClean="0">
                  <a:solidFill>
                    <a:srgbClr val="F6368E"/>
                  </a:solidFill>
                  <a:latin typeface="Consolas" panose="020B0609020204030204" pitchFamily="49" charset="0"/>
                </a:rPr>
                <a:t>set </a:t>
              </a:r>
              <a:r>
                <a:rPr lang="en-US" sz="2600" b="0" kern="0" spc="-50" dirty="0" err="1" smtClean="0">
                  <a:solidFill>
                    <a:srgbClr val="F6368E"/>
                  </a:solidFill>
                  <a:latin typeface="Consolas" panose="020B0609020204030204" pitchFamily="49" charset="0"/>
                </a:rPr>
                <a:t>ans</a:t>
              </a:r>
              <a:r>
                <a:rPr lang="en-US" sz="2600" b="0" kern="0" spc="-50" dirty="0" smtClean="0">
                  <a:solidFill>
                    <a:srgbClr val="F6368E"/>
                  </a:solidFill>
                  <a:latin typeface="Consolas" panose="020B0609020204030204" pitchFamily="49" charset="0"/>
                </a:rPr>
                <a:t> = $&lt;</a:t>
              </a:r>
            </a:p>
            <a:p>
              <a:pPr marL="0" indent="0">
                <a:lnSpc>
                  <a:spcPct val="78000"/>
                </a:lnSpc>
                <a:spcBef>
                  <a:spcPts val="0"/>
                </a:spcBef>
                <a:buFontTx/>
                <a:buNone/>
              </a:pPr>
              <a:r>
                <a:rPr lang="en-US" sz="2600" b="0" kern="0" spc="-50" dirty="0" smtClean="0">
                  <a:solidFill>
                    <a:srgbClr val="FFFF00"/>
                  </a:solidFill>
                  <a:latin typeface="Consolas" panose="020B0609020204030204" pitchFamily="49" charset="0"/>
                </a:rPr>
                <a:t>n</a:t>
              </a:r>
            </a:p>
            <a:p>
              <a:pPr marL="0" indent="0">
                <a:lnSpc>
                  <a:spcPct val="78000"/>
                </a:lnSpc>
                <a:spcBef>
                  <a:spcPts val="0"/>
                </a:spcBef>
                <a:buFontTx/>
                <a:buNone/>
              </a:pPr>
              <a:r>
                <a:rPr lang="en-US" sz="2600" b="0" kern="0" spc="-50" dirty="0" smtClean="0">
                  <a:solidFill>
                    <a:srgbClr val="00B0F0"/>
                  </a:solidFill>
                  <a:latin typeface="Consolas" panose="020B0609020204030204" pitchFamily="49" charset="0"/>
                </a:rPr>
                <a:t>set </a:t>
              </a:r>
              <a:r>
                <a:rPr lang="en-US" sz="2600" b="0" kern="0" spc="-50" dirty="0" err="1" smtClean="0">
                  <a:solidFill>
                    <a:srgbClr val="00B0F0"/>
                  </a:solidFill>
                  <a:latin typeface="Consolas" panose="020B0609020204030204" pitchFamily="49" charset="0"/>
                </a:rPr>
                <a:t>ans</a:t>
              </a:r>
              <a:r>
                <a:rPr lang="en-US" sz="2600" b="0" kern="0" spc="-50" dirty="0" smtClean="0">
                  <a:solidFill>
                    <a:srgbClr val="00B0F0"/>
                  </a:solidFill>
                  <a:latin typeface="Consolas" panose="020B0609020204030204" pitchFamily="49" charset="0"/>
                </a:rPr>
                <a:t> = n</a:t>
              </a:r>
            </a:p>
            <a:p>
              <a:pPr marL="0" indent="0">
                <a:lnSpc>
                  <a:spcPct val="78000"/>
                </a:lnSpc>
                <a:spcBef>
                  <a:spcPts val="0"/>
                </a:spcBef>
                <a:buFontTx/>
                <a:buNone/>
              </a:pPr>
              <a:endParaRPr lang="en-US" sz="2600" b="0" kern="0" spc="-50" dirty="0">
                <a:solidFill>
                  <a:schemeClr val="bg1">
                    <a:lumMod val="85000"/>
                  </a:schemeClr>
                </a:solidFill>
                <a:latin typeface="Consolas" panose="020B0609020204030204" pitchFamily="49" charset="0"/>
              </a:endParaRPr>
            </a:p>
          </p:txBody>
        </p:sp>
        <p:sp>
          <p:nvSpPr>
            <p:cNvPr id="23" name="Rectangle 22"/>
            <p:cNvSpPr/>
            <p:nvPr/>
          </p:nvSpPr>
          <p:spPr bwMode="auto">
            <a:xfrm>
              <a:off x="0" y="914400"/>
              <a:ext cx="152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grpSp>
      <p:cxnSp>
        <p:nvCxnSpPr>
          <p:cNvPr id="25" name="Straight Connector 24"/>
          <p:cNvCxnSpPr/>
          <p:nvPr/>
        </p:nvCxnSpPr>
        <p:spPr>
          <a:xfrm>
            <a:off x="609600" y="6583680"/>
            <a:ext cx="0" cy="32918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5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25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50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nodeType="withEffect">
                                  <p:stCondLst>
                                    <p:cond delay="75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1000"/>
                                  </p:stCondLst>
                                  <p:childTnLst>
                                    <p:set>
                                      <p:cBhvr>
                                        <p:cTn id="12" dur="1" fill="hold">
                                          <p:stCondLst>
                                            <p:cond delay="0"/>
                                          </p:stCondLst>
                                        </p:cTn>
                                        <p:tgtEl>
                                          <p:spTgt spid="4"/>
                                        </p:tgtEl>
                                        <p:attrNameLst>
                                          <p:attrName>style.visibility</p:attrName>
                                        </p:attrNameLst>
                                      </p:cBhvr>
                                      <p:to>
                                        <p:strVal val="hidden"/>
                                      </p:to>
                                    </p:se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1250"/>
                            </p:stCondLst>
                            <p:childTnLst>
                              <p:par>
                                <p:cTn id="17" presetID="35" presetClass="emph" presetSubtype="0" repeatCount="indefinite" fill="hold" nodeType="afterEffect">
                                  <p:stCondLst>
                                    <p:cond delay="0"/>
                                  </p:stCondLst>
                                  <p:endCondLst>
                                    <p:cond evt="onNext" delay="0">
                                      <p:tgtEl>
                                        <p:sldTgt/>
                                      </p:tgtEl>
                                    </p:cond>
                                  </p:endCondLst>
                                  <p:childTnLst>
                                    <p:anim calcmode="discrete" valueType="str">
                                      <p:cBhvr>
                                        <p:cTn id="18"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tb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tb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9051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solidFill>
                <a:latin typeface="High Tower Text" pitchFamily="18" charset="0"/>
              </a:rPr>
              <a:t>     a\Tb</a:t>
            </a:r>
          </a:p>
          <a:p>
            <a:pPr marL="0" indent="0" eaLnBrk="1" hangingPunct="1">
              <a:lnSpc>
                <a:spcPct val="85000"/>
              </a:lnSpc>
              <a:spcBef>
                <a:spcPts val="0"/>
              </a:spcBef>
              <a:buFontTx/>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55355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nb</a:t>
            </a:r>
            <a:r>
              <a:rPr lang="en-US" altLang="zh-TW" sz="2600" b="1" dirty="0">
                <a:solidFill>
                  <a:schemeClr val="bg1"/>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solidFill>
                <a:latin typeface="High Tower Text" pitchFamily="18" charset="0"/>
              </a:rPr>
              <a:t>     b</a:t>
            </a: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95500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r>
              <a:rPr lang="en-US" altLang="zh-TW" sz="2600" b="1" dirty="0" err="1">
                <a:solidFill>
                  <a:schemeClr val="bg1"/>
                </a:solidFill>
                <a:latin typeface="High Tower Text" pitchFamily="18" charset="0"/>
              </a:rPr>
              <a:t>mb</a:t>
            </a:r>
            <a:r>
              <a:rPr lang="en-US" altLang="zh-TW" sz="2600" b="1" dirty="0">
                <a:solidFill>
                  <a:schemeClr val="bg1"/>
                </a:solidFill>
                <a:latin typeface="High Tower Text" pitchFamily="18" charset="0"/>
              </a:rPr>
              <a:t>'</a:t>
            </a:r>
          </a:p>
          <a:p>
            <a:pPr marL="0" indent="0" eaLnBrk="1" hangingPunct="1">
              <a:lnSpc>
                <a:spcPct val="85000"/>
              </a:lnSpc>
              <a:spcBef>
                <a:spcPts val="0"/>
              </a:spcBef>
              <a:buNone/>
            </a:pPr>
            <a:r>
              <a:rPr lang="en-US" altLang="zh-TW" sz="2600" b="1" dirty="0">
                <a:solidFill>
                  <a:schemeClr val="bg1"/>
                </a:solidFill>
                <a:latin typeface="High Tower Text" pitchFamily="18" charset="0"/>
              </a:rPr>
              <a:t>     a\</a:t>
            </a:r>
            <a:r>
              <a:rPr lang="en-US" altLang="zh-TW" sz="2600" b="1" dirty="0" err="1">
                <a:solidFill>
                  <a:schemeClr val="bg1"/>
                </a:solidFill>
                <a:latin typeface="High Tower Text" pitchFamily="18" charset="0"/>
              </a:rPr>
              <a:t>mb</a:t>
            </a:r>
            <a:endParaRPr lang="en-US" altLang="zh-TW" sz="2600" b="1" dirty="0">
              <a:solidFill>
                <a:schemeClr val="bg1"/>
              </a:solidFill>
              <a:latin typeface="High Tower Text" pitchFamily="18" charset="0"/>
            </a:endParaRPr>
          </a:p>
          <a:p>
            <a:pPr marL="0" indent="0" eaLnBrk="1" hangingPunct="1">
              <a:lnSpc>
                <a:spcPct val="85000"/>
              </a:lnSpc>
              <a:spcBef>
                <a:spcPts val="0"/>
              </a:spcBef>
              <a:buNone/>
            </a:pPr>
            <a:r>
              <a:rPr lang="en-US" altLang="zh-TW" sz="2600" dirty="0">
                <a:solidFill>
                  <a:schemeClr val="bg1"/>
                </a:solidFill>
                <a:latin typeface="Times New Roman" panose="02020603050405020304" pitchFamily="18" charset="0"/>
                <a:cs typeface="Times New Roman" panose="02020603050405020304" pitchFamily="18" charset="0"/>
              </a:rPr>
              <a:t>     %</a:t>
            </a:r>
            <a:r>
              <a:rPr lang="en-US" altLang="zh-TW" sz="2600" dirty="0">
                <a:solidFill>
                  <a:schemeClr val="bg1"/>
                </a:solidFill>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solidFill>
                <a:schemeClr val="bg1"/>
              </a:solidFill>
              <a:latin typeface="High Tower Text" pitchFamily="18" charset="0"/>
            </a:endParaRPr>
          </a:p>
        </p:txBody>
      </p:sp>
    </p:spTree>
    <p:extLst>
      <p:ext uri="{BB962C8B-B14F-4D97-AF65-F5344CB8AC3E}">
        <p14:creationId xmlns:p14="http://schemas.microsoft.com/office/powerpoint/2010/main" val="75645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solidFill>
                  <a:schemeClr val="bg1"/>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solidFill>
                <a:latin typeface="High Tower Text" pitchFamily="18" charset="0"/>
              </a:rPr>
              <a:t>     \</a:t>
            </a:r>
            <a:endParaRPr lang="en-US" altLang="zh-TW" sz="2600" dirty="0">
              <a:solidFill>
                <a:schemeClr val="bg1"/>
              </a:solidFill>
              <a:latin typeface="High Tower Text" pitchFamily="18" charset="0"/>
            </a:endParaRPr>
          </a:p>
          <a:p>
            <a:pPr marL="0" indent="0" eaLnBrk="1" hangingPunct="1">
              <a:lnSpc>
                <a:spcPct val="90000"/>
              </a:lnSpc>
              <a:buNone/>
            </a:pPr>
            <a:r>
              <a:rPr lang="en-US" altLang="zh-TW" sz="2800" dirty="0">
                <a:solidFill>
                  <a:schemeClr val="bg1"/>
                </a:solidFill>
              </a:rPr>
              <a:t>From this, we see that there are special sequences, such as: \t (tab), \n (newline), \\ (plain \).</a:t>
            </a:r>
            <a:endParaRPr lang="en-US" altLang="zh-TW" sz="2800" dirty="0">
              <a:solidFill>
                <a:schemeClr val="bg1"/>
              </a:solidFill>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314012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68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       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tb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tb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'a\Tb'</a:t>
            </a:r>
          </a:p>
          <a:p>
            <a:pPr marL="0" indent="0" eaLnBrk="1" hangingPunct="1">
              <a:lnSpc>
                <a:spcPct val="85000"/>
              </a:lnSpc>
              <a:spcBef>
                <a:spcPts val="0"/>
              </a:spcBef>
              <a:buNone/>
            </a:pPr>
            <a:r>
              <a:rPr lang="en-US" altLang="zh-TW" sz="2600" b="1" dirty="0">
                <a:solidFill>
                  <a:srgbClr val="BFBFBF"/>
                </a:solidFill>
                <a:latin typeface="High Tower Text" pitchFamily="18" charset="0"/>
              </a:rPr>
              <a:t>     a\Tb</a:t>
            </a:r>
          </a:p>
          <a:p>
            <a:pPr marL="0" indent="0" eaLnBrk="1" hangingPunct="1">
              <a:lnSpc>
                <a:spcPct val="85000"/>
              </a:lnSpc>
              <a:spcBef>
                <a:spcPts val="0"/>
              </a:spcBef>
              <a:buFontTx/>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nb</a:t>
            </a:r>
            <a:r>
              <a:rPr lang="en-US" altLang="zh-TW" sz="2600" b="1" dirty="0">
                <a:solidFill>
                  <a:srgbClr val="BFBFBF"/>
                </a:solidFill>
                <a:latin typeface="High Tower Text" pitchFamily="18" charset="0"/>
              </a:rPr>
              <a:t>'</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a</a:t>
            </a:r>
          </a:p>
          <a:p>
            <a:pPr marL="0" indent="0" eaLnBrk="1" hangingPunct="1">
              <a:lnSpc>
                <a:spcPct val="85000"/>
              </a:lnSpc>
              <a:spcBef>
                <a:spcPts val="0"/>
              </a:spcBef>
              <a:buFontTx/>
              <a:buNone/>
            </a:pPr>
            <a:r>
              <a:rPr lang="en-US" altLang="zh-TW" sz="2600" b="1" dirty="0">
                <a:solidFill>
                  <a:srgbClr val="BFBFBF"/>
                </a:solidFill>
                <a:latin typeface="High Tower Text" pitchFamily="18" charset="0"/>
              </a:rPr>
              <a:t>     b</a:t>
            </a:r>
          </a:p>
          <a:p>
            <a:pPr marL="0" indent="0" eaLnBrk="1" hangingPunct="1">
              <a:lnSpc>
                <a:spcPct val="85000"/>
              </a:lnSpc>
              <a:spcBef>
                <a:spcPts val="0"/>
              </a:spcBef>
              <a:buNone/>
            </a:pPr>
            <a:r>
              <a:rPr lang="en-US" altLang="zh-TW" sz="2600" dirty="0">
                <a:solidFill>
                  <a:srgbClr val="BFBFBF"/>
                </a:solidFill>
                <a:latin typeface="Times New Roman" panose="02020603050405020304" pitchFamily="18" charset="0"/>
                <a:cs typeface="Times New Roman" panose="02020603050405020304" pitchFamily="18" charset="0"/>
              </a:rPr>
              <a:t>     %</a:t>
            </a:r>
            <a:r>
              <a:rPr lang="en-US" altLang="zh-TW" sz="2600" dirty="0">
                <a:solidFill>
                  <a:srgbClr val="BFBFBF"/>
                </a:solidFill>
                <a:latin typeface="High Tower Text" pitchFamily="18" charset="0"/>
              </a:rPr>
              <a:t> </a:t>
            </a:r>
            <a:r>
              <a:rPr lang="en-US" altLang="zh-TW" sz="2600" b="1" dirty="0">
                <a:solidFill>
                  <a:srgbClr val="BFBFBF"/>
                </a:solidFill>
                <a:latin typeface="High Tower Text" pitchFamily="18" charset="0"/>
              </a:rPr>
              <a:t>echo 'a\</a:t>
            </a:r>
            <a:r>
              <a:rPr lang="en-US" altLang="zh-TW" sz="2600" b="1" dirty="0" err="1">
                <a:solidFill>
                  <a:srgbClr val="BFBFBF"/>
                </a:solidFill>
                <a:latin typeface="High Tower Text" pitchFamily="18" charset="0"/>
              </a:rPr>
              <a:t>mb</a:t>
            </a:r>
            <a:r>
              <a:rPr lang="en-US" altLang="zh-TW" sz="2600" b="1" dirty="0">
                <a:solidFill>
                  <a:srgbClr val="BFBFBF"/>
                </a:solidFill>
                <a:latin typeface="High Tower Text" pitchFamily="18" charset="0"/>
              </a:rPr>
              <a:t>'</a:t>
            </a:r>
          </a:p>
          <a:p>
            <a:pPr marL="0" indent="0" eaLnBrk="1" hangingPunct="1">
              <a:lnSpc>
                <a:spcPct val="85000"/>
              </a:lnSpc>
              <a:spcBef>
                <a:spcPts val="0"/>
              </a:spcBef>
              <a:buNone/>
            </a:pPr>
            <a:r>
              <a:rPr lang="en-US" altLang="zh-TW" sz="2600" b="1" dirty="0">
                <a:solidFill>
                  <a:srgbClr val="BFBFBF"/>
                </a:solidFill>
                <a:latin typeface="High Tower Text" pitchFamily="18" charset="0"/>
              </a:rPr>
              <a:t>     a\</a:t>
            </a:r>
            <a:r>
              <a:rPr lang="en-US" altLang="zh-TW" sz="2600" b="1" dirty="0" err="1">
                <a:solidFill>
                  <a:srgbClr val="BFBFBF"/>
                </a:solidFill>
                <a:latin typeface="High Tower Text" pitchFamily="18" charset="0"/>
              </a:rPr>
              <a:t>mb</a:t>
            </a:r>
            <a:endParaRPr lang="en-US" altLang="zh-TW" sz="2600" b="1" dirty="0">
              <a:solidFill>
                <a:srgbClr val="BFBFBF"/>
              </a:solidFill>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\t (tab), \n (newline), \\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23255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solidFill>
                  <a:srgbClr val="7F7F7F"/>
                </a:solidFill>
              </a:rPr>
              <a:t>		if (</a:t>
            </a:r>
            <a:r>
              <a:rPr lang="en-US" altLang="zh-TW" sz="1400" dirty="0">
                <a:solidFill>
                  <a:srgbClr val="7F7F7F"/>
                </a:solidFill>
              </a:rPr>
              <a:t> </a:t>
            </a:r>
            <a:r>
              <a:rPr lang="en-US" altLang="zh-TW" sz="2400" b="1" dirty="0">
                <a:solidFill>
                  <a:srgbClr val="7F7F7F"/>
                </a:solidFill>
              </a:rPr>
              <a:t>$</a:t>
            </a:r>
            <a:r>
              <a:rPr lang="en-US" altLang="zh-TW" sz="2400" b="1" dirty="0" err="1">
                <a:solidFill>
                  <a:srgbClr val="7F7F7F"/>
                </a:solidFill>
              </a:rPr>
              <a:t>argv</a:t>
            </a:r>
            <a:r>
              <a:rPr lang="en-US" altLang="zh-TW" sz="2400" b="1" dirty="0">
                <a:solidFill>
                  <a:srgbClr val="7F7F7F"/>
                </a:solidFill>
              </a:rPr>
              <a:t>[1]</a:t>
            </a:r>
            <a:r>
              <a:rPr lang="en-US" altLang="zh-TW" sz="2400" dirty="0">
                <a:solidFill>
                  <a:srgbClr val="7F7F7F"/>
                </a:solidFill>
              </a:rPr>
              <a:t> </a:t>
            </a:r>
            <a:r>
              <a:rPr lang="en-US" altLang="zh-TW" sz="2300" dirty="0">
                <a:solidFill>
                  <a:srgbClr val="7F7F7F"/>
                </a:solidFill>
              </a:rPr>
              <a:t>==</a:t>
            </a:r>
            <a:r>
              <a:rPr lang="en-US" altLang="zh-TW" sz="2000" dirty="0">
                <a:solidFill>
                  <a:srgbClr val="7F7F7F"/>
                </a:solidFill>
              </a:rPr>
              <a:t> </a:t>
            </a:r>
            <a:r>
              <a:rPr lang="en-US" altLang="zh-TW" sz="2400" dirty="0">
                <a:solidFill>
                  <a:srgbClr val="7F7F7F"/>
                </a:solidFill>
              </a:rPr>
              <a:t>-r</a:t>
            </a:r>
            <a:r>
              <a:rPr lang="en-US" altLang="zh-TW" sz="2000" dirty="0">
                <a:solidFill>
                  <a:srgbClr val="7F7F7F"/>
                </a:solidFill>
              </a:rPr>
              <a:t> </a:t>
            </a:r>
            <a:r>
              <a:rPr lang="en-US" altLang="zh-TW" sz="2400" dirty="0">
                <a:solidFill>
                  <a:srgbClr val="7F7F7F"/>
                </a:solidFill>
              </a:rPr>
              <a:t>) echo "The -r flag was given."</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If the first argument is "</a:t>
            </a:r>
            <a:r>
              <a:rPr lang="en-US" altLang="zh-TW" sz="2400" b="1" dirty="0">
                <a:solidFill>
                  <a:srgbClr val="7F7F7F"/>
                </a:solidFill>
              </a:rPr>
              <a:t>-r</a:t>
            </a:r>
            <a:r>
              <a:rPr lang="en-US" altLang="zh-TW" sz="2400" dirty="0">
                <a:solidFill>
                  <a:srgbClr val="7F7F7F"/>
                </a:solidFill>
              </a:rPr>
              <a:t>" then this is evaluated as:</a:t>
            </a:r>
          </a:p>
          <a:p>
            <a:pPr>
              <a:buFontTx/>
              <a:buNone/>
            </a:pPr>
            <a:r>
              <a:rPr lang="en-US" altLang="zh-TW" sz="2400" dirty="0">
                <a:solidFill>
                  <a:srgbClr val="7F7F7F"/>
                </a:solidFill>
              </a:rPr>
              <a:t>		if ( </a:t>
            </a:r>
            <a:r>
              <a:rPr lang="en-US" altLang="zh-TW" sz="2400" b="1" dirty="0">
                <a:solidFill>
                  <a:srgbClr val="00CC00"/>
                </a:solidFill>
              </a:rPr>
              <a:t>-r</a:t>
            </a:r>
            <a:r>
              <a:rPr lang="en-US" altLang="zh-TW" sz="2400" dirty="0">
                <a:solidFill>
                  <a:srgbClr val="CC3399"/>
                </a:solidFill>
              </a:rPr>
              <a:t> </a:t>
            </a:r>
            <a:r>
              <a:rPr lang="en-US" altLang="zh-TW" sz="2400" b="1" dirty="0">
                <a:solidFill>
                  <a:srgbClr val="FF0000"/>
                </a:solidFill>
              </a:rPr>
              <a:t>==</a:t>
            </a:r>
            <a:r>
              <a:rPr lang="en-US" altLang="zh-TW" sz="2300" dirty="0">
                <a:solidFill>
                  <a:srgbClr val="CC3399"/>
                </a:solidFill>
              </a:rPr>
              <a:t> </a:t>
            </a:r>
            <a:r>
              <a:rPr lang="en-US" altLang="zh-TW" sz="2400" b="1" dirty="0">
                <a:solidFill>
                  <a:srgbClr val="CC3399"/>
                </a:solidFill>
              </a:rPr>
              <a:t>-r</a:t>
            </a:r>
            <a:r>
              <a:rPr lang="en-US" altLang="zh-TW" sz="2000" dirty="0">
                <a:solidFill>
                  <a:srgbClr val="7F7F7F"/>
                </a:solidFill>
              </a:rPr>
              <a:t> </a:t>
            </a:r>
            <a:r>
              <a:rPr lang="en-US" altLang="zh-TW" sz="2400" dirty="0">
                <a:solidFill>
                  <a:srgbClr val="7F7F7F"/>
                </a:solidFill>
              </a:rPr>
              <a:t>) echo "The -r flag was given." </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The C-shell thinks you meant to use a</a:t>
            </a:r>
            <a:r>
              <a:rPr lang="en-US" altLang="zh-TW" sz="2400" b="1" i="1" dirty="0">
                <a:solidFill>
                  <a:srgbClr val="7F7F7F"/>
                </a:solidFill>
              </a:rPr>
              <a:t> </a:t>
            </a:r>
            <a:r>
              <a:rPr lang="en-US" altLang="zh-TW" sz="2400" dirty="0">
                <a:solidFill>
                  <a:srgbClr val="7F7F7F"/>
                </a:solidFill>
              </a:rPr>
              <a:t>file operator, and so it tests the </a:t>
            </a:r>
            <a:r>
              <a:rPr lang="en-US" altLang="zh-TW" sz="2400" b="1" dirty="0">
                <a:solidFill>
                  <a:srgbClr val="7F7F7F"/>
                </a:solidFill>
              </a:rPr>
              <a:t>file </a:t>
            </a:r>
            <a:r>
              <a:rPr lang="en-US" altLang="zh-TW" sz="2400" b="1" i="1" u="sng" dirty="0">
                <a:solidFill>
                  <a:srgbClr val="7F7F7F"/>
                </a:solidFill>
              </a:rPr>
              <a:t>named</a:t>
            </a:r>
            <a:r>
              <a:rPr lang="en-US" altLang="zh-TW" sz="2400" dirty="0">
                <a:solidFill>
                  <a:srgbClr val="7F7F7F"/>
                </a:solidFill>
              </a:rPr>
              <a:t> </a:t>
            </a:r>
            <a:r>
              <a:rPr lang="en-US" altLang="zh-TW" sz="2400" dirty="0" smtClean="0">
                <a:solidFill>
                  <a:srgbClr val="7F7F7F"/>
                </a:solidFill>
              </a:rPr>
              <a:t>"</a:t>
            </a:r>
            <a:r>
              <a:rPr lang="en-US" altLang="zh-TW" sz="2400" b="1" dirty="0" smtClean="0">
                <a:solidFill>
                  <a:srgbClr val="7F7F7F"/>
                </a:solidFill>
              </a:rPr>
              <a:t>==</a:t>
            </a:r>
            <a:r>
              <a:rPr lang="en-US" altLang="zh-TW" sz="2400" dirty="0" smtClean="0">
                <a:solidFill>
                  <a:srgbClr val="7F7F7F"/>
                </a:solidFill>
              </a:rPr>
              <a:t>" </a:t>
            </a:r>
            <a:r>
              <a:rPr lang="en-US" altLang="zh-TW" sz="2400" dirty="0">
                <a:solidFill>
                  <a:srgbClr val="7F7F7F"/>
                </a:solidFill>
              </a:rPr>
              <a:t>to see if it is </a:t>
            </a:r>
            <a:r>
              <a:rPr lang="en-US" altLang="zh-TW" sz="2400" b="1" dirty="0">
                <a:solidFill>
                  <a:srgbClr val="7F7F7F"/>
                </a:solidFill>
              </a:rPr>
              <a:t>readable</a:t>
            </a:r>
            <a:r>
              <a:rPr lang="en-US" altLang="zh-TW" sz="2400" dirty="0">
                <a:solidFill>
                  <a:srgbClr val="7F7F7F"/>
                </a:solidFill>
              </a:rPr>
              <a:t>. Then it sees the next operator, which is again a "</a:t>
            </a:r>
            <a:r>
              <a:rPr lang="en-US" altLang="zh-TW" sz="2400" b="1" dirty="0">
                <a:solidFill>
                  <a:srgbClr val="7F7F7F"/>
                </a:solidFill>
              </a:rPr>
              <a:t>-r</a:t>
            </a:r>
            <a:r>
              <a:rPr lang="en-US" altLang="zh-TW" sz="2400" dirty="0">
                <a:solidFill>
                  <a:srgbClr val="7F7F7F"/>
                </a:solidFill>
              </a:rPr>
              <a:t>," but in this case there is </a:t>
            </a:r>
            <a:r>
              <a:rPr lang="en-US" altLang="zh-TW" sz="2400" b="1" dirty="0">
                <a:solidFill>
                  <a:srgbClr val="7F7F7F"/>
                </a:solidFill>
              </a:rPr>
              <a:t>no filename afterwards</a:t>
            </a:r>
            <a:r>
              <a:rPr lang="en-US" altLang="zh-TW" sz="2400" dirty="0">
                <a:solidFill>
                  <a:srgbClr val="7F7F7F"/>
                </a:solidFill>
              </a:rPr>
              <a:t>. This generates a syntax error.</a:t>
            </a:r>
            <a:r>
              <a:rPr lang="en-US" altLang="zh-TW" sz="2400" dirty="0"/>
              <a:t> The solution is to place a “</a:t>
            </a:r>
            <a:r>
              <a:rPr lang="en-US" altLang="zh-TW" sz="2400" b="1" dirty="0">
                <a:solidFill>
                  <a:srgbClr val="0033CC"/>
                </a:solidFill>
              </a:rPr>
              <a:t>dummy</a:t>
            </a:r>
            <a:r>
              <a:rPr lang="en-US" altLang="zh-TW" sz="2400" dirty="0"/>
              <a:t>” character before both strings:</a:t>
            </a:r>
          </a:p>
          <a:p>
            <a:pPr>
              <a:buFontTx/>
              <a:buNone/>
            </a:pPr>
            <a:r>
              <a:rPr lang="en-US" altLang="zh-TW" sz="2400" dirty="0"/>
              <a:t>		if ( </a:t>
            </a:r>
            <a:r>
              <a:rPr lang="en-US" altLang="zh-TW" sz="2400" b="1" dirty="0" err="1">
                <a:solidFill>
                  <a:srgbClr val="0033CC"/>
                </a:solidFill>
              </a:rPr>
              <a:t>X</a:t>
            </a:r>
            <a:r>
              <a:rPr lang="en-US" altLang="zh-TW" sz="2400" dirty="0" err="1"/>
              <a:t>$argv</a:t>
            </a:r>
            <a:r>
              <a:rPr lang="en-US" altLang="zh-TW" sz="2400" dirty="0"/>
              <a:t>[1] == </a:t>
            </a:r>
            <a:r>
              <a:rPr lang="en-US" altLang="zh-TW" sz="2400" b="1" dirty="0">
                <a:solidFill>
                  <a:srgbClr val="0033CC"/>
                </a:solidFill>
              </a:rPr>
              <a:t>X</a:t>
            </a:r>
            <a:r>
              <a:rPr lang="en-US" altLang="zh-TW" sz="2400" dirty="0"/>
              <a:t>-r ) echo "The -r flag was given."</a:t>
            </a:r>
            <a:endParaRPr lang="zh-TW" altLang="en-US" sz="2400" dirty="0"/>
          </a:p>
        </p:txBody>
      </p:sp>
      <p:sp>
        <p:nvSpPr>
          <p:cNvPr id="9933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a:solidFill>
                  <a:srgbClr val="0070C0"/>
                </a:solidFill>
              </a:rPr>
              <a:t>Conditional Expressions</a:t>
            </a:r>
            <a:br>
              <a:rPr lang="en-US" altLang="zh-TW" sz="4800" dirty="0">
                <a:solidFill>
                  <a:srgbClr val="0070C0"/>
                </a:solidFill>
              </a:rPr>
            </a:br>
            <a:r>
              <a:rPr lang="en-US" altLang="zh-TW" sz="4400" dirty="0">
                <a:solidFill>
                  <a:srgbClr val="FF0000"/>
                </a:solidFill>
              </a:rPr>
              <a:t>a tricky expression to test</a:t>
            </a:r>
            <a:endParaRPr lang="en-US" altLang="zh-TW" sz="4800" dirty="0">
              <a:solidFill>
                <a:srgbClr val="FF0000"/>
              </a:solidFill>
            </a:endParaRPr>
          </a:p>
        </p:txBody>
      </p:sp>
      <p:cxnSp>
        <p:nvCxnSpPr>
          <p:cNvPr id="99332" name="Straight Arrow Connector 4"/>
          <p:cNvCxnSpPr>
            <a:cxnSpLocks noChangeShapeType="1"/>
          </p:cNvCxnSpPr>
          <p:nvPr/>
        </p:nvCxnSpPr>
        <p:spPr bwMode="auto">
          <a:xfrm flipV="1">
            <a:off x="3429000" y="6324600"/>
            <a:ext cx="381000" cy="152400"/>
          </a:xfrm>
          <a:prstGeom prst="straightConnector1">
            <a:avLst/>
          </a:prstGeom>
          <a:noFill/>
          <a:ln w="38100" algn="ctr">
            <a:solidFill>
              <a:srgbClr val="0033CC"/>
            </a:solidFill>
            <a:round/>
            <a:headEnd type="arrow" w="med" len="med"/>
            <a:tailEnd type="none" w="med" len="sm"/>
          </a:ln>
          <a:extLst>
            <a:ext uri="{909E8E84-426E-40DD-AFC4-6F175D3DCCD1}">
              <a14:hiddenFill xmlns:a14="http://schemas.microsoft.com/office/drawing/2010/main">
                <a:noFill/>
              </a14:hiddenFill>
            </a:ext>
          </a:extLst>
        </p:spPr>
      </p:cxnSp>
      <p:cxnSp>
        <p:nvCxnSpPr>
          <p:cNvPr id="99333" name="Straight Arrow Connector 6"/>
          <p:cNvCxnSpPr>
            <a:cxnSpLocks noChangeShapeType="1"/>
          </p:cNvCxnSpPr>
          <p:nvPr/>
        </p:nvCxnSpPr>
        <p:spPr bwMode="auto">
          <a:xfrm flipH="1">
            <a:off x="1600200" y="6248400"/>
            <a:ext cx="2133600" cy="152400"/>
          </a:xfrm>
          <a:prstGeom prst="straightConnector1">
            <a:avLst/>
          </a:prstGeom>
          <a:noFill/>
          <a:ln w="38100" algn="ctr">
            <a:solidFill>
              <a:srgbClr val="0033CC"/>
            </a:solidFill>
            <a:round/>
            <a:headEnd/>
            <a:tailEnd type="arrow" w="med" len="sm"/>
          </a:ln>
          <a:extLst>
            <a:ext uri="{909E8E84-426E-40DD-AFC4-6F175D3DCCD1}">
              <a14:hiddenFill xmlns:a14="http://schemas.microsoft.com/office/drawing/2010/main">
                <a:noFill/>
              </a14:hiddenFill>
            </a:ext>
          </a:extLst>
        </p:spPr>
      </p:cxnSp>
      <p:sp>
        <p:nvSpPr>
          <p:cNvPr id="14" name="AutoShape 9"/>
          <p:cNvSpPr>
            <a:spLocks noChangeArrowheads="1"/>
          </p:cNvSpPr>
          <p:nvPr/>
        </p:nvSpPr>
        <p:spPr bwMode="auto">
          <a:xfrm>
            <a:off x="304800" y="4114800"/>
            <a:ext cx="8763000" cy="1524000"/>
          </a:xfrm>
          <a:prstGeom prst="wedgeRectCallout">
            <a:avLst>
              <a:gd name="adj1" fmla="val -10856"/>
              <a:gd name="adj2" fmla="val 7517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2400" dirty="0">
                <a:solidFill>
                  <a:srgbClr val="000000"/>
                </a:solidFill>
                <a:latin typeface="Arial Narrow" panose="020B0606020202030204" pitchFamily="34" charset="0"/>
              </a:rPr>
              <a:t>This time, if the first argument is “-r”, then the command evaluates as:</a:t>
            </a:r>
          </a:p>
          <a:p>
            <a:pPr>
              <a:spcBef>
                <a:spcPct val="0"/>
              </a:spcBef>
              <a:buFontTx/>
              <a:buNone/>
            </a:pPr>
            <a:r>
              <a:rPr lang="en-US" altLang="zh-TW" sz="2400" dirty="0">
                <a:solidFill>
                  <a:srgbClr val="000000"/>
                </a:solidFill>
                <a:latin typeface="Arial Narrow" panose="020B0606020202030204" pitchFamily="34" charset="0"/>
              </a:rPr>
              <a:t>if  ( X-r == X-r ) echo "The -r flag was given"</a:t>
            </a:r>
          </a:p>
          <a:p>
            <a:pPr>
              <a:spcBef>
                <a:spcPct val="0"/>
              </a:spcBef>
              <a:buFontTx/>
              <a:buNone/>
            </a:pPr>
            <a:r>
              <a:rPr lang="en-US" altLang="zh-TW" sz="2400" dirty="0">
                <a:solidFill>
                  <a:srgbClr val="000000"/>
                </a:solidFill>
                <a:latin typeface="Arial Narrow" panose="020B0606020202030204" pitchFamily="34" charset="0"/>
              </a:rPr>
              <a:t>Consequently, the command now </a:t>
            </a:r>
            <a:r>
              <a:rPr lang="en-US" altLang="zh-TW" sz="2400" i="1" dirty="0">
                <a:solidFill>
                  <a:srgbClr val="FFFFFF"/>
                </a:solidFill>
                <a:latin typeface="Arial Narrow" panose="020B0606020202030204" pitchFamily="34" charset="0"/>
              </a:rPr>
              <a:t>works</a:t>
            </a:r>
            <a:r>
              <a:rPr lang="en-US" altLang="zh-TW" sz="2400" dirty="0">
                <a:solidFill>
                  <a:srgbClr val="000000"/>
                </a:solidFill>
                <a:latin typeface="Arial Narrow" panose="020B0606020202030204" pitchFamily="34" charset="0"/>
              </a:rPr>
              <a:t>, because, indeed, the X-r string </a:t>
            </a:r>
            <a:r>
              <a:rPr lang="en-US" altLang="zh-TW" sz="2400" i="1" dirty="0">
                <a:solidFill>
                  <a:srgbClr val="FFFFFF"/>
                </a:solidFill>
                <a:latin typeface="Arial Narrow" panose="020B0606020202030204" pitchFamily="34" charset="0"/>
              </a:rPr>
              <a:t>does </a:t>
            </a:r>
            <a:r>
              <a:rPr lang="en-US" altLang="zh-TW" sz="2400" dirty="0">
                <a:solidFill>
                  <a:srgbClr val="000000"/>
                </a:solidFill>
                <a:latin typeface="Arial Narrow" panose="020B0606020202030204" pitchFamily="34" charset="0"/>
              </a:rPr>
              <a:t>equal itself.</a:t>
            </a:r>
          </a:p>
          <a:p>
            <a:pPr>
              <a:spcBef>
                <a:spcPct val="0"/>
              </a:spcBef>
              <a:buFontTx/>
              <a:buNone/>
            </a:pPr>
            <a:endParaRPr lang="en-US" altLang="zh-TW" sz="2400" dirty="0">
              <a:solidFill>
                <a:srgbClr val="FFFFFF"/>
              </a:solidFill>
              <a:latin typeface="Arial Narrow" panose="020B0606020202030204" pitchFamily="34" charset="0"/>
            </a:endParaRPr>
          </a:p>
        </p:txBody>
      </p:sp>
    </p:spTree>
    <p:extLst>
      <p:ext uri="{BB962C8B-B14F-4D97-AF65-F5344CB8AC3E}">
        <p14:creationId xmlns:p14="http://schemas.microsoft.com/office/powerpoint/2010/main" val="746533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xit" presetSubtype="0" accel="50000" fill="hold" grpId="1" nodeType="clickEffect">
                                  <p:stCondLst>
                                    <p:cond delay="0"/>
                                  </p:stCondLst>
                                  <p:childTnLst>
                                    <p:anim calcmode="lin" valueType="num">
                                      <p:cBhvr>
                                        <p:cTn id="15" dur="1000">
                                          <p:stCondLst>
                                            <p:cond delay="0"/>
                                          </p:stCondLst>
                                        </p:cTn>
                                        <p:tgtEl>
                                          <p:spTgt spid="14"/>
                                        </p:tgtEl>
                                        <p:attrNameLst>
                                          <p:attrName>style.rotation</p:attrName>
                                        </p:attrNameLst>
                                      </p:cBhvr>
                                      <p:tavLst>
                                        <p:tav tm="0">
                                          <p:val>
                                            <p:fltVal val="0"/>
                                          </p:val>
                                        </p:tav>
                                        <p:tav tm="100000">
                                          <p:val>
                                            <p:fltVal val="45"/>
                                          </p:val>
                                        </p:tav>
                                      </p:tavLst>
                                    </p:anim>
                                    <p:anim calcmode="lin" valueType="num">
                                      <p:cBhvr>
                                        <p:cTn id="16" dur="1000">
                                          <p:stCondLst>
                                            <p:cond delay="0"/>
                                          </p:stCondLst>
                                        </p:cTn>
                                        <p:tgtEl>
                                          <p:spTgt spid="14"/>
                                        </p:tgtEl>
                                        <p:attrNameLst>
                                          <p:attrName>ppt_y</p:attrName>
                                        </p:attrNameLst>
                                      </p:cBhvr>
                                      <p:tavLst>
                                        <p:tav tm="0">
                                          <p:val>
                                            <p:strVal val="ppt_y"/>
                                          </p:val>
                                        </p:tav>
                                        <p:tav tm="100000">
                                          <p:val>
                                            <p:strVal val="ppt_y+1"/>
                                          </p:val>
                                        </p:tav>
                                      </p:tavLst>
                                    </p:anim>
                                    <p:set>
                                      <p:cBhvr>
                                        <p:cTn id="1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
            </a:r>
            <a:r>
              <a:rPr lang="en-US" altLang="zh-TW" sz="2600" b="1" dirty="0">
                <a:solidFill>
                  <a:srgbClr val="FF9900"/>
                </a:solidFill>
                <a:latin typeface="High Tower Text" pitchFamily="18" charset="0"/>
              </a:rPr>
              <a:t>'a\</a:t>
            </a:r>
            <a:r>
              <a:rPr lang="en-US" altLang="zh-TW" sz="2600" b="1" dirty="0" err="1">
                <a:solidFill>
                  <a:srgbClr val="FF9900"/>
                </a:solidFill>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99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Tree>
    <p:extLst>
      <p:ext uri="{BB962C8B-B14F-4D97-AF65-F5344CB8AC3E}">
        <p14:creationId xmlns:p14="http://schemas.microsoft.com/office/powerpoint/2010/main" val="31715257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C9B4D"/>
                </a:solidFill>
                <a:latin typeface="High Tower Text" pitchFamily="18" charset="0"/>
              </a:rPr>
              <a:t>\</a:t>
            </a:r>
            <a:r>
              <a:rPr lang="en-US" altLang="zh-TW" sz="2600" b="1" dirty="0" err="1">
                <a:solidFill>
                  <a:srgbClr val="0C9B4D"/>
                </a:solidFill>
                <a:latin typeface="High Tower Text" pitchFamily="18" charset="0"/>
              </a:rPr>
              <a:t>t</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'a\Tb'</a:t>
            </a:r>
          </a:p>
          <a:p>
            <a:pPr marL="0" indent="0" eaLnBrk="1" hangingPunct="1">
              <a:lnSpc>
                <a:spcPct val="85000"/>
              </a:lnSpc>
              <a:spcBef>
                <a:spcPts val="0"/>
              </a:spcBef>
              <a:buNone/>
            </a:pPr>
            <a:r>
              <a:rPr lang="en-US" altLang="zh-TW" sz="2600" b="1" dirty="0">
                <a:latin typeface="High Tower Text" pitchFamily="18" charset="0"/>
              </a:rPr>
              <a:t>     a\Tb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n</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mb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p>
          <a:p>
            <a:pPr marL="0" indent="0" eaLnBrk="1" hangingPunct="1">
              <a:lnSpc>
                <a:spcPct val="85000"/>
              </a:lnSpc>
              <a:spcBef>
                <a:spcPts val="0"/>
              </a:spcBef>
              <a:buNone/>
            </a:pPr>
            <a:r>
              <a:rPr lang="en-US" altLang="zh-TW" sz="2600" b="1" dirty="0">
                <a:latin typeface="High Tower Text" pitchFamily="18" charset="0"/>
              </a:rPr>
              <a:t>     a\</a:t>
            </a:r>
            <a:endParaRPr lang="en-US" altLang="zh-TW" sz="2600" dirty="0">
              <a:latin typeface="High Tower Text" pitchFamily="18" charset="0"/>
            </a:endParaRPr>
          </a:p>
          <a:p>
            <a:pPr marL="0" indent="0" eaLnBrk="1" hangingPunct="1">
              <a:lnSpc>
                <a:spcPct val="90000"/>
              </a:lnSpc>
              <a:buNone/>
            </a:pPr>
            <a:r>
              <a:rPr lang="en-US" altLang="zh-TW" sz="2800" dirty="0"/>
              <a:t>From this, we see that there are special sequences, such as: </a:t>
            </a:r>
            <a:r>
              <a:rPr lang="en-US" altLang="zh-TW" sz="2800" dirty="0">
                <a:solidFill>
                  <a:srgbClr val="0C9B4D"/>
                </a:solidFill>
              </a:rPr>
              <a:t>\t</a:t>
            </a:r>
            <a:r>
              <a:rPr lang="en-US" altLang="zh-TW" sz="2800" dirty="0"/>
              <a:t> (tab), </a:t>
            </a:r>
            <a:r>
              <a:rPr lang="en-US" altLang="zh-TW" sz="2800" dirty="0">
                <a:solidFill>
                  <a:srgbClr val="FF9900"/>
                </a:solidFill>
              </a:rPr>
              <a:t>\n</a:t>
            </a:r>
            <a:r>
              <a:rPr lang="en-US" altLang="zh-TW" sz="2800" dirty="0"/>
              <a:t> (newline), </a:t>
            </a:r>
            <a:r>
              <a:rPr lang="en-US" altLang="zh-TW" sz="2800" dirty="0">
                <a:solidFill>
                  <a:srgbClr val="0033CC"/>
                </a:solidFill>
              </a:rPr>
              <a:t>\\</a:t>
            </a:r>
            <a:r>
              <a:rPr lang="en-US" altLang="zh-TW" sz="2800" dirty="0"/>
              <a:t> (plain \).</a:t>
            </a:r>
            <a:endParaRPr lang="en-US" altLang="zh-TW" sz="2800" dirty="0">
              <a:latin typeface="High Tower Text" pitchFamily="18" charset="0"/>
            </a:endParaRPr>
          </a:p>
          <a:p>
            <a:pPr marL="0" indent="0" eaLnBrk="1" hangingPunct="1">
              <a:lnSpc>
                <a:spcPct val="90000"/>
              </a:lnSpc>
              <a:buNone/>
            </a:pPr>
            <a:endParaRPr lang="en-US" altLang="zh-TW" sz="2800" dirty="0">
              <a:latin typeface="High Tower Text" pitchFamily="18" charset="0"/>
            </a:endParaRPr>
          </a:p>
        </p:txBody>
      </p:sp>
      <p:sp>
        <p:nvSpPr>
          <p:cNvPr id="3" name="Rectangle 2"/>
          <p:cNvSpPr/>
          <p:nvPr/>
        </p:nvSpPr>
        <p:spPr bwMode="auto">
          <a:xfrm>
            <a:off x="4343400" y="1295400"/>
            <a:ext cx="3657600" cy="1981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sz="2400" b="0" dirty="0">
                <a:solidFill>
                  <a:srgbClr val="000000"/>
                </a:solidFill>
                <a:latin typeface="Arial" charset="0"/>
                <a:ea typeface="新細明體" charset="-120"/>
                <a:cs typeface="Arial" pitchFamily="34" charset="0"/>
              </a:rPr>
              <a:t>Only </a:t>
            </a:r>
            <a:r>
              <a:rPr lang="en-US" sz="2400" b="0" dirty="0">
                <a:solidFill>
                  <a:srgbClr val="FF0000"/>
                </a:solidFill>
                <a:latin typeface="Arial" charset="0"/>
                <a:ea typeface="新細明體" charset="-120"/>
                <a:cs typeface="Arial" pitchFamily="34" charset="0"/>
              </a:rPr>
              <a:t>these three </a:t>
            </a:r>
            <a:r>
              <a:rPr lang="en-US" sz="2400" b="0" dirty="0">
                <a:solidFill>
                  <a:srgbClr val="000000"/>
                </a:solidFill>
                <a:latin typeface="Arial" charset="0"/>
                <a:ea typeface="新細明體" charset="-120"/>
                <a:cs typeface="Arial" pitchFamily="34" charset="0"/>
              </a:rPr>
              <a:t>had special meaning, so they are the only ones that didn’t produce outputs identical to the argument.</a:t>
            </a:r>
          </a:p>
        </p:txBody>
      </p:sp>
      <p:cxnSp>
        <p:nvCxnSpPr>
          <p:cNvPr id="5" name="Straight Arrow Connector 4"/>
          <p:cNvCxnSpPr/>
          <p:nvPr/>
        </p:nvCxnSpPr>
        <p:spPr bwMode="auto">
          <a:xfrm flipH="1">
            <a:off x="2438400" y="1524000"/>
            <a:ext cx="2971800"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a:off x="2590800" y="1643063"/>
            <a:ext cx="2852738" cy="49053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a:off x="2514600" y="1676400"/>
            <a:ext cx="3124200" cy="1752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5192187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tb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rgbClr val="FF0000"/>
                </a:solidFill>
                <a:latin typeface="High Tower Text" pitchFamily="18" charset="0"/>
              </a:rPr>
              <a:t>     </a:t>
            </a:r>
            <a:r>
              <a:rPr lang="en-US" altLang="zh-TW" sz="2600" b="1" dirty="0">
                <a:solidFill>
                  <a:schemeClr val="bg1">
                    <a:lumMod val="65000"/>
                  </a:schemeClr>
                </a:solidFill>
                <a:latin typeface="High Tower Text" pitchFamily="18" charset="0"/>
              </a:rPr>
              <a:t>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chemeClr val="bg1">
                    <a:lumMod val="65000"/>
                  </a:schemeClr>
                </a:solidFill>
              </a:rPr>
              <a:t>use \\, or check that the next symbol doesn’t have special meaning.</a:t>
            </a:r>
            <a:endParaRPr lang="en-US" altLang="zh-TW" sz="2800" dirty="0">
              <a:latin typeface="High Tower Text" pitchFamily="18" charset="0"/>
            </a:endParaRPr>
          </a:p>
        </p:txBody>
      </p:sp>
    </p:spTree>
    <p:extLst>
      <p:ext uri="{BB962C8B-B14F-4D97-AF65-F5344CB8AC3E}">
        <p14:creationId xmlns:p14="http://schemas.microsoft.com/office/powerpoint/2010/main" val="151127984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'a\Tb'</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a:solidFill>
                  <a:schemeClr val="bg1">
                    <a:lumMod val="65000"/>
                  </a:schemeClr>
                </a:solidFill>
                <a:latin typeface="High Tower Text" pitchFamily="18" charset="0"/>
              </a:rPr>
              <a:t>Tb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mb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r>
              <a:rPr lang="en-US" altLang="zh-TW" sz="2600" b="1" dirty="0" err="1">
                <a:solidFill>
                  <a:schemeClr val="bg1">
                    <a:lumMod val="65000"/>
                  </a:schemeClr>
                </a:solidFill>
                <a:latin typeface="High Tower Text" pitchFamily="18" charset="0"/>
              </a:rPr>
              <a:t>mb</a:t>
            </a:r>
            <a:endParaRPr lang="en-US" altLang="zh-TW" sz="2600" b="1" dirty="0">
              <a:solidFill>
                <a:schemeClr val="bg1">
                  <a:lumMod val="65000"/>
                </a:schemeClr>
              </a:solidFill>
              <a:latin typeface="High Tower Text" pitchFamily="18" charset="0"/>
            </a:endParaRP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p>
          <a:p>
            <a:pPr marL="0" indent="0" eaLnBrk="1" hangingPunct="1">
              <a:lnSpc>
                <a:spcPct val="85000"/>
              </a:lnSpc>
              <a:spcBef>
                <a:spcPts val="0"/>
              </a:spcBef>
              <a:buNone/>
            </a:pPr>
            <a:r>
              <a:rPr lang="en-US" altLang="zh-TW" sz="2600" b="1" dirty="0">
                <a:solidFill>
                  <a:schemeClr val="bg1">
                    <a:lumMod val="65000"/>
                  </a:schemeClr>
                </a:solidFill>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 without getting used to interpret the next symbol, either: </a:t>
            </a:r>
            <a:r>
              <a:rPr lang="en-US" altLang="zh-TW" sz="2800" dirty="0">
                <a:solidFill>
                  <a:srgbClr val="0033CC"/>
                </a:solidFill>
              </a:rPr>
              <a:t>use \\</a:t>
            </a:r>
            <a:r>
              <a:rPr lang="en-US" altLang="zh-TW" sz="2800" dirty="0"/>
              <a:t>,</a:t>
            </a:r>
            <a:r>
              <a:rPr lang="en-US" altLang="zh-TW" sz="2800" dirty="0">
                <a:solidFill>
                  <a:srgbClr val="0033CC"/>
                </a:solidFill>
              </a:rPr>
              <a:t> </a:t>
            </a:r>
            <a:r>
              <a:rPr lang="en-US" altLang="zh-TW" sz="2800" dirty="0">
                <a:solidFill>
                  <a:schemeClr val="bg1">
                    <a:lumMod val="65000"/>
                  </a:schemeClr>
                </a:solidFill>
              </a:rPr>
              <a:t>or check that the next symbol doesn’t have special meaning.</a:t>
            </a:r>
            <a:endParaRPr lang="en-US" altLang="zh-TW" sz="2800" dirty="0">
              <a:solidFill>
                <a:schemeClr val="bg1">
                  <a:lumMod val="65000"/>
                </a:schemeClr>
              </a:solidFill>
              <a:latin typeface="High Tower Text" pitchFamily="18" charset="0"/>
            </a:endParaRPr>
          </a:p>
        </p:txBody>
      </p:sp>
    </p:spTree>
    <p:extLst>
      <p:ext uri="{BB962C8B-B14F-4D97-AF65-F5344CB8AC3E}">
        <p14:creationId xmlns:p14="http://schemas.microsoft.com/office/powerpoint/2010/main" val="38942172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tb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       b</a:t>
            </a:r>
          </a:p>
          <a:p>
            <a:pPr marL="0" indent="0" eaLnBrk="1" hangingPunct="1">
              <a:lnSpc>
                <a:spcPct val="85000"/>
              </a:lnSpc>
              <a:spcBef>
                <a:spcPts val="0"/>
              </a:spcBef>
              <a:buFontTx/>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solidFill>
                  <a:schemeClr val="bg1">
                    <a:lumMod val="65000"/>
                  </a:schemeClr>
                </a:solidFill>
                <a:latin typeface="Times New Roman" panose="02020603050405020304" pitchFamily="18" charset="0"/>
                <a:cs typeface="Times New Roman" panose="02020603050405020304" pitchFamily="18" charset="0"/>
              </a:rPr>
              <a:t>%</a:t>
            </a:r>
            <a:r>
              <a:rPr lang="en-US" altLang="zh-TW" sz="2600" dirty="0">
                <a:solidFill>
                  <a:schemeClr val="bg1">
                    <a:lumMod val="65000"/>
                  </a:schemeClr>
                </a:solidFill>
                <a:latin typeface="High Tower Text" pitchFamily="18" charset="0"/>
              </a:rPr>
              <a:t> </a:t>
            </a:r>
            <a:r>
              <a:rPr lang="en-US" altLang="zh-TW" sz="2600" b="1" dirty="0">
                <a:solidFill>
                  <a:schemeClr val="bg1">
                    <a:lumMod val="65000"/>
                  </a:schemeClr>
                </a:solidFill>
                <a:latin typeface="High Tower Text" pitchFamily="18" charset="0"/>
              </a:rPr>
              <a:t>echo 'a\</a:t>
            </a:r>
            <a:r>
              <a:rPr lang="en-US" altLang="zh-TW" sz="2600" b="1" dirty="0" err="1">
                <a:solidFill>
                  <a:schemeClr val="bg1">
                    <a:lumMod val="65000"/>
                  </a:schemeClr>
                </a:solidFill>
                <a:latin typeface="High Tower Text" pitchFamily="18" charset="0"/>
              </a:rPr>
              <a:t>nb</a:t>
            </a:r>
            <a:r>
              <a:rPr lang="en-US" altLang="zh-TW" sz="2600" b="1" dirty="0">
                <a:solidFill>
                  <a:schemeClr val="bg1">
                    <a:lumMod val="65000"/>
                  </a:schemeClr>
                </a:solidFill>
                <a:latin typeface="High Tower Text" pitchFamily="18" charset="0"/>
              </a:rPr>
              <a:t>'</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a</a:t>
            </a:r>
          </a:p>
          <a:p>
            <a:pPr marL="0" indent="0" eaLnBrk="1" hangingPunct="1">
              <a:lnSpc>
                <a:spcPct val="85000"/>
              </a:lnSpc>
              <a:spcBef>
                <a:spcPts val="0"/>
              </a:spcBef>
              <a:buFontTx/>
              <a:buNone/>
            </a:pPr>
            <a:r>
              <a:rPr lang="en-US" altLang="zh-TW" sz="2600" b="1" dirty="0">
                <a:solidFill>
                  <a:schemeClr val="bg1">
                    <a:lumMod val="65000"/>
                  </a:schemeClr>
                </a:solidFill>
                <a:latin typeface="High Tower Text" pitchFamily="18" charset="0"/>
              </a:rPr>
              <a:t>     b</a:t>
            </a:r>
          </a:p>
          <a:p>
            <a:pPr marL="0" indent="0" eaLnBrk="1" hangingPunct="1">
              <a:lnSpc>
                <a:spcPct val="85000"/>
              </a:lnSpc>
              <a:spcBef>
                <a:spcPts val="0"/>
              </a:spcBef>
              <a:buNone/>
            </a:pPr>
            <a:r>
              <a:rPr lang="en-US" altLang="zh-TW" sz="2600" dirty="0">
                <a:solidFill>
                  <a:schemeClr val="bg1">
                    <a:lumMod val="65000"/>
                  </a:schemeClr>
                </a:solidFill>
                <a:latin typeface="Times New Roman" panose="02020603050405020304" pitchFamily="18" charset="0"/>
                <a:cs typeface="Times New Roman" panose="02020603050405020304" pitchFamily="18" charset="0"/>
              </a:rPr>
              <a:t> </a:t>
            </a: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a:t>
            </a:r>
            <a:r>
              <a:rPr lang="en-US" altLang="zh-TW" sz="2800" dirty="0">
                <a:solidFill>
                  <a:srgbClr val="0033CC"/>
                </a:solidFill>
              </a:rPr>
              <a:t>use \\</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Tree>
    <p:extLst>
      <p:ext uri="{BB962C8B-B14F-4D97-AF65-F5344CB8AC3E}">
        <p14:creationId xmlns:p14="http://schemas.microsoft.com/office/powerpoint/2010/main" val="1812054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How does </a:t>
            </a:r>
            <a:r>
              <a:rPr lang="en-US" altLang="zh-TW" sz="5400" dirty="0">
                <a:solidFill>
                  <a:srgbClr val="0033CC"/>
                </a:solidFill>
                <a:latin typeface="High Tower Text" panose="02040502050506030303" pitchFamily="18" charset="0"/>
              </a:rPr>
              <a:t>echo</a:t>
            </a:r>
            <a:r>
              <a:rPr lang="en-US" altLang="zh-TW" sz="4000" dirty="0">
                <a:solidFill>
                  <a:srgbClr val="0033CC"/>
                </a:solidFill>
              </a:rPr>
              <a:t> interpret the \ symbol?</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       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0033CC"/>
                </a:solidFill>
                <a:latin typeface="High Tower Text" pitchFamily="18" charset="0"/>
              </a:rPr>
              <a:t>\\</a:t>
            </a:r>
            <a:r>
              <a:rPr lang="en-US" altLang="zh-TW" sz="2600" b="1" dirty="0" err="1">
                <a:latin typeface="High Tower Text" pitchFamily="18" charset="0"/>
              </a:rPr>
              <a:t>tb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tb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\T</a:t>
            </a:r>
            <a:r>
              <a:rPr lang="en-US" altLang="zh-TW" sz="2600" b="1" dirty="0">
                <a:latin typeface="High Tower Text" pitchFamily="18" charset="0"/>
              </a:rPr>
              <a:t>b'</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a:latin typeface="High Tower Text" pitchFamily="18" charset="0"/>
              </a:rPr>
              <a:t>Tb</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err="1">
                <a:latin typeface="High Tower Text" pitchFamily="18" charset="0"/>
              </a:rPr>
              <a:t>nb</a:t>
            </a:r>
            <a:r>
              <a:rPr lang="en-US" altLang="zh-TW" sz="2600" b="1" dirty="0">
                <a:latin typeface="High Tower Text" pitchFamily="18" charset="0"/>
              </a:rPr>
              <a:t>'</a:t>
            </a:r>
          </a:p>
          <a:p>
            <a:pPr marL="0" indent="0" eaLnBrk="1" hangingPunct="1">
              <a:lnSpc>
                <a:spcPct val="85000"/>
              </a:lnSpc>
              <a:spcBef>
                <a:spcPts val="0"/>
              </a:spcBef>
              <a:buFontTx/>
              <a:buNone/>
            </a:pPr>
            <a:r>
              <a:rPr lang="en-US" altLang="zh-TW" sz="2600" b="1" dirty="0">
                <a:latin typeface="High Tower Text" pitchFamily="18" charset="0"/>
              </a:rPr>
              <a:t>     a</a:t>
            </a:r>
          </a:p>
          <a:p>
            <a:pPr marL="0" indent="0" eaLnBrk="1" hangingPunct="1">
              <a:lnSpc>
                <a:spcPct val="85000"/>
              </a:lnSpc>
              <a:spcBef>
                <a:spcPts val="0"/>
              </a:spcBef>
              <a:buFontTx/>
              <a:buNone/>
            </a:pPr>
            <a:r>
              <a:rPr lang="en-US" altLang="zh-TW" sz="2600" b="1" dirty="0">
                <a:latin typeface="High Tower Text" pitchFamily="18" charset="0"/>
              </a:rPr>
              <a:t>     b</a:t>
            </a: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err="1">
                <a:solidFill>
                  <a:srgbClr val="FF9900"/>
                </a:solidFill>
                <a:latin typeface="High Tower Text" pitchFamily="18" charset="0"/>
              </a:rPr>
              <a:t>m</a:t>
            </a:r>
            <a:r>
              <a:rPr lang="en-US" altLang="zh-TW" sz="2600" b="1" dirty="0" err="1">
                <a:latin typeface="High Tower Text" pitchFamily="18" charset="0"/>
              </a:rPr>
              <a:t>b</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r>
              <a:rPr lang="en-US" altLang="zh-TW" sz="2600" b="1" dirty="0" err="1">
                <a:latin typeface="High Tower Text" pitchFamily="18" charset="0"/>
              </a:rPr>
              <a:t>mb</a:t>
            </a:r>
            <a:endParaRPr lang="en-US" altLang="zh-TW" sz="2600" b="1" dirty="0">
              <a:latin typeface="High Tower Text" pitchFamily="18" charset="0"/>
            </a:endParaRPr>
          </a:p>
          <a:p>
            <a:pPr marL="0" indent="0" eaLnBrk="1" hangingPunct="1">
              <a:lnSpc>
                <a:spcPct val="85000"/>
              </a:lnSpc>
              <a:spcBef>
                <a:spcPts val="0"/>
              </a:spcBef>
              <a:buNone/>
            </a:pPr>
            <a:r>
              <a:rPr lang="en-US" altLang="zh-TW" sz="2600" dirty="0">
                <a:latin typeface="Times New Roman" panose="02020603050405020304" pitchFamily="18" charset="0"/>
                <a:cs typeface="Times New Roman" panose="02020603050405020304" pitchFamily="18" charset="0"/>
              </a:rPr>
              <a:t>     %</a:t>
            </a:r>
            <a:r>
              <a:rPr lang="en-US" altLang="zh-TW" sz="2600" dirty="0">
                <a:latin typeface="High Tower Text" pitchFamily="18" charset="0"/>
              </a:rPr>
              <a:t> </a:t>
            </a:r>
            <a:r>
              <a:rPr lang="en-US" altLang="zh-TW" sz="2600" b="1" dirty="0">
                <a:latin typeface="High Tower Text" pitchFamily="18" charset="0"/>
              </a:rPr>
              <a:t>echo 'a</a:t>
            </a:r>
            <a:r>
              <a:rPr lang="en-US" altLang="zh-TW" sz="2600" b="1" dirty="0">
                <a:solidFill>
                  <a:srgbClr val="FF9900"/>
                </a:solidFill>
                <a:latin typeface="High Tower Text" pitchFamily="18" charset="0"/>
              </a:rPr>
              <a:t>\</a:t>
            </a:r>
            <a:r>
              <a:rPr lang="en-US" altLang="zh-TW" sz="2600" b="1" dirty="0">
                <a:latin typeface="High Tower Text" pitchFamily="18" charset="0"/>
              </a:rPr>
              <a:t>'</a:t>
            </a:r>
          </a:p>
          <a:p>
            <a:pPr marL="0" indent="0" eaLnBrk="1" hangingPunct="1">
              <a:lnSpc>
                <a:spcPct val="85000"/>
              </a:lnSpc>
              <a:spcBef>
                <a:spcPts val="0"/>
              </a:spcBef>
              <a:buNone/>
            </a:pPr>
            <a:r>
              <a:rPr lang="en-US" altLang="zh-TW" sz="2600" b="1" dirty="0">
                <a:latin typeface="High Tower Text" pitchFamily="18" charset="0"/>
              </a:rPr>
              <a:t>     a</a:t>
            </a:r>
            <a:r>
              <a:rPr lang="en-US" altLang="zh-TW" sz="2600" b="1" dirty="0">
                <a:solidFill>
                  <a:srgbClr val="FF0000"/>
                </a:solidFill>
                <a:latin typeface="High Tower Text" pitchFamily="18" charset="0"/>
              </a:rPr>
              <a:t>\</a:t>
            </a:r>
            <a:endParaRPr lang="en-US" altLang="zh-TW" sz="2600" dirty="0">
              <a:solidFill>
                <a:srgbClr val="FF0000"/>
              </a:solidFill>
              <a:latin typeface="High Tower Text" pitchFamily="18" charset="0"/>
            </a:endParaRPr>
          </a:p>
          <a:p>
            <a:pPr marL="0" indent="0" eaLnBrk="1" hangingPunct="1">
              <a:lnSpc>
                <a:spcPct val="90000"/>
              </a:lnSpc>
              <a:buNone/>
            </a:pPr>
            <a:r>
              <a:rPr lang="en-US" altLang="zh-TW" sz="2800" dirty="0"/>
              <a:t>So, to make a \ print as a </a:t>
            </a:r>
            <a:r>
              <a:rPr lang="en-US" altLang="zh-TW" sz="2800" dirty="0">
                <a:solidFill>
                  <a:srgbClr val="FF0000"/>
                </a:solidFill>
              </a:rPr>
              <a:t>\</a:t>
            </a:r>
            <a:r>
              <a:rPr lang="en-US" altLang="zh-TW" sz="2800" dirty="0"/>
              <a:t> without getting used to interpret the next symbol, either: use </a:t>
            </a:r>
            <a:r>
              <a:rPr lang="en-US" altLang="zh-TW" sz="2800" dirty="0">
                <a:solidFill>
                  <a:srgbClr val="0033CC"/>
                </a:solidFill>
              </a:rPr>
              <a:t>\\</a:t>
            </a:r>
            <a:r>
              <a:rPr lang="en-US" altLang="zh-TW" sz="2800" dirty="0"/>
              <a:t>, or check that the </a:t>
            </a:r>
            <a:r>
              <a:rPr lang="en-US" altLang="zh-TW" sz="2800" dirty="0">
                <a:solidFill>
                  <a:srgbClr val="FF9900"/>
                </a:solidFill>
              </a:rPr>
              <a:t>next symbol doesn’t have special meaning</a:t>
            </a:r>
            <a:r>
              <a:rPr lang="en-US" altLang="zh-TW" sz="2800" dirty="0"/>
              <a:t>.</a:t>
            </a:r>
            <a:endParaRPr lang="en-US" altLang="zh-TW" sz="2800" dirty="0">
              <a:latin typeface="High Tower Text" pitchFamily="18" charset="0"/>
            </a:endParaRPr>
          </a:p>
        </p:txBody>
      </p:sp>
      <p:sp>
        <p:nvSpPr>
          <p:cNvPr id="4" name="Rectangle 3"/>
          <p:cNvSpPr/>
          <p:nvPr/>
        </p:nvSpPr>
        <p:spPr bwMode="auto">
          <a:xfrm>
            <a:off x="4800600" y="2667000"/>
            <a:ext cx="2971800" cy="1600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sz="2400" b="0" dirty="0">
                <a:solidFill>
                  <a:srgbClr val="000000"/>
                </a:solidFill>
                <a:latin typeface="Arial" charset="0"/>
                <a:ea typeface="新細明體" charset="-120"/>
                <a:cs typeface="Arial" pitchFamily="34" charset="0"/>
              </a:rPr>
              <a:t>That is why only </a:t>
            </a:r>
            <a:r>
              <a:rPr lang="en-US" sz="2400" b="0" dirty="0">
                <a:solidFill>
                  <a:srgbClr val="FF0000"/>
                </a:solidFill>
                <a:latin typeface="Arial" charset="0"/>
                <a:ea typeface="新細明體" charset="-120"/>
                <a:cs typeface="Arial" pitchFamily="34" charset="0"/>
              </a:rPr>
              <a:t>these four </a:t>
            </a:r>
            <a:r>
              <a:rPr lang="en-US" sz="2400" b="0" dirty="0">
                <a:solidFill>
                  <a:srgbClr val="000000"/>
                </a:solidFill>
                <a:latin typeface="Arial" charset="0"/>
                <a:ea typeface="新細明體" charset="-120"/>
                <a:cs typeface="Arial" pitchFamily="34" charset="0"/>
              </a:rPr>
              <a:t>outputs have backslashes in them.</a:t>
            </a:r>
          </a:p>
        </p:txBody>
      </p:sp>
      <p:cxnSp>
        <p:nvCxnSpPr>
          <p:cNvPr id="5" name="Straight Arrow Connector 4"/>
          <p:cNvCxnSpPr/>
          <p:nvPr/>
        </p:nvCxnSpPr>
        <p:spPr bwMode="auto">
          <a:xfrm flipH="1" flipV="1">
            <a:off x="1295400" y="2514600"/>
            <a:ext cx="3810000" cy="6096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 name="Straight Arrow Connector 5"/>
          <p:cNvCxnSpPr/>
          <p:nvPr/>
        </p:nvCxnSpPr>
        <p:spPr bwMode="auto">
          <a:xfrm flipH="1" flipV="1">
            <a:off x="1407318" y="3152775"/>
            <a:ext cx="3605213" cy="476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7" name="Straight Arrow Connector 6"/>
          <p:cNvCxnSpPr/>
          <p:nvPr/>
        </p:nvCxnSpPr>
        <p:spPr bwMode="auto">
          <a:xfrm flipH="1">
            <a:off x="1447800" y="3352800"/>
            <a:ext cx="3564731" cy="14859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2" name="Straight Arrow Connector 11"/>
          <p:cNvCxnSpPr>
            <a:cxnSpLocks/>
          </p:cNvCxnSpPr>
          <p:nvPr/>
        </p:nvCxnSpPr>
        <p:spPr bwMode="auto">
          <a:xfrm flipH="1">
            <a:off x="990600" y="3414713"/>
            <a:ext cx="4138613" cy="207168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Rectangle 8"/>
          <p:cNvSpPr/>
          <p:nvPr/>
        </p:nvSpPr>
        <p:spPr bwMode="auto">
          <a:xfrm>
            <a:off x="2133600" y="914400"/>
            <a:ext cx="4800600" cy="266700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1" hangingPunct="1"/>
            <a:r>
              <a:rPr lang="en-US" sz="2400" b="0" dirty="0">
                <a:solidFill>
                  <a:srgbClr val="000000"/>
                </a:solidFill>
                <a:latin typeface="Arial" charset="0"/>
                <a:ea typeface="新細明體" charset="-120"/>
                <a:cs typeface="Arial" pitchFamily="34" charset="0"/>
              </a:rPr>
              <a:t>Note: </a:t>
            </a:r>
            <a:r>
              <a:rPr lang="en-US" altLang="zh-TW" sz="2400" b="0" dirty="0" smtClean="0">
                <a:solidFill>
                  <a:srgbClr val="000000"/>
                </a:solidFill>
                <a:latin typeface="Arial" charset="0"/>
                <a:ea typeface="新細明體" charset="-120"/>
                <a:cs typeface="Arial" pitchFamily="34" charset="0"/>
              </a:rPr>
              <a:t>It turns out that this is a difference between </a:t>
            </a:r>
            <a:r>
              <a:rPr lang="en-US" altLang="zh-TW" sz="2400" b="0" dirty="0" err="1" smtClean="0">
                <a:solidFill>
                  <a:srgbClr val="000000"/>
                </a:solidFill>
                <a:latin typeface="Arial" charset="0"/>
                <a:ea typeface="新細明體" charset="-120"/>
                <a:cs typeface="Arial" pitchFamily="34" charset="0"/>
              </a:rPr>
              <a:t>csh</a:t>
            </a:r>
            <a:r>
              <a:rPr lang="en-US" altLang="zh-TW" sz="2400" b="0" dirty="0" smtClean="0">
                <a:solidFill>
                  <a:srgbClr val="000000"/>
                </a:solidFill>
                <a:latin typeface="Arial" charset="0"/>
                <a:ea typeface="新細明體" charset="-120"/>
                <a:cs typeface="Arial" pitchFamily="34" charset="0"/>
              </a:rPr>
              <a:t> and </a:t>
            </a:r>
            <a:r>
              <a:rPr lang="en-US" altLang="zh-TW" sz="2400" b="0" dirty="0" err="1" smtClean="0">
                <a:solidFill>
                  <a:srgbClr val="000000"/>
                </a:solidFill>
                <a:latin typeface="Arial" charset="0"/>
                <a:ea typeface="新細明體" charset="-120"/>
                <a:cs typeface="Arial" pitchFamily="34" charset="0"/>
              </a:rPr>
              <a:t>tcsh</a:t>
            </a:r>
            <a:r>
              <a:rPr lang="en-US" sz="2400" b="0" dirty="0" smtClean="0">
                <a:solidFill>
                  <a:srgbClr val="000000"/>
                </a:solidFill>
                <a:latin typeface="Arial" charset="0"/>
                <a:ea typeface="新細明體" charset="-120"/>
                <a:cs typeface="Arial" pitchFamily="34" charset="0"/>
              </a:rPr>
              <a:t>.</a:t>
            </a:r>
          </a:p>
          <a:p>
            <a:pPr algn="ctr" eaLnBrk="1" hangingPunct="1"/>
            <a:r>
              <a:rPr lang="en-US" sz="2400" b="0" dirty="0" smtClean="0">
                <a:solidFill>
                  <a:srgbClr val="000000"/>
                </a:solidFill>
                <a:latin typeface="Arial" charset="0"/>
                <a:ea typeface="新細明體" charset="-120"/>
                <a:cs typeface="Arial" pitchFamily="34" charset="0"/>
              </a:rPr>
              <a:t>(In the Cygwin I use, </a:t>
            </a:r>
            <a:r>
              <a:rPr lang="en-US" sz="2400" b="0" dirty="0" err="1" smtClean="0">
                <a:solidFill>
                  <a:srgbClr val="000000"/>
                </a:solidFill>
                <a:latin typeface="Arial" charset="0"/>
                <a:ea typeface="新細明體" charset="-120"/>
                <a:cs typeface="Arial" pitchFamily="34" charset="0"/>
              </a:rPr>
              <a:t>csh</a:t>
            </a:r>
            <a:r>
              <a:rPr lang="en-US" sz="2400" b="0" dirty="0" smtClean="0">
                <a:solidFill>
                  <a:srgbClr val="000000"/>
                </a:solidFill>
                <a:latin typeface="Arial" charset="0"/>
                <a:ea typeface="新細明體" charset="-120"/>
                <a:cs typeface="Arial" pitchFamily="34" charset="0"/>
              </a:rPr>
              <a:t> is just mapped to </a:t>
            </a:r>
            <a:r>
              <a:rPr lang="en-US" sz="2400" b="0" dirty="0" err="1" smtClean="0">
                <a:solidFill>
                  <a:srgbClr val="000000"/>
                </a:solidFill>
                <a:latin typeface="Arial" charset="0"/>
                <a:ea typeface="新細明體" charset="-120"/>
                <a:cs typeface="Arial" pitchFamily="34" charset="0"/>
              </a:rPr>
              <a:t>tcsh</a:t>
            </a:r>
            <a:r>
              <a:rPr lang="en-US" sz="2400" b="0" dirty="0" smtClean="0">
                <a:solidFill>
                  <a:srgbClr val="000000"/>
                </a:solidFill>
                <a:latin typeface="Arial" charset="0"/>
                <a:ea typeface="新細明體" charset="-120"/>
                <a:cs typeface="Arial" pitchFamily="34" charset="0"/>
              </a:rPr>
              <a:t>, so the difference does not appear.)</a:t>
            </a:r>
            <a:r>
              <a:rPr lang="en-US" sz="2400" b="0" dirty="0" smtClean="0">
                <a:solidFill>
                  <a:srgbClr val="000000"/>
                </a:solidFill>
                <a:latin typeface="Arial" charset="0"/>
                <a:ea typeface="新細明體" charset="-120"/>
                <a:cs typeface="Arial" pitchFamily="34" charset="0"/>
              </a:rPr>
              <a:t> </a:t>
            </a:r>
            <a:endParaRPr lang="en-US" sz="2400" b="0" dirty="0">
              <a:solidFill>
                <a:srgbClr val="000000"/>
              </a:solidFill>
              <a:latin typeface="Arial" charset="0"/>
              <a:ea typeface="新細明體" charset="-120"/>
              <a:cs typeface="Arial" pitchFamily="34" charset="0"/>
            </a:endParaRPr>
          </a:p>
          <a:p>
            <a:pPr algn="ctr" eaLnBrk="1" hangingPunct="1"/>
            <a:r>
              <a:rPr lang="en-US" sz="2400" b="0" dirty="0">
                <a:solidFill>
                  <a:srgbClr val="000000"/>
                </a:solidFill>
                <a:latin typeface="Arial" charset="0"/>
                <a:ea typeface="新細明體" charset="-120"/>
                <a:cs typeface="Arial" pitchFamily="34" charset="0"/>
              </a:rPr>
              <a:t>Well: this slide presents </a:t>
            </a:r>
            <a:r>
              <a:rPr lang="en-US" sz="2400" b="0" dirty="0" smtClean="0">
                <a:solidFill>
                  <a:srgbClr val="000000"/>
                </a:solidFill>
                <a:latin typeface="Arial" charset="0"/>
                <a:ea typeface="新細明體" charset="-120"/>
                <a:cs typeface="Arial" pitchFamily="34" charset="0"/>
              </a:rPr>
              <a:t>result </a:t>
            </a:r>
            <a:r>
              <a:rPr lang="en-US" sz="2400" b="0" dirty="0">
                <a:solidFill>
                  <a:srgbClr val="000000"/>
                </a:solidFill>
                <a:latin typeface="Arial" charset="0"/>
                <a:ea typeface="新細明體" charset="-120"/>
                <a:cs typeface="Arial" pitchFamily="34" charset="0"/>
              </a:rPr>
              <a:t>that I’m </a:t>
            </a:r>
            <a:r>
              <a:rPr lang="en-US" sz="2400" b="0" dirty="0" smtClean="0">
                <a:solidFill>
                  <a:srgbClr val="000000"/>
                </a:solidFill>
                <a:latin typeface="Arial" charset="0"/>
                <a:ea typeface="新細明體" charset="-120"/>
                <a:cs typeface="Arial" pitchFamily="34" charset="0"/>
              </a:rPr>
              <a:t>teaching, so </a:t>
            </a:r>
            <a:r>
              <a:rPr lang="en-US" sz="2400" b="0" dirty="0" smtClean="0">
                <a:solidFill>
                  <a:srgbClr val="000000"/>
                </a:solidFill>
                <a:latin typeface="Arial" charset="0"/>
                <a:ea typeface="新細明體" charset="-120"/>
                <a:cs typeface="Arial" pitchFamily="34" charset="0"/>
              </a:rPr>
              <a:t>use </a:t>
            </a:r>
            <a:r>
              <a:rPr lang="en-US" sz="2400" b="0" dirty="0" err="1" smtClean="0">
                <a:solidFill>
                  <a:srgbClr val="000000"/>
                </a:solidFill>
                <a:latin typeface="Arial" charset="0"/>
                <a:ea typeface="新細明體" charset="-120"/>
                <a:cs typeface="Arial" pitchFamily="34" charset="0"/>
              </a:rPr>
              <a:t>tcsh</a:t>
            </a:r>
            <a:r>
              <a:rPr lang="en-US" sz="2400" b="0" dirty="0" smtClean="0">
                <a:solidFill>
                  <a:srgbClr val="000000"/>
                </a:solidFill>
                <a:latin typeface="Arial" charset="0"/>
                <a:ea typeface="新細明體" charset="-120"/>
                <a:cs typeface="Arial" pitchFamily="34" charset="0"/>
              </a:rPr>
              <a:t>.</a:t>
            </a:r>
            <a:endParaRPr lang="en-US" sz="2400" b="0" dirty="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31122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11549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hit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Ctrl</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get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back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prompt</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03758886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 </a:t>
            </a:r>
            <a:endPar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1667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 </a:t>
            </a:r>
            <a:endPar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hit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Ctrl</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get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back to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the</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prompt</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168932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0066CC"/>
                </a:solidFill>
              </a:rPr>
              <a:t>if</a:t>
            </a:r>
          </a:p>
          <a:p>
            <a:pPr lvl="1">
              <a:lnSpc>
                <a:spcPct val="90000"/>
              </a:lnSpc>
              <a:spcBef>
                <a:spcPct val="0"/>
              </a:spcBef>
              <a:tabLst>
                <a:tab pos="2974975" algn="l"/>
              </a:tabLst>
            </a:pPr>
            <a:r>
              <a:rPr lang="en-US" altLang="zh-TW" b="0" kern="0" dirty="0" smtClean="0">
                <a:solidFill>
                  <a:srgbClr val="0066CC"/>
                </a:solidFill>
              </a:rPr>
              <a:t>then, else, </a:t>
            </a:r>
            <a:r>
              <a:rPr lang="en-US" altLang="zh-TW" b="0" kern="0" dirty="0" err="1" smtClean="0">
                <a:solidFill>
                  <a:srgbClr val="0066CC"/>
                </a:solidFill>
              </a:rPr>
              <a:t>endif</a:t>
            </a:r>
            <a:endParaRPr lang="en-US" altLang="zh-TW" b="0" kern="0" dirty="0" smtClean="0">
              <a:solidFill>
                <a:srgbClr val="0066CC"/>
              </a:solidFill>
            </a:endParaRPr>
          </a:p>
          <a:p>
            <a:pPr>
              <a:lnSpc>
                <a:spcPct val="90000"/>
              </a:lnSpc>
              <a:spcBef>
                <a:spcPct val="0"/>
              </a:spcBef>
              <a:tabLst>
                <a:tab pos="2974975" algn="l"/>
              </a:tabLst>
            </a:pPr>
            <a:r>
              <a:rPr lang="en-US" altLang="zh-TW" sz="3600" b="0" kern="0" dirty="0" smtClean="0">
                <a:solidFill>
                  <a:srgbClr val="C0C0C0"/>
                </a:solidFill>
              </a:rPr>
              <a:t>switch</a:t>
            </a:r>
          </a:p>
          <a:p>
            <a:pPr lvl="1">
              <a:lnSpc>
                <a:spcPct val="90000"/>
              </a:lnSpc>
              <a:spcBef>
                <a:spcPct val="0"/>
              </a:spcBef>
              <a:tabLst>
                <a:tab pos="2974975" algn="l"/>
              </a:tabLst>
            </a:pPr>
            <a:r>
              <a:rPr lang="en-US" altLang="zh-TW" b="0" kern="0" dirty="0" smtClean="0">
                <a:solidFill>
                  <a:srgbClr val="C0C0C0"/>
                </a:solidFill>
              </a:rPr>
              <a:t>case, default, </a:t>
            </a:r>
            <a:r>
              <a:rPr lang="en-US" altLang="zh-TW" b="0" kern="0" dirty="0" err="1" smtClean="0">
                <a:solidFill>
                  <a:srgbClr val="C0C0C0"/>
                </a:solidFill>
              </a:rPr>
              <a:t>breaksw</a:t>
            </a:r>
            <a:r>
              <a:rPr lang="en-US" altLang="zh-TW" b="0" kern="0" dirty="0" smtClean="0">
                <a:solidFill>
                  <a:srgbClr val="C0C0C0"/>
                </a:solidFill>
              </a:rPr>
              <a:t>, </a:t>
            </a:r>
            <a:r>
              <a:rPr lang="en-US" altLang="zh-TW" b="0" kern="0" dirty="0" err="1" smtClean="0">
                <a:solidFill>
                  <a:srgbClr val="C0C0C0"/>
                </a:solidFill>
              </a:rPr>
              <a:t>endsw</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while</a:t>
            </a: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extLst>
      <p:ext uri="{BB962C8B-B14F-4D97-AF65-F5344CB8AC3E}">
        <p14:creationId xmlns:p14="http://schemas.microsoft.com/office/powerpoint/2010/main" val="13178442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6506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26437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1800" b="1" dirty="0">
                <a:solidFill>
                  <a:schemeClr val="bg1"/>
                </a:solidFill>
                <a:latin typeface="Times New Roman" panose="02020603050405020304" pitchFamily="18" charset="0"/>
                <a:cs typeface="Times New Roman" panose="02020603050405020304" pitchFamily="18" charset="0"/>
              </a:rPr>
              <a:t>                     </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1"/>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1"/>
                </a:solidFill>
                <a:latin typeface="Times New Roman" panose="02020603050405020304" pitchFamily="18" charset="0"/>
                <a:cs typeface="Times New Roman" panose="02020603050405020304" pitchFamily="18" charset="0"/>
              </a:rPr>
              <a:t>% 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69388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rgbClr val="FF0000"/>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echo '</a:t>
            </a: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2600" dirty="0">
                <a:solidFill>
                  <a:schemeClr val="bg1"/>
                </a:solidFill>
                <a:latin typeface="Times New Roman" panose="02020603050405020304" pitchFamily="18" charset="0"/>
                <a:cs typeface="Times New Roman" panose="02020603050405020304" pitchFamily="18" charset="0"/>
              </a:rPr>
              <a:t>'</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dirty="0">
                <a:solidFill>
                  <a:schemeClr val="bg1"/>
                </a:solidFill>
                <a:latin typeface="Times New Roman" panose="02020603050405020304" pitchFamily="18" charset="0"/>
                <a:cs typeface="Times New Roman" panose="02020603050405020304" pitchFamily="18" charset="0"/>
              </a:rPr>
              <a:t>| </a:t>
            </a:r>
            <a:r>
              <a:rPr lang="es-ES" altLang="zh-TW" sz="2600" dirty="0" err="1">
                <a:solidFill>
                  <a:schemeClr val="bg1"/>
                </a:solidFill>
                <a:latin typeface="Times New Roman" panose="02020603050405020304" pitchFamily="18" charset="0"/>
                <a:cs typeface="Times New Roman" panose="02020603050405020304" pitchFamily="18" charset="0"/>
              </a:rPr>
              <a:t>xargs</a:t>
            </a:r>
            <a:r>
              <a:rPr lang="es-ES" altLang="zh-TW" sz="2600" dirty="0">
                <a:solidFill>
                  <a:schemeClr val="bg1"/>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1"/>
                </a:solidFill>
                <a:latin typeface="Times New Roman" panose="02020603050405020304" pitchFamily="18" charset="0"/>
                <a:cs typeface="Times New Roman" panose="02020603050405020304" pitchFamily="18" charset="0"/>
              </a:rPr>
              <a:t>\\</a:t>
            </a:r>
            <a:r>
              <a:rPr lang="es-ES" altLang="zh-TW" sz="9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rPr>
              <a:t>              </a:t>
            </a:r>
            <a:r>
              <a:rPr lang="es-ES" altLang="zh-TW" sz="2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41541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a:t>
            </a: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751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ls</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TW" sz="2800" dirty="0"/>
              <a:t>Here, we see that the current directory holds just two files that have one-letter names. </a:t>
            </a:r>
            <a:endParaRPr lang="en-US" altLang="zh-TW" sz="2800" dirty="0">
              <a:latin typeface="High Tower Text" pitchFamily="18" charset="0"/>
            </a:endParaRPr>
          </a:p>
        </p:txBody>
      </p:sp>
    </p:spTree>
    <p:extLst>
      <p:ext uri="{BB962C8B-B14F-4D97-AF65-F5344CB8AC3E}">
        <p14:creationId xmlns:p14="http://schemas.microsoft.com/office/powerpoint/2010/main" val="9509839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echo </a:t>
            </a:r>
            <a:r>
              <a:rPr lang="es-ES" altLang="zh-TW" sz="2600" b="1"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a:t>Here, the ? is not quoted. So it will get expanded before calling echo. Thus, echo outputs the two file names. </a:t>
            </a:r>
            <a:endParaRPr lang="en-US" altLang="zh-TW" sz="2800" dirty="0">
              <a:latin typeface="High Tower Text" pitchFamily="18" charset="0"/>
            </a:endParaRPr>
          </a:p>
        </p:txBody>
      </p:sp>
    </p:spTree>
    <p:extLst>
      <p:ext uri="{BB962C8B-B14F-4D97-AF65-F5344CB8AC3E}">
        <p14:creationId xmlns:p14="http://schemas.microsoft.com/office/powerpoint/2010/main" val="32038618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 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90000"/>
              </a:lnSpc>
              <a:buNone/>
            </a:pPr>
            <a:endParaRPr lang="en-US" altLang="zh-TW" sz="2800" dirty="0"/>
          </a:p>
          <a:p>
            <a:pPr marL="0" indent="0" eaLnBrk="1" hangingPunct="1">
              <a:lnSpc>
                <a:spcPct val="90000"/>
              </a:lnSpc>
              <a:buNone/>
            </a:pPr>
            <a:r>
              <a:rPr lang="en-US" altLang="zh-TW" sz="2800" dirty="0"/>
              <a:t>Here, the output of the first echo is A B. These then become the arguments to the second echo. So it produces </a:t>
            </a:r>
            <a:r>
              <a:rPr lang="en-US" altLang="zh-TW" sz="2800" u="sng" dirty="0"/>
              <a:t>the same output as if you’d typed: echo A B</a:t>
            </a:r>
            <a:endParaRPr lang="en-US" altLang="zh-TW" sz="2800" u="sng" dirty="0">
              <a:latin typeface="High Tower Text" pitchFamily="18" charset="0"/>
            </a:endParaRPr>
          </a:p>
        </p:txBody>
      </p:sp>
    </p:spTree>
    <p:extLst>
      <p:ext uri="{BB962C8B-B14F-4D97-AF65-F5344CB8AC3E}">
        <p14:creationId xmlns:p14="http://schemas.microsoft.com/office/powerpoint/2010/main" val="303345842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 </a:t>
            </a:r>
            <a:br>
              <a:rPr lang="en-US" altLang="zh-TW" sz="2800" dirty="0"/>
            </a:br>
            <a:r>
              <a:rPr lang="en-US" altLang="zh-TW" sz="2800" dirty="0"/>
              <a:t/>
            </a:r>
            <a:br>
              <a:rPr lang="en-US" altLang="zh-TW" sz="2800" dirty="0"/>
            </a:br>
            <a:endParaRPr lang="en-US" altLang="zh-TW" sz="2800" dirty="0"/>
          </a:p>
        </p:txBody>
      </p:sp>
      <p:cxnSp>
        <p:nvCxnSpPr>
          <p:cNvPr id="7" name="Straight Arrow Connector 6"/>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8" name="Arc 7"/>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24387216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a </a:t>
            </a:r>
            <a:r>
              <a:rPr lang="en-US" altLang="zh-TW" sz="2800" dirty="0">
                <a:solidFill>
                  <a:srgbClr val="0033CC"/>
                </a:solidFill>
              </a:rPr>
              <a:t>question mark</a:t>
            </a:r>
            <a:r>
              <a:rPr lang="en-US" altLang="zh-TW" sz="2800" dirty="0"/>
              <a:t>,</a:t>
            </a:r>
            <a:r>
              <a:rPr lang="en-US" altLang="zh-TW" sz="2800" dirty="0">
                <a:solidFill>
                  <a:schemeClr val="bg1"/>
                </a:solidFill>
              </a:rPr>
              <a:t> which is NOT the same output that we would’ve gotten if we’d typed: echo ? (as can be seen here)</a:t>
            </a:r>
            <a:endParaRPr lang="en-US" altLang="zh-TW" sz="2800" dirty="0">
              <a:solidFill>
                <a:schemeClr val="bg1"/>
              </a:solidFill>
              <a:latin typeface="High Tower Text" pitchFamily="18" charset="0"/>
            </a:endParaRPr>
          </a:p>
        </p:txBody>
      </p:sp>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cxnSp>
        <p:nvCxnSpPr>
          <p:cNvPr id="7" name="Straight Arrow Connector 6"/>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Arc 8"/>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2034526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C0C0C0"/>
                </a:solidFill>
              </a:rPr>
              <a:t>if</a:t>
            </a:r>
          </a:p>
          <a:p>
            <a:pPr lvl="1">
              <a:lnSpc>
                <a:spcPct val="90000"/>
              </a:lnSpc>
              <a:spcBef>
                <a:spcPct val="0"/>
              </a:spcBef>
              <a:tabLst>
                <a:tab pos="2974975" algn="l"/>
              </a:tabLst>
            </a:pPr>
            <a:r>
              <a:rPr lang="en-US" altLang="zh-TW" b="0" kern="0" dirty="0" smtClean="0">
                <a:solidFill>
                  <a:srgbClr val="C0C0C0"/>
                </a:solidFill>
              </a:rPr>
              <a:t>then, else, </a:t>
            </a:r>
            <a:r>
              <a:rPr lang="en-US" altLang="zh-TW" b="0" kern="0" dirty="0" err="1" smtClean="0">
                <a:solidFill>
                  <a:srgbClr val="C0C0C0"/>
                </a:solidFill>
              </a:rPr>
              <a:t>endif</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0066CC"/>
                </a:solidFill>
              </a:rPr>
              <a:t>switch</a:t>
            </a:r>
          </a:p>
          <a:p>
            <a:pPr lvl="1">
              <a:lnSpc>
                <a:spcPct val="90000"/>
              </a:lnSpc>
              <a:spcBef>
                <a:spcPct val="0"/>
              </a:spcBef>
              <a:tabLst>
                <a:tab pos="2974975" algn="l"/>
              </a:tabLst>
            </a:pPr>
            <a:r>
              <a:rPr lang="en-US" altLang="zh-TW" b="0" kern="0" dirty="0" smtClean="0">
                <a:solidFill>
                  <a:srgbClr val="0066CC"/>
                </a:solidFill>
              </a:rPr>
              <a:t>case, default, </a:t>
            </a:r>
            <a:r>
              <a:rPr lang="en-US" altLang="zh-TW" b="0" kern="0" dirty="0" err="1" smtClean="0">
                <a:solidFill>
                  <a:srgbClr val="0066CC"/>
                </a:solidFill>
              </a:rPr>
              <a:t>breaksw</a:t>
            </a:r>
            <a:r>
              <a:rPr lang="en-US" altLang="zh-TW" b="0" kern="0" dirty="0" smtClean="0">
                <a:solidFill>
                  <a:srgbClr val="0066CC"/>
                </a:solidFill>
              </a:rPr>
              <a:t>, </a:t>
            </a:r>
            <a:r>
              <a:rPr lang="en-US" altLang="zh-TW" b="0" kern="0" dirty="0" err="1" smtClean="0">
                <a:solidFill>
                  <a:srgbClr val="0066CC"/>
                </a:solidFill>
              </a:rPr>
              <a:t>endsw</a:t>
            </a:r>
            <a:endParaRPr lang="en-US" altLang="zh-TW" b="0" kern="0" dirty="0" smtClean="0">
              <a:solidFill>
                <a:srgbClr val="0066CC"/>
              </a:solidFill>
            </a:endParaRPr>
          </a:p>
          <a:p>
            <a:pPr>
              <a:lnSpc>
                <a:spcPct val="90000"/>
              </a:lnSpc>
              <a:spcBef>
                <a:spcPct val="0"/>
              </a:spcBef>
              <a:tabLst>
                <a:tab pos="2974975" algn="l"/>
              </a:tabLst>
            </a:pPr>
            <a:r>
              <a:rPr lang="en-US" altLang="zh-TW" sz="3600" b="0" kern="0" dirty="0" smtClean="0">
                <a:solidFill>
                  <a:srgbClr val="C0C0C0"/>
                </a:solidFill>
              </a:rPr>
              <a:t>while</a:t>
            </a: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extLst>
      <p:ext uri="{BB962C8B-B14F-4D97-AF65-F5344CB8AC3E}">
        <p14:creationId xmlns:p14="http://schemas.microsoft.com/office/powerpoint/2010/main" val="198593199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a:t>
            </a:r>
            <a:r>
              <a:rPr lang="es-ES" altLang="zh-TW" sz="2600" dirty="0">
                <a:solidFill>
                  <a:srgbClr val="CC0099"/>
                </a:solidFill>
                <a:latin typeface="Times New Roman" panose="02020603050405020304" pitchFamily="18" charset="0"/>
                <a:cs typeface="Times New Roman" panose="02020603050405020304" pitchFamily="18" charset="0"/>
              </a:rPr>
              <a:t>echo </a:t>
            </a:r>
            <a:r>
              <a:rPr lang="es-ES" altLang="zh-TW" sz="2600" b="1" dirty="0">
                <a:solidFill>
                  <a:srgbClr val="CC0099"/>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CC0099"/>
                </a:solidFill>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b="1" dirty="0">
                <a:solidFill>
                  <a:srgbClr val="0C9B4D"/>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0C9B4D"/>
                </a:solidFill>
                <a:latin typeface="Times New Roman" panose="02020603050405020304" pitchFamily="18" charset="0"/>
                <a:cs typeface="Times New Roman" panose="02020603050405020304" pitchFamily="18" charset="0"/>
              </a:rPr>
              <a:t>echo '</a:t>
            </a:r>
            <a:r>
              <a:rPr lang="es-ES" altLang="zh-TW" sz="2600" b="1" dirty="0">
                <a:solidFill>
                  <a:srgbClr val="0C9B4D"/>
                </a:solidFill>
                <a:latin typeface="Times New Roman" panose="02020603050405020304" pitchFamily="18" charset="0"/>
                <a:cs typeface="Times New Roman" panose="02020603050405020304" pitchFamily="18" charset="0"/>
              </a:rPr>
              <a:t>?</a:t>
            </a:r>
            <a:r>
              <a:rPr lang="es-ES" altLang="zh-TW" sz="2600" dirty="0">
                <a:solidFill>
                  <a:srgbClr val="0C9B4D"/>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0033CC"/>
                </a:solidFill>
                <a:latin typeface="Times New Roman" panose="02020603050405020304" pitchFamily="18" charset="0"/>
                <a:cs typeface="Times New Roman" panose="02020603050405020304" pitchFamily="18" charset="0"/>
              </a:rPr>
              <a:t>?</a:t>
            </a:r>
          </a:p>
          <a:p>
            <a:pPr marL="0" indent="0" eaLnBrk="1" hangingPunct="1">
              <a:lnSpc>
                <a:spcPct val="90000"/>
              </a:lnSpc>
              <a:buNone/>
            </a:pPr>
            <a:r>
              <a:rPr lang="en-US" altLang="zh-TW" sz="2800" dirty="0"/>
              <a:t>The piped-input to </a:t>
            </a:r>
            <a:r>
              <a:rPr lang="en-US" altLang="zh-TW" sz="2800" dirty="0" err="1"/>
              <a:t>xargs</a:t>
            </a:r>
            <a:r>
              <a:rPr lang="en-US" altLang="zh-TW" sz="2800" dirty="0"/>
              <a:t> is just a </a:t>
            </a:r>
            <a:r>
              <a:rPr lang="en-US" altLang="zh-TW" sz="2800" dirty="0">
                <a:solidFill>
                  <a:srgbClr val="0C9B4D"/>
                </a:solidFill>
              </a:rPr>
              <a:t>question mark </a:t>
            </a:r>
            <a:r>
              <a:rPr lang="en-US" altLang="zh-TW" sz="2800" dirty="0"/>
              <a:t>(as  we see </a:t>
            </a:r>
            <a:r>
              <a:rPr lang="en-US" altLang="zh-TW" sz="2800" dirty="0">
                <a:solidFill>
                  <a:srgbClr val="0C9B4D"/>
                </a:solidFill>
              </a:rPr>
              <a:t>here</a:t>
            </a:r>
            <a:r>
              <a:rPr lang="en-US" altLang="zh-TW" sz="2800" dirty="0"/>
              <a:t>), but the output of </a:t>
            </a:r>
            <a:r>
              <a:rPr lang="en-US" altLang="zh-TW" sz="2800" dirty="0">
                <a:solidFill>
                  <a:srgbClr val="FF0000"/>
                </a:solidFill>
              </a:rPr>
              <a:t>the echo that receives its arguments from the pipe</a:t>
            </a:r>
            <a:r>
              <a:rPr lang="en-US" altLang="zh-TW" sz="2800" dirty="0"/>
              <a:t> is a </a:t>
            </a:r>
            <a:r>
              <a:rPr lang="en-US" altLang="zh-TW" sz="2800" dirty="0">
                <a:solidFill>
                  <a:srgbClr val="0033CC"/>
                </a:solidFill>
              </a:rPr>
              <a:t>question mark</a:t>
            </a:r>
            <a:r>
              <a:rPr lang="en-US" altLang="zh-TW" sz="2800" dirty="0"/>
              <a:t>, which is </a:t>
            </a:r>
            <a:r>
              <a:rPr lang="en-US" altLang="zh-TW" sz="2800" u="sng" dirty="0"/>
              <a:t>NOT</a:t>
            </a:r>
            <a:r>
              <a:rPr lang="en-US" altLang="zh-TW" sz="2800" dirty="0"/>
              <a:t> the same output that we would’ve gotten if we’d typed: </a:t>
            </a:r>
            <a:r>
              <a:rPr lang="en-US" altLang="zh-TW" sz="2800" u="sng" dirty="0"/>
              <a:t>echo ?</a:t>
            </a:r>
            <a:r>
              <a:rPr lang="en-US" altLang="zh-TW" sz="2800" dirty="0"/>
              <a:t> (as can be seen </a:t>
            </a:r>
            <a:r>
              <a:rPr lang="en-US" altLang="zh-TW" sz="2800" dirty="0">
                <a:solidFill>
                  <a:srgbClr val="CC0099"/>
                </a:solidFill>
              </a:rPr>
              <a:t>here</a:t>
            </a:r>
            <a:r>
              <a:rPr lang="en-US" altLang="zh-TW" sz="2800" dirty="0"/>
              <a:t>).</a:t>
            </a:r>
            <a:endParaRPr lang="en-US" altLang="zh-TW" sz="2800" dirty="0">
              <a:latin typeface="High Tower Text" pitchFamily="18" charset="0"/>
            </a:endParaRPr>
          </a:p>
        </p:txBody>
      </p:sp>
      <p:cxnSp>
        <p:nvCxnSpPr>
          <p:cNvPr id="6" name="Straight Arrow Connector 5"/>
          <p:cNvCxnSpPr/>
          <p:nvPr/>
        </p:nvCxnSpPr>
        <p:spPr bwMode="auto">
          <a:xfrm flipH="1" flipV="1">
            <a:off x="3581400" y="4267200"/>
            <a:ext cx="2173014" cy="9669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8" name="Straight Arrow Connector 7"/>
          <p:cNvCxnSpPr/>
          <p:nvPr/>
        </p:nvCxnSpPr>
        <p:spPr bwMode="auto">
          <a:xfrm flipH="1" flipV="1">
            <a:off x="762000" y="4495800"/>
            <a:ext cx="4572000" cy="1143000"/>
          </a:xfrm>
          <a:prstGeom prst="straightConnector1">
            <a:avLst/>
          </a:prstGeom>
          <a:solidFill>
            <a:schemeClr val="accent1"/>
          </a:solidFill>
          <a:ln w="38100" cap="flat" cmpd="sng" algn="ctr">
            <a:solidFill>
              <a:srgbClr val="0033CC"/>
            </a:solidFill>
            <a:prstDash val="solid"/>
            <a:round/>
            <a:headEnd type="none" w="med" len="med"/>
            <a:tailEnd type="triangle"/>
          </a:ln>
          <a:effectLst/>
        </p:spPr>
      </p:cxnSp>
      <p:sp>
        <p:nvSpPr>
          <p:cNvPr id="13" name="Arc 12"/>
          <p:cNvSpPr/>
          <p:nvPr/>
        </p:nvSpPr>
        <p:spPr bwMode="auto">
          <a:xfrm>
            <a:off x="-6477000" y="2476500"/>
            <a:ext cx="15544800" cy="4610100"/>
          </a:xfrm>
          <a:prstGeom prst="arc">
            <a:avLst>
              <a:gd name="adj1" fmla="val 16200000"/>
              <a:gd name="adj2" fmla="val 1033602"/>
            </a:avLst>
          </a:prstGeom>
          <a:noFill/>
          <a:ln w="38100" cap="flat" cmpd="sng" algn="ctr">
            <a:solidFill>
              <a:srgbClr val="CC0099"/>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16" name="Arc 15"/>
          <p:cNvSpPr/>
          <p:nvPr/>
        </p:nvSpPr>
        <p:spPr bwMode="auto">
          <a:xfrm rot="10800000">
            <a:off x="76197" y="3505199"/>
            <a:ext cx="4876801" cy="1823545"/>
          </a:xfrm>
          <a:prstGeom prst="arc">
            <a:avLst>
              <a:gd name="adj1" fmla="val 19332050"/>
              <a:gd name="adj2" fmla="val 1068241"/>
            </a:avLst>
          </a:prstGeom>
          <a:noFill/>
          <a:ln w="38100" cap="flat" cmpd="sng" algn="ctr">
            <a:solidFill>
              <a:srgbClr val="0C9B4D"/>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Tree>
    <p:extLst>
      <p:ext uri="{BB962C8B-B14F-4D97-AF65-F5344CB8AC3E}">
        <p14:creationId xmlns:p14="http://schemas.microsoft.com/office/powerpoint/2010/main" val="2281503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endParaRPr lang="es-ES" altLang="zh-TW" sz="26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TW" sz="2800" dirty="0"/>
              <a:t>Thus, we have discovered that the </a:t>
            </a:r>
            <a:r>
              <a:rPr lang="en-US" altLang="zh-TW" sz="2800" dirty="0" err="1"/>
              <a:t>xargs</a:t>
            </a:r>
            <a:r>
              <a:rPr lang="en-US" altLang="zh-TW" sz="2800" dirty="0"/>
              <a:t> command does not allow wildcard substitution before it passes arguments to the next command (</a:t>
            </a:r>
            <a:r>
              <a:rPr lang="en-US" altLang="zh-TW" sz="2800" i="1" dirty="0"/>
              <a:t>i.e.</a:t>
            </a:r>
            <a:r>
              <a:rPr lang="en-US" altLang="zh-TW" sz="2800" dirty="0"/>
              <a:t>, it passes arguments as-is).</a:t>
            </a:r>
            <a:endParaRPr lang="en-US" altLang="zh-TW" sz="2800" dirty="0">
              <a:latin typeface="High Tower Text" pitchFamily="18" charset="0"/>
            </a:endParaRPr>
          </a:p>
        </p:txBody>
      </p:sp>
    </p:spTree>
    <p:extLst>
      <p:ext uri="{BB962C8B-B14F-4D97-AF65-F5344CB8AC3E}">
        <p14:creationId xmlns:p14="http://schemas.microsoft.com/office/powerpoint/2010/main" val="37772487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Does </a:t>
            </a:r>
            <a:r>
              <a:rPr lang="en-US" altLang="zh-TW" sz="5400" dirty="0" err="1">
                <a:solidFill>
                  <a:srgbClr val="0033CC"/>
                </a:solidFill>
                <a:latin typeface="High Tower Text" panose="02040502050506030303" pitchFamily="18" charset="0"/>
              </a:rPr>
              <a:t>xargs</a:t>
            </a:r>
            <a:r>
              <a:rPr lang="en-US" altLang="zh-TW" sz="4000" dirty="0">
                <a:solidFill>
                  <a:srgbClr val="0033CC"/>
                </a:solidFill>
              </a:rPr>
              <a:t> do wildcard expansion?</a:t>
            </a:r>
          </a:p>
        </p:txBody>
      </p:sp>
      <p:sp>
        <p:nvSpPr>
          <p:cNvPr id="71683" name="Content Placeholder 2"/>
          <p:cNvSpPr>
            <a:spLocks noGrp="1"/>
          </p:cNvSpPr>
          <p:nvPr>
            <p:ph idx="4294967295"/>
          </p:nvPr>
        </p:nvSpPr>
        <p:spPr>
          <a:xfrm>
            <a:off x="152400" y="838200"/>
            <a:ext cx="8839200" cy="5562600"/>
          </a:xfrm>
        </p:spPr>
        <p:txBody>
          <a:bodyPr/>
          <a:lstStyle/>
          <a:p>
            <a:pPr marL="0" indent="0" eaLnBrk="1" hangingPunct="1">
              <a:buFontTx/>
              <a:buNone/>
            </a:pPr>
            <a:r>
              <a:rPr lang="en-US" altLang="zh-TW" sz="2800" dirty="0"/>
              <a:t>Consider:</a:t>
            </a:r>
          </a:p>
          <a:p>
            <a:pPr marL="0" indent="0" eaLnBrk="1" hangingPunct="1">
              <a:lnSpc>
                <a:spcPct val="85000"/>
              </a:lnSpc>
              <a:spcBef>
                <a:spcPts val="0"/>
              </a:spcBef>
              <a:buFontTx/>
              <a:buNone/>
            </a:pPr>
            <a:r>
              <a:rPr lang="en-US" altLang="zh-TW" sz="2600" dirty="0">
                <a:latin typeface="Times New Roman" panose="02020603050405020304" pitchFamily="18" charset="0"/>
                <a:cs typeface="Times New Roman" panose="02020603050405020304" pitchFamily="18" charset="0"/>
              </a:rPr>
              <a:t>     </a:t>
            </a:r>
            <a:r>
              <a:rPr lang="es-ES" altLang="zh-TW" sz="2600" dirty="0">
                <a:latin typeface="Times New Roman" panose="02020603050405020304" pitchFamily="18" charset="0"/>
                <a:cs typeface="Times New Roman" panose="02020603050405020304" pitchFamily="18" charset="0"/>
              </a:rPr>
              <a:t>% </a:t>
            </a:r>
            <a:r>
              <a:rPr lang="es-ES" altLang="zh-TW" sz="2600" dirty="0" err="1">
                <a:latin typeface="Times New Roman" panose="02020603050405020304" pitchFamily="18" charset="0"/>
                <a:cs typeface="Times New Roman" panose="02020603050405020304" pitchFamily="18" charset="0"/>
              </a:rPr>
              <a:t>ls</a:t>
            </a: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 B</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 echo '</a:t>
            </a:r>
            <a:r>
              <a:rPr lang="es-ES" altLang="zh-TW" sz="2600" b="1" dirty="0">
                <a:latin typeface="Times New Roman" panose="02020603050405020304" pitchFamily="18" charset="0"/>
                <a:cs typeface="Times New Roman" panose="02020603050405020304" pitchFamily="18" charset="0"/>
              </a:rPr>
              <a:t>?</a:t>
            </a:r>
            <a:r>
              <a:rPr lang="es-ES" altLang="zh-TW" sz="2600" dirty="0">
                <a:latin typeface="Times New Roman" panose="02020603050405020304" pitchFamily="18" charset="0"/>
                <a:cs typeface="Times New Roman" panose="02020603050405020304" pitchFamily="18" charset="0"/>
              </a:rPr>
              <a:t>' | </a:t>
            </a:r>
            <a:r>
              <a:rPr lang="es-ES" altLang="zh-TW" sz="2600" dirty="0" err="1">
                <a:latin typeface="Times New Roman" panose="02020603050405020304" pitchFamily="18" charset="0"/>
                <a:cs typeface="Times New Roman" panose="02020603050405020304" pitchFamily="18" charset="0"/>
              </a:rPr>
              <a:t>xargs</a:t>
            </a:r>
            <a:r>
              <a:rPr lang="es-ES" altLang="zh-TW" sz="2600" dirty="0">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     </a:t>
            </a:r>
            <a:r>
              <a:rPr lang="es-ES" altLang="zh-TW" sz="2600" b="1" dirty="0">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 echo `echo '</a:t>
            </a:r>
            <a:r>
              <a:rPr lang="es-ES" altLang="zh-TW" sz="600"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a:t>
            </a:r>
            <a:r>
              <a:rPr lang="es-ES" altLang="zh-TW" sz="600"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dirty="0">
                <a:solidFill>
                  <a:srgbClr val="FF0000"/>
                </a:solidFill>
                <a:latin typeface="Times New Roman" panose="02020603050405020304" pitchFamily="18" charset="0"/>
                <a:cs typeface="Times New Roman" panose="02020603050405020304" pitchFamily="18" charset="0"/>
              </a:rPr>
              <a:t>     A B</a:t>
            </a:r>
          </a:p>
          <a:p>
            <a:pPr marL="0" indent="0" eaLnBrk="1" hangingPunct="1">
              <a:lnSpc>
                <a:spcPct val="85000"/>
              </a:lnSpc>
              <a:buNone/>
            </a:pPr>
            <a:r>
              <a:rPr lang="en-US" altLang="zh-TW" sz="2800" dirty="0"/>
              <a:t>Here we see that the same </a:t>
            </a:r>
            <a:r>
              <a:rPr lang="en-US" altLang="zh-TW" sz="2800" b="1" dirty="0"/>
              <a:t>cannot</a:t>
            </a:r>
            <a:r>
              <a:rPr lang="en-US" altLang="zh-TW" sz="2800" dirty="0"/>
              <a:t> be said for ``. The `` command clearly applies shell substitution before passing the resultant arguments to the outside echo. (We know this because the result was “A B”, not “?”.)</a:t>
            </a:r>
            <a:endParaRPr lang="en-US" altLang="zh-TW" sz="2800" dirty="0">
              <a:latin typeface="High Tower Text" pitchFamily="18" charset="0"/>
            </a:endParaRPr>
          </a:p>
        </p:txBody>
      </p:sp>
    </p:spTree>
    <p:extLst>
      <p:ext uri="{BB962C8B-B14F-4D97-AF65-F5344CB8AC3E}">
        <p14:creationId xmlns:p14="http://schemas.microsoft.com/office/powerpoint/2010/main" val="20121449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What is the output of this?</a:t>
            </a:r>
          </a:p>
        </p:txBody>
      </p:sp>
      <p:sp>
        <p:nvSpPr>
          <p:cNvPr id="71683" name="Content Placeholder 2"/>
          <p:cNvSpPr>
            <a:spLocks noGrp="1"/>
          </p:cNvSpPr>
          <p:nvPr>
            <p:ph idx="4294967295"/>
          </p:nvPr>
        </p:nvSpPr>
        <p:spPr>
          <a:xfrm>
            <a:off x="152400" y="838200"/>
            <a:ext cx="8839200" cy="6019800"/>
          </a:xfrm>
        </p:spPr>
        <p:txBody>
          <a:bodyPr/>
          <a:lstStyle/>
          <a:p>
            <a:pPr marL="0" indent="0" eaLnBrk="1" hangingPunct="1">
              <a:buFontTx/>
              <a:buNone/>
            </a:pPr>
            <a:endParaRPr lang="en-US" altLang="zh-TW" sz="1000" dirty="0"/>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one</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with</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no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next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character</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it</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hangs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waiting</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more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command</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-line input</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two</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echo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Thus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four</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plain</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b="1"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a:t>
            </a:r>
            <a:endParaRPr lang="es-ES" altLang="zh-TW" sz="2600" b="1" dirty="0">
              <a:solidFill>
                <a:schemeClr val="bg2">
                  <a:lumMod val="50000"/>
                </a:schemeClr>
              </a:solidFill>
              <a:latin typeface="Times New Roman" panose="02020603050405020304" pitchFamily="18" charset="0"/>
              <a:cs typeface="Times New Roman" panose="02020603050405020304" pitchFamily="18" charset="0"/>
            </a:endParaRPr>
          </a:p>
          <a:p>
            <a:pPr marL="0" indent="0" eaLnBrk="1" hangingPunct="1">
              <a:lnSpc>
                <a:spcPct val="85000"/>
              </a:lnSpc>
              <a:spcBef>
                <a:spcPts val="0"/>
              </a:spcBef>
              <a:buFontTx/>
              <a:buNone/>
            </a:pPr>
            <a:r>
              <a:rPr lang="es-ES" altLang="zh-TW" sz="2600" dirty="0">
                <a:solidFill>
                  <a:schemeClr val="bg2">
                    <a:lumMod val="50000"/>
                  </a:schemeClr>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echo '</a:t>
            </a:r>
            <a:r>
              <a:rPr lang="es-ES" altLang="zh-TW" sz="2600" b="1" dirty="0">
                <a:solidFill>
                  <a:srgbClr val="FF0000"/>
                </a:solidFill>
                <a:latin typeface="Times New Roman" panose="02020603050405020304" pitchFamily="18" charset="0"/>
                <a:cs typeface="Times New Roman" panose="02020603050405020304" pitchFamily="18" charset="0"/>
              </a:rPr>
              <a:t>\\\\\\\\</a:t>
            </a:r>
            <a:r>
              <a:rPr lang="es-ES" altLang="zh-TW" sz="2600" dirty="0">
                <a:solidFill>
                  <a:srgbClr val="FF0000"/>
                </a:solidFill>
                <a:latin typeface="Times New Roman" panose="02020603050405020304" pitchFamily="18" charset="0"/>
                <a:cs typeface="Times New Roman" panose="02020603050405020304" pitchFamily="18" charset="0"/>
              </a:rPr>
              <a:t>'</a:t>
            </a: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dirty="0">
                <a:solidFill>
                  <a:srgbClr val="FF0000"/>
                </a:solidFill>
                <a:latin typeface="Times New Roman" panose="02020603050405020304" pitchFamily="18" charset="0"/>
                <a:cs typeface="Times New Roman" panose="02020603050405020304" pitchFamily="18" charset="0"/>
              </a:rPr>
              <a:t>| </a:t>
            </a:r>
            <a:r>
              <a:rPr lang="es-ES" altLang="zh-TW" sz="2600" dirty="0" err="1">
                <a:solidFill>
                  <a:srgbClr val="FF0000"/>
                </a:solidFill>
                <a:latin typeface="Times New Roman" panose="02020603050405020304" pitchFamily="18" charset="0"/>
                <a:cs typeface="Times New Roman" panose="02020603050405020304" pitchFamily="18" charset="0"/>
              </a:rPr>
              <a:t>xargs</a:t>
            </a:r>
            <a:r>
              <a:rPr lang="es-ES" altLang="zh-TW" sz="2600" dirty="0">
                <a:solidFill>
                  <a:srgbClr val="FF0000"/>
                </a:solidFill>
                <a:latin typeface="Times New Roman" panose="02020603050405020304" pitchFamily="18" charset="0"/>
                <a:cs typeface="Times New Roman" panose="02020603050405020304" pitchFamily="18" charset="0"/>
              </a:rPr>
              <a:t> echo</a:t>
            </a:r>
          </a:p>
          <a:p>
            <a:pPr marL="0" indent="0" eaLnBrk="1" hangingPunct="1">
              <a:lnSpc>
                <a:spcPct val="85000"/>
              </a:lnSpc>
              <a:spcBef>
                <a:spcPts val="0"/>
              </a:spcBef>
              <a:buFontTx/>
              <a:buNone/>
            </a:pPr>
            <a:r>
              <a:rPr lang="es-ES" altLang="zh-TW" sz="2600" b="1" dirty="0">
                <a:solidFill>
                  <a:srgbClr val="FF0000"/>
                </a:solidFill>
                <a:latin typeface="Times New Roman" panose="02020603050405020304" pitchFamily="18" charset="0"/>
                <a:cs typeface="Times New Roman" panose="02020603050405020304" pitchFamily="18" charset="0"/>
              </a:rPr>
              <a:t>\\	      </a:t>
            </a:r>
            <a:r>
              <a:rPr lang="es-ES" altLang="zh-TW" sz="2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xargs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receives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(and </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passes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to echo, as-</a:t>
            </a:r>
            <a:r>
              <a:rPr lang="es-ES" altLang="zh-TW" sz="2600"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is</a:t>
            </a:r>
            <a:r>
              <a:rPr lang="es-ES" altLang="zh-TW" sz="2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eaLnBrk="1" hangingPunct="1">
              <a:lnSpc>
                <a:spcPct val="85000"/>
              </a:lnSpc>
              <a:spcBef>
                <a:spcPts val="0"/>
              </a:spcBef>
              <a:buFontTx/>
              <a:buNone/>
            </a:pPr>
            <a:r>
              <a:rPr lang="es-ES" altLang="zh-TW"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274653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內容版面配置區 2"/>
          <p:cNvSpPr>
            <a:spLocks noGrp="1"/>
          </p:cNvSpPr>
          <p:nvPr>
            <p:ph idx="1"/>
          </p:nvPr>
        </p:nvSpPr>
        <p:spPr>
          <a:xfrm>
            <a:off x="0" y="1600200"/>
            <a:ext cx="9144000" cy="5257800"/>
          </a:xfrm>
        </p:spPr>
        <p:txBody>
          <a:bodyPr/>
          <a:lstStyle/>
          <a:p>
            <a:pPr>
              <a:defRPr/>
            </a:pPr>
            <a:r>
              <a:rPr lang="en-US" altLang="zh-TW" sz="2400" dirty="0"/>
              <a:t>Suppose you want to write a C-shell script that recognizes whether the second command-line parameter begins with "-e”. It then prints that argument, but only if it begins with “-e”.</a:t>
            </a:r>
          </a:p>
          <a:p>
            <a:pPr>
              <a:defRPr/>
            </a:pPr>
            <a:endParaRPr lang="en-US" altLang="zh-TW" sz="2400" dirty="0"/>
          </a:p>
          <a:p>
            <a:pPr marL="0" indent="0">
              <a:buFontTx/>
              <a:buNone/>
              <a:defRPr/>
            </a:pPr>
            <a:r>
              <a:rPr lang="en-US" altLang="zh-TW" sz="2400" dirty="0"/>
              <a:t>% ./</a:t>
            </a:r>
            <a:r>
              <a:rPr lang="en-US" altLang="zh-TW" sz="2400" dirty="0" err="1"/>
              <a:t>prog</a:t>
            </a:r>
            <a:r>
              <a:rPr lang="en-US" altLang="zh-TW" sz="2400" dirty="0"/>
              <a:t> 1 2 3 4</a:t>
            </a:r>
          </a:p>
          <a:p>
            <a:pPr marL="0" indent="0">
              <a:buNone/>
              <a:defRPr/>
            </a:pPr>
            <a:r>
              <a:rPr lang="en-US" altLang="zh-TW" sz="2400" dirty="0"/>
              <a:t>% ./</a:t>
            </a:r>
            <a:r>
              <a:rPr lang="en-US" altLang="zh-TW" sz="2400" dirty="0" err="1"/>
              <a:t>prog</a:t>
            </a:r>
            <a:r>
              <a:rPr lang="en-US" altLang="zh-TW" sz="2400" dirty="0"/>
              <a:t> -e </a:t>
            </a:r>
            <a:r>
              <a:rPr lang="en-US" altLang="zh-TW" sz="2400" dirty="0" err="1"/>
              <a:t>e</a:t>
            </a:r>
            <a:r>
              <a:rPr lang="en-US" altLang="zh-TW" sz="2400" dirty="0"/>
              <a:t> 2 3</a:t>
            </a:r>
          </a:p>
          <a:p>
            <a:pPr marL="0" indent="0">
              <a:buFontTx/>
              <a:buNone/>
              <a:defRPr/>
            </a:pPr>
            <a:r>
              <a:rPr lang="en-US" altLang="zh-TW" sz="2400" dirty="0"/>
              <a:t>% ./</a:t>
            </a:r>
            <a:r>
              <a:rPr lang="en-US" altLang="zh-TW" sz="2400" dirty="0" err="1"/>
              <a:t>prog</a:t>
            </a:r>
            <a:r>
              <a:rPr lang="en-US" altLang="zh-TW" sz="2400" dirty="0"/>
              <a:t> 1 -e 2 3</a:t>
            </a:r>
          </a:p>
          <a:p>
            <a:pPr>
              <a:buFontTx/>
              <a:buNone/>
              <a:defRPr/>
            </a:pPr>
            <a:r>
              <a:rPr lang="en-US" altLang="zh-TW" sz="2400" dirty="0"/>
              <a:t>-e</a:t>
            </a:r>
          </a:p>
          <a:p>
            <a:pPr marL="0" indent="0">
              <a:buFontTx/>
              <a:buNone/>
              <a:defRPr/>
            </a:pPr>
            <a:r>
              <a:rPr lang="en-US" altLang="zh-TW" sz="2400" dirty="0"/>
              <a:t>% ./</a:t>
            </a:r>
            <a:r>
              <a:rPr lang="en-US" altLang="zh-TW" sz="2400" dirty="0" err="1"/>
              <a:t>prog</a:t>
            </a:r>
            <a:r>
              <a:rPr lang="en-US" altLang="zh-TW" sz="2400" dirty="0"/>
              <a:t> 1 -</a:t>
            </a:r>
            <a:r>
              <a:rPr lang="en-US" altLang="zh-TW" sz="2400" dirty="0" err="1"/>
              <a:t>exyz</a:t>
            </a:r>
            <a:r>
              <a:rPr lang="en-US" altLang="zh-TW" sz="2400" dirty="0"/>
              <a:t> </a:t>
            </a:r>
          </a:p>
          <a:p>
            <a:pPr>
              <a:buFontTx/>
              <a:buNone/>
              <a:defRPr/>
            </a:pPr>
            <a:r>
              <a:rPr lang="en-US" altLang="zh-TW" sz="2400" dirty="0"/>
              <a:t>-</a:t>
            </a:r>
            <a:r>
              <a:rPr lang="en-US" altLang="zh-TW" sz="2400" dirty="0" err="1"/>
              <a:t>exyz</a:t>
            </a:r>
            <a:endParaRPr lang="en-US" altLang="zh-TW" sz="2400" dirty="0"/>
          </a:p>
          <a:p>
            <a:pPr>
              <a:buFontTx/>
              <a:buNone/>
              <a:defRPr/>
            </a:pPr>
            <a:r>
              <a:rPr lang="en-US" altLang="zh-TW" sz="2400" dirty="0"/>
              <a:t>%		</a:t>
            </a:r>
            <a:endParaRPr lang="zh-TW" altLang="en-US" sz="2400" dirty="0"/>
          </a:p>
        </p:txBody>
      </p:sp>
      <p:sp>
        <p:nvSpPr>
          <p:cNvPr id="10035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4800" dirty="0">
                <a:solidFill>
                  <a:srgbClr val="FF0000"/>
                </a:solidFill>
              </a:rPr>
              <a:t>Q</a:t>
            </a:r>
          </a:p>
        </p:txBody>
      </p:sp>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5" name="AutoShape 6"/>
          <p:cNvSpPr>
            <a:spLocks noChangeArrowheads="1"/>
          </p:cNvSpPr>
          <p:nvPr/>
        </p:nvSpPr>
        <p:spPr bwMode="auto">
          <a:xfrm>
            <a:off x="2286000" y="2286000"/>
            <a:ext cx="3581400" cy="1524000"/>
          </a:xfrm>
          <a:prstGeom prst="wedgeRectCallout">
            <a:avLst>
              <a:gd name="adj1" fmla="val -59710"/>
              <a:gd name="adj2" fmla="val -11362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chemeClr val="accent1"/>
              </a:buClr>
              <a:buSzPct val="85000"/>
              <a:buFont typeface="Wingdings" panose="05000000000000000000" pitchFamily="2" charset="2"/>
              <a:buNone/>
            </a:pPr>
            <a:r>
              <a:rPr kumimoji="0" lang="en-US" altLang="zh-TW" sz="4000" b="0" dirty="0">
                <a:solidFill>
                  <a:schemeClr val="tx2"/>
                </a:solidFill>
                <a:latin typeface="Arial Narrow" panose="020B0606020202030204" pitchFamily="34" charset="0"/>
              </a:rPr>
              <a:t>Now, let’s look at this one…</a:t>
            </a:r>
          </a:p>
        </p:txBody>
      </p:sp>
    </p:spTree>
    <p:extLst>
      <p:ext uri="{BB962C8B-B14F-4D97-AF65-F5344CB8AC3E}">
        <p14:creationId xmlns:p14="http://schemas.microsoft.com/office/powerpoint/2010/main" val="232369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dirty="0">
                <a:solidFill>
                  <a:srgbClr val="000000"/>
                </a:solidFill>
                <a:latin typeface="Times New Roman" pitchFamily="18" charset="0"/>
              </a:rPr>
              <a:t>This was in lecture </a:t>
            </a:r>
            <a:r>
              <a:rPr lang="en-US" altLang="zh-TW" dirty="0" smtClean="0">
                <a:solidFill>
                  <a:srgbClr val="000000"/>
                </a:solidFill>
                <a:latin typeface="Times New Roman" pitchFamily="18" charset="0"/>
              </a:rPr>
              <a:t>1.</a:t>
            </a:r>
            <a:endParaRPr lang="en-US" altLang="zh-TW" dirty="0">
              <a:solidFill>
                <a:srgbClr val="000000"/>
              </a:solidFill>
              <a:latin typeface="Times New Roman" pitchFamily="18" charset="0"/>
            </a:endParaRP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Tree>
    <p:extLst>
      <p:ext uri="{BB962C8B-B14F-4D97-AF65-F5344CB8AC3E}">
        <p14:creationId xmlns:p14="http://schemas.microsoft.com/office/powerpoint/2010/main" val="28713859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dirty="0">
                <a:solidFill>
                  <a:srgbClr val="D60093"/>
                </a:solidFill>
                <a:latin typeface="Times New Roman" pitchFamily="18" charset="0"/>
              </a:rPr>
              <a:t>This was in lecture </a:t>
            </a:r>
            <a:r>
              <a:rPr lang="en-US" altLang="zh-TW" dirty="0" smtClean="0">
                <a:solidFill>
                  <a:srgbClr val="D60093"/>
                </a:solidFill>
                <a:latin typeface="Times New Roman" pitchFamily="18" charset="0"/>
              </a:rPr>
              <a:t>1.</a:t>
            </a:r>
            <a:endParaRPr lang="en-US" altLang="zh-TW" dirty="0">
              <a:solidFill>
                <a:srgbClr val="D60093"/>
              </a:solidFill>
              <a:latin typeface="Times New Roman" pitchFamily="18" charset="0"/>
            </a:endParaRPr>
          </a:p>
          <a:p>
            <a:pPr lvl="1" eaLnBrk="1" hangingPunct="1">
              <a:lnSpc>
                <a:spcPct val="90000"/>
              </a:lnSpc>
              <a:spcAft>
                <a:spcPts val="1200"/>
              </a:spcAft>
            </a:pPr>
            <a:r>
              <a:rPr lang="en-US" altLang="zh-TW" dirty="0" err="1" smtClean="0">
                <a:solidFill>
                  <a:srgbClr val="000000"/>
                </a:solidFill>
                <a:latin typeface="Times New Roman" pitchFamily="18" charset="0"/>
              </a:rPr>
              <a:t>fgrep</a:t>
            </a:r>
            <a:r>
              <a:rPr lang="en-US" altLang="zh-TW" dirty="0" smtClean="0">
                <a:solidFill>
                  <a:srgbClr val="000000"/>
                </a:solidFill>
                <a:latin typeface="Times New Roman" pitchFamily="18" charset="0"/>
              </a:rPr>
              <a:t> </a:t>
            </a:r>
            <a:r>
              <a:rPr lang="en-US" altLang="zh-TW" dirty="0">
                <a:solidFill>
                  <a:srgbClr val="000000"/>
                </a:solidFill>
                <a:latin typeface="Times New Roman" pitchFamily="18" charset="0"/>
              </a:rPr>
              <a:t>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2438400"/>
          </a:xfrm>
          <a:prstGeom prst="rect">
            <a:avLst/>
          </a:prstGeom>
          <a:solidFill>
            <a:srgbClr val="FFFFFF">
              <a:alpha val="69804"/>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5562600"/>
            <a:ext cx="9144000" cy="1295400"/>
          </a:xfrm>
          <a:prstGeom prst="rect">
            <a:avLst/>
          </a:prstGeom>
          <a:solidFill>
            <a:srgbClr val="FFFFFF">
              <a:alpha val="69804"/>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68094232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2860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
        <p:nvSpPr>
          <p:cNvPr id="10" name="Trapezoid 9"/>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a:t>
            </a:r>
            <a:r>
              <a:rPr lang="en-US" sz="2400" b="0" dirty="0" smtClean="0">
                <a:solidFill>
                  <a:srgbClr val="000000"/>
                </a:solidFill>
                <a:latin typeface="Arial" charset="0"/>
                <a:ea typeface="新細明體" charset="-120"/>
              </a:rPr>
              <a:t>1</a:t>
            </a:r>
            <a:endParaRPr lang="en-US" sz="2800" b="0" dirty="0">
              <a:solidFill>
                <a:srgbClr val="000000"/>
              </a:solidFill>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Tree>
    <p:extLst>
      <p:ext uri="{BB962C8B-B14F-4D97-AF65-F5344CB8AC3E}">
        <p14:creationId xmlns:p14="http://schemas.microsoft.com/office/powerpoint/2010/main" val="26182288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0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 presetClass="entr" presetSubtype="0" fill="hold" nodeType="withEffect">
                                  <p:stCondLst>
                                    <p:cond delay="0"/>
                                  </p:stCondLst>
                                  <p:childTnLst>
                                    <p:set>
                                      <p:cBhvr>
                                        <p:cTn id="30"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00">
                                            <p:txEl>
                                              <p:pRg st="7" end="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100">
                                            <p:txEl>
                                              <p:pRg st="8" end="8"/>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100">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00">
                                            <p:txEl>
                                              <p:pRg st="10" end="1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100">
                                            <p:txEl>
                                              <p:pRg st="11" end="11"/>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5289376"/>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solidFill>
                  <a:srgbClr val="339933"/>
                </a:solidFill>
              </a:rPr>
              <a:t>%</a:t>
            </a:r>
            <a:r>
              <a:rPr lang="en-US" altLang="zh-TW" sz="2400" dirty="0">
                <a:solidFill>
                  <a:srgbClr val="339933"/>
                </a:solidFill>
                <a:latin typeface="High Tower Text" pitchFamily="18" charset="0"/>
              </a:rPr>
              <a:t> </a:t>
            </a:r>
            <a:r>
              <a:rPr lang="en-US" altLang="zh-TW" sz="2400" dirty="0" smtClean="0">
                <a:solidFill>
                  <a:srgbClr val="339933"/>
                </a:solidFill>
                <a:latin typeface="High Tower Text" pitchFamily="18" charset="0"/>
              </a:rPr>
              <a:t>fgrep </a:t>
            </a:r>
            <a:r>
              <a:rPr lang="en-US" altLang="zh-TW" sz="2400" dirty="0" smtClean="0">
                <a:solidFill>
                  <a:srgbClr val="339933"/>
                </a:solidFill>
                <a:latin typeface="Times New Roman" panose="02020603050405020304" pitchFamily="18" charset="0"/>
                <a:cs typeface="Times New Roman" panose="02020603050405020304" pitchFamily="18" charset="0"/>
              </a:rPr>
              <a:t>--</a:t>
            </a:r>
            <a:r>
              <a:rPr lang="en-US" altLang="zh-TW" sz="2400" dirty="0" smtClean="0">
                <a:solidFill>
                  <a:srgbClr val="339933"/>
                </a:solidFill>
                <a:latin typeface="High Tower Text" pitchFamily="18" charset="0"/>
              </a:rPr>
              <a:t>color experiment </a:t>
            </a:r>
            <a:r>
              <a:rPr lang="en-US" altLang="zh-TW" sz="2400" dirty="0" err="1" smtClean="0">
                <a:solidFill>
                  <a:srgbClr val="339933"/>
                </a:solidFill>
                <a:latin typeface="High Tower Text" pitchFamily="18" charset="0"/>
              </a:rPr>
              <a:t>jekyll</a:t>
            </a:r>
            <a:endParaRPr lang="en-US" altLang="zh-TW" sz="2400" dirty="0">
              <a:solidFill>
                <a:srgbClr val="339933"/>
              </a:solidFill>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w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smtClean="0">
                <a:solidFill>
                  <a:srgbClr val="FF0000"/>
                </a:solidFill>
                <a:latin typeface="High Tower Text" pitchFamily="18" charset="0"/>
              </a:rPr>
              <a:t>experiment</a:t>
            </a:r>
            <a:r>
              <a:rPr lang="en-US" altLang="zh-TW" sz="2400" dirty="0" smtClean="0">
                <a:latin typeface="High Tower Text" pitchFamily="18" charset="0"/>
              </a:rPr>
              <a:t> </a:t>
            </a:r>
            <a:r>
              <a:rPr lang="en-US" altLang="zh-TW" sz="2400" dirty="0">
                <a:latin typeface="High Tower Text" pitchFamily="18" charset="0"/>
              </a:rPr>
              <a:t>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err="1">
                <a:latin typeface="High Tower Text" pitchFamily="18" charset="0"/>
              </a:rPr>
              <a:t>fgrep</a:t>
            </a:r>
            <a:r>
              <a:rPr lang="en-US" altLang="zh-TW" sz="2400" dirty="0">
                <a:latin typeface="High Tower Text" pitchFamily="18" charset="0"/>
              </a:rPr>
              <a:t> </a:t>
            </a:r>
            <a:r>
              <a:rPr lang="en-US" altLang="zh-TW" sz="2400" dirty="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experiments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spcBef>
                <a:spcPct val="20000"/>
              </a:spcBef>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experiments</a:t>
            </a:r>
            <a:r>
              <a:rPr lang="en-US" altLang="zh-TW" sz="2400" dirty="0">
                <a:latin typeface="High Tower Text" pitchFamily="18" charset="0"/>
              </a:rPr>
              <a:t>, to be the last ingredient</a:t>
            </a: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7" name="Rectangle 6"/>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8" name="AutoShape 5"/>
          <p:cNvSpPr>
            <a:spLocks noChangeArrowheads="1"/>
          </p:cNvSpPr>
          <p:nvPr/>
        </p:nvSpPr>
        <p:spPr bwMode="auto">
          <a:xfrm>
            <a:off x="4374490" y="0"/>
            <a:ext cx="4800600" cy="1036638"/>
          </a:xfrm>
          <a:prstGeom prst="wedgeRoundRectCallout">
            <a:avLst>
              <a:gd name="adj1" fmla="val -27049"/>
              <a:gd name="adj2" fmla="val 18327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5</a:t>
            </a:r>
            <a:r>
              <a:rPr lang="en-US" altLang="zh-TW" sz="2800" dirty="0" smtClean="0"/>
              <a:t> </a:t>
            </a:r>
            <a:r>
              <a:rPr lang="en-US" altLang="zh-TW" sz="2800" dirty="0"/>
              <a:t>lines match. But some are </a:t>
            </a:r>
            <a:r>
              <a:rPr lang="en-US" altLang="zh-TW" sz="2800" dirty="0" smtClean="0"/>
              <a:t>singular and some are plural.</a:t>
            </a:r>
            <a:endParaRPr lang="en-US" altLang="zh-TW" sz="2800" dirty="0"/>
          </a:p>
        </p:txBody>
      </p:sp>
      <p:sp>
        <p:nvSpPr>
          <p:cNvPr id="10" name="Rectangle 9"/>
          <p:cNvSpPr/>
          <p:nvPr/>
        </p:nvSpPr>
        <p:spPr bwMode="auto">
          <a:xfrm>
            <a:off x="251520" y="3861048"/>
            <a:ext cx="8534400" cy="180020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 name="AutoShape 5"/>
          <p:cNvSpPr>
            <a:spLocks noChangeArrowheads="1"/>
          </p:cNvSpPr>
          <p:nvPr/>
        </p:nvSpPr>
        <p:spPr bwMode="auto">
          <a:xfrm>
            <a:off x="4343400" y="6268418"/>
            <a:ext cx="4800600" cy="544958"/>
          </a:xfrm>
          <a:prstGeom prst="wedgeRoundRectCallout">
            <a:avLst>
              <a:gd name="adj1" fmla="val -56277"/>
              <a:gd name="adj2" fmla="val -292024"/>
              <a:gd name="adj3" fmla="val 16667"/>
            </a:avLst>
          </a:prstGeom>
          <a:solidFill>
            <a:schemeClr val="accent1"/>
          </a:solidFill>
          <a:ln w="9525" algn="ctr">
            <a:solidFill>
              <a:schemeClr val="tx1"/>
            </a:solidFill>
            <a:miter lim="800000"/>
            <a:headEnd/>
            <a:tailEnd/>
          </a:ln>
        </p:spPr>
        <p:txBody>
          <a:bodyPr/>
          <a:lstStyle/>
          <a:p>
            <a:pPr algn="ctr"/>
            <a:r>
              <a:rPr lang="en-US" altLang="zh-TW" sz="2800" dirty="0"/>
              <a:t>4</a:t>
            </a:r>
            <a:r>
              <a:rPr lang="en-US" altLang="zh-TW" sz="2800" dirty="0" smtClean="0"/>
              <a:t> </a:t>
            </a:r>
            <a:r>
              <a:rPr lang="en-US" altLang="zh-TW" sz="2800" dirty="0"/>
              <a:t>lines match. </a:t>
            </a:r>
            <a:r>
              <a:rPr lang="en-US" altLang="zh-TW" sz="2800" dirty="0" smtClean="0"/>
              <a:t>All are singular.</a:t>
            </a:r>
            <a:endParaRPr lang="en-US" altLang="zh-TW" sz="2800" dirty="0"/>
          </a:p>
        </p:txBody>
      </p:sp>
      <p:sp>
        <p:nvSpPr>
          <p:cNvPr id="11" name="AutoShape 5"/>
          <p:cNvSpPr>
            <a:spLocks noChangeArrowheads="1"/>
          </p:cNvSpPr>
          <p:nvPr/>
        </p:nvSpPr>
        <p:spPr bwMode="auto">
          <a:xfrm>
            <a:off x="3275856" y="3884513"/>
            <a:ext cx="4800600" cy="1036638"/>
          </a:xfrm>
          <a:prstGeom prst="wedgeRoundRectCallout">
            <a:avLst>
              <a:gd name="adj1" fmla="val -46097"/>
              <a:gd name="adj2" fmla="val 131566"/>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To get the 1 plural line, we just use a longer search string.</a:t>
            </a:r>
            <a:endParaRPr lang="en-US" altLang="zh-TW" sz="2800" dirty="0"/>
          </a:p>
        </p:txBody>
      </p:sp>
      <p:sp>
        <p:nvSpPr>
          <p:cNvPr id="12" name="Trapezoid 11"/>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a:t>
            </a:r>
            <a:r>
              <a:rPr lang="en-US" sz="2400" b="0" dirty="0" smtClean="0">
                <a:solidFill>
                  <a:srgbClr val="000000"/>
                </a:solidFill>
                <a:latin typeface="Arial" charset="0"/>
                <a:ea typeface="新細明體" charset="-120"/>
              </a:rPr>
              <a:t>1</a:t>
            </a:r>
            <a:endParaRPr lang="en-US" sz="2800" b="0" dirty="0">
              <a:solidFill>
                <a:srgbClr val="000000"/>
              </a:solidFill>
              <a:latin typeface="Arial" charset="0"/>
              <a:ea typeface="新細明體" charset="-120"/>
            </a:endParaRPr>
          </a:p>
        </p:txBody>
      </p:sp>
      <p:sp>
        <p:nvSpPr>
          <p:cNvPr id="6" name="AutoShape 5"/>
          <p:cNvSpPr>
            <a:spLocks noChangeArrowheads="1"/>
          </p:cNvSpPr>
          <p:nvPr/>
        </p:nvSpPr>
        <p:spPr bwMode="auto">
          <a:xfrm>
            <a:off x="-31090" y="-12576"/>
            <a:ext cx="3851920" cy="1536576"/>
          </a:xfrm>
          <a:prstGeom prst="wedgeRoundRectCallout">
            <a:avLst>
              <a:gd name="adj1" fmla="val 14997"/>
              <a:gd name="adj2" fmla="val 207072"/>
              <a:gd name="adj3" fmla="val 16667"/>
            </a:avLst>
          </a:prstGeom>
          <a:solidFill>
            <a:schemeClr val="accent1"/>
          </a:solidFill>
          <a:ln w="9525" algn="ctr">
            <a:solidFill>
              <a:schemeClr val="tx1"/>
            </a:solidFill>
            <a:miter lim="800000"/>
            <a:headEnd/>
            <a:tailEnd/>
          </a:ln>
        </p:spPr>
        <p:txBody>
          <a:bodyPr/>
          <a:lstStyle/>
          <a:p>
            <a:pPr algn="ctr"/>
            <a:r>
              <a:rPr lang="en-US" altLang="zh-TW" sz="2800" dirty="0" smtClean="0"/>
              <a:t>But, if I require “whole-word” matches, then the plural one won’t match.</a:t>
            </a:r>
            <a:endParaRPr lang="en-US" altLang="zh-TW" sz="2800" dirty="0"/>
          </a:p>
        </p:txBody>
      </p:sp>
    </p:spTree>
    <p:extLst>
      <p:ext uri="{BB962C8B-B14F-4D97-AF65-F5344CB8AC3E}">
        <p14:creationId xmlns:p14="http://schemas.microsoft.com/office/powerpoint/2010/main" val="9199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1112838"/>
          </a:xfrm>
        </p:spPr>
        <p:txBody>
          <a:bodyPr/>
          <a:lstStyle/>
          <a:p>
            <a:pPr eaLnBrk="1" hangingPunct="1"/>
            <a:r>
              <a:rPr lang="en-US" altLang="zh-TW" sz="4800" b="1" dirty="0" smtClean="0">
                <a:solidFill>
                  <a:srgbClr val="0066CC"/>
                </a:solidFill>
              </a:rPr>
              <a:t>fgrep</a:t>
            </a:r>
          </a:p>
        </p:txBody>
      </p:sp>
      <p:sp>
        <p:nvSpPr>
          <p:cNvPr id="4099" name="Rectangle 3"/>
          <p:cNvSpPr>
            <a:spLocks noGrp="1" noChangeArrowheads="1"/>
          </p:cNvSpPr>
          <p:nvPr>
            <p:ph type="body" idx="4294967295"/>
          </p:nvPr>
        </p:nvSpPr>
        <p:spPr>
          <a:xfrm>
            <a:off x="304800" y="838200"/>
            <a:ext cx="8534400" cy="990600"/>
          </a:xfrm>
        </p:spPr>
        <p:txBody>
          <a:bodyPr/>
          <a:lstStyle/>
          <a:p>
            <a:pPr marL="0" indent="0" eaLnBrk="1" hangingPunct="1">
              <a:buFontTx/>
              <a:buNone/>
            </a:pPr>
            <a:r>
              <a:rPr lang="en-US" altLang="zh-TW" sz="4400" b="1" dirty="0" smtClean="0">
                <a:solidFill>
                  <a:srgbClr val="FF0000"/>
                </a:solidFill>
                <a:latin typeface="High Tower Text" pitchFamily="18" charset="0"/>
              </a:rPr>
              <a:t>fgrep</a:t>
            </a:r>
            <a:r>
              <a:rPr lang="en-US" altLang="zh-TW" dirty="0" smtClean="0">
                <a:solidFill>
                  <a:srgbClr val="FF0000"/>
                </a:solidFill>
                <a:latin typeface="Lucida Grande" charset="0"/>
              </a:rPr>
              <a:t> </a:t>
            </a:r>
            <a:r>
              <a:rPr lang="en-US" altLang="zh-TW" dirty="0" smtClean="0">
                <a:solidFill>
                  <a:srgbClr val="FF0000"/>
                </a:solidFill>
                <a:latin typeface="Times New Roman" pitchFamily="18" charset="0"/>
              </a:rPr>
              <a:t>searches for a string in a file.</a:t>
            </a:r>
          </a:p>
          <a:p>
            <a:pPr marL="0" indent="0" eaLnBrk="1" hangingPunct="1">
              <a:buFontTx/>
              <a:buNone/>
            </a:pPr>
            <a:endParaRPr lang="en-US" altLang="zh-TW" sz="1800" dirty="0" smtClean="0">
              <a:solidFill>
                <a:srgbClr val="000000"/>
              </a:solidFill>
              <a:latin typeface="Lucida Grande" charset="0"/>
            </a:endParaRPr>
          </a:p>
          <a:p>
            <a:pPr marL="0" indent="0" eaLnBrk="1" hangingPunct="1">
              <a:buFontTx/>
              <a:buNone/>
            </a:pPr>
            <a:endParaRPr lang="en-US" altLang="zh-TW" sz="2000" dirty="0" smtClean="0">
              <a:solidFill>
                <a:srgbClr val="000000"/>
              </a:solidFill>
              <a:latin typeface="Lucida Grande" charset="0"/>
            </a:endParaRPr>
          </a:p>
        </p:txBody>
      </p:sp>
      <p:sp>
        <p:nvSpPr>
          <p:cNvPr id="4100" name="Content Placeholder 2"/>
          <p:cNvSpPr txBox="1">
            <a:spLocks/>
          </p:cNvSpPr>
          <p:nvPr/>
        </p:nvSpPr>
        <p:spPr bwMode="auto">
          <a:xfrm>
            <a:off x="228600" y="1524000"/>
            <a:ext cx="8686800" cy="4953000"/>
          </a:xfrm>
          <a:prstGeom prst="rect">
            <a:avLst/>
          </a:prstGeom>
          <a:noFill/>
          <a:ln w="9525">
            <a:noFill/>
            <a:miter lim="800000"/>
            <a:headEnd/>
            <a:tailEnd/>
          </a:ln>
        </p:spPr>
        <p:txBody>
          <a:bodyPr/>
          <a:lstStyle/>
          <a:p>
            <a:pPr marL="342900" indent="-342900">
              <a:lnSpc>
                <a:spcPct val="98000"/>
              </a:lnSpc>
              <a:spcBef>
                <a:spcPct val="20000"/>
              </a:spcBef>
            </a:pPr>
            <a:r>
              <a:rPr lang="en-US" altLang="zh-TW" sz="2400" dirty="0"/>
              <a:t>%</a:t>
            </a:r>
            <a:r>
              <a:rPr lang="en-US" altLang="zh-TW" sz="2400" dirty="0">
                <a:latin typeface="High Tower Text" pitchFamily="18" charset="0"/>
              </a:rPr>
              <a:t> </a:t>
            </a:r>
            <a:r>
              <a:rPr lang="en-US" altLang="zh-TW" sz="2400" dirty="0" smtClean="0">
                <a:latin typeface="High Tower Text" pitchFamily="18" charset="0"/>
              </a:rPr>
              <a:t>fgrep </a:t>
            </a:r>
            <a:r>
              <a:rPr lang="en-US" altLang="zh-TW" sz="2400" dirty="0" smtClean="0">
                <a:latin typeface="Times New Roman" panose="02020603050405020304" pitchFamily="18" charset="0"/>
                <a:cs typeface="Times New Roman" panose="02020603050405020304" pitchFamily="18" charset="0"/>
              </a:rPr>
              <a:t>--</a:t>
            </a:r>
            <a:r>
              <a:rPr lang="en-US" altLang="zh-TW" sz="2400" dirty="0" smtClean="0">
                <a:latin typeface="High Tower Text" pitchFamily="18" charset="0"/>
              </a:rPr>
              <a:t>color experiment </a:t>
            </a:r>
            <a:r>
              <a:rPr lang="en-US" altLang="zh-TW" sz="2400" dirty="0" err="1" smtClean="0">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a:latin typeface="High Tower Text" pitchFamily="18" charset="0"/>
              </a:rPr>
              <a:t>salt being laid on glass saucers, as though for an </a:t>
            </a:r>
            <a:r>
              <a:rPr lang="en-US" altLang="zh-TW" sz="2400" dirty="0">
                <a:solidFill>
                  <a:srgbClr val="FF0000"/>
                </a:solidFill>
                <a:latin typeface="High Tower Text" pitchFamily="18" charset="0"/>
              </a:rPr>
              <a:t>experiment</a:t>
            </a:r>
            <a:r>
              <a:rPr lang="en-US" altLang="zh-TW" sz="2400" dirty="0">
                <a:latin typeface="High Tower Text" pitchFamily="18" charset="0"/>
              </a:rPr>
              <a:t> in</a:t>
            </a:r>
          </a:p>
          <a:p>
            <a:pPr marL="342900" indent="-342900">
              <a:lnSpc>
                <a:spcPct val="98000"/>
              </a:lnSpc>
            </a:pPr>
            <a:r>
              <a:rPr lang="en-US" altLang="zh-TW" sz="2400" dirty="0">
                <a:latin typeface="High Tower Text" pitchFamily="18" charset="0"/>
              </a:rPr>
              <a:t>salt which I knew, from my </a:t>
            </a:r>
            <a:r>
              <a:rPr lang="en-US" altLang="zh-TW" sz="2400" dirty="0">
                <a:solidFill>
                  <a:srgbClr val="FF0000"/>
                </a:solidFill>
                <a:latin typeface="High Tower Text" pitchFamily="18" charset="0"/>
              </a:rPr>
              <a:t>experiment</a:t>
            </a:r>
            <a:r>
              <a:rPr lang="en-US" altLang="zh-TW" sz="2400" dirty="0">
                <a:latin typeface="High Tower Text" pitchFamily="18" charset="0"/>
              </a:rPr>
              <a:t>s, to be the last ingredient</a:t>
            </a:r>
          </a:p>
          <a:p>
            <a:pPr marL="342900" indent="-342900">
              <a:lnSpc>
                <a:spcPct val="98000"/>
              </a:lnSpc>
            </a:pPr>
            <a:r>
              <a:rPr lang="en-US" altLang="zh-TW" sz="2400" dirty="0">
                <a:solidFill>
                  <a:srgbClr val="FF0000"/>
                </a:solidFill>
                <a:latin typeface="High Tower Text" pitchFamily="18" charset="0"/>
              </a:rPr>
              <a:t>experiment</a:t>
            </a:r>
            <a:r>
              <a:rPr lang="en-US" altLang="zh-TW" sz="2400" dirty="0">
                <a:latin typeface="High Tower Text" pitchFamily="18" charset="0"/>
              </a:rPr>
              <a:t> had yet to be attempted; it yet remained to be seen if</a:t>
            </a:r>
          </a:p>
          <a:p>
            <a:pPr marL="342900" indent="-342900">
              <a:lnSpc>
                <a:spcPct val="98000"/>
              </a:lnSpc>
            </a:pPr>
            <a:r>
              <a:rPr lang="en-US" altLang="zh-TW" sz="2400" dirty="0">
                <a:latin typeface="High Tower Text" pitchFamily="18" charset="0"/>
              </a:rPr>
              <a:t>my discovery in a more noble spirit, had I risked the </a:t>
            </a:r>
            <a:r>
              <a:rPr lang="en-US" altLang="zh-TW" sz="2400" dirty="0">
                <a:solidFill>
                  <a:srgbClr val="FF0000"/>
                </a:solidFill>
                <a:latin typeface="High Tower Text" pitchFamily="18" charset="0"/>
              </a:rPr>
              <a:t>experiment</a:t>
            </a:r>
          </a:p>
          <a:p>
            <a:pPr marL="342900" indent="-342900">
              <a:lnSpc>
                <a:spcPct val="98000"/>
              </a:lnSpc>
            </a:pPr>
            <a:r>
              <a:rPr lang="en-US" altLang="zh-TW" sz="2400" dirty="0">
                <a:latin typeface="High Tower Text" pitchFamily="18" charset="0"/>
              </a:rPr>
              <a:t>first </a:t>
            </a:r>
            <a:r>
              <a:rPr lang="en-US" altLang="zh-TW" sz="2400" dirty="0">
                <a:solidFill>
                  <a:srgbClr val="FF0000"/>
                </a:solidFill>
                <a:latin typeface="High Tower Text" pitchFamily="18" charset="0"/>
              </a:rPr>
              <a:t>experiment</a:t>
            </a:r>
            <a:r>
              <a:rPr lang="en-US" altLang="zh-TW" sz="2400" dirty="0">
                <a:latin typeface="High Tower Text" pitchFamily="18" charset="0"/>
              </a:rPr>
              <a:t>, began to run low. I sent out for a fresh</a:t>
            </a:r>
          </a:p>
          <a:p>
            <a:pPr marL="342900" indent="-342900">
              <a:lnSpc>
                <a:spcPct val="98000"/>
              </a:lnSpc>
              <a:spcBef>
                <a:spcPct val="20000"/>
              </a:spcBef>
            </a:pPr>
            <a:r>
              <a:rPr lang="en-US" altLang="zh-TW" sz="2400" dirty="0" smtClean="0"/>
              <a:t>%</a:t>
            </a:r>
            <a:r>
              <a:rPr lang="en-US" altLang="zh-TW" sz="2400" dirty="0" smtClean="0">
                <a:latin typeface="High Tower Text" pitchFamily="18" charset="0"/>
              </a:rPr>
              <a:t> </a:t>
            </a:r>
            <a:r>
              <a:rPr lang="en-US" altLang="zh-TW" sz="2400" dirty="0">
                <a:latin typeface="High Tower Text" pitchFamily="18" charset="0"/>
              </a:rPr>
              <a:t>fgrep </a:t>
            </a:r>
            <a:r>
              <a:rPr lang="en-US" altLang="zh-TW" sz="2400" dirty="0">
                <a:latin typeface="Times New Roman" panose="02020603050405020304" pitchFamily="18" charset="0"/>
                <a:cs typeface="Times New Roman" panose="02020603050405020304" pitchFamily="18" charset="0"/>
              </a:rPr>
              <a:t>--</a:t>
            </a:r>
            <a:r>
              <a:rPr lang="en-US" altLang="zh-TW" sz="2400" dirty="0">
                <a:latin typeface="High Tower Text" pitchFamily="18" charset="0"/>
              </a:rPr>
              <a:t>color </a:t>
            </a:r>
            <a:r>
              <a:rPr lang="en-US" altLang="zh-TW" sz="2400" dirty="0" smtClean="0">
                <a:latin typeface="High Tower Text" pitchFamily="18" charset="0"/>
              </a:rPr>
              <a:t>"the experiment" </a:t>
            </a:r>
            <a:r>
              <a:rPr lang="en-US" altLang="zh-TW" sz="2400" dirty="0" err="1">
                <a:latin typeface="High Tower Text" pitchFamily="18" charset="0"/>
              </a:rPr>
              <a:t>jekyll</a:t>
            </a:r>
            <a:endParaRPr lang="en-US" altLang="zh-TW" sz="2400" dirty="0">
              <a:latin typeface="High Tower Text" pitchFamily="18" charset="0"/>
            </a:endParaRPr>
          </a:p>
          <a:p>
            <a:pPr marL="342900" indent="-342900">
              <a:lnSpc>
                <a:spcPct val="98000"/>
              </a:lnSpc>
            </a:pPr>
            <a:r>
              <a:rPr lang="en-US" altLang="zh-TW" sz="2400" dirty="0" smtClean="0">
                <a:latin typeface="High Tower Text" pitchFamily="18" charset="0"/>
              </a:rPr>
              <a:t>my </a:t>
            </a:r>
            <a:r>
              <a:rPr lang="en-US" altLang="zh-TW" sz="2400" dirty="0">
                <a:latin typeface="High Tower Text" pitchFamily="18" charset="0"/>
              </a:rPr>
              <a:t>discovery in a more noble spirit, had I risked </a:t>
            </a:r>
            <a:r>
              <a:rPr lang="en-US" altLang="zh-TW" sz="2400" dirty="0" smtClean="0">
                <a:solidFill>
                  <a:srgbClr val="FF0000"/>
                </a:solidFill>
                <a:latin typeface="High Tower Text" pitchFamily="18" charset="0"/>
              </a:rPr>
              <a:t>the experiment</a:t>
            </a:r>
            <a:endParaRPr lang="en-US" altLang="zh-TW" sz="2400" dirty="0">
              <a:solidFill>
                <a:srgbClr val="FF0000"/>
              </a:solidFill>
              <a:latin typeface="High Tower Text" pitchFamily="18" charset="0"/>
            </a:endParaRPr>
          </a:p>
          <a:p>
            <a:pPr marL="342900" indent="-342900">
              <a:lnSpc>
                <a:spcPct val="98000"/>
              </a:lnSpc>
              <a:spcBef>
                <a:spcPct val="20000"/>
              </a:spcBef>
            </a:pPr>
            <a:r>
              <a:rPr lang="en-US" altLang="zh-TW" sz="2400" dirty="0" smtClean="0"/>
              <a:t>%</a:t>
            </a:r>
            <a:endParaRPr lang="en-US" altLang="zh-TW" sz="2400" dirty="0">
              <a:solidFill>
                <a:srgbClr val="FF0000"/>
              </a:solidFill>
              <a:latin typeface="High Tower Text" pitchFamily="18" charset="0"/>
            </a:endParaRPr>
          </a:p>
        </p:txBody>
      </p:sp>
      <p:sp>
        <p:nvSpPr>
          <p:cNvPr id="2" name="Rectangle 1"/>
          <p:cNvSpPr/>
          <p:nvPr/>
        </p:nvSpPr>
        <p:spPr bwMode="auto">
          <a:xfrm>
            <a:off x="228600" y="1524000"/>
            <a:ext cx="8534400" cy="2193032"/>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5" name="AutoShape 5"/>
          <p:cNvSpPr>
            <a:spLocks noChangeArrowheads="1"/>
          </p:cNvSpPr>
          <p:nvPr/>
        </p:nvSpPr>
        <p:spPr bwMode="auto">
          <a:xfrm>
            <a:off x="2339752" y="685800"/>
            <a:ext cx="4724400" cy="2286000"/>
          </a:xfrm>
          <a:prstGeom prst="wedgeRoundRectCallout">
            <a:avLst>
              <a:gd name="adj1" fmla="val -48889"/>
              <a:gd name="adj2" fmla="val 89032"/>
              <a:gd name="adj3" fmla="val 16667"/>
            </a:avLst>
          </a:prstGeom>
          <a:solidFill>
            <a:schemeClr val="accent1"/>
          </a:solidFill>
          <a:ln w="9525" algn="ctr">
            <a:solidFill>
              <a:schemeClr val="tx1"/>
            </a:solidFill>
            <a:miter lim="800000"/>
            <a:headEnd/>
            <a:tailEnd/>
          </a:ln>
        </p:spPr>
        <p:txBody>
          <a:bodyPr/>
          <a:lstStyle/>
          <a:p>
            <a:pPr algn="ctr"/>
            <a:r>
              <a:rPr lang="en-US" altLang="zh-TW" sz="2800" dirty="0"/>
              <a:t>1 match for </a:t>
            </a:r>
            <a:r>
              <a:rPr lang="en-US" altLang="zh-TW" sz="2800" dirty="0" smtClean="0"/>
              <a:t>“the experiment”.</a:t>
            </a:r>
            <a:endParaRPr lang="en-US" altLang="zh-TW" sz="2800" dirty="0"/>
          </a:p>
          <a:p>
            <a:pPr algn="ctr"/>
            <a:r>
              <a:rPr lang="en-US" altLang="zh-TW" sz="2800" dirty="0"/>
              <a:t>Notice that we need the quotes ("..."), or else the multi-word string would look like separate arguments.</a:t>
            </a:r>
          </a:p>
        </p:txBody>
      </p:sp>
      <p:sp>
        <p:nvSpPr>
          <p:cNvPr id="7" name="Trapezoid 6"/>
          <p:cNvSpPr>
            <a:spLocks noChangeAspect="1"/>
          </p:cNvSpPr>
          <p:nvPr/>
        </p:nvSpPr>
        <p:spPr bwMode="auto">
          <a:xfrm rot="-2700000">
            <a:off x="-577084" y="287602"/>
            <a:ext cx="2373368" cy="64399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ctr" anchorCtr="1" compatLnSpc="1">
            <a:prstTxWarp prst="textNoShape">
              <a:avLst/>
            </a:prstTxWarp>
          </a:bodyPr>
          <a:lstStyle/>
          <a:p>
            <a:pPr algn="ctr">
              <a:lnSpc>
                <a:spcPct val="70000"/>
              </a:lnSpc>
            </a:pPr>
            <a:r>
              <a:rPr lang="en-US" sz="2400" b="0" dirty="0">
                <a:solidFill>
                  <a:srgbClr val="000000"/>
                </a:solidFill>
                <a:latin typeface="Arial" charset="0"/>
                <a:ea typeface="新細明體" charset="-120"/>
              </a:rPr>
              <a:t>from</a:t>
            </a:r>
            <a:br>
              <a:rPr lang="en-US" sz="2400" b="0" dirty="0">
                <a:solidFill>
                  <a:srgbClr val="000000"/>
                </a:solidFill>
                <a:latin typeface="Arial" charset="0"/>
                <a:ea typeface="新細明體" charset="-120"/>
              </a:rPr>
            </a:br>
            <a:r>
              <a:rPr lang="en-US" sz="2400" b="0" dirty="0">
                <a:solidFill>
                  <a:srgbClr val="000000"/>
                </a:solidFill>
                <a:latin typeface="Arial" charset="0"/>
                <a:ea typeface="新細明體" charset="-120"/>
              </a:rPr>
              <a:t>Lecture </a:t>
            </a:r>
            <a:r>
              <a:rPr lang="en-US" sz="2400" b="0" dirty="0" smtClean="0">
                <a:solidFill>
                  <a:srgbClr val="000000"/>
                </a:solidFill>
                <a:latin typeface="Arial" charset="0"/>
                <a:ea typeface="新細明體" charset="-120"/>
              </a:rPr>
              <a:t>1</a:t>
            </a:r>
            <a:endParaRPr lang="en-US" sz="2800" b="0" dirty="0">
              <a:solidFill>
                <a:srgbClr val="000000"/>
              </a:solidFill>
              <a:latin typeface="Arial" charset="0"/>
              <a:ea typeface="新細明體" charset="-120"/>
            </a:endParaRPr>
          </a:p>
        </p:txBody>
      </p:sp>
    </p:spTree>
    <p:extLst>
      <p:ext uri="{BB962C8B-B14F-4D97-AF65-F5344CB8AC3E}">
        <p14:creationId xmlns:p14="http://schemas.microsoft.com/office/powerpoint/2010/main" val="869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smtClean="0">
                <a:solidFill>
                  <a:srgbClr val="0070C0"/>
                </a:solidFill>
              </a:rPr>
              <a:t>switch</a:t>
            </a:r>
          </a:p>
        </p:txBody>
      </p:sp>
      <p:sp>
        <p:nvSpPr>
          <p:cNvPr id="71683" name="Rectangle 3"/>
          <p:cNvSpPr>
            <a:spLocks noGrp="1" noChangeArrowheads="1"/>
          </p:cNvSpPr>
          <p:nvPr>
            <p:ph type="body" idx="4294967295"/>
          </p:nvPr>
        </p:nvSpPr>
        <p:spPr>
          <a:xfrm>
            <a:off x="457200" y="1219200"/>
            <a:ext cx="8229600" cy="5638800"/>
          </a:xfrm>
        </p:spPr>
        <p:txBody>
          <a:bodyPr/>
          <a:lstStyle/>
          <a:p>
            <a:pPr eaLnBrk="1" hangingPunct="1">
              <a:lnSpc>
                <a:spcPct val="90000"/>
              </a:lnSpc>
              <a:spcBef>
                <a:spcPct val="5000"/>
              </a:spcBef>
              <a:buFontTx/>
              <a:buNone/>
            </a:pPr>
            <a:r>
              <a:rPr lang="en-US" altLang="zh-TW" b="1" smtClean="0">
                <a:latin typeface="High Tower Text" pitchFamily="18" charset="0"/>
              </a:rPr>
              <a:t>switch ( </a:t>
            </a:r>
            <a:r>
              <a:rPr lang="en-US" altLang="zh-TW" smtClean="0">
                <a:latin typeface="High Tower Text" pitchFamily="18" charset="0"/>
              </a:rPr>
              <a:t>string </a:t>
            </a:r>
            <a:r>
              <a:rPr lang="en-US" altLang="zh-TW" b="1" smtClean="0">
                <a:latin typeface="High Tower Text" pitchFamily="18" charset="0"/>
              </a:rPr>
              <a:t>)</a:t>
            </a:r>
          </a:p>
          <a:p>
            <a:pPr eaLnBrk="1" hangingPunct="1">
              <a:lnSpc>
                <a:spcPct val="90000"/>
              </a:lnSpc>
              <a:spcBef>
                <a:spcPct val="5000"/>
              </a:spcBef>
              <a:buFontTx/>
              <a:buNone/>
            </a:pPr>
            <a:r>
              <a:rPr lang="en-US" altLang="zh-TW" b="1" smtClean="0">
                <a:latin typeface="High Tower Text" pitchFamily="18" charset="0"/>
              </a:rPr>
              <a:t>	case &lt;</a:t>
            </a:r>
            <a:r>
              <a:rPr lang="en-US" altLang="zh-TW" smtClean="0">
                <a:latin typeface="High Tower Text" pitchFamily="18" charset="0"/>
              </a:rPr>
              <a:t>pattern</a:t>
            </a:r>
            <a:r>
              <a:rPr lang="en-US" altLang="zh-TW" sz="2400" b="1" smtClean="0">
                <a:latin typeface="Times New Roman" pitchFamily="18" charset="0"/>
              </a:rPr>
              <a:t>1</a:t>
            </a:r>
            <a:r>
              <a:rPr lang="en-US" altLang="zh-TW" smtClean="0">
                <a:latin typeface="High Tower Text" pitchFamily="18" charset="0"/>
              </a:rPr>
              <a:t>&gt;</a:t>
            </a:r>
            <a:r>
              <a:rPr lang="en-US" altLang="zh-TW" b="1" smtClean="0">
                <a:latin typeface="High Tower Text" pitchFamily="18" charset="0"/>
              </a:rPr>
              <a: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	case &lt;</a:t>
            </a:r>
            <a:r>
              <a:rPr lang="en-US" altLang="zh-TW" smtClean="0">
                <a:latin typeface="High Tower Text" pitchFamily="18" charset="0"/>
              </a:rPr>
              <a:t>pattern</a:t>
            </a:r>
            <a:r>
              <a:rPr lang="en-US" altLang="zh-TW" sz="2400" b="1" smtClean="0">
                <a:latin typeface="Times New Roman" pitchFamily="18" charset="0"/>
              </a:rPr>
              <a:t>2</a:t>
            </a:r>
            <a:r>
              <a:rPr lang="en-US" altLang="zh-TW" smtClean="0">
                <a:latin typeface="High Tower Text" pitchFamily="18" charset="0"/>
              </a:rPr>
              <a:t>&gt;</a:t>
            </a:r>
            <a:r>
              <a:rPr lang="en-US" altLang="zh-TW" b="1" smtClean="0">
                <a:latin typeface="High Tower Text" pitchFamily="18" charset="0"/>
              </a:rPr>
              <a: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	...</a:t>
            </a:r>
          </a:p>
          <a:p>
            <a:pPr eaLnBrk="1" hangingPunct="1">
              <a:lnSpc>
                <a:spcPct val="90000"/>
              </a:lnSpc>
              <a:spcBef>
                <a:spcPct val="5000"/>
              </a:spcBef>
              <a:buFontTx/>
              <a:buNone/>
            </a:pPr>
            <a:r>
              <a:rPr lang="en-US" altLang="zh-TW" b="1" smtClean="0">
                <a:latin typeface="High Tower Text" pitchFamily="18" charset="0"/>
              </a:rPr>
              <a:t>	default: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endsw</a:t>
            </a:r>
          </a:p>
        </p:txBody>
      </p:sp>
      <p:sp>
        <p:nvSpPr>
          <p:cNvPr id="98309" name="AutoShape 6"/>
          <p:cNvSpPr>
            <a:spLocks noChangeArrowheads="1"/>
          </p:cNvSpPr>
          <p:nvPr/>
        </p:nvSpPr>
        <p:spPr bwMode="auto">
          <a:xfrm>
            <a:off x="4876800" y="3378200"/>
            <a:ext cx="3657600" cy="3175000"/>
          </a:xfrm>
          <a:prstGeom prst="wedgeRectCallout">
            <a:avLst>
              <a:gd name="adj1" fmla="val -137574"/>
              <a:gd name="adj2" fmla="val -9139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4000" b="0">
                <a:solidFill>
                  <a:schemeClr val="tx2"/>
                </a:solidFill>
                <a:latin typeface="Arial Narrow" pitchFamily="34" charset="0"/>
              </a:rPr>
              <a:t>For some stupid reason, each case statement needs   to be on an </a:t>
            </a:r>
            <a:r>
              <a:rPr kumimoji="0" lang="en-US" altLang="zh-TW" sz="4000" i="1" u="sng">
                <a:solidFill>
                  <a:srgbClr val="0070C0"/>
                </a:solidFill>
                <a:latin typeface="Arial Narrow" pitchFamily="34" charset="0"/>
              </a:rPr>
              <a:t>individual line</a:t>
            </a:r>
            <a:r>
              <a:rPr kumimoji="0" lang="en-US" altLang="zh-TW" sz="4000" b="0">
                <a:solidFill>
                  <a:schemeClr val="tx2"/>
                </a:solidFill>
                <a:latin typeface="Arial Narrow" pitchFamily="34" charset="0"/>
              </a:rPr>
              <a:t>.</a:t>
            </a:r>
          </a:p>
        </p:txBody>
      </p:sp>
      <p:sp>
        <p:nvSpPr>
          <p:cNvPr id="6" name="AutoShape 6"/>
          <p:cNvSpPr>
            <a:spLocks noChangeArrowheads="1"/>
          </p:cNvSpPr>
          <p:nvPr/>
        </p:nvSpPr>
        <p:spPr bwMode="auto">
          <a:xfrm>
            <a:off x="5638800" y="228600"/>
            <a:ext cx="3429000" cy="2590800"/>
          </a:xfrm>
          <a:prstGeom prst="wedgeRectCallout">
            <a:avLst>
              <a:gd name="adj1" fmla="val -119407"/>
              <a:gd name="adj2" fmla="val 16792"/>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4000" b="0">
                <a:solidFill>
                  <a:schemeClr val="tx2"/>
                </a:solidFill>
                <a:latin typeface="Arial Narrow" pitchFamily="34" charset="0"/>
              </a:rPr>
              <a:t>The patterns may contain wildcard characters (It’s similar to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dissolve">
                                      <p:cBhvr>
                                        <p:cTn id="7" dur="500"/>
                                        <p:tgtEl>
                                          <p:spTgt spid="98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6"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5000" dirty="0">
                <a:solidFill>
                  <a:srgbClr val="0033CC"/>
                </a:solidFill>
                <a:latin typeface="Arial" panose="020B0604020202020204" pitchFamily="34" charset="0"/>
                <a:cs typeface="Arial" panose="020B0604020202020204" pitchFamily="34" charset="0"/>
              </a:rPr>
              <a:t>Important</a:t>
            </a:r>
            <a:r>
              <a:rPr lang="en-US" altLang="zh-TW" sz="5000" b="1" dirty="0">
                <a:solidFill>
                  <a:srgbClr val="0033CC"/>
                </a:solidFill>
                <a:latin typeface="High Tower Text" panose="02040502050506030303" pitchFamily="18" charset="0"/>
              </a:rPr>
              <a:t> </a:t>
            </a:r>
            <a:r>
              <a:rPr lang="en-US" altLang="zh-TW" sz="6000" b="1" dirty="0" err="1">
                <a:solidFill>
                  <a:srgbClr val="0033CC"/>
                </a:solidFill>
                <a:latin typeface="High Tower Text" panose="02040502050506030303" pitchFamily="18" charset="0"/>
              </a:rPr>
              <a:t>fgrep</a:t>
            </a:r>
            <a:r>
              <a:rPr lang="en-US" altLang="zh-TW" sz="6000" b="1" dirty="0">
                <a:solidFill>
                  <a:srgbClr val="0033CC"/>
                </a:solidFill>
                <a:latin typeface="High Tower Text" panose="02040502050506030303" pitchFamily="18" charset="0"/>
              </a:rPr>
              <a:t> </a:t>
            </a:r>
            <a:r>
              <a:rPr lang="en-US" altLang="zh-TW" sz="5000" dirty="0">
                <a:solidFill>
                  <a:srgbClr val="0033CC"/>
                </a:solidFill>
                <a:latin typeface="+mn-lt"/>
              </a:rPr>
              <a:t>Flags</a:t>
            </a:r>
          </a:p>
        </p:txBody>
      </p:sp>
      <p:sp>
        <p:nvSpPr>
          <p:cNvPr id="4100" name="Content Placeholder 2"/>
          <p:cNvSpPr txBox="1">
            <a:spLocks/>
          </p:cNvSpPr>
          <p:nvPr/>
        </p:nvSpPr>
        <p:spPr bwMode="auto">
          <a:xfrm>
            <a:off x="0" y="762000"/>
            <a:ext cx="9144000" cy="6096000"/>
          </a:xfrm>
          <a:prstGeom prst="rect">
            <a:avLst/>
          </a:prstGeom>
          <a:noFill/>
          <a:ln w="9525">
            <a:noFill/>
            <a:miter lim="800000"/>
            <a:headEnd/>
            <a:tailEnd/>
          </a:ln>
        </p:spPr>
        <p:txBody>
          <a:bodyPr/>
          <a:lstStyle/>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i</a:t>
            </a:r>
            <a:r>
              <a:rPr lang="en-US" altLang="zh-TW" sz="2800" b="0" dirty="0">
                <a:solidFill>
                  <a:srgbClr val="000000"/>
                </a:solidFill>
                <a:latin typeface="Times New Roman" panose="02020603050405020304" pitchFamily="18" charset="0"/>
                <a:cs typeface="Times New Roman" panose="02020603050405020304" pitchFamily="18" charset="0"/>
              </a:rPr>
              <a:t>: 	Not case sensitive (</a:t>
            </a:r>
            <a:r>
              <a:rPr lang="en-US" altLang="zh-TW" sz="2800" b="0" i="1" dirty="0">
                <a:solidFill>
                  <a:srgbClr val="000000"/>
                </a:solidFill>
                <a:latin typeface="Times New Roman" panose="02020603050405020304" pitchFamily="18" charset="0"/>
                <a:cs typeface="Times New Roman" panose="02020603050405020304" pitchFamily="18" charset="0"/>
              </a:rPr>
              <a:t>i.e.</a:t>
            </a: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i</a:t>
            </a:r>
            <a:r>
              <a:rPr lang="en-US" altLang="zh-TW" sz="2800" b="0" dirty="0">
                <a:solidFill>
                  <a:srgbClr val="000000"/>
                </a:solidFill>
                <a:latin typeface="Times New Roman" panose="02020603050405020304" pitchFamily="18" charset="0"/>
                <a:cs typeface="Times New Roman" panose="02020603050405020304" pitchFamily="18" charset="0"/>
              </a:rPr>
              <a:t>gnore case)</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solidFill>
                  <a:srgbClr val="000000"/>
                </a:solidFill>
                <a:latin typeface="Times New Roman" panose="02020603050405020304" pitchFamily="18" charset="0"/>
                <a:cs typeface="Times New Roman" panose="02020603050405020304" pitchFamily="18" charset="0"/>
              </a:rPr>
              <a:t>: Display line </a:t>
            </a:r>
            <a:r>
              <a:rPr lang="en-US" altLang="zh-TW" sz="2800" dirty="0">
                <a:solidFill>
                  <a:srgbClr val="FF0000"/>
                </a:solidFill>
                <a:latin typeface="Times New Roman" panose="02020603050405020304" pitchFamily="18" charset="0"/>
                <a:cs typeface="Times New Roman" panose="02020603050405020304" pitchFamily="18" charset="0"/>
              </a:rPr>
              <a:t>n</a:t>
            </a:r>
            <a:r>
              <a:rPr lang="en-US" altLang="zh-TW" sz="2800" b="0" dirty="0">
                <a:solidFill>
                  <a:srgbClr val="000000"/>
                </a:solidFill>
                <a:latin typeface="Times New Roman" panose="02020603050405020304" pitchFamily="18" charset="0"/>
                <a:cs typeface="Times New Roman" panose="02020603050405020304" pitchFamily="18" charset="0"/>
              </a:rPr>
              <a:t>umbers (with a colon after each)</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solidFill>
                  <a:srgbClr val="000000"/>
                </a:solidFill>
                <a:latin typeface="Times New Roman" panose="02020603050405020304" pitchFamily="18" charset="0"/>
                <a:cs typeface="Times New Roman" panose="02020603050405020304" pitchFamily="18" charset="0"/>
              </a:rPr>
              <a:t>: In</a:t>
            </a:r>
            <a:r>
              <a:rPr lang="en-US" altLang="zh-TW" sz="2800" dirty="0">
                <a:solidFill>
                  <a:srgbClr val="FF0000"/>
                </a:solidFill>
                <a:latin typeface="Times New Roman" panose="02020603050405020304" pitchFamily="18" charset="0"/>
                <a:cs typeface="Times New Roman" panose="02020603050405020304" pitchFamily="18" charset="0"/>
              </a:rPr>
              <a:t>v</a:t>
            </a:r>
            <a:r>
              <a:rPr lang="en-US" altLang="zh-TW" sz="2800" b="0" dirty="0">
                <a:solidFill>
                  <a:srgbClr val="000000"/>
                </a:solidFill>
                <a:latin typeface="Times New Roman" panose="02020603050405020304" pitchFamily="18" charset="0"/>
                <a:cs typeface="Times New Roman" panose="02020603050405020304" pitchFamily="18" charset="0"/>
              </a:rPr>
              <a:t>ert the matches (</a:t>
            </a:r>
            <a:r>
              <a:rPr lang="en-US" altLang="zh-TW" sz="2800" b="0" i="1" dirty="0">
                <a:solidFill>
                  <a:srgbClr val="000000"/>
                </a:solidFill>
                <a:latin typeface="Times New Roman" panose="02020603050405020304" pitchFamily="18" charset="0"/>
                <a:cs typeface="Times New Roman" panose="02020603050405020304" pitchFamily="18" charset="0"/>
              </a:rPr>
              <a:t>i.e.</a:t>
            </a:r>
            <a:r>
              <a:rPr lang="en-US" altLang="zh-TW" sz="2800" b="0" dirty="0">
                <a:solidFill>
                  <a:srgbClr val="000000"/>
                </a:solidFill>
                <a:latin typeface="Times New Roman" panose="02020603050405020304" pitchFamily="18" charset="0"/>
                <a:cs typeface="Times New Roman" panose="02020603050405020304" pitchFamily="18" charset="0"/>
              </a:rPr>
              <a:t>, print if not match)</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w</a:t>
            </a:r>
            <a:r>
              <a:rPr lang="en-US" altLang="zh-TW" sz="2800" b="0" dirty="0" err="1">
                <a:solidFill>
                  <a:srgbClr val="000000"/>
                </a:solidFill>
                <a:latin typeface="Times New Roman" panose="02020603050405020304" pitchFamily="18" charset="0"/>
                <a:cs typeface="Times New Roman" panose="02020603050405020304" pitchFamily="18" charset="0"/>
              </a:rPr>
              <a:t>:</a:t>
            </a:r>
            <a:r>
              <a:rPr lang="en-US" altLang="zh-TW" sz="2800" dirty="0" err="1">
                <a:solidFill>
                  <a:srgbClr val="FF0000"/>
                </a:solidFill>
                <a:latin typeface="Times New Roman" panose="02020603050405020304" pitchFamily="18" charset="0"/>
                <a:cs typeface="Times New Roman" panose="02020603050405020304" pitchFamily="18" charset="0"/>
              </a:rPr>
              <a:t>W</a:t>
            </a:r>
            <a:r>
              <a:rPr lang="en-US" altLang="zh-TW" sz="2800" b="0" dirty="0" err="1">
                <a:solidFill>
                  <a:srgbClr val="000000"/>
                </a:solidFill>
                <a:latin typeface="Times New Roman" panose="02020603050405020304" pitchFamily="18" charset="0"/>
                <a:cs typeface="Times New Roman" panose="02020603050405020304" pitchFamily="18" charset="0"/>
              </a:rPr>
              <a:t>hole</a:t>
            </a:r>
            <a:r>
              <a:rPr lang="en-US" altLang="zh-TW" sz="2800" b="0" dirty="0">
                <a:solidFill>
                  <a:srgbClr val="000000"/>
                </a:solidFill>
                <a:latin typeface="Times New Roman" panose="02020603050405020304" pitchFamily="18" charset="0"/>
                <a:cs typeface="Times New Roman" panose="02020603050405020304" pitchFamily="18" charset="0"/>
              </a:rPr>
              <a:t> word matches</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o</a:t>
            </a: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O</a:t>
            </a:r>
            <a:r>
              <a:rPr lang="en-US" altLang="zh-TW" sz="2800" b="0" dirty="0">
                <a:solidFill>
                  <a:srgbClr val="000000"/>
                </a:solidFill>
                <a:latin typeface="Times New Roman" panose="02020603050405020304" pitchFamily="18" charset="0"/>
                <a:cs typeface="Times New Roman" panose="02020603050405020304" pitchFamily="18" charset="0"/>
              </a:rPr>
              <a:t>nly display the match, not the entire line containing it</a:t>
            </a:r>
          </a:p>
          <a:p>
            <a:pPr marL="628650" indent="-628650">
              <a:spcBef>
                <a:spcPts val="600"/>
              </a:spcBef>
            </a:pPr>
            <a:r>
              <a:rPr lang="en-US" altLang="zh-TW" sz="2800" b="0" dirty="0">
                <a:solidFill>
                  <a:srgbClr val="000000"/>
                </a:solidFill>
                <a:latin typeface="Times New Roman" panose="02020603050405020304" pitchFamily="18" charset="0"/>
                <a:cs typeface="Times New Roman" panose="02020603050405020304" pitchFamily="18" charset="0"/>
              </a:rPr>
              <a:t> </a:t>
            </a:r>
            <a:r>
              <a:rPr lang="en-US" altLang="zh-TW" sz="2800" b="0" dirty="0">
                <a:solidFill>
                  <a:srgbClr val="FF0000"/>
                </a:solidFill>
                <a:latin typeface="Times New Roman" panose="02020603050405020304" pitchFamily="18" charset="0"/>
                <a:cs typeface="Times New Roman" panose="02020603050405020304" pitchFamily="18" charset="0"/>
              </a:rPr>
              <a:t>-</a:t>
            </a:r>
            <a:r>
              <a:rPr lang="en-US" altLang="zh-TW" sz="2800" dirty="0">
                <a:solidFill>
                  <a:srgbClr val="FF0000"/>
                </a:solidFill>
                <a:latin typeface="Times New Roman" panose="02020603050405020304" pitchFamily="18" charset="0"/>
                <a:cs typeface="Times New Roman" panose="02020603050405020304" pitchFamily="18" charset="0"/>
              </a:rPr>
              <a:t>e</a:t>
            </a:r>
            <a:r>
              <a:rPr lang="en-US" altLang="zh-TW" sz="2800" b="0" dirty="0">
                <a:solidFill>
                  <a:srgbClr val="000000"/>
                </a:solidFill>
                <a:latin typeface="Times New Roman" panose="02020603050405020304" pitchFamily="18" charset="0"/>
                <a:cs typeface="Times New Roman" panose="02020603050405020304" pitchFamily="18" charset="0"/>
              </a:rPr>
              <a:t>:	After this flag goes </a:t>
            </a:r>
            <a:r>
              <a:rPr lang="en-US" altLang="zh-TW" sz="2800" b="0" dirty="0" smtClean="0">
                <a:solidFill>
                  <a:srgbClr val="000000"/>
                </a:solidFill>
                <a:latin typeface="Times New Roman" panose="02020603050405020304" pitchFamily="18" charset="0"/>
                <a:cs typeface="Times New Roman" panose="02020603050405020304" pitchFamily="18" charset="0"/>
              </a:rPr>
              <a:t>an </a:t>
            </a:r>
            <a:r>
              <a:rPr lang="en-US" altLang="zh-TW" sz="2800" dirty="0">
                <a:solidFill>
                  <a:srgbClr val="FF0000"/>
                </a:solidFill>
                <a:latin typeface="Times New Roman" panose="02020603050405020304" pitchFamily="18" charset="0"/>
                <a:cs typeface="Times New Roman" panose="02020603050405020304" pitchFamily="18" charset="0"/>
              </a:rPr>
              <a:t>e</a:t>
            </a:r>
            <a:r>
              <a:rPr lang="en-US" altLang="zh-TW" sz="2800" b="0" dirty="0">
                <a:solidFill>
                  <a:srgbClr val="000000"/>
                </a:solidFill>
                <a:latin typeface="Times New Roman" panose="02020603050405020304" pitchFamily="18" charset="0"/>
                <a:cs typeface="Times New Roman" panose="02020603050405020304" pitchFamily="18" charset="0"/>
              </a:rPr>
              <a:t>xpression to match </a:t>
            </a:r>
          </a:p>
          <a:p>
            <a:pPr marL="628650" indent="-628650">
              <a:spcBef>
                <a:spcPts val="0"/>
              </a:spcBef>
            </a:pPr>
            <a:r>
              <a:rPr lang="en-US" altLang="zh-TW" sz="2000" b="0" dirty="0">
                <a:solidFill>
                  <a:srgbClr val="000000"/>
                </a:solidFill>
                <a:latin typeface="Times New Roman" panose="02020603050405020304" pitchFamily="18" charset="0"/>
                <a:cs typeface="Times New Roman" panose="02020603050405020304" pitchFamily="18" charset="0"/>
              </a:rPr>
              <a:t>          </a:t>
            </a:r>
            <a:r>
              <a:rPr lang="en-US" altLang="zh-TW" sz="2400" b="0" dirty="0">
                <a:solidFill>
                  <a:srgbClr val="000000"/>
                </a:solidFill>
                <a:latin typeface="Times New Roman" panose="02020603050405020304" pitchFamily="18" charset="0"/>
                <a:cs typeface="Times New Roman" panose="02020603050405020304" pitchFamily="18" charset="0"/>
              </a:rPr>
              <a:t>In the case of </a:t>
            </a:r>
            <a:r>
              <a:rPr lang="en-US" altLang="zh-TW" sz="2400" b="0" dirty="0" err="1">
                <a:solidFill>
                  <a:srgbClr val="000000"/>
                </a:solidFill>
                <a:latin typeface="Times New Roman" panose="02020603050405020304" pitchFamily="18" charset="0"/>
                <a:cs typeface="Times New Roman" panose="02020603050405020304" pitchFamily="18" charset="0"/>
              </a:rPr>
              <a:t>fgrep</a:t>
            </a:r>
            <a:r>
              <a:rPr lang="en-US" altLang="zh-TW" sz="2400" b="0" dirty="0">
                <a:solidFill>
                  <a:srgbClr val="000000"/>
                </a:solidFill>
                <a:latin typeface="Times New Roman" panose="02020603050405020304" pitchFamily="18" charset="0"/>
                <a:cs typeface="Times New Roman" panose="02020603050405020304" pitchFamily="18" charset="0"/>
              </a:rPr>
              <a:t>, the </a:t>
            </a:r>
            <a:r>
              <a:rPr lang="en-US" altLang="zh-TW" sz="2400" b="0" dirty="0" smtClean="0">
                <a:solidFill>
                  <a:srgbClr val="000000"/>
                </a:solidFill>
                <a:latin typeface="Times New Roman" panose="02020603050405020304" pitchFamily="18" charset="0"/>
                <a:cs typeface="Times New Roman" panose="02020603050405020304" pitchFamily="18" charset="0"/>
              </a:rPr>
              <a:t>“expression</a:t>
            </a:r>
            <a:r>
              <a:rPr lang="en-US" altLang="zh-TW" sz="2400" b="0" dirty="0">
                <a:solidFill>
                  <a:srgbClr val="000000"/>
                </a:solidFill>
                <a:latin typeface="Times New Roman" panose="02020603050405020304" pitchFamily="18" charset="0"/>
                <a:cs typeface="Times New Roman" panose="02020603050405020304" pitchFamily="18" charset="0"/>
              </a:rPr>
              <a:t>” is just a fixed string. But the flag is named “e” for consistency with the other greps. </a:t>
            </a:r>
          </a:p>
          <a:p>
            <a:pPr marL="628650" indent="-628650">
              <a:spcBef>
                <a:spcPts val="0"/>
              </a:spcBef>
            </a:pPr>
            <a:r>
              <a:rPr lang="en-US" altLang="zh-TW" sz="2400" b="0" dirty="0">
                <a:solidFill>
                  <a:srgbClr val="000000"/>
                </a:solidFill>
                <a:latin typeface="Times New Roman" panose="02020603050405020304" pitchFamily="18" charset="0"/>
                <a:cs typeface="Times New Roman" panose="02020603050405020304" pitchFamily="18" charset="0"/>
              </a:rPr>
              <a:t>	</a:t>
            </a:r>
            <a:r>
              <a:rPr lang="en-US" altLang="zh-TW" sz="2400" b="0" dirty="0" smtClean="0">
                <a:solidFill>
                  <a:srgbClr val="000000"/>
                </a:solidFill>
                <a:latin typeface="Times New Roman" panose="02020603050405020304" pitchFamily="18" charset="0"/>
                <a:cs typeface="Times New Roman" panose="02020603050405020304" pitchFamily="18" charset="0"/>
              </a:rPr>
              <a:t>You </a:t>
            </a:r>
            <a:r>
              <a:rPr lang="en-US" altLang="zh-TW" sz="2400" b="0" dirty="0">
                <a:solidFill>
                  <a:srgbClr val="000000"/>
                </a:solidFill>
                <a:latin typeface="Times New Roman" panose="02020603050405020304" pitchFamily="18" charset="0"/>
                <a:cs typeface="Times New Roman" panose="02020603050405020304" pitchFamily="18" charset="0"/>
              </a:rPr>
              <a:t>only </a:t>
            </a:r>
            <a:r>
              <a:rPr lang="en-US" altLang="zh-TW" sz="2400" b="0" dirty="0" smtClean="0">
                <a:solidFill>
                  <a:srgbClr val="000000"/>
                </a:solidFill>
                <a:latin typeface="Times New Roman" panose="02020603050405020304" pitchFamily="18" charset="0"/>
                <a:cs typeface="Times New Roman" panose="02020603050405020304" pitchFamily="18" charset="0"/>
              </a:rPr>
              <a:t>need this flag if </a:t>
            </a:r>
            <a:r>
              <a:rPr lang="en-US" altLang="zh-TW" sz="2400" b="0" dirty="0">
                <a:solidFill>
                  <a:srgbClr val="000000"/>
                </a:solidFill>
                <a:latin typeface="Times New Roman" panose="02020603050405020304" pitchFamily="18" charset="0"/>
                <a:cs typeface="Times New Roman" panose="02020603050405020304" pitchFamily="18" charset="0"/>
              </a:rPr>
              <a:t>you </a:t>
            </a:r>
            <a:r>
              <a:rPr lang="en-US" altLang="zh-TW" sz="2400" b="0" dirty="0" smtClean="0">
                <a:solidFill>
                  <a:srgbClr val="000000"/>
                </a:solidFill>
                <a:latin typeface="Times New Roman" panose="02020603050405020304" pitchFamily="18" charset="0"/>
                <a:cs typeface="Times New Roman" panose="02020603050405020304" pitchFamily="18" charset="0"/>
              </a:rPr>
              <a:t>want to match </a:t>
            </a:r>
            <a:r>
              <a:rPr lang="en-US" altLang="zh-TW" sz="2400" b="0">
                <a:solidFill>
                  <a:srgbClr val="000000"/>
                </a:solidFill>
                <a:latin typeface="Times New Roman" panose="02020603050405020304" pitchFamily="18" charset="0"/>
                <a:cs typeface="Times New Roman" panose="02020603050405020304" pitchFamily="18" charset="0"/>
              </a:rPr>
              <a:t>multiple </a:t>
            </a:r>
            <a:r>
              <a:rPr lang="en-US" altLang="zh-TW" sz="2400" b="0" smtClean="0">
                <a:solidFill>
                  <a:srgbClr val="000000"/>
                </a:solidFill>
                <a:latin typeface="Times New Roman" panose="02020603050405020304" pitchFamily="18" charset="0"/>
                <a:cs typeface="Times New Roman" panose="02020603050405020304" pitchFamily="18" charset="0"/>
              </a:rPr>
              <a:t>things.</a:t>
            </a:r>
            <a:endParaRPr lang="en-US" altLang="zh-TW" sz="2400" b="0" dirty="0">
              <a:solidFill>
                <a:srgbClr val="000000"/>
              </a:solidFill>
              <a:latin typeface="Times New Roman" panose="02020603050405020304" pitchFamily="18" charset="0"/>
              <a:cs typeface="Times New Roman" panose="02020603050405020304" pitchFamily="18" charset="0"/>
            </a:endParaRP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A</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context to print </a:t>
            </a:r>
            <a:r>
              <a:rPr lang="en-US" altLang="zh-TW" sz="2800" dirty="0">
                <a:solidFill>
                  <a:srgbClr val="FF0000"/>
                </a:solidFill>
                <a:latin typeface="Times New Roman" panose="02020603050405020304" pitchFamily="18" charset="0"/>
                <a:cs typeface="Times New Roman" panose="02020603050405020304" pitchFamily="18" charset="0"/>
              </a:rPr>
              <a:t>a</a:t>
            </a:r>
            <a:r>
              <a:rPr lang="en-US" altLang="zh-TW" sz="2800" b="0" dirty="0">
                <a:solidFill>
                  <a:srgbClr val="000000"/>
                </a:solidFill>
                <a:latin typeface="Times New Roman" panose="02020603050405020304" pitchFamily="18" charset="0"/>
                <a:cs typeface="Times New Roman" panose="02020603050405020304" pitchFamily="18" charset="0"/>
              </a:rPr>
              <a:t>fter each match</a:t>
            </a: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B</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context to print </a:t>
            </a:r>
            <a:r>
              <a:rPr lang="en-US" altLang="zh-TW" sz="2800" dirty="0">
                <a:solidFill>
                  <a:srgbClr val="FF0000"/>
                </a:solidFill>
                <a:latin typeface="Times New Roman" panose="02020603050405020304" pitchFamily="18" charset="0"/>
                <a:cs typeface="Times New Roman" panose="02020603050405020304" pitchFamily="18" charset="0"/>
              </a:rPr>
              <a:t>b</a:t>
            </a:r>
            <a:r>
              <a:rPr lang="en-US" altLang="zh-TW" sz="2800" b="0" dirty="0">
                <a:solidFill>
                  <a:srgbClr val="000000"/>
                </a:solidFill>
                <a:latin typeface="Times New Roman" panose="02020603050405020304" pitchFamily="18" charset="0"/>
                <a:cs typeface="Times New Roman" panose="02020603050405020304" pitchFamily="18" charset="0"/>
              </a:rPr>
              <a:t>efore each match</a:t>
            </a:r>
          </a:p>
          <a:p>
            <a:pPr marL="628650" indent="-62865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a:t>
            </a:r>
            <a:r>
              <a:rPr lang="en-US" altLang="zh-TW" sz="2800" b="0" dirty="0">
                <a:solidFill>
                  <a:srgbClr val="000000"/>
                </a:solidFill>
                <a:latin typeface="Times New Roman" panose="02020603050405020304" pitchFamily="18" charset="0"/>
                <a:cs typeface="Times New Roman" panose="02020603050405020304" pitchFamily="18" charset="0"/>
              </a:rPr>
              <a:t>:	Set the # of lines of </a:t>
            </a:r>
            <a:r>
              <a:rPr lang="en-US" altLang="zh-TW" sz="2800" dirty="0">
                <a:solidFill>
                  <a:srgbClr val="FF0000"/>
                </a:solidFill>
                <a:latin typeface="Times New Roman" panose="02020603050405020304" pitchFamily="18" charset="0"/>
                <a:cs typeface="Times New Roman" panose="02020603050405020304" pitchFamily="18" charset="0"/>
              </a:rPr>
              <a:t>c</a:t>
            </a:r>
            <a:r>
              <a:rPr lang="en-US" altLang="zh-TW" sz="2800" b="0" dirty="0">
                <a:solidFill>
                  <a:srgbClr val="000000"/>
                </a:solidFill>
                <a:latin typeface="Times New Roman" panose="02020603050405020304" pitchFamily="18" charset="0"/>
                <a:cs typeface="Times New Roman" panose="02020603050405020304" pitchFamily="18" charset="0"/>
              </a:rPr>
              <a:t>ontext to print before </a:t>
            </a:r>
            <a:r>
              <a:rPr lang="en-US" altLang="zh-TW" sz="2800" b="0" i="1" dirty="0">
                <a:solidFill>
                  <a:srgbClr val="000000"/>
                </a:solidFill>
                <a:latin typeface="Times New Roman" panose="02020603050405020304" pitchFamily="18" charset="0"/>
                <a:cs typeface="Times New Roman" panose="02020603050405020304" pitchFamily="18" charset="0"/>
              </a:rPr>
              <a:t>and</a:t>
            </a:r>
            <a:r>
              <a:rPr lang="en-US" altLang="zh-TW" sz="2800" b="0" dirty="0">
                <a:solidFill>
                  <a:srgbClr val="000000"/>
                </a:solidFill>
                <a:latin typeface="Times New Roman" panose="02020603050405020304" pitchFamily="18" charset="0"/>
                <a:cs typeface="Times New Roman" panose="02020603050405020304" pitchFamily="18" charset="0"/>
              </a:rPr>
              <a:t> after</a:t>
            </a:r>
          </a:p>
          <a:p>
            <a:pPr marL="342900" indent="-342900">
              <a:spcBef>
                <a:spcPts val="600"/>
              </a:spcBef>
            </a:pPr>
            <a:r>
              <a:rPr lang="en-US" altLang="zh-TW" sz="2800" b="0" dirty="0">
                <a:solidFill>
                  <a:srgbClr val="FF0000"/>
                </a:solidFill>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color</a:t>
            </a:r>
            <a:r>
              <a:rPr lang="en-US" altLang="zh-TW" sz="2800" b="0" dirty="0">
                <a:solidFill>
                  <a:srgbClr val="000000"/>
                </a:solidFill>
                <a:latin typeface="Times New Roman" panose="02020603050405020304" pitchFamily="18" charset="0"/>
                <a:cs typeface="Times New Roman" panose="02020603050405020304" pitchFamily="18" charset="0"/>
              </a:rPr>
              <a:t>: Highlight the matching pattern within its line of text</a:t>
            </a:r>
          </a:p>
        </p:txBody>
      </p:sp>
    </p:spTree>
    <p:extLst>
      <p:ext uri="{BB962C8B-B14F-4D97-AF65-F5344CB8AC3E}">
        <p14:creationId xmlns:p14="http://schemas.microsoft.com/office/powerpoint/2010/main" val="34368459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a:t>
            </a:r>
          </a:p>
          <a:p>
            <a:pPr marL="342900" indent="-342900">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cloth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is</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over</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there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with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watch</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on</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the</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a:solidFill>
                  <a:schemeClr val="bg1">
                    <a:lumMod val="75000"/>
                  </a:schemeClr>
                </a:solidFill>
                <a:latin typeface="High Tower Text" pitchFamily="18" charset="0"/>
                <a:cs typeface="Times New Roman" panose="02020603050405020304" pitchFamily="18" charset="0"/>
              </a:rPr>
              <a:t>other</a:t>
            </a:r>
            <a:r>
              <a:rPr lang="en-US" altLang="zh-TW" sz="2400" dirty="0">
                <a:solidFill>
                  <a:schemeClr val="bg1">
                    <a:lumMod val="75000"/>
                  </a:schemeClr>
                </a:solidFill>
                <a:latin typeface="High Tower Text" pitchFamily="18" charset="0"/>
                <a:cs typeface="Times New Roman" panose="02020603050405020304" pitchFamily="18" charset="0"/>
              </a:rPr>
              <a:t> </a:t>
            </a: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a:p>
            <a:pPr marL="342900" indent="-342900">
              <a:spcBef>
                <a:spcPts val="0"/>
              </a:spcBef>
            </a:pPr>
            <a:endParaRPr lang="en-US" altLang="zh-TW" sz="2800" dirty="0">
              <a:solidFill>
                <a:schemeClr val="bg1">
                  <a:lumMod val="75000"/>
                </a:schemeClr>
              </a:solidFill>
              <a:latin typeface="High Tower Text" pitchFamily="18" charset="0"/>
              <a:cs typeface="Times New Roman" panose="02020603050405020304" pitchFamily="18" charset="0"/>
            </a:endParaRPr>
          </a:p>
        </p:txBody>
      </p:sp>
      <p:cxnSp>
        <p:nvCxnSpPr>
          <p:cNvPr id="4" name="Straight Connector 3"/>
          <p:cNvCxnSpPr/>
          <p:nvPr/>
        </p:nvCxnSpPr>
        <p:spPr bwMode="auto">
          <a:xfrm>
            <a:off x="457200" y="24231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34290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1870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indefinite" fill="hold" nodeType="afterEffect">
                                  <p:stCondLst>
                                    <p:cond delay="0"/>
                                  </p:stCondLst>
                                  <p:childTnLst>
                                    <p:anim calcmode="discrete" valueType="str">
                                      <p:cBhvr>
                                        <p:cTn id="23"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other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a:p>
            <a:pPr marL="342900" indent="-342900">
              <a:spcBef>
                <a:spcPts val="0"/>
              </a:spcBef>
            </a:pPr>
            <a:endParaRPr lang="en-US" altLang="zh-TW" sz="2800" dirty="0">
              <a:solidFill>
                <a:schemeClr val="bg1">
                  <a:lumMod val="75000"/>
                </a:schemeClr>
              </a:solidFill>
              <a:latin typeface="High Tower Text" pitchFamily="18" charset="0"/>
              <a:cs typeface="Times New Roman" panose="02020603050405020304"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49530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22088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38587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74676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92497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indefinite" fill="hold" nodeType="afterEffect">
                                  <p:stCondLst>
                                    <p:cond delay="0"/>
                                  </p:stCondLst>
                                  <p:childTnLst>
                                    <p:anim calcmode="discrete" valueType="str">
                                      <p:cBhvr>
                                        <p:cTn id="3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153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9457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A</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1 -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p>
          <a:p>
            <a:pPr marL="342900" indent="-342900">
              <a:lnSpc>
                <a:spcPct val="90000"/>
              </a:lnSpc>
              <a:spcBef>
                <a:spcPts val="0"/>
              </a:spcBef>
            </a:pPr>
            <a:r>
              <a:rPr lang="en-US" altLang="zh-TW" sz="2400" b="0" dirty="0">
                <a:solidFill>
                  <a:srgbClr val="00B0F0"/>
                </a:solidFill>
                <a:latin typeface="Times New Roman" panose="02020603050405020304" pitchFamily="18" charset="0"/>
                <a:cs typeface="Times New Roman" panose="02020603050405020304" pitchFamily="18" charset="0"/>
              </a:rPr>
              <a:t>-</a:t>
            </a:r>
            <a:r>
              <a:rPr lang="en-US" altLang="zh-TW" sz="700" dirty="0">
                <a:solidFill>
                  <a:srgbClr val="00B0F0"/>
                </a:solidFill>
                <a:latin typeface="Times New Roman" panose="02020603050405020304" pitchFamily="18" charset="0"/>
                <a:cs typeface="Times New Roman" panose="02020603050405020304" pitchFamily="18" charset="0"/>
              </a:rPr>
              <a:t> </a:t>
            </a:r>
            <a:r>
              <a:rPr lang="en-US" altLang="zh-TW" sz="2400" b="0" dirty="0">
                <a:solidFill>
                  <a:srgbClr val="00B0F0"/>
                </a:solidFill>
                <a:latin typeface="Times New Roman" panose="02020603050405020304" pitchFamily="18" charset="0"/>
                <a:cs typeface="Times New Roman" panose="02020603050405020304" pitchFamily="18" charset="0"/>
              </a:rPr>
              <a:t>-</a:t>
            </a:r>
            <a:endParaRPr lang="en-US" altLang="zh-TW" sz="2400" b="0" dirty="0">
              <a:solidFill>
                <a:srgbClr val="00B0F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THE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b="0" dirty="0">
                <a:solidFill>
                  <a:srgbClr val="00B0F0"/>
                </a:solidFill>
                <a:latin typeface="Times New Roman" panose="02020603050405020304" pitchFamily="18" charset="0"/>
                <a:cs typeface="Times New Roman" panose="02020603050405020304" pitchFamily="18" charset="0"/>
              </a:rPr>
              <a:t>-</a:t>
            </a:r>
            <a:r>
              <a:rPr lang="en-US" altLang="zh-TW" sz="800" dirty="0">
                <a:solidFill>
                  <a:srgbClr val="00B0F0"/>
                </a:solidFill>
                <a:latin typeface="Times New Roman" panose="02020603050405020304" pitchFamily="18" charset="0"/>
                <a:cs typeface="Times New Roman" panose="02020603050405020304" pitchFamily="18" charset="0"/>
              </a:rPr>
              <a:t> </a:t>
            </a:r>
            <a:r>
              <a:rPr lang="en-US" altLang="zh-TW" sz="2800" b="0" dirty="0">
                <a:solidFill>
                  <a:srgbClr val="00B0F0"/>
                </a:solidFill>
                <a:latin typeface="Times New Roman" panose="02020603050405020304" pitchFamily="18" charset="0"/>
                <a:cs typeface="Times New Roman" panose="02020603050405020304" pitchFamily="18" charset="0"/>
              </a:rPr>
              <a:t>-</a:t>
            </a:r>
            <a:r>
              <a:rPr lang="en-US" altLang="zh-TW" sz="2800" dirty="0">
                <a:solidFill>
                  <a:srgbClr val="00B0F0"/>
                </a:solidFill>
                <a:latin typeface="Times New Roman" panose="02020603050405020304" pitchFamily="18" charset="0"/>
                <a:cs typeface="Times New Roman" panose="02020603050405020304" pitchFamily="18" charset="0"/>
              </a:rPr>
              <a:t> </a:t>
            </a: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chemeClr val="bg1">
                    <a:lumMod val="75000"/>
                  </a:schemeClr>
                </a:solidFill>
                <a:latin typeface="High Tower Text" pitchFamily="18" charset="0"/>
                <a:cs typeface="Times New Roman" panose="02020603050405020304" pitchFamily="18" charset="0"/>
              </a:rPr>
              <a:t>tHiNg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571500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153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36336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0"/>
                            </p:stCondLst>
                            <p:childTnLst>
                              <p:par>
                                <p:cTn id="40" presetID="35" presetClass="emph" presetSubtype="0" repeatCount="indefinite" fill="hold" nodeType="afterEffect">
                                  <p:stCondLst>
                                    <p:cond delay="0"/>
                                  </p:stCondLst>
                                  <p:childTnLst>
                                    <p:anim calcmode="discrete" valueType="str">
                                      <p:cBhvr>
                                        <p:cTn id="4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clo</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is</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over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wi</a:t>
            </a:r>
            <a:r>
              <a:rPr lang="en-US" altLang="zh-TW" sz="2800" dirty="0">
                <a:solidFill>
                  <a:srgbClr val="FF0000"/>
                </a:solidFill>
                <a:latin typeface="High Tower Text" pitchFamily="18" charset="0"/>
                <a:cs typeface="Times New Roman" panose="02020603050405020304" pitchFamily="18" charset="0"/>
              </a:rPr>
              <a:t>th</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watch</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on</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chemeClr val="bg1">
                    <a:lumMod val="75000"/>
                  </a:schemeClr>
                </a:solidFill>
                <a:latin typeface="High Tower Text" pitchFamily="18" charset="0"/>
                <a:cs typeface="Times New Roman" panose="02020603050405020304" pitchFamily="18" charset="0"/>
              </a:rPr>
              <a:t>o</a:t>
            </a:r>
            <a:r>
              <a:rPr lang="en-US" altLang="zh-TW" sz="2800" dirty="0">
                <a:solidFill>
                  <a:srgbClr val="FF0000"/>
                </a:solidFill>
                <a:latin typeface="High Tower Text" pitchFamily="18" charset="0"/>
                <a:cs typeface="Times New Roman" panose="02020603050405020304" pitchFamily="18" charset="0"/>
              </a:rPr>
              <a:t>th</a:t>
            </a:r>
            <a:r>
              <a:rPr lang="en-US" altLang="zh-TW" sz="2800" dirty="0">
                <a:solidFill>
                  <a:schemeClr val="bg1">
                    <a:lumMod val="75000"/>
                  </a:schemeClr>
                </a:solidFill>
                <a:latin typeface="High Tower Text" pitchFamily="18" charset="0"/>
                <a:cs typeface="Times New Roman" panose="02020603050405020304" pitchFamily="18" charset="0"/>
              </a:rPr>
              <a:t>er</a:t>
            </a:r>
            <a:endParaRPr lang="en-US" altLang="zh-TW" sz="24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rgbClr val="FF0000"/>
                </a:solidFill>
                <a:latin typeface="High Tower Text" pitchFamily="18" charset="0"/>
                <a:cs typeface="Times New Roman" panose="02020603050405020304" pitchFamily="18" charset="0"/>
              </a:rPr>
              <a:t>tH</a:t>
            </a:r>
            <a:r>
              <a:rPr lang="en-US" altLang="zh-TW" sz="2800" dirty="0" err="1">
                <a:solidFill>
                  <a:schemeClr val="bg1">
                    <a:lumMod val="75000"/>
                  </a:schemeClr>
                </a:solidFill>
                <a:latin typeface="High Tower Text" pitchFamily="18" charset="0"/>
                <a:cs typeface="Times New Roman" panose="02020603050405020304" pitchFamily="18" charset="0"/>
              </a:rPr>
              <a:t>iNg</a:t>
            </a:r>
            <a:r>
              <a:rPr lang="en-US" altLang="zh-TW" sz="2800" dirty="0">
                <a:solidFill>
                  <a:schemeClr val="bg1">
                    <a:lumMod val="75000"/>
                  </a:schemeClr>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2296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96478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0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0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35" presetClass="emph" presetSubtype="0" repeatCount="indefinite" fill="hold" nodeType="afterEffect">
                                  <p:stCondLst>
                                    <p:cond delay="0"/>
                                  </p:stCondLst>
                                  <p:childTnLst>
                                    <p:anim calcmode="discrete" valueType="str">
                                      <p:cBhvr>
                                        <p:cTn id="45"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iwC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800" dirty="0" err="1">
                <a:solidFill>
                  <a:schemeClr val="bg1">
                    <a:lumMod val="75000"/>
                  </a:schemeClr>
                </a:solidFill>
                <a:latin typeface="High Tower Text" pitchFamily="18" charset="0"/>
              </a:rPr>
              <a:t>th</a:t>
            </a:r>
            <a:endParaRPr lang="en-US" altLang="zh-TW" sz="2800" dirty="0">
              <a:solidFill>
                <a:schemeClr val="bg1">
                  <a:lumMod val="75000"/>
                </a:schemeClr>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1956816"/>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5" name="Straight Connector 4"/>
          <p:cNvCxnSpPr/>
          <p:nvPr/>
        </p:nvCxnSpPr>
        <p:spPr bwMode="auto">
          <a:xfrm>
            <a:off x="85344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2129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1" end="1"/>
                                            </p:txEl>
                                          </p:spTgt>
                                        </p:tgtEl>
                                        <p:attrNameLst>
                                          <p:attrName>style.visibility</p:attrName>
                                        </p:attrNameLst>
                                      </p:cBhvr>
                                      <p:to>
                                        <p:strVal val="visible"/>
                                      </p:to>
                                    </p:set>
                                  </p:childTnLst>
                                </p:cTn>
                              </p:par>
                              <p:par>
                                <p:cTn id="9" presetID="35" presetClass="emph" presetSubtype="0" repeatCount="indefinite" fill="hold" nodeType="withEffect">
                                  <p:stCondLst>
                                    <p:cond delay="0"/>
                                  </p:stCondLst>
                                  <p:childTnLst>
                                    <p:anim calcmode="discrete" valueType="str">
                                      <p:cBhvr>
                                        <p:cTn id="10"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indefinite" fill="hold" nodeType="afterEffect">
                                  <p:stCondLst>
                                    <p:cond delay="0"/>
                                  </p:stCondLst>
                                  <p:childTnLst>
                                    <p:anim calcmode="discrete" valueType="str">
                                      <p:cBhvr>
                                        <p:cTn id="2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iwC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the</a:t>
            </a: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cloth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is</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over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there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with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watch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on</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FF0000"/>
                </a:solidFill>
                <a:latin typeface="High Tower Text" pitchFamily="18" charset="0"/>
                <a:cs typeface="Times New Roman" panose="02020603050405020304" pitchFamily="18" charset="0"/>
              </a:rPr>
              <a:t>the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a:solidFill>
                  <a:srgbClr val="BFBFBF"/>
                </a:solidFill>
                <a:latin typeface="High Tower Text" pitchFamily="18" charset="0"/>
                <a:cs typeface="Times New Roman" panose="02020603050405020304" pitchFamily="18" charset="0"/>
              </a:rPr>
              <a:t>other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800" dirty="0" err="1">
                <a:solidFill>
                  <a:srgbClr val="BFBFBF"/>
                </a:solidFill>
                <a:latin typeface="High Tower Text" pitchFamily="18" charset="0"/>
                <a:cs typeface="Times New Roman" panose="02020603050405020304" pitchFamily="18" charset="0"/>
              </a:rPr>
              <a:t>tHiNg</a:t>
            </a:r>
            <a:r>
              <a:rPr lang="en-US" altLang="zh-TW" sz="2800" dirty="0">
                <a:solidFill>
                  <a:srgbClr val="BFBFBF"/>
                </a:solidFill>
                <a:latin typeface="High Tower Text" pitchFamily="18" charset="0"/>
                <a:cs typeface="Times New Roman" panose="02020603050405020304" pitchFamily="18" charset="0"/>
              </a:rPr>
              <a:t>.</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cxnSp>
        <p:nvCxnSpPr>
          <p:cNvPr id="6" name="Straight Connector 5"/>
          <p:cNvCxnSpPr/>
          <p:nvPr/>
        </p:nvCxnSpPr>
        <p:spPr bwMode="auto">
          <a:xfrm>
            <a:off x="8686800" y="1616968"/>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45249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0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00">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0">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par>
                          <p:cTn id="39" fill="hold">
                            <p:stCondLst>
                              <p:cond delay="0"/>
                            </p:stCondLst>
                            <p:childTnLst>
                              <p:par>
                                <p:cTn id="40" presetID="35" presetClass="emph" presetSubtype="0" repeatCount="indefinite" fill="hold" nodeType="afterEffect">
                                  <p:stCondLst>
                                    <p:cond delay="0"/>
                                  </p:stCondLst>
                                  <p:childTnLst>
                                    <p:anim calcmode="discrete" valueType="str">
                                      <p:cBhvr>
                                        <p:cTn id="41"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nC</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9 -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2:</a:t>
            </a:r>
            <a:r>
              <a:rPr lang="en-US" altLang="zh-TW" sz="2800" dirty="0">
                <a:solidFill>
                  <a:srgbClr val="BFBFBF"/>
                </a:solidFill>
                <a:latin typeface="High Tower Text" pitchFamily="18" charset="0"/>
                <a:cs typeface="Times New Roman" panose="02020603050405020304" pitchFamily="18" charset="0"/>
              </a:rPr>
              <a:t>cloth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3:</a:t>
            </a:r>
            <a:r>
              <a:rPr lang="en-US" altLang="zh-TW" sz="2800" dirty="0">
                <a:solidFill>
                  <a:srgbClr val="BFBFBF"/>
                </a:solidFill>
                <a:latin typeface="High Tower Text" pitchFamily="18" charset="0"/>
                <a:cs typeface="Times New Roman" panose="02020603050405020304" pitchFamily="18" charset="0"/>
              </a:rPr>
              <a:t>is</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4:</a:t>
            </a:r>
            <a:r>
              <a:rPr lang="en-US" altLang="zh-TW" sz="2800" dirty="0">
                <a:solidFill>
                  <a:srgbClr val="BFBFBF"/>
                </a:solidFill>
                <a:latin typeface="High Tower Text" pitchFamily="18" charset="0"/>
                <a:cs typeface="Times New Roman" panose="02020603050405020304" pitchFamily="18" charset="0"/>
              </a:rPr>
              <a:t>ov</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5:</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6:</a:t>
            </a:r>
            <a:r>
              <a:rPr lang="en-US" altLang="zh-TW" sz="2800" dirty="0">
                <a:solidFill>
                  <a:srgbClr val="BFBFBF"/>
                </a:solidFill>
                <a:latin typeface="High Tower Text" pitchFamily="18" charset="0"/>
                <a:cs typeface="Times New Roman" panose="02020603050405020304" pitchFamily="18" charset="0"/>
              </a:rPr>
              <a:t>with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7:</a:t>
            </a:r>
            <a:r>
              <a:rPr lang="en-US" altLang="zh-TW" sz="2800" dirty="0">
                <a:solidFill>
                  <a:srgbClr val="BFBFBF"/>
                </a:solidFill>
                <a:latin typeface="High Tower Text" pitchFamily="18" charset="0"/>
                <a:cs typeface="Times New Roman" panose="02020603050405020304" pitchFamily="18" charset="0"/>
              </a:rPr>
              <a:t>THE</a:t>
            </a: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8:</a:t>
            </a:r>
            <a:r>
              <a:rPr lang="en-US" altLang="zh-TW" sz="2800" dirty="0">
                <a:solidFill>
                  <a:srgbClr val="BFBFBF"/>
                </a:solidFill>
                <a:latin typeface="High Tower Text" pitchFamily="18" charset="0"/>
                <a:cs typeface="Times New Roman" panose="02020603050405020304" pitchFamily="18" charset="0"/>
              </a:rPr>
              <a:t>watch</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9:</a:t>
            </a:r>
            <a:r>
              <a:rPr lang="en-US" altLang="zh-TW" sz="2800" dirty="0">
                <a:solidFill>
                  <a:srgbClr val="BFBFBF"/>
                </a:solidFill>
                <a:latin typeface="High Tower Text" pitchFamily="18" charset="0"/>
                <a:cs typeface="Times New Roman" panose="02020603050405020304" pitchFamily="18" charset="0"/>
              </a:rPr>
              <a:t>on</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10:</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11:</a:t>
            </a:r>
            <a:r>
              <a:rPr lang="en-US" altLang="zh-TW" sz="2800" dirty="0">
                <a:solidFill>
                  <a:srgbClr val="BFBFBF"/>
                </a:solidFill>
                <a:latin typeface="High Tower Text" pitchFamily="18" charset="0"/>
                <a:cs typeface="Times New Roman" panose="02020603050405020304" pitchFamily="18" charset="0"/>
              </a:rPr>
              <a:t>oth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BFBFBF"/>
                </a:solidFill>
                <a:latin typeface="Times New Roman" panose="02020603050405020304" pitchFamily="18" charset="0"/>
                <a:cs typeface="Times New Roman" panose="02020603050405020304" pitchFamily="18" charset="0"/>
              </a:rPr>
              <a:t>12:</a:t>
            </a:r>
            <a:r>
              <a:rPr lang="en-US" altLang="zh-TW" sz="2800" dirty="0">
                <a:solidFill>
                  <a:srgbClr val="BFBFBF"/>
                </a:solidFill>
                <a:latin typeface="High Tower Text" pitchFamily="18" charset="0"/>
                <a:cs typeface="Times New Roman" panose="02020603050405020304" pitchFamily="18" charset="0"/>
              </a:rPr>
              <a:t>tHiNg.</a:t>
            </a: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6537960"/>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226312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C0C0C0"/>
                </a:solidFill>
              </a:rPr>
              <a:t>if</a:t>
            </a:r>
          </a:p>
          <a:p>
            <a:pPr lvl="1">
              <a:lnSpc>
                <a:spcPct val="90000"/>
              </a:lnSpc>
              <a:spcBef>
                <a:spcPct val="0"/>
              </a:spcBef>
              <a:tabLst>
                <a:tab pos="2974975" algn="l"/>
              </a:tabLst>
            </a:pPr>
            <a:r>
              <a:rPr lang="en-US" altLang="zh-TW" b="0" kern="0" dirty="0" smtClean="0">
                <a:solidFill>
                  <a:srgbClr val="C0C0C0"/>
                </a:solidFill>
              </a:rPr>
              <a:t>then, else, </a:t>
            </a:r>
            <a:r>
              <a:rPr lang="en-US" altLang="zh-TW" b="0" kern="0" dirty="0" err="1" smtClean="0">
                <a:solidFill>
                  <a:srgbClr val="C0C0C0"/>
                </a:solidFill>
              </a:rPr>
              <a:t>endif</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0066CC"/>
                </a:solidFill>
              </a:rPr>
              <a:t>switch</a:t>
            </a:r>
          </a:p>
          <a:p>
            <a:pPr lvl="1">
              <a:lnSpc>
                <a:spcPct val="90000"/>
              </a:lnSpc>
              <a:spcBef>
                <a:spcPct val="0"/>
              </a:spcBef>
              <a:tabLst>
                <a:tab pos="2974975" algn="l"/>
              </a:tabLst>
            </a:pPr>
            <a:r>
              <a:rPr lang="en-US" altLang="zh-TW" b="0" kern="0" dirty="0" smtClean="0">
                <a:solidFill>
                  <a:srgbClr val="0066CC"/>
                </a:solidFill>
              </a:rPr>
              <a:t>case, default, </a:t>
            </a:r>
            <a:r>
              <a:rPr lang="en-US" altLang="zh-TW" b="0" kern="0" dirty="0" err="1" smtClean="0">
                <a:solidFill>
                  <a:srgbClr val="0066CC"/>
                </a:solidFill>
              </a:rPr>
              <a:t>breaksw</a:t>
            </a:r>
            <a:r>
              <a:rPr lang="en-US" altLang="zh-TW" b="0" kern="0" dirty="0" smtClean="0">
                <a:solidFill>
                  <a:srgbClr val="0066CC"/>
                </a:solidFill>
              </a:rPr>
              <a:t>, </a:t>
            </a:r>
            <a:r>
              <a:rPr lang="en-US" altLang="zh-TW" b="0" kern="0" dirty="0" err="1" smtClean="0">
                <a:solidFill>
                  <a:srgbClr val="0066CC"/>
                </a:solidFill>
              </a:rPr>
              <a:t>endsw</a:t>
            </a:r>
            <a:endParaRPr lang="en-US" altLang="zh-TW" b="0" kern="0" dirty="0" smtClean="0">
              <a:solidFill>
                <a:srgbClr val="0066CC"/>
              </a:solidFill>
            </a:endParaRPr>
          </a:p>
          <a:p>
            <a:pPr>
              <a:lnSpc>
                <a:spcPct val="90000"/>
              </a:lnSpc>
              <a:spcBef>
                <a:spcPct val="0"/>
              </a:spcBef>
              <a:tabLst>
                <a:tab pos="2974975" algn="l"/>
              </a:tabLst>
            </a:pPr>
            <a:r>
              <a:rPr lang="en-US" altLang="zh-TW" sz="3600" b="0" kern="0" dirty="0" smtClean="0">
                <a:solidFill>
                  <a:srgbClr val="C0C0C0"/>
                </a:solidFill>
              </a:rPr>
              <a:t>while</a:t>
            </a: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extLst>
      <p:ext uri="{BB962C8B-B14F-4D97-AF65-F5344CB8AC3E}">
        <p14:creationId xmlns:p14="http://schemas.microsoft.com/office/powerpoint/2010/main" val="35387374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A9A9A9"/>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BFBFBF"/>
                </a:solidFill>
                <a:latin typeface="High Tower Text" pitchFamily="18" charset="0"/>
                <a:cs typeface="Times New Roman" panose="02020603050405020304" pitchFamily="18" charset="0"/>
              </a:rPr>
              <a:t>ov</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BFBFBF"/>
                </a:solidFill>
                <a:latin typeface="High Tower Text" pitchFamily="18" charset="0"/>
                <a:cs typeface="Times New Roman" panose="02020603050405020304" pitchFamily="18" charset="0"/>
              </a:rPr>
              <a:t>th</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BFBFBF"/>
                </a:solidFill>
                <a:latin typeface="High Tower Text" pitchFamily="18" charset="0"/>
                <a:cs typeface="Times New Roman" panose="02020603050405020304" pitchFamily="18" charset="0"/>
              </a:rPr>
              <a:t>oth</a:t>
            </a:r>
            <a:r>
              <a:rPr lang="en-US" altLang="zh-TW" sz="2800" dirty="0">
                <a:solidFill>
                  <a:srgbClr val="FF0000"/>
                </a:solidFill>
                <a:latin typeface="High Tower Text" pitchFamily="18" charset="0"/>
                <a:cs typeface="Times New Roman" panose="02020603050405020304" pitchFamily="18" charset="0"/>
              </a:rPr>
              <a:t>e</a:t>
            </a:r>
            <a:r>
              <a:rPr lang="en-US" altLang="zh-TW" sz="2800" dirty="0">
                <a:solidFill>
                  <a:srgbClr val="BFBFBF"/>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3867912"/>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5948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no</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e</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4242816"/>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72381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4098" name="Rectangle 2"/>
          <p:cNvSpPr>
            <a:spLocks noGrp="1" noChangeArrowheads="1"/>
          </p:cNvSpPr>
          <p:nvPr>
            <p:ph type="title" idx="4294967295"/>
          </p:nvPr>
        </p:nvSpPr>
        <p:spPr>
          <a:xfrm>
            <a:off x="457200" y="0"/>
            <a:ext cx="8229600" cy="838200"/>
          </a:xfrm>
        </p:spPr>
        <p:txBody>
          <a:bodyPr/>
          <a:lstStyle/>
          <a:p>
            <a:pPr eaLnBrk="1" hangingPunct="1"/>
            <a:r>
              <a:rPr lang="en-US" altLang="zh-TW" sz="6000" b="1" dirty="0" err="1">
                <a:solidFill>
                  <a:srgbClr val="0033CC"/>
                </a:solidFill>
                <a:latin typeface="High Tower Text" panose="02040502050506030303" pitchFamily="18" charset="0"/>
              </a:rPr>
              <a:t>fgrep</a:t>
            </a:r>
            <a:endParaRPr lang="en-US" altLang="zh-TW" sz="6000" b="1" dirty="0">
              <a:solidFill>
                <a:srgbClr val="0033CC"/>
              </a:solidFill>
              <a:latin typeface="High Tower Text" panose="02040502050506030303" pitchFamily="18" charset="0"/>
            </a:endParaRPr>
          </a:p>
        </p:txBody>
      </p:sp>
      <p:sp>
        <p:nvSpPr>
          <p:cNvPr id="4100" name="Content Placeholder 2"/>
          <p:cNvSpPr txBox="1">
            <a:spLocks/>
          </p:cNvSpPr>
          <p:nvPr/>
        </p:nvSpPr>
        <p:spPr bwMode="auto">
          <a:xfrm>
            <a:off x="0" y="1066800"/>
            <a:ext cx="9144000" cy="5791200"/>
          </a:xfrm>
          <a:prstGeom prst="rect">
            <a:avLst/>
          </a:prstGeom>
          <a:solidFill>
            <a:schemeClr val="tx1"/>
          </a:solidFill>
          <a:ln w="9525">
            <a:noFill/>
            <a:miter lim="800000"/>
            <a:headEnd/>
            <a:tailEnd/>
          </a:ln>
        </p:spPr>
        <p:txBody>
          <a:bodyPr/>
          <a:lstStyle/>
          <a:p>
            <a:pPr marL="342900" indent="-342900">
              <a:spcBef>
                <a:spcPts val="0"/>
              </a:spcBef>
            </a:pPr>
            <a:r>
              <a:rPr lang="en-US" altLang="zh-TW" sz="2400" dirty="0">
                <a:solidFill>
                  <a:schemeClr val="bg1">
                    <a:lumMod val="75000"/>
                  </a:schemeClr>
                </a:solidFill>
              </a:rPr>
              <a:t>%</a:t>
            </a:r>
            <a:r>
              <a:rPr lang="en-US" altLang="zh-TW" sz="2800" dirty="0">
                <a:solidFill>
                  <a:schemeClr val="bg1">
                    <a:lumMod val="75000"/>
                  </a:schemeClr>
                </a:solidFill>
                <a:latin typeface="High Tower Text" pitchFamily="18" charset="0"/>
              </a:rPr>
              <a:t> echo The cloth is over there with THE watch \</a:t>
            </a:r>
          </a:p>
          <a:p>
            <a:pPr marL="342900" indent="-342900">
              <a:spcBef>
                <a:spcPts val="0"/>
              </a:spcBef>
            </a:pPr>
            <a:r>
              <a:rPr lang="en-US" altLang="zh-TW" sz="2800" dirty="0">
                <a:solidFill>
                  <a:schemeClr val="bg1">
                    <a:lumMod val="75000"/>
                  </a:schemeClr>
                </a:solidFill>
                <a:latin typeface="High Tower Text" pitchFamily="18" charset="0"/>
              </a:rPr>
              <a:t>"on the other </a:t>
            </a:r>
            <a:r>
              <a:rPr lang="en-US" altLang="zh-TW" sz="2800" dirty="0" err="1">
                <a:solidFill>
                  <a:schemeClr val="bg1">
                    <a:lumMod val="75000"/>
                  </a:schemeClr>
                </a:solidFill>
                <a:latin typeface="High Tower Text" pitchFamily="18" charset="0"/>
              </a:rPr>
              <a:t>tHiNg</a:t>
            </a:r>
            <a:r>
              <a:rPr lang="en-US" altLang="zh-TW" sz="2800" dirty="0">
                <a:solidFill>
                  <a:schemeClr val="bg1">
                    <a:lumMod val="75000"/>
                  </a:schemeClr>
                </a:solidFill>
                <a:latin typeface="High Tower Text" pitchFamily="18" charset="0"/>
              </a:rPr>
              <a:t>." | </a:t>
            </a:r>
            <a:r>
              <a:rPr lang="en-US" altLang="zh-TW" sz="2800" dirty="0" err="1">
                <a:solidFill>
                  <a:schemeClr val="bg1">
                    <a:lumMod val="75000"/>
                  </a:schemeClr>
                </a:solidFill>
                <a:latin typeface="High Tower Text" pitchFamily="18" charset="0"/>
              </a:rPr>
              <a:t>tr</a:t>
            </a:r>
            <a:r>
              <a:rPr lang="en-US" altLang="zh-TW" sz="2800" dirty="0">
                <a:solidFill>
                  <a:schemeClr val="bg1">
                    <a:lumMod val="75000"/>
                  </a:schemeClr>
                </a:solidFill>
                <a:latin typeface="High Tower Text" pitchFamily="18" charset="0"/>
              </a:rPr>
              <a:t> \  \\n | </a:t>
            </a:r>
            <a:r>
              <a:rPr lang="en-US" altLang="zh-TW" sz="2800" dirty="0" err="1">
                <a:solidFill>
                  <a:schemeClr val="bg1">
                    <a:lumMod val="75000"/>
                  </a:schemeClr>
                </a:solidFill>
                <a:latin typeface="High Tower Text" pitchFamily="18" charset="0"/>
              </a:rPr>
              <a:t>fgrep</a:t>
            </a:r>
            <a:r>
              <a:rPr lang="en-US" altLang="zh-TW" sz="2800" dirty="0">
                <a:solidFill>
                  <a:schemeClr val="bg1">
                    <a:lumMod val="75000"/>
                  </a:schemeClr>
                </a:solidFill>
                <a:latin typeface="High Tower Text"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anose="02040502050506030303" pitchFamily="18" charset="0"/>
                <a:cs typeface="Times New Roman" panose="02020603050405020304" pitchFamily="18" charset="0"/>
              </a:rPr>
              <a:t>no</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800" dirty="0">
                <a:solidFill>
                  <a:schemeClr val="bg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color </a:t>
            </a:r>
            <a:r>
              <a:rPr lang="en-US" altLang="zh-TW" sz="24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e </a:t>
            </a:r>
            <a:r>
              <a:rPr lang="en-US" altLang="zh-TW" sz="2800" dirty="0" err="1">
                <a:solidFill>
                  <a:schemeClr val="bg1">
                    <a:lumMod val="75000"/>
                  </a:schemeClr>
                </a:solidFill>
                <a:latin typeface="High Tower Text" pitchFamily="18" charset="0"/>
              </a:rPr>
              <a:t>e</a:t>
            </a:r>
            <a:r>
              <a:rPr lang="en-US" altLang="zh-TW" sz="2800" dirty="0">
                <a:solidFill>
                  <a:schemeClr val="bg1">
                    <a:lumMod val="75000"/>
                  </a:schemeClr>
                </a:solidFill>
                <a:latin typeface="High Tower Text" pitchFamily="18" charset="0"/>
              </a:rPr>
              <a:t> </a:t>
            </a:r>
            <a:r>
              <a:rPr lang="en-US" altLang="zh-TW" sz="2400" dirty="0">
                <a:solidFill>
                  <a:schemeClr val="bg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bg1">
                    <a:lumMod val="75000"/>
                  </a:schemeClr>
                </a:solidFill>
                <a:latin typeface="High Tower Text" pitchFamily="18" charset="0"/>
              </a:rPr>
              <a:t>e r</a:t>
            </a:r>
            <a:endParaRPr lang="en-US" altLang="zh-TW" sz="2400" dirty="0">
              <a:solidFill>
                <a:srgbClr val="FF0000"/>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4:</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5:</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10:</a:t>
            </a:r>
            <a:r>
              <a:rPr lang="en-US" altLang="zh-TW" sz="2800" dirty="0">
                <a:solidFill>
                  <a:srgbClr val="FF0000"/>
                </a:solidFill>
                <a:latin typeface="High Tower Text" pitchFamily="18" charset="0"/>
                <a:cs typeface="Times New Roman" panose="02020603050405020304" pitchFamily="18" charset="0"/>
              </a:rPr>
              <a:t>e</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e </a:t>
            </a:r>
          </a:p>
          <a:p>
            <a:pPr marL="342900" indent="-342900">
              <a:lnSpc>
                <a:spcPct val="90000"/>
              </a:lnSpc>
              <a:spcBef>
                <a:spcPts val="0"/>
              </a:spcBef>
            </a:pPr>
            <a:r>
              <a:rPr lang="en-US" altLang="zh-TW" sz="2400" dirty="0">
                <a:solidFill>
                  <a:srgbClr val="A9A9A9"/>
                </a:solidFill>
                <a:latin typeface="Times New Roman" panose="02020603050405020304" pitchFamily="18" charset="0"/>
                <a:cs typeface="Times New Roman" panose="02020603050405020304" pitchFamily="18" charset="0"/>
              </a:rPr>
              <a:t>11:</a:t>
            </a:r>
            <a:r>
              <a:rPr lang="en-US" altLang="zh-TW" sz="2800" dirty="0">
                <a:solidFill>
                  <a:srgbClr val="FF0000"/>
                </a:solidFill>
                <a:latin typeface="High Tower Text" pitchFamily="18" charset="0"/>
                <a:cs typeface="Times New Roman" panose="02020603050405020304" pitchFamily="18" charset="0"/>
              </a:rPr>
              <a:t>r</a:t>
            </a:r>
            <a:endParaRPr lang="en-US" altLang="zh-TW" sz="2400" dirty="0">
              <a:solidFill>
                <a:srgbClr val="BFBFBF"/>
              </a:solidFill>
              <a:latin typeface="High Tower Text" pitchFamily="18" charset="0"/>
              <a:cs typeface="Times New Roman" panose="02020603050405020304" pitchFamily="18" charset="0"/>
            </a:endParaRPr>
          </a:p>
          <a:p>
            <a:pPr marL="342900" indent="-342900">
              <a:lnSpc>
                <a:spcPct val="90000"/>
              </a:lnSpc>
              <a:spcBef>
                <a:spcPts val="0"/>
              </a:spcBef>
            </a:pPr>
            <a:r>
              <a:rPr lang="en-US" altLang="zh-TW" sz="2400" dirty="0">
                <a:solidFill>
                  <a:schemeClr val="bg1">
                    <a:lumMod val="75000"/>
                  </a:schemeClr>
                </a:solidFill>
              </a:rPr>
              <a:t>%</a:t>
            </a:r>
            <a:endParaRPr lang="en-US" altLang="zh-TW" sz="2400" dirty="0">
              <a:solidFill>
                <a:schemeClr val="bg1">
                  <a:lumMod val="75000"/>
                </a:schemeClr>
              </a:solidFill>
              <a:latin typeface="High Tower Text" pitchFamily="18" charset="0"/>
            </a:endParaRPr>
          </a:p>
        </p:txBody>
      </p:sp>
      <p:cxnSp>
        <p:nvCxnSpPr>
          <p:cNvPr id="4" name="Straight Connector 3"/>
          <p:cNvCxnSpPr/>
          <p:nvPr/>
        </p:nvCxnSpPr>
        <p:spPr bwMode="auto">
          <a:xfrm>
            <a:off x="457200" y="5404104"/>
            <a:ext cx="0" cy="288032"/>
          </a:xfrm>
          <a:prstGeom prst="line">
            <a:avLst/>
          </a:prstGeom>
          <a:solidFill>
            <a:schemeClr val="accent1"/>
          </a:solid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9024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57200" y="0"/>
            <a:ext cx="8229600" cy="1143000"/>
          </a:xfrm>
        </p:spPr>
        <p:txBody>
          <a:bodyPr/>
          <a:lstStyle/>
          <a:p>
            <a:pPr eaLnBrk="1" hangingPunct="1"/>
            <a:r>
              <a:rPr lang="en-US" altLang="zh-TW" dirty="0">
                <a:solidFill>
                  <a:srgbClr val="333399"/>
                </a:solidFill>
              </a:rPr>
              <a:t>When</a:t>
            </a:r>
            <a:r>
              <a:rPr lang="en-US" altLang="zh-TW" dirty="0"/>
              <a:t> </a:t>
            </a:r>
            <a:r>
              <a:rPr lang="en-US" altLang="zh-TW" dirty="0" err="1">
                <a:solidFill>
                  <a:srgbClr val="E10B08"/>
                </a:solidFill>
              </a:rPr>
              <a:t>fgrep</a:t>
            </a:r>
            <a:r>
              <a:rPr lang="en-US" altLang="zh-TW" dirty="0">
                <a:solidFill>
                  <a:srgbClr val="E10B08"/>
                </a:solidFill>
              </a:rPr>
              <a:t> </a:t>
            </a:r>
            <a:r>
              <a:rPr lang="en-US" altLang="zh-TW" dirty="0">
                <a:solidFill>
                  <a:schemeClr val="accent2"/>
                </a:solidFill>
              </a:rPr>
              <a:t>is not enough</a:t>
            </a:r>
          </a:p>
        </p:txBody>
      </p:sp>
      <p:sp>
        <p:nvSpPr>
          <p:cNvPr id="69636"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a:latin typeface="Times New Roman" pitchFamily="18" charset="0"/>
              </a:rPr>
              <a:t>Key limitations of fgrep</a:t>
            </a:r>
          </a:p>
          <a:p>
            <a:pPr lvl="1" algn="just" eaLnBrk="1" hangingPunct="1">
              <a:lnSpc>
                <a:spcPct val="90000"/>
              </a:lnSpc>
            </a:pPr>
            <a:r>
              <a:rPr lang="en-US" altLang="zh-TW" sz="2400">
                <a:latin typeface="Times New Roman" pitchFamily="18" charset="0"/>
              </a:rPr>
              <a:t>you cannot use it to get approximate matches</a:t>
            </a:r>
          </a:p>
          <a:p>
            <a:pPr lvl="1" algn="just" eaLnBrk="1" hangingPunct="1">
              <a:lnSpc>
                <a:spcPct val="90000"/>
              </a:lnSpc>
            </a:pPr>
            <a:r>
              <a:rPr lang="en-US" altLang="zh-TW" sz="2400">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a:solidFill>
                  <a:schemeClr val="bg1"/>
                </a:solidFill>
                <a:latin typeface="Times New Roman" pitchFamily="18" charset="0"/>
              </a:rPr>
              <a:t>Sometimes you are not sure about the string you want</a:t>
            </a:r>
          </a:p>
          <a:p>
            <a:pPr lvl="1" algn="just" eaLnBrk="1" hangingPunct="1">
              <a:lnSpc>
                <a:spcPct val="90000"/>
              </a:lnSpc>
            </a:pPr>
            <a:r>
              <a:rPr lang="en-US" altLang="zh-TW" sz="2400">
                <a:solidFill>
                  <a:schemeClr val="bg1"/>
                </a:solidFill>
                <a:latin typeface="Times New Roman" pitchFamily="18" charset="0"/>
              </a:rPr>
              <a:t>for example, you might know only that the word you are seeking begins with </a:t>
            </a:r>
            <a:r>
              <a:rPr lang="en-US" altLang="zh-TW" sz="2400" b="1">
                <a:solidFill>
                  <a:schemeClr val="bg1"/>
                </a:solidFill>
                <a:latin typeface="Times New Roman" pitchFamily="18" charset="0"/>
              </a:rPr>
              <a:t>z </a:t>
            </a:r>
            <a:r>
              <a:rPr lang="en-US" altLang="zh-TW" sz="2400">
                <a:solidFill>
                  <a:schemeClr val="bg1"/>
                </a:solidFill>
                <a:latin typeface="Times New Roman" pitchFamily="18" charset="0"/>
              </a:rPr>
              <a:t>and ends with </a:t>
            </a:r>
            <a:r>
              <a:rPr lang="en-US" altLang="zh-TW" sz="2400" b="1">
                <a:solidFill>
                  <a:schemeClr val="bg1"/>
                </a:solidFill>
                <a:latin typeface="Times New Roman" pitchFamily="18" charset="0"/>
              </a:rPr>
              <a:t>-ic</a:t>
            </a:r>
            <a:r>
              <a:rPr lang="en-US" altLang="zh-TW" sz="2400">
                <a:solidFill>
                  <a:schemeClr val="bg1"/>
                </a:solidFill>
                <a:latin typeface="Times New Roman" pitchFamily="18" charset="0"/>
              </a:rPr>
              <a:t>, and had the sequence </a:t>
            </a:r>
            <a:r>
              <a:rPr lang="en-US" altLang="zh-TW" sz="2400" b="1">
                <a:solidFill>
                  <a:schemeClr val="bg1"/>
                </a:solidFill>
                <a:latin typeface="Times New Roman" pitchFamily="18" charset="0"/>
              </a:rPr>
              <a:t>gm</a:t>
            </a:r>
            <a:r>
              <a:rPr lang="en-US" altLang="zh-TW" sz="2400">
                <a:solidFill>
                  <a:schemeClr val="bg1"/>
                </a:solidFill>
                <a:latin typeface="Times New Roman" pitchFamily="18" charset="0"/>
              </a:rPr>
              <a:t> in it somewhere. </a:t>
            </a:r>
          </a:p>
          <a:p>
            <a:pPr marL="233363" indent="-233363" algn="just" eaLnBrk="1" hangingPunct="1">
              <a:lnSpc>
                <a:spcPct val="90000"/>
              </a:lnSpc>
            </a:pPr>
            <a:r>
              <a:rPr lang="en-US" altLang="zh-TW" sz="2800">
                <a:solidFill>
                  <a:schemeClr val="bg1"/>
                </a:solidFill>
                <a:latin typeface="Times New Roman" pitchFamily="18" charset="0"/>
              </a:rPr>
              <a:t>What you need, then, is something more than fgrep</a:t>
            </a:r>
          </a:p>
          <a:p>
            <a:pPr lvl="1" algn="just" eaLnBrk="1" hangingPunct="1">
              <a:lnSpc>
                <a:spcPct val="90000"/>
              </a:lnSpc>
            </a:pPr>
            <a:r>
              <a:rPr lang="en-US" altLang="zh-TW" sz="2400">
                <a:solidFill>
                  <a:schemeClr val="bg1"/>
                </a:solidFill>
                <a:latin typeface="Times New Roman" pitchFamily="18" charset="0"/>
              </a:rPr>
              <a:t>You need a program that can understand a language in which you can say things like </a:t>
            </a:r>
            <a:r>
              <a:rPr lang="en-US" altLang="zh-TW" sz="2400" b="1">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a:solidFill>
                  <a:schemeClr val="bg1"/>
                </a:solidFill>
                <a:latin typeface="Times New Roman" pitchFamily="18" charset="0"/>
              </a:rPr>
              <a:t>You need grep, a searching program for</a:t>
            </a:r>
            <a:r>
              <a:rPr lang="en-US" altLang="zh-TW" sz="2400" b="1" u="sng">
                <a:solidFill>
                  <a:schemeClr val="bg1"/>
                </a:solidFill>
                <a:latin typeface="Times New Roman" pitchFamily="18" charset="0"/>
              </a:rPr>
              <a:t> regular expressions</a:t>
            </a:r>
          </a:p>
          <a:p>
            <a:pPr lvl="1" algn="just" eaLnBrk="1" hangingPunct="1">
              <a:lnSpc>
                <a:spcPct val="90000"/>
              </a:lnSpc>
            </a:pPr>
            <a:r>
              <a:rPr lang="en-US" altLang="zh-TW" sz="2400" b="1">
                <a:solidFill>
                  <a:schemeClr val="bg1"/>
                </a:solidFill>
                <a:latin typeface="Times New Roman" pitchFamily="18" charset="0"/>
              </a:rPr>
              <a:t>Reg xpressionoa</a:t>
            </a:r>
            <a:endParaRPr lang="en-US" altLang="zh-TW" sz="2400" b="1" u="sng">
              <a:solidFill>
                <a:schemeClr val="bg1"/>
              </a:solidFill>
              <a:latin typeface="Times New Roman" pitchFamily="18" charset="0"/>
            </a:endParaRPr>
          </a:p>
        </p:txBody>
      </p:sp>
    </p:spTree>
    <p:extLst>
      <p:ext uri="{BB962C8B-B14F-4D97-AF65-F5344CB8AC3E}">
        <p14:creationId xmlns:p14="http://schemas.microsoft.com/office/powerpoint/2010/main" val="282577831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0660"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a:solidFill>
                  <a:srgbClr val="B2B2B2"/>
                </a:solidFill>
                <a:latin typeface="Times New Roman" pitchFamily="18" charset="0"/>
              </a:rPr>
              <a:t>Key limitations of fgrep</a:t>
            </a:r>
          </a:p>
          <a:p>
            <a:pPr lvl="1" algn="just" eaLnBrk="1" hangingPunct="1">
              <a:lnSpc>
                <a:spcPct val="90000"/>
              </a:lnSpc>
            </a:pPr>
            <a:r>
              <a:rPr lang="en-US" altLang="zh-TW" sz="2400">
                <a:solidFill>
                  <a:srgbClr val="B2B2B2"/>
                </a:solidFill>
                <a:latin typeface="Times New Roman" pitchFamily="18" charset="0"/>
              </a:rPr>
              <a:t>you cannot use it to get approximate matches</a:t>
            </a:r>
          </a:p>
          <a:p>
            <a:pPr lvl="1" algn="just" eaLnBrk="1" hangingPunct="1">
              <a:lnSpc>
                <a:spcPct val="90000"/>
              </a:lnSpc>
            </a:pPr>
            <a:r>
              <a:rPr lang="en-US" altLang="zh-TW" sz="240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a:latin typeface="Times New Roman" pitchFamily="18" charset="0"/>
              </a:rPr>
              <a:t>Sometimes you are not sure about the string you want</a:t>
            </a:r>
          </a:p>
          <a:p>
            <a:pPr lvl="1" algn="just" eaLnBrk="1" hangingPunct="1">
              <a:lnSpc>
                <a:spcPct val="90000"/>
              </a:lnSpc>
            </a:pPr>
            <a:r>
              <a:rPr lang="en-US" altLang="zh-TW" sz="2400">
                <a:latin typeface="Times New Roman" pitchFamily="18" charset="0"/>
              </a:rPr>
              <a:t>for example, you might know only that the word you are seeking begins with </a:t>
            </a:r>
            <a:r>
              <a:rPr lang="en-US" altLang="zh-TW" sz="2400" b="1">
                <a:latin typeface="Times New Roman" pitchFamily="18" charset="0"/>
              </a:rPr>
              <a:t>z </a:t>
            </a:r>
            <a:r>
              <a:rPr lang="en-US" altLang="zh-TW" sz="2400">
                <a:latin typeface="Times New Roman" pitchFamily="18" charset="0"/>
              </a:rPr>
              <a:t>and ends with </a:t>
            </a:r>
            <a:r>
              <a:rPr lang="en-US" altLang="zh-TW" sz="2400" b="1">
                <a:latin typeface="Times New Roman" pitchFamily="18" charset="0"/>
              </a:rPr>
              <a:t>-ic</a:t>
            </a:r>
            <a:r>
              <a:rPr lang="en-US" altLang="zh-TW" sz="2400">
                <a:latin typeface="Times New Roman" pitchFamily="18" charset="0"/>
              </a:rPr>
              <a:t>, and had the sequence </a:t>
            </a:r>
            <a:r>
              <a:rPr lang="en-US" altLang="zh-TW" sz="2400" b="1">
                <a:latin typeface="Times New Roman" pitchFamily="18" charset="0"/>
              </a:rPr>
              <a:t>gm</a:t>
            </a:r>
            <a:r>
              <a:rPr lang="en-US" altLang="zh-TW" sz="2400">
                <a:latin typeface="Times New Roman" pitchFamily="18" charset="0"/>
              </a:rPr>
              <a:t> in it somewhere. </a:t>
            </a:r>
          </a:p>
          <a:p>
            <a:pPr marL="233363" indent="-233363" algn="just" eaLnBrk="1" hangingPunct="1">
              <a:lnSpc>
                <a:spcPct val="90000"/>
              </a:lnSpc>
            </a:pPr>
            <a:r>
              <a:rPr lang="en-US" altLang="zh-TW" sz="2800">
                <a:solidFill>
                  <a:schemeClr val="bg1"/>
                </a:solidFill>
                <a:latin typeface="Times New Roman" pitchFamily="18" charset="0"/>
              </a:rPr>
              <a:t>What you need, then, is something more than fgrep</a:t>
            </a:r>
          </a:p>
          <a:p>
            <a:pPr lvl="1" algn="just" eaLnBrk="1" hangingPunct="1">
              <a:lnSpc>
                <a:spcPct val="90000"/>
              </a:lnSpc>
            </a:pPr>
            <a:r>
              <a:rPr lang="en-US" altLang="zh-TW" sz="2400">
                <a:solidFill>
                  <a:schemeClr val="bg1"/>
                </a:solidFill>
                <a:latin typeface="Times New Roman" pitchFamily="18" charset="0"/>
              </a:rPr>
              <a:t>You need a program that can understand a language in which you can say things like </a:t>
            </a:r>
            <a:r>
              <a:rPr lang="en-US" altLang="zh-TW" sz="2400" b="1">
                <a:solidFill>
                  <a:schemeClr val="bg1"/>
                </a:solidFill>
                <a:latin typeface="Times New Roman" pitchFamily="18" charset="0"/>
              </a:rPr>
              <a:t>"begins with z and ends with -ic or -ics and had gm in it somewhere."</a:t>
            </a:r>
          </a:p>
          <a:p>
            <a:pPr lvl="1" algn="just" eaLnBrk="1" hangingPunct="1">
              <a:lnSpc>
                <a:spcPct val="90000"/>
              </a:lnSpc>
            </a:pPr>
            <a:r>
              <a:rPr lang="en-US" altLang="zh-TW" sz="2400" u="sng">
                <a:solidFill>
                  <a:schemeClr val="bg1"/>
                </a:solidFill>
                <a:latin typeface="Times New Roman" pitchFamily="18" charset="0"/>
              </a:rPr>
              <a:t>You need grep, a searching program for</a:t>
            </a:r>
            <a:r>
              <a:rPr lang="en-US" altLang="zh-TW" sz="2400" b="1" u="sng">
                <a:solidFill>
                  <a:schemeClr val="bg1"/>
                </a:solidFill>
                <a:latin typeface="Times New Roman" pitchFamily="18" charset="0"/>
              </a:rPr>
              <a:t> regular expressions</a:t>
            </a:r>
          </a:p>
          <a:p>
            <a:pPr lvl="1" algn="just" eaLnBrk="1" hangingPunct="1">
              <a:lnSpc>
                <a:spcPct val="90000"/>
              </a:lnSpc>
            </a:pPr>
            <a:r>
              <a:rPr lang="en-US" altLang="zh-TW" sz="2400" b="1">
                <a:solidFill>
                  <a:schemeClr val="bg1"/>
                </a:solidFill>
                <a:latin typeface="Times New Roman" pitchFamily="18" charset="0"/>
              </a:rPr>
              <a:t>Reg xpressionoa</a:t>
            </a:r>
            <a:endParaRPr lang="en-US" altLang="zh-TW" sz="2400" b="1" u="sng">
              <a:solidFill>
                <a:schemeClr val="bg1"/>
              </a:solidFill>
              <a:latin typeface="Times New Roman" pitchFamily="18" charset="0"/>
            </a:endParaRPr>
          </a:p>
        </p:txBody>
      </p:sp>
    </p:spTree>
    <p:extLst>
      <p:ext uri="{BB962C8B-B14F-4D97-AF65-F5344CB8AC3E}">
        <p14:creationId xmlns:p14="http://schemas.microsoft.com/office/powerpoint/2010/main" val="230383790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1684"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latin typeface="Times New Roman" pitchFamily="18" charset="0"/>
              </a:rPr>
              <a:t>What you need, then, is something more than </a:t>
            </a:r>
            <a:r>
              <a:rPr lang="en-US" altLang="zh-TW" sz="2800" dirty="0" err="1">
                <a:latin typeface="Times New Roman" pitchFamily="18" charset="0"/>
              </a:rPr>
              <a:t>fgrep</a:t>
            </a:r>
            <a:endParaRPr lang="en-US" altLang="zh-TW" sz="2800" dirty="0">
              <a:latin typeface="Times New Roman" pitchFamily="18" charset="0"/>
            </a:endParaRPr>
          </a:p>
          <a:p>
            <a:pPr lvl="1" algn="just" eaLnBrk="1" hangingPunct="1">
              <a:lnSpc>
                <a:spcPct val="90000"/>
              </a:lnSpc>
            </a:pPr>
            <a:r>
              <a:rPr lang="en-US" altLang="zh-TW" sz="2400" dirty="0">
                <a:latin typeface="Times New Roman" pitchFamily="18" charset="0"/>
              </a:rPr>
              <a:t>You need a program that can understand a language in which you can say things like </a:t>
            </a:r>
            <a:r>
              <a:rPr lang="en-US" altLang="zh-TW" sz="2400" b="1" dirty="0">
                <a:latin typeface="Times New Roman" pitchFamily="18" charset="0"/>
              </a:rPr>
              <a:t>"begins with z and ends with </a:t>
            </a:r>
            <a:r>
              <a:rPr lang="en-US" altLang="zh-TW" sz="2400" b="1" dirty="0" err="1">
                <a:latin typeface="Times New Roman" pitchFamily="18" charset="0"/>
              </a:rPr>
              <a:t>ic</a:t>
            </a:r>
            <a:r>
              <a:rPr lang="en-US" altLang="zh-TW" sz="2400" b="1" dirty="0">
                <a:latin typeface="Times New Roman" pitchFamily="18" charset="0"/>
              </a:rPr>
              <a:t> or </a:t>
            </a:r>
            <a:r>
              <a:rPr lang="en-US" altLang="zh-TW" sz="2400" b="1" dirty="0" err="1">
                <a:latin typeface="Times New Roman" pitchFamily="18" charset="0"/>
              </a:rPr>
              <a:t>ics</a:t>
            </a:r>
            <a:r>
              <a:rPr lang="en-US" altLang="zh-TW" sz="2400" b="1" dirty="0">
                <a:latin typeface="Times New Roman" pitchFamily="18" charset="0"/>
              </a:rPr>
              <a:t> and had gm in it somewhere."</a:t>
            </a:r>
          </a:p>
          <a:p>
            <a:pPr lvl="1" algn="just" eaLnBrk="1" hangingPunct="1">
              <a:lnSpc>
                <a:spcPct val="90000"/>
              </a:lnSpc>
            </a:pPr>
            <a:r>
              <a:rPr lang="en-US" altLang="zh-TW" sz="2400" u="sng" dirty="0">
                <a:solidFill>
                  <a:schemeClr val="bg1"/>
                </a:solidFill>
                <a:latin typeface="Times New Roman" pitchFamily="18" charset="0"/>
              </a:rPr>
              <a:t>You need </a:t>
            </a:r>
            <a:r>
              <a:rPr lang="en-US" altLang="zh-TW" sz="2400" u="sng" dirty="0" err="1">
                <a:solidFill>
                  <a:schemeClr val="bg1"/>
                </a:solidFill>
                <a:latin typeface="Times New Roman" pitchFamily="18" charset="0"/>
              </a:rPr>
              <a:t>grep</a:t>
            </a:r>
            <a:r>
              <a:rPr lang="en-US" altLang="zh-TW" sz="2400" u="sng" dirty="0">
                <a:solidFill>
                  <a:schemeClr val="bg1"/>
                </a:solidFill>
                <a:latin typeface="Times New Roman" pitchFamily="18" charset="0"/>
              </a:rPr>
              <a:t>, a searching program for</a:t>
            </a:r>
            <a:r>
              <a:rPr lang="en-US" altLang="zh-TW" sz="2400" b="1" u="sng" dirty="0">
                <a:solidFill>
                  <a:schemeClr val="bg1"/>
                </a:solidFill>
                <a:latin typeface="Times New Roman" pitchFamily="18" charset="0"/>
              </a:rPr>
              <a:t> regular expressions</a:t>
            </a:r>
          </a:p>
          <a:p>
            <a:pPr lvl="1" algn="just" eaLnBrk="1" hangingPunct="1">
              <a:lnSpc>
                <a:spcPct val="90000"/>
              </a:lnSpc>
            </a:pPr>
            <a:r>
              <a:rPr lang="en-US" altLang="zh-TW" sz="2400" b="1" dirty="0" err="1">
                <a:solidFill>
                  <a:schemeClr val="bg1"/>
                </a:solidFill>
                <a:latin typeface="Times New Roman" pitchFamily="18" charset="0"/>
              </a:rPr>
              <a:t>Reg</a:t>
            </a:r>
            <a:r>
              <a:rPr lang="en-US" altLang="zh-TW" sz="2400" b="1" dirty="0">
                <a:solidFill>
                  <a:schemeClr val="bg1"/>
                </a:solidFill>
                <a:latin typeface="Times New Roman" pitchFamily="18" charset="0"/>
              </a:rPr>
              <a:t> </a:t>
            </a:r>
            <a:r>
              <a:rPr lang="en-US" altLang="zh-TW" sz="2400" b="1" dirty="0" err="1">
                <a:solidFill>
                  <a:schemeClr val="bg1"/>
                </a:solidFill>
                <a:latin typeface="Times New Roman" pitchFamily="18" charset="0"/>
              </a:rPr>
              <a:t>xpressionoa</a:t>
            </a:r>
            <a:endParaRPr lang="en-US" altLang="zh-TW" sz="2400" b="1" u="sng" dirty="0">
              <a:solidFill>
                <a:schemeClr val="bg1"/>
              </a:solidFill>
              <a:latin typeface="Times New Roman" pitchFamily="18" charset="0"/>
            </a:endParaRPr>
          </a:p>
        </p:txBody>
      </p:sp>
    </p:spTree>
    <p:extLst>
      <p:ext uri="{BB962C8B-B14F-4D97-AF65-F5344CB8AC3E}">
        <p14:creationId xmlns:p14="http://schemas.microsoft.com/office/powerpoint/2010/main" val="11147301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2708" name="Rectangle 3"/>
          <p:cNvSpPr>
            <a:spLocks noGrp="1" noChangeArrowheads="1"/>
          </p:cNvSpPr>
          <p:nvPr>
            <p:ph type="body" idx="4294967295"/>
          </p:nvPr>
        </p:nvSpPr>
        <p:spPr>
          <a:xfrm>
            <a:off x="304800" y="1219200"/>
            <a:ext cx="8534400" cy="5638800"/>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solidFill>
                  <a:srgbClr val="B2B2B2"/>
                </a:solidFill>
                <a:latin typeface="Times New Roman" pitchFamily="18" charset="0"/>
              </a:rPr>
              <a:t>What you need, then, is something more than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need a program that can understand a language in which you can say things like </a:t>
            </a:r>
            <a:r>
              <a:rPr lang="en-US" altLang="zh-TW" sz="2400" b="1" dirty="0">
                <a:solidFill>
                  <a:srgbClr val="B2B2B2"/>
                </a:solidFill>
                <a:latin typeface="Times New Roman" pitchFamily="18" charset="0"/>
              </a:rPr>
              <a:t>"begins with z and ends with </a:t>
            </a:r>
            <a:r>
              <a:rPr lang="en-US" altLang="zh-TW" sz="2400" b="1" dirty="0" err="1">
                <a:solidFill>
                  <a:srgbClr val="B2B2B2"/>
                </a:solidFill>
                <a:latin typeface="Times New Roman" pitchFamily="18" charset="0"/>
              </a:rPr>
              <a:t>ic</a:t>
            </a:r>
            <a:r>
              <a:rPr lang="en-US" altLang="zh-TW" sz="2400" b="1" dirty="0">
                <a:solidFill>
                  <a:srgbClr val="B2B2B2"/>
                </a:solidFill>
                <a:latin typeface="Times New Roman" pitchFamily="18" charset="0"/>
              </a:rPr>
              <a:t> or </a:t>
            </a:r>
            <a:r>
              <a:rPr lang="en-US" altLang="zh-TW" sz="2400" b="1" dirty="0" err="1">
                <a:solidFill>
                  <a:srgbClr val="B2B2B2"/>
                </a:solidFill>
                <a:latin typeface="Times New Roman" pitchFamily="18" charset="0"/>
              </a:rPr>
              <a:t>ics</a:t>
            </a:r>
            <a:r>
              <a:rPr lang="en-US" altLang="zh-TW" sz="2400" b="1" dirty="0">
                <a:solidFill>
                  <a:srgbClr val="B2B2B2"/>
                </a:solidFill>
                <a:latin typeface="Times New Roman" pitchFamily="18" charset="0"/>
              </a:rPr>
              <a:t> and had gm in it somewhere."</a:t>
            </a:r>
          </a:p>
          <a:p>
            <a:pPr lvl="1" algn="just" eaLnBrk="1" hangingPunct="1">
              <a:lnSpc>
                <a:spcPct val="90000"/>
              </a:lnSpc>
            </a:pPr>
            <a:r>
              <a:rPr lang="en-US" altLang="zh-TW" sz="2400" u="sng" dirty="0">
                <a:solidFill>
                  <a:srgbClr val="000000"/>
                </a:solidFill>
                <a:latin typeface="Times New Roman" pitchFamily="18" charset="0"/>
              </a:rPr>
              <a:t>You need </a:t>
            </a:r>
            <a:r>
              <a:rPr lang="en-US" altLang="zh-TW" sz="2400" u="sng" dirty="0" err="1">
                <a:solidFill>
                  <a:srgbClr val="000000"/>
                </a:solidFill>
                <a:latin typeface="Times New Roman" pitchFamily="18" charset="0"/>
              </a:rPr>
              <a:t>grep</a:t>
            </a:r>
            <a:r>
              <a:rPr lang="en-US" altLang="zh-TW" sz="2400" u="sng" dirty="0">
                <a:solidFill>
                  <a:srgbClr val="000000"/>
                </a:solidFill>
                <a:latin typeface="Times New Roman" pitchFamily="18" charset="0"/>
              </a:rPr>
              <a:t>, a searching program for</a:t>
            </a:r>
            <a:r>
              <a:rPr lang="en-US" altLang="zh-TW" sz="2400" b="1" u="sng" dirty="0">
                <a:solidFill>
                  <a:srgbClr val="000000"/>
                </a:solidFill>
                <a:latin typeface="Times New Roman" pitchFamily="18" charset="0"/>
              </a:rPr>
              <a:t> </a:t>
            </a:r>
            <a:r>
              <a:rPr lang="en-US" altLang="zh-TW" sz="2400" b="1" u="sng" dirty="0">
                <a:solidFill>
                  <a:srgbClr val="FF0000"/>
                </a:solidFill>
                <a:latin typeface="Times New Roman" pitchFamily="18" charset="0"/>
              </a:rPr>
              <a:t>regular expressions</a:t>
            </a:r>
          </a:p>
          <a:p>
            <a:pPr lvl="1" algn="just" eaLnBrk="1" hangingPunct="1">
              <a:lnSpc>
                <a:spcPct val="90000"/>
              </a:lnSpc>
            </a:pPr>
            <a:r>
              <a:rPr lang="en-US" altLang="zh-TW" sz="2400" b="1" dirty="0" err="1">
                <a:solidFill>
                  <a:schemeClr val="bg1"/>
                </a:solidFill>
                <a:latin typeface="Times New Roman" pitchFamily="18" charset="0"/>
              </a:rPr>
              <a:t>Reg</a:t>
            </a:r>
            <a:r>
              <a:rPr lang="en-US" altLang="zh-TW" sz="2400" b="1" dirty="0">
                <a:solidFill>
                  <a:schemeClr val="bg1"/>
                </a:solidFill>
                <a:latin typeface="Times New Roman" pitchFamily="18" charset="0"/>
              </a:rPr>
              <a:t> </a:t>
            </a:r>
            <a:r>
              <a:rPr lang="en-US" altLang="zh-TW" sz="2400" b="1" dirty="0" err="1">
                <a:solidFill>
                  <a:schemeClr val="bg1"/>
                </a:solidFill>
                <a:latin typeface="Times New Roman" pitchFamily="18" charset="0"/>
              </a:rPr>
              <a:t>xpressionoa</a:t>
            </a:r>
            <a:endParaRPr lang="en-US" altLang="zh-TW" sz="2400" b="1" u="sng" dirty="0">
              <a:solidFill>
                <a:schemeClr val="bg1"/>
              </a:solidFill>
              <a:latin typeface="Times New Roman" pitchFamily="18" charset="0"/>
            </a:endParaRPr>
          </a:p>
        </p:txBody>
      </p:sp>
    </p:spTree>
    <p:extLst>
      <p:ext uri="{BB962C8B-B14F-4D97-AF65-F5344CB8AC3E}">
        <p14:creationId xmlns:p14="http://schemas.microsoft.com/office/powerpoint/2010/main" val="147973312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0"/>
            <a:ext cx="8229600" cy="1143000"/>
          </a:xfrm>
        </p:spPr>
        <p:txBody>
          <a:bodyPr/>
          <a:lstStyle/>
          <a:p>
            <a:pPr eaLnBrk="1" hangingPunct="1"/>
            <a:r>
              <a:rPr lang="en-US" altLang="zh-TW">
                <a:solidFill>
                  <a:schemeClr val="accent2"/>
                </a:solidFill>
              </a:rPr>
              <a:t>When</a:t>
            </a:r>
            <a:r>
              <a:rPr lang="en-US" altLang="zh-TW"/>
              <a:t> </a:t>
            </a:r>
            <a:r>
              <a:rPr lang="en-US" altLang="zh-TW">
                <a:solidFill>
                  <a:srgbClr val="E10B08"/>
                </a:solidFill>
              </a:rPr>
              <a:t>fgrep </a:t>
            </a:r>
            <a:r>
              <a:rPr lang="en-US" altLang="zh-TW">
                <a:solidFill>
                  <a:schemeClr val="accent2"/>
                </a:solidFill>
              </a:rPr>
              <a:t>is not enough</a:t>
            </a:r>
          </a:p>
        </p:txBody>
      </p:sp>
      <p:sp>
        <p:nvSpPr>
          <p:cNvPr id="73731" name="Rectangle 3"/>
          <p:cNvSpPr>
            <a:spLocks noGrp="1" noChangeArrowheads="1"/>
          </p:cNvSpPr>
          <p:nvPr>
            <p:ph type="body" idx="4294967295"/>
          </p:nvPr>
        </p:nvSpPr>
        <p:spPr>
          <a:xfrm>
            <a:off x="304800" y="1219200"/>
            <a:ext cx="8534400" cy="5608637"/>
          </a:xfrm>
        </p:spPr>
        <p:txBody>
          <a:bodyPr/>
          <a:lstStyle/>
          <a:p>
            <a:pPr marL="233363" indent="-233363" algn="just" eaLnBrk="1" hangingPunct="1">
              <a:lnSpc>
                <a:spcPct val="90000"/>
              </a:lnSpc>
            </a:pPr>
            <a:r>
              <a:rPr lang="en-US" altLang="zh-TW" sz="2800" dirty="0">
                <a:solidFill>
                  <a:srgbClr val="B2B2B2"/>
                </a:solidFill>
                <a:latin typeface="Times New Roman" pitchFamily="18" charset="0"/>
              </a:rPr>
              <a:t>Key limitations of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cannot use it to get approximate matches</a:t>
            </a:r>
          </a:p>
          <a:p>
            <a:pPr lvl="1" algn="just" eaLnBrk="1" hangingPunct="1">
              <a:lnSpc>
                <a:spcPct val="90000"/>
              </a:lnSpc>
            </a:pPr>
            <a:r>
              <a:rPr lang="en-US" altLang="zh-TW" sz="2400" dirty="0">
                <a:solidFill>
                  <a:srgbClr val="B2B2B2"/>
                </a:solidFill>
                <a:latin typeface="Times New Roman" pitchFamily="18" charset="0"/>
              </a:rPr>
              <a:t>you cannot use it to get matches of more complicated patterns that cannot be described by just giving a fixed string. </a:t>
            </a:r>
          </a:p>
          <a:p>
            <a:pPr marL="233363" indent="-233363" algn="just" eaLnBrk="1" hangingPunct="1">
              <a:lnSpc>
                <a:spcPct val="90000"/>
              </a:lnSpc>
            </a:pPr>
            <a:r>
              <a:rPr lang="en-US" altLang="zh-TW" sz="2800" dirty="0">
                <a:solidFill>
                  <a:srgbClr val="B2B2B2"/>
                </a:solidFill>
                <a:latin typeface="Times New Roman" pitchFamily="18" charset="0"/>
              </a:rPr>
              <a:t>Sometimes you are not sure about the string you want.</a:t>
            </a:r>
          </a:p>
          <a:p>
            <a:pPr lvl="1" algn="just" eaLnBrk="1" hangingPunct="1">
              <a:lnSpc>
                <a:spcPct val="90000"/>
              </a:lnSpc>
            </a:pPr>
            <a:r>
              <a:rPr lang="en-US" altLang="zh-TW" sz="2400" dirty="0">
                <a:solidFill>
                  <a:srgbClr val="B2B2B2"/>
                </a:solidFill>
                <a:latin typeface="Times New Roman" pitchFamily="18" charset="0"/>
              </a:rPr>
              <a:t>for example, you might know only that the word you are seeking begins with </a:t>
            </a:r>
            <a:r>
              <a:rPr lang="en-US" altLang="zh-TW" sz="2400" b="1" dirty="0">
                <a:solidFill>
                  <a:srgbClr val="B2B2B2"/>
                </a:solidFill>
                <a:latin typeface="Times New Roman" pitchFamily="18" charset="0"/>
              </a:rPr>
              <a:t>z </a:t>
            </a:r>
            <a:r>
              <a:rPr lang="en-US" altLang="zh-TW" sz="2400" dirty="0">
                <a:solidFill>
                  <a:srgbClr val="B2B2B2"/>
                </a:solidFill>
                <a:latin typeface="Times New Roman" pitchFamily="18" charset="0"/>
              </a:rPr>
              <a:t>and ends with </a:t>
            </a:r>
            <a:r>
              <a:rPr lang="en-US" altLang="zh-TW" sz="2400" b="1" dirty="0">
                <a:solidFill>
                  <a:srgbClr val="B2B2B2"/>
                </a:solidFill>
                <a:latin typeface="Times New Roman" pitchFamily="18" charset="0"/>
              </a:rPr>
              <a:t>-</a:t>
            </a:r>
            <a:r>
              <a:rPr lang="en-US" altLang="zh-TW" sz="2400" b="1" dirty="0" err="1">
                <a:solidFill>
                  <a:srgbClr val="B2B2B2"/>
                </a:solidFill>
                <a:latin typeface="Times New Roman" pitchFamily="18" charset="0"/>
              </a:rPr>
              <a:t>ic</a:t>
            </a:r>
            <a:r>
              <a:rPr lang="en-US" altLang="zh-TW" sz="2400" dirty="0">
                <a:solidFill>
                  <a:srgbClr val="B2B2B2"/>
                </a:solidFill>
                <a:latin typeface="Times New Roman" pitchFamily="18" charset="0"/>
              </a:rPr>
              <a:t>, and had the sequence </a:t>
            </a:r>
            <a:r>
              <a:rPr lang="en-US" altLang="zh-TW" sz="2400" b="1" dirty="0">
                <a:solidFill>
                  <a:srgbClr val="B2B2B2"/>
                </a:solidFill>
                <a:latin typeface="Times New Roman" pitchFamily="18" charset="0"/>
              </a:rPr>
              <a:t>gm</a:t>
            </a:r>
            <a:r>
              <a:rPr lang="en-US" altLang="zh-TW" sz="2400" dirty="0">
                <a:solidFill>
                  <a:srgbClr val="B2B2B2"/>
                </a:solidFill>
                <a:latin typeface="Times New Roman" pitchFamily="18" charset="0"/>
              </a:rPr>
              <a:t> in it somewhere. </a:t>
            </a:r>
          </a:p>
          <a:p>
            <a:pPr marL="233363" indent="-233363" algn="just" eaLnBrk="1" hangingPunct="1">
              <a:lnSpc>
                <a:spcPct val="90000"/>
              </a:lnSpc>
            </a:pPr>
            <a:r>
              <a:rPr lang="en-US" altLang="zh-TW" sz="2800" dirty="0">
                <a:solidFill>
                  <a:srgbClr val="B2B2B2"/>
                </a:solidFill>
                <a:latin typeface="Times New Roman" pitchFamily="18" charset="0"/>
              </a:rPr>
              <a:t>What you need, then, is something more than </a:t>
            </a:r>
            <a:r>
              <a:rPr lang="en-US" altLang="zh-TW" sz="2800" dirty="0" err="1">
                <a:solidFill>
                  <a:srgbClr val="B2B2B2"/>
                </a:solidFill>
                <a:latin typeface="Times New Roman" pitchFamily="18" charset="0"/>
              </a:rPr>
              <a:t>fgrep</a:t>
            </a:r>
            <a:endParaRPr lang="en-US" altLang="zh-TW" sz="2800" dirty="0">
              <a:solidFill>
                <a:srgbClr val="B2B2B2"/>
              </a:solidFill>
              <a:latin typeface="Times New Roman" pitchFamily="18" charset="0"/>
            </a:endParaRPr>
          </a:p>
          <a:p>
            <a:pPr lvl="1" algn="just" eaLnBrk="1" hangingPunct="1">
              <a:lnSpc>
                <a:spcPct val="90000"/>
              </a:lnSpc>
            </a:pPr>
            <a:r>
              <a:rPr lang="en-US" altLang="zh-TW" sz="2400" dirty="0">
                <a:solidFill>
                  <a:srgbClr val="B2B2B2"/>
                </a:solidFill>
                <a:latin typeface="Times New Roman" pitchFamily="18" charset="0"/>
              </a:rPr>
              <a:t>You need a program that can understand a language in which you can say things like </a:t>
            </a:r>
            <a:r>
              <a:rPr lang="en-US" altLang="zh-TW" sz="2400" b="1" dirty="0">
                <a:solidFill>
                  <a:srgbClr val="B2B2B2"/>
                </a:solidFill>
                <a:latin typeface="Times New Roman" pitchFamily="18" charset="0"/>
              </a:rPr>
              <a:t>"begins with z and ends with </a:t>
            </a:r>
            <a:r>
              <a:rPr lang="en-US" altLang="zh-TW" sz="2400" b="1" dirty="0" err="1">
                <a:solidFill>
                  <a:srgbClr val="B2B2B2"/>
                </a:solidFill>
                <a:latin typeface="Times New Roman" pitchFamily="18" charset="0"/>
              </a:rPr>
              <a:t>ic</a:t>
            </a:r>
            <a:r>
              <a:rPr lang="en-US" altLang="zh-TW" sz="2400" b="1" dirty="0">
                <a:solidFill>
                  <a:srgbClr val="B2B2B2"/>
                </a:solidFill>
                <a:latin typeface="Times New Roman" pitchFamily="18" charset="0"/>
              </a:rPr>
              <a:t> or </a:t>
            </a:r>
            <a:r>
              <a:rPr lang="en-US" altLang="zh-TW" sz="2400" b="1" dirty="0" err="1">
                <a:solidFill>
                  <a:srgbClr val="B2B2B2"/>
                </a:solidFill>
                <a:latin typeface="Times New Roman" pitchFamily="18" charset="0"/>
              </a:rPr>
              <a:t>ics</a:t>
            </a:r>
            <a:r>
              <a:rPr lang="en-US" altLang="zh-TW" sz="2400" b="1" dirty="0">
                <a:solidFill>
                  <a:srgbClr val="B2B2B2"/>
                </a:solidFill>
                <a:latin typeface="Times New Roman" pitchFamily="18" charset="0"/>
              </a:rPr>
              <a:t> and had gm in it somewhere."</a:t>
            </a:r>
          </a:p>
          <a:p>
            <a:pPr lvl="1" algn="just" eaLnBrk="1" hangingPunct="1">
              <a:lnSpc>
                <a:spcPct val="90000"/>
              </a:lnSpc>
            </a:pPr>
            <a:r>
              <a:rPr lang="en-US" altLang="zh-TW" sz="2400" u="sng" dirty="0">
                <a:solidFill>
                  <a:srgbClr val="B2B2B2"/>
                </a:solidFill>
                <a:latin typeface="Times New Roman" pitchFamily="18" charset="0"/>
              </a:rPr>
              <a:t>You need </a:t>
            </a:r>
            <a:r>
              <a:rPr lang="en-US" altLang="zh-TW" sz="2400" u="sng" dirty="0" err="1">
                <a:solidFill>
                  <a:srgbClr val="B2B2B2"/>
                </a:solidFill>
                <a:latin typeface="Times New Roman" pitchFamily="18" charset="0"/>
              </a:rPr>
              <a:t>grep</a:t>
            </a:r>
            <a:r>
              <a:rPr lang="en-US" altLang="zh-TW" sz="2400" u="sng" dirty="0">
                <a:solidFill>
                  <a:srgbClr val="B2B2B2"/>
                </a:solidFill>
                <a:latin typeface="Times New Roman" pitchFamily="18" charset="0"/>
              </a:rPr>
              <a:t>, a searching program for</a:t>
            </a:r>
            <a:r>
              <a:rPr lang="en-US" altLang="zh-TW" sz="2400" b="1" u="sng" dirty="0">
                <a:solidFill>
                  <a:srgbClr val="B2B2B2"/>
                </a:solidFill>
                <a:latin typeface="Times New Roman" pitchFamily="18" charset="0"/>
              </a:rPr>
              <a:t> regular expressions</a:t>
            </a:r>
          </a:p>
          <a:p>
            <a:pPr lvl="1" algn="just" eaLnBrk="1" hangingPunct="1">
              <a:lnSpc>
                <a:spcPct val="90000"/>
              </a:lnSpc>
            </a:pPr>
            <a:r>
              <a:rPr lang="en-US" altLang="zh-TW" sz="2400" b="1" dirty="0">
                <a:solidFill>
                  <a:srgbClr val="FF0000"/>
                </a:solidFill>
                <a:latin typeface="Times New Roman" pitchFamily="18" charset="0"/>
              </a:rPr>
              <a:t>Reg. expressions </a:t>
            </a:r>
            <a:r>
              <a:rPr lang="en-US" altLang="zh-TW" sz="2400" dirty="0">
                <a:solidFill>
                  <a:srgbClr val="FF0000"/>
                </a:solidFill>
                <a:latin typeface="Times New Roman" pitchFamily="18" charset="0"/>
              </a:rPr>
              <a:t>are</a:t>
            </a:r>
            <a:r>
              <a:rPr lang="en-US" altLang="zh-TW" sz="2400" b="1" dirty="0">
                <a:solidFill>
                  <a:srgbClr val="FF0000"/>
                </a:solidFill>
                <a:latin typeface="Times New Roman" pitchFamily="18" charset="0"/>
              </a:rPr>
              <a:t> keyboard-based </a:t>
            </a:r>
            <a:r>
              <a:rPr lang="en-US" altLang="zh-TW" sz="2400" dirty="0">
                <a:solidFill>
                  <a:srgbClr val="FF0000"/>
                </a:solidFill>
                <a:latin typeface="Times New Roman" pitchFamily="18" charset="0"/>
              </a:rPr>
              <a:t>pattern specifications</a:t>
            </a:r>
            <a:endParaRPr lang="en-US" altLang="zh-TW" sz="2400" u="sng" dirty="0">
              <a:solidFill>
                <a:srgbClr val="FF0000"/>
              </a:solidFill>
              <a:latin typeface="Times New Roman" pitchFamily="18" charset="0"/>
            </a:endParaRPr>
          </a:p>
        </p:txBody>
      </p:sp>
    </p:spTree>
    <p:extLst>
      <p:ext uri="{BB962C8B-B14F-4D97-AF65-F5344CB8AC3E}">
        <p14:creationId xmlns:p14="http://schemas.microsoft.com/office/powerpoint/2010/main" val="9939692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 regular expression 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b="1" dirty="0">
                <a:solidFill>
                  <a:srgbClr val="0033CC"/>
                </a:solidFill>
                <a:latin typeface="Times New Roman" pitchFamily="18" charset="0"/>
              </a:rPr>
              <a:t>This was in lecture </a:t>
            </a:r>
            <a:r>
              <a:rPr lang="en-US" altLang="zh-TW" b="1" dirty="0" smtClean="0">
                <a:solidFill>
                  <a:srgbClr val="0033CC"/>
                </a:solidFill>
                <a:latin typeface="Times New Roman" pitchFamily="18" charset="0"/>
              </a:rPr>
              <a:t>1.</a:t>
            </a:r>
            <a:endParaRPr lang="en-US" altLang="zh-TW" b="1" dirty="0">
              <a:solidFill>
                <a:srgbClr val="0033CC"/>
              </a:solidFill>
              <a:latin typeface="Times New Roman" pitchFamily="18" charset="0"/>
            </a:endParaRP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24384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5562600"/>
            <a:ext cx="9144000" cy="12954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4732776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TW" dirty="0">
                <a:solidFill>
                  <a:srgbClr val="0033CC"/>
                </a:solidFill>
              </a:rPr>
              <a:t>Searching for something in a file</a:t>
            </a:r>
            <a:br>
              <a:rPr lang="en-US" altLang="zh-TW" dirty="0">
                <a:solidFill>
                  <a:srgbClr val="0033CC"/>
                </a:solidFill>
              </a:rPr>
            </a:br>
            <a:r>
              <a:rPr lang="en-US" altLang="zh-TW" dirty="0">
                <a:solidFill>
                  <a:srgbClr val="E10B08"/>
                </a:solidFill>
              </a:rPr>
              <a:t>the </a:t>
            </a:r>
            <a:r>
              <a:rPr lang="en-US" altLang="zh-TW" dirty="0" err="1">
                <a:solidFill>
                  <a:srgbClr val="E10B08"/>
                </a:solidFill>
              </a:rPr>
              <a:t>greps</a:t>
            </a:r>
            <a:endParaRPr lang="en-US" altLang="zh-TW" dirty="0"/>
          </a:p>
        </p:txBody>
      </p:sp>
      <p:sp>
        <p:nvSpPr>
          <p:cNvPr id="67588" name="Rectangle 3"/>
          <p:cNvSpPr>
            <a:spLocks noGrp="1" noChangeArrowheads="1"/>
          </p:cNvSpPr>
          <p:nvPr>
            <p:ph type="body" idx="1"/>
          </p:nvPr>
        </p:nvSpPr>
        <p:spPr>
          <a:xfrm>
            <a:off x="152400" y="1752600"/>
            <a:ext cx="8763000" cy="5105400"/>
          </a:xfrm>
        </p:spPr>
        <p:txBody>
          <a:bodyPr/>
          <a:lstStyle/>
          <a:p>
            <a:pPr marL="0" indent="0" eaLnBrk="1" hangingPunct="1">
              <a:lnSpc>
                <a:spcPct val="90000"/>
              </a:lnSpc>
              <a:spcAft>
                <a:spcPts val="1200"/>
              </a:spcAft>
              <a:buNone/>
            </a:pPr>
            <a:r>
              <a:rPr lang="en-US" altLang="zh-TW" sz="3400" dirty="0">
                <a:solidFill>
                  <a:srgbClr val="000000"/>
                </a:solidFill>
                <a:latin typeface="Times New Roman" pitchFamily="18" charset="0"/>
              </a:rPr>
              <a:t>The greps are </a:t>
            </a:r>
            <a:r>
              <a:rPr lang="en-US" altLang="zh-TW" sz="3400" dirty="0" smtClean="0">
                <a:solidFill>
                  <a:srgbClr val="000000"/>
                </a:solidFill>
                <a:latin typeface="Times New Roman" pitchFamily="18" charset="0"/>
              </a:rPr>
              <a:t>three </a:t>
            </a:r>
            <a:r>
              <a:rPr lang="en-US" altLang="zh-TW" sz="3400" dirty="0">
                <a:latin typeface="Times New Roman" pitchFamily="18" charset="0"/>
              </a:rPr>
              <a:t>programs </a:t>
            </a:r>
            <a:r>
              <a:rPr lang="en-US" altLang="zh-TW" sz="3400" dirty="0" smtClean="0">
                <a:latin typeface="Times New Roman" pitchFamily="18" charset="0"/>
              </a:rPr>
              <a:t>that find </a:t>
            </a:r>
            <a:r>
              <a:rPr lang="en-US" altLang="zh-TW" sz="3400" dirty="0">
                <a:latin typeface="Times New Roman" pitchFamily="18" charset="0"/>
              </a:rPr>
              <a:t>patterns in </a:t>
            </a:r>
            <a:r>
              <a:rPr lang="en-US" altLang="zh-TW" sz="3400" dirty="0" smtClean="0">
                <a:latin typeface="Times New Roman" pitchFamily="18" charset="0"/>
              </a:rPr>
              <a:t>files (and which use mostly the same flags):</a:t>
            </a:r>
            <a:r>
              <a:rPr lang="en-US" altLang="zh-TW" sz="3400" dirty="0" smtClean="0">
                <a:solidFill>
                  <a:srgbClr val="000000"/>
                </a:solidFill>
                <a:latin typeface="Times New Roman" pitchFamily="18" charset="0"/>
              </a:rPr>
              <a:t> </a:t>
            </a:r>
            <a:endParaRPr lang="en-US" altLang="zh-TW" sz="3400" dirty="0">
              <a:solidFill>
                <a:srgbClr val="000000"/>
              </a:solidFill>
              <a:latin typeface="Times New Roman" pitchFamily="18" charset="0"/>
            </a:endParaRPr>
          </a:p>
          <a:p>
            <a:pPr marL="0" indent="0" eaLnBrk="1" hangingPunct="1">
              <a:lnSpc>
                <a:spcPct val="90000"/>
              </a:lnSpc>
              <a:spcAft>
                <a:spcPts val="1200"/>
              </a:spcAft>
              <a:buNone/>
            </a:pPr>
            <a:r>
              <a:rPr lang="en-US" altLang="zh-TW" dirty="0" smtClean="0">
                <a:latin typeface="Times New Roman" pitchFamily="18" charset="0"/>
              </a:rPr>
              <a:t>Use</a:t>
            </a:r>
            <a:r>
              <a:rPr lang="en-US" altLang="zh-TW" dirty="0" smtClean="0">
                <a:solidFill>
                  <a:srgbClr val="FF0000"/>
                </a:solidFill>
                <a:latin typeface="Times New Roman" pitchFamily="18" charset="0"/>
              </a:rPr>
              <a:t> 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get</a:t>
            </a:r>
            <a:r>
              <a:rPr lang="en-US" altLang="zh-TW" sz="2400" i="1" dirty="0" smtClean="0">
                <a:solidFill>
                  <a:srgbClr val="000000"/>
                </a:solidFill>
                <a:latin typeface="Times New Roman" pitchFamily="18" charset="0"/>
              </a:rPr>
              <a:t> </a:t>
            </a:r>
            <a:r>
              <a:rPr lang="en-US" altLang="zh-TW" b="1" i="1" dirty="0" smtClean="0">
                <a:solidFill>
                  <a:srgbClr val="0033CC"/>
                </a:solidFill>
                <a:latin typeface="Times New Roman" pitchFamily="18" charset="0"/>
              </a:rPr>
              <a:t>regular</a:t>
            </a:r>
            <a:r>
              <a:rPr lang="en-US" altLang="zh-TW" sz="2400" b="1" i="1" dirty="0" smtClean="0">
                <a:solidFill>
                  <a:srgbClr val="0033CC"/>
                </a:solidFill>
                <a:latin typeface="Times New Roman" pitchFamily="18" charset="0"/>
              </a:rPr>
              <a:t> </a:t>
            </a:r>
            <a:r>
              <a:rPr lang="en-US" altLang="zh-TW" b="1" i="1" dirty="0" smtClean="0">
                <a:solidFill>
                  <a:srgbClr val="0033CC"/>
                </a:solidFill>
                <a:latin typeface="Times New Roman" pitchFamily="18" charset="0"/>
              </a:rPr>
              <a:t>expression</a:t>
            </a:r>
            <a:r>
              <a:rPr lang="en-US" altLang="zh-TW" sz="2800" b="1" i="1" dirty="0" smtClean="0">
                <a:solidFill>
                  <a:srgbClr val="0033CC"/>
                </a:solidFill>
                <a:latin typeface="Times New Roman" pitchFamily="18" charset="0"/>
              </a:rPr>
              <a:t> </a:t>
            </a:r>
            <a:r>
              <a:rPr lang="en-US" altLang="zh-TW" i="1" dirty="0" smtClean="0">
                <a:solidFill>
                  <a:srgbClr val="000000"/>
                </a:solidFill>
                <a:latin typeface="Times New Roman" pitchFamily="18" charset="0"/>
              </a:rPr>
              <a:t>and print</a:t>
            </a:r>
            <a:r>
              <a:rPr lang="en-US" altLang="zh-TW" dirty="0" smtClean="0">
                <a:solidFill>
                  <a:srgbClr val="000000"/>
                </a:solidFill>
                <a:latin typeface="Times New Roman" pitchFamily="18" charset="0"/>
              </a:rPr>
              <a:t>) to search for regular-expression patterns.</a:t>
            </a:r>
          </a:p>
          <a:p>
            <a:pPr marL="0" indent="0" eaLnBrk="1" hangingPunct="1">
              <a:lnSpc>
                <a:spcPct val="90000"/>
              </a:lnSpc>
              <a:buNone/>
            </a:pPr>
            <a:r>
              <a:rPr lang="en-US" altLang="zh-TW" dirty="0">
                <a:latin typeface="Times New Roman" pitchFamily="18" charset="0"/>
              </a:rPr>
              <a:t>Use </a:t>
            </a:r>
            <a:r>
              <a:rPr lang="en-US" altLang="zh-TW" dirty="0" err="1">
                <a:solidFill>
                  <a:srgbClr val="FF0000"/>
                </a:solidFill>
                <a:latin typeface="Times New Roman" pitchFamily="18" charset="0"/>
              </a:rPr>
              <a:t>fgrep</a:t>
            </a:r>
            <a:r>
              <a:rPr lang="en-US" altLang="zh-TW" dirty="0">
                <a:solidFill>
                  <a:srgbClr val="000000"/>
                </a:solidFill>
                <a:latin typeface="Times New Roman" pitchFamily="18" charset="0"/>
              </a:rPr>
              <a:t> (</a:t>
            </a:r>
            <a:r>
              <a:rPr lang="en-US" altLang="zh-TW" i="1" dirty="0">
                <a:solidFill>
                  <a:srgbClr val="000000"/>
                </a:solidFill>
                <a:latin typeface="Times New Roman" pitchFamily="18" charset="0"/>
              </a:rPr>
              <a:t>fixed-string grep</a:t>
            </a:r>
            <a:r>
              <a:rPr lang="en-US" altLang="zh-TW" dirty="0">
                <a:solidFill>
                  <a:srgbClr val="000000"/>
                </a:solidFill>
                <a:latin typeface="Times New Roman" pitchFamily="18" charset="0"/>
              </a:rPr>
              <a:t>) to searches for strings</a:t>
            </a:r>
          </a:p>
          <a:p>
            <a:pPr lvl="1" eaLnBrk="1" hangingPunct="1">
              <a:lnSpc>
                <a:spcPct val="90000"/>
              </a:lnSpc>
            </a:pPr>
            <a:r>
              <a:rPr lang="en-US" altLang="zh-TW" b="1" dirty="0">
                <a:solidFill>
                  <a:srgbClr val="0033CC"/>
                </a:solidFill>
                <a:latin typeface="Times New Roman" pitchFamily="18" charset="0"/>
              </a:rPr>
              <a:t>This was in lecture </a:t>
            </a:r>
            <a:r>
              <a:rPr lang="en-US" altLang="zh-TW" b="1" dirty="0" smtClean="0">
                <a:solidFill>
                  <a:srgbClr val="0033CC"/>
                </a:solidFill>
                <a:latin typeface="Times New Roman" pitchFamily="18" charset="0"/>
              </a:rPr>
              <a:t>1.</a:t>
            </a:r>
            <a:endParaRPr lang="en-US" altLang="zh-TW" b="1" dirty="0">
              <a:solidFill>
                <a:srgbClr val="0033CC"/>
              </a:solidFill>
              <a:latin typeface="Times New Roman" pitchFamily="18" charset="0"/>
            </a:endParaRPr>
          </a:p>
          <a:p>
            <a:pPr lvl="1" eaLnBrk="1" hangingPunct="1">
              <a:lnSpc>
                <a:spcPct val="90000"/>
              </a:lnSpc>
              <a:spcAft>
                <a:spcPts val="1200"/>
              </a:spcAft>
            </a:pPr>
            <a:r>
              <a:rPr lang="en-US" altLang="zh-TW" dirty="0" err="1">
                <a:solidFill>
                  <a:srgbClr val="000000"/>
                </a:solidFill>
                <a:latin typeface="Times New Roman" pitchFamily="18" charset="0"/>
              </a:rPr>
              <a:t>fgrep</a:t>
            </a:r>
            <a:r>
              <a:rPr lang="en-US" altLang="zh-TW" dirty="0">
                <a:solidFill>
                  <a:srgbClr val="000000"/>
                </a:solidFill>
                <a:latin typeface="Times New Roman" pitchFamily="18" charset="0"/>
              </a:rPr>
              <a:t> doesn’t use regular expressions, despite its name.</a:t>
            </a:r>
          </a:p>
          <a:p>
            <a:pPr marL="0" indent="0" eaLnBrk="1" hangingPunct="1">
              <a:lnSpc>
                <a:spcPct val="90000"/>
              </a:lnSpc>
              <a:buNone/>
            </a:pPr>
            <a:r>
              <a:rPr lang="en-US" altLang="zh-TW" dirty="0" smtClean="0">
                <a:latin typeface="Times New Roman" pitchFamily="18" charset="0"/>
              </a:rPr>
              <a:t>Use </a:t>
            </a:r>
            <a:r>
              <a:rPr lang="en-US" altLang="zh-TW" dirty="0" err="1" smtClean="0">
                <a:solidFill>
                  <a:srgbClr val="FF0000"/>
                </a:solidFill>
                <a:latin typeface="Times New Roman" pitchFamily="18" charset="0"/>
              </a:rPr>
              <a:t>egrep</a:t>
            </a:r>
            <a:r>
              <a:rPr lang="en-US" altLang="zh-TW" dirty="0" smtClean="0">
                <a:solidFill>
                  <a:srgbClr val="000000"/>
                </a:solidFill>
                <a:latin typeface="Times New Roman" pitchFamily="18" charset="0"/>
              </a:rPr>
              <a:t> (</a:t>
            </a:r>
            <a:r>
              <a:rPr lang="en-US" altLang="zh-TW" i="1" dirty="0" smtClean="0">
                <a:solidFill>
                  <a:srgbClr val="000000"/>
                </a:solidFill>
                <a:latin typeface="Times New Roman" pitchFamily="18" charset="0"/>
              </a:rPr>
              <a:t>extended grep</a:t>
            </a:r>
            <a:r>
              <a:rPr lang="en-US" altLang="zh-TW" dirty="0" smtClean="0">
                <a:solidFill>
                  <a:srgbClr val="000000"/>
                </a:solidFill>
                <a:latin typeface="Times New Roman" pitchFamily="18" charset="0"/>
              </a:rPr>
              <a:t>) for an alternative pattern description system (extended regular expressions)</a:t>
            </a:r>
            <a:r>
              <a:rPr lang="en-US" altLang="zh-TW" sz="2800" dirty="0">
                <a:solidFill>
                  <a:srgbClr val="000000"/>
                </a:solidFill>
                <a:latin typeface="Times New Roman" pitchFamily="18" charset="0"/>
              </a:rPr>
              <a:t>.</a:t>
            </a:r>
          </a:p>
        </p:txBody>
      </p:sp>
      <p:sp>
        <p:nvSpPr>
          <p:cNvPr id="2" name="Rectangle 1"/>
          <p:cNvSpPr/>
          <p:nvPr/>
        </p:nvSpPr>
        <p:spPr bwMode="auto">
          <a:xfrm>
            <a:off x="0" y="1600200"/>
            <a:ext cx="9144000" cy="11430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5" name="Rectangle 4"/>
          <p:cNvSpPr/>
          <p:nvPr/>
        </p:nvSpPr>
        <p:spPr bwMode="auto">
          <a:xfrm>
            <a:off x="0" y="3962400"/>
            <a:ext cx="9144000" cy="2895600"/>
          </a:xfrm>
          <a:prstGeom prst="rect">
            <a:avLst/>
          </a:prstGeom>
          <a:solidFill>
            <a:srgbClr val="FFFFFF">
              <a:alpha val="80000"/>
            </a:srgb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6" name="AutoShape 6"/>
          <p:cNvSpPr>
            <a:spLocks noChangeArrowheads="1"/>
          </p:cNvSpPr>
          <p:nvPr/>
        </p:nvSpPr>
        <p:spPr bwMode="auto">
          <a:xfrm>
            <a:off x="4800600" y="3886200"/>
            <a:ext cx="2286000" cy="1295400"/>
          </a:xfrm>
          <a:prstGeom prst="wedgeRectCallout">
            <a:avLst>
              <a:gd name="adj1" fmla="val -89980"/>
              <a:gd name="adj2" fmla="val -88827"/>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buClr>
                <a:schemeClr val="accent1"/>
              </a:buClr>
              <a:buSzPct val="85000"/>
              <a:buFont typeface="Wingdings" panose="05000000000000000000" pitchFamily="2" charset="2"/>
              <a:buNone/>
            </a:pPr>
            <a:r>
              <a:rPr kumimoji="0" lang="en-US" altLang="zh-TW" sz="4000" b="0" dirty="0" smtClean="0">
                <a:solidFill>
                  <a:schemeClr val="tx2"/>
                </a:solidFill>
              </a:rPr>
              <a:t>So, what is this?</a:t>
            </a:r>
            <a:endParaRPr kumimoji="0" lang="en-US" altLang="zh-TW" sz="4000" b="0" dirty="0">
              <a:solidFill>
                <a:schemeClr val="tx2"/>
              </a:solidFill>
            </a:endParaRPr>
          </a:p>
        </p:txBody>
      </p:sp>
    </p:spTree>
    <p:extLst>
      <p:ext uri="{BB962C8B-B14F-4D97-AF65-F5344CB8AC3E}">
        <p14:creationId xmlns:p14="http://schemas.microsoft.com/office/powerpoint/2010/main" val="80625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C0C0C0"/>
                </a:solidFill>
              </a:rPr>
              <a:t>if</a:t>
            </a:r>
          </a:p>
          <a:p>
            <a:pPr lvl="1">
              <a:lnSpc>
                <a:spcPct val="90000"/>
              </a:lnSpc>
              <a:spcBef>
                <a:spcPct val="0"/>
              </a:spcBef>
              <a:tabLst>
                <a:tab pos="2974975" algn="l"/>
              </a:tabLst>
            </a:pPr>
            <a:r>
              <a:rPr lang="en-US" altLang="zh-TW" b="0" kern="0" dirty="0" smtClean="0">
                <a:solidFill>
                  <a:srgbClr val="C0C0C0"/>
                </a:solidFill>
              </a:rPr>
              <a:t>then, else, </a:t>
            </a:r>
            <a:r>
              <a:rPr lang="en-US" altLang="zh-TW" b="0" kern="0" dirty="0" err="1" smtClean="0">
                <a:solidFill>
                  <a:srgbClr val="C0C0C0"/>
                </a:solidFill>
              </a:rPr>
              <a:t>endif</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switch</a:t>
            </a:r>
          </a:p>
          <a:p>
            <a:pPr lvl="1">
              <a:lnSpc>
                <a:spcPct val="90000"/>
              </a:lnSpc>
              <a:spcBef>
                <a:spcPct val="0"/>
              </a:spcBef>
              <a:tabLst>
                <a:tab pos="2974975" algn="l"/>
              </a:tabLst>
            </a:pPr>
            <a:r>
              <a:rPr lang="en-US" altLang="zh-TW" b="0" kern="0" dirty="0" smtClean="0">
                <a:solidFill>
                  <a:srgbClr val="C0C0C0"/>
                </a:solidFill>
              </a:rPr>
              <a:t>case, default, </a:t>
            </a:r>
            <a:r>
              <a:rPr lang="en-US" altLang="zh-TW" b="0" kern="0" dirty="0" err="1" smtClean="0">
                <a:solidFill>
                  <a:srgbClr val="C0C0C0"/>
                </a:solidFill>
              </a:rPr>
              <a:t>breaksw</a:t>
            </a:r>
            <a:r>
              <a:rPr lang="en-US" altLang="zh-TW" b="0" kern="0" dirty="0" smtClean="0">
                <a:solidFill>
                  <a:srgbClr val="C0C0C0"/>
                </a:solidFill>
              </a:rPr>
              <a:t>, </a:t>
            </a:r>
            <a:r>
              <a:rPr lang="en-US" altLang="zh-TW" b="0" kern="0" dirty="0" err="1" smtClean="0">
                <a:solidFill>
                  <a:srgbClr val="C0C0C0"/>
                </a:solidFill>
              </a:rPr>
              <a:t>endsw</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0066CC"/>
                </a:solidFill>
              </a:rPr>
              <a:t>while</a:t>
            </a:r>
          </a:p>
          <a:p>
            <a:pPr lvl="1">
              <a:lnSpc>
                <a:spcPct val="90000"/>
              </a:lnSpc>
              <a:spcBef>
                <a:spcPct val="0"/>
              </a:spcBef>
              <a:tabLst>
                <a:tab pos="2974975" algn="l"/>
              </a:tabLst>
            </a:pPr>
            <a:r>
              <a:rPr lang="en-US" altLang="zh-TW" b="0" kern="0" dirty="0" smtClean="0">
                <a:solidFill>
                  <a:srgbClr val="0066CC"/>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extLst>
      <p:ext uri="{BB962C8B-B14F-4D97-AF65-F5344CB8AC3E}">
        <p14:creationId xmlns:p14="http://schemas.microsoft.com/office/powerpoint/2010/main" val="147888606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內容版面配置區 2"/>
          <p:cNvSpPr>
            <a:spLocks noGrp="1"/>
          </p:cNvSpPr>
          <p:nvPr>
            <p:ph idx="1"/>
          </p:nvPr>
        </p:nvSpPr>
        <p:spPr>
          <a:xfrm>
            <a:off x="0" y="1600200"/>
            <a:ext cx="9144000" cy="5257800"/>
          </a:xfrm>
        </p:spPr>
        <p:txBody>
          <a:bodyPr/>
          <a:lstStyle/>
          <a:p>
            <a:pPr>
              <a:defRPr/>
            </a:pPr>
            <a:r>
              <a:rPr lang="en-US" altLang="zh-TW" sz="2400" dirty="0"/>
              <a:t>Suppose you want to write a C-shell script that recognizes whether the second command-line parameter begins with "-e”. It then prints that argument, but only if it begins with “-e”.</a:t>
            </a:r>
          </a:p>
          <a:p>
            <a:pPr>
              <a:defRPr/>
            </a:pPr>
            <a:endParaRPr lang="en-US" altLang="zh-TW" sz="2400" dirty="0"/>
          </a:p>
          <a:p>
            <a:pPr marL="0" indent="0">
              <a:buFontTx/>
              <a:buNone/>
              <a:defRPr/>
            </a:pPr>
            <a:r>
              <a:rPr lang="en-US" altLang="zh-TW" sz="2400" dirty="0"/>
              <a:t>% ./</a:t>
            </a:r>
            <a:r>
              <a:rPr lang="en-US" altLang="zh-TW" sz="2400" dirty="0" err="1"/>
              <a:t>prog</a:t>
            </a:r>
            <a:r>
              <a:rPr lang="en-US" altLang="zh-TW" sz="2400" dirty="0"/>
              <a:t> 1 2 3 4</a:t>
            </a:r>
          </a:p>
          <a:p>
            <a:pPr marL="0" indent="0">
              <a:buNone/>
              <a:defRPr/>
            </a:pPr>
            <a:r>
              <a:rPr lang="en-US" altLang="zh-TW" sz="2400" dirty="0"/>
              <a:t>% ./</a:t>
            </a:r>
            <a:r>
              <a:rPr lang="en-US" altLang="zh-TW" sz="2400" dirty="0" err="1"/>
              <a:t>prog</a:t>
            </a:r>
            <a:r>
              <a:rPr lang="en-US" altLang="zh-TW" sz="2400" dirty="0"/>
              <a:t> -e </a:t>
            </a:r>
            <a:r>
              <a:rPr lang="en-US" altLang="zh-TW" sz="2400" dirty="0" err="1"/>
              <a:t>e</a:t>
            </a:r>
            <a:r>
              <a:rPr lang="en-US" altLang="zh-TW" sz="2400" dirty="0"/>
              <a:t> 2 3</a:t>
            </a:r>
          </a:p>
          <a:p>
            <a:pPr marL="0" indent="0">
              <a:buFontTx/>
              <a:buNone/>
              <a:defRPr/>
            </a:pPr>
            <a:r>
              <a:rPr lang="en-US" altLang="zh-TW" sz="2400" dirty="0"/>
              <a:t>% ./</a:t>
            </a:r>
            <a:r>
              <a:rPr lang="en-US" altLang="zh-TW" sz="2400" dirty="0" err="1"/>
              <a:t>prog</a:t>
            </a:r>
            <a:r>
              <a:rPr lang="en-US" altLang="zh-TW" sz="2400" dirty="0"/>
              <a:t> 1 -e 2 3</a:t>
            </a:r>
          </a:p>
          <a:p>
            <a:pPr>
              <a:buFontTx/>
              <a:buNone/>
              <a:defRPr/>
            </a:pPr>
            <a:r>
              <a:rPr lang="en-US" altLang="zh-TW" sz="2400" dirty="0"/>
              <a:t>-e</a:t>
            </a:r>
          </a:p>
          <a:p>
            <a:pPr marL="0" indent="0">
              <a:buFontTx/>
              <a:buNone/>
              <a:defRPr/>
            </a:pPr>
            <a:r>
              <a:rPr lang="en-US" altLang="zh-TW" sz="2400" dirty="0"/>
              <a:t>% ./</a:t>
            </a:r>
            <a:r>
              <a:rPr lang="en-US" altLang="zh-TW" sz="2400" dirty="0" err="1"/>
              <a:t>prog</a:t>
            </a:r>
            <a:r>
              <a:rPr lang="en-US" altLang="zh-TW" sz="2400" dirty="0"/>
              <a:t> 1 -</a:t>
            </a:r>
            <a:r>
              <a:rPr lang="en-US" altLang="zh-TW" sz="2400" dirty="0" err="1"/>
              <a:t>exyz</a:t>
            </a:r>
            <a:r>
              <a:rPr lang="en-US" altLang="zh-TW" sz="2400" dirty="0"/>
              <a:t> </a:t>
            </a:r>
          </a:p>
          <a:p>
            <a:pPr>
              <a:buFontTx/>
              <a:buNone/>
              <a:defRPr/>
            </a:pPr>
            <a:r>
              <a:rPr lang="en-US" altLang="zh-TW" sz="2400" dirty="0"/>
              <a:t>-</a:t>
            </a:r>
            <a:r>
              <a:rPr lang="en-US" altLang="zh-TW" sz="2400" dirty="0" err="1"/>
              <a:t>exyz</a:t>
            </a:r>
            <a:endParaRPr lang="en-US" altLang="zh-TW" sz="2400" dirty="0"/>
          </a:p>
          <a:p>
            <a:pPr>
              <a:buFontTx/>
              <a:buNone/>
              <a:defRPr/>
            </a:pPr>
            <a:r>
              <a:rPr lang="en-US" altLang="zh-TW" sz="2400" dirty="0"/>
              <a:t>%		</a:t>
            </a:r>
            <a:endParaRPr lang="zh-TW" altLang="en-US" sz="2400" dirty="0"/>
          </a:p>
        </p:txBody>
      </p:sp>
      <p:sp>
        <p:nvSpPr>
          <p:cNvPr id="10035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4800" dirty="0">
                <a:solidFill>
                  <a:srgbClr val="FF0000"/>
                </a:solidFill>
              </a:rPr>
              <a:t>Q</a:t>
            </a:r>
          </a:p>
        </p:txBody>
      </p:sp>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8" name="AutoShape 6"/>
          <p:cNvSpPr>
            <a:spLocks noChangeArrowheads="1"/>
          </p:cNvSpPr>
          <p:nvPr/>
        </p:nvSpPr>
        <p:spPr bwMode="auto">
          <a:xfrm>
            <a:off x="4800600" y="3886200"/>
            <a:ext cx="2286000" cy="1295400"/>
          </a:xfrm>
          <a:prstGeom prst="wedgeRectCallout">
            <a:avLst>
              <a:gd name="adj1" fmla="val -158629"/>
              <a:gd name="adj2" fmla="val -28151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buClr>
                <a:schemeClr val="accent1"/>
              </a:buClr>
              <a:buSzPct val="85000"/>
              <a:buFont typeface="Wingdings" panose="05000000000000000000" pitchFamily="2" charset="2"/>
              <a:buNone/>
            </a:pPr>
            <a:r>
              <a:rPr kumimoji="0" lang="en-US" altLang="zh-TW" sz="4000" b="0" dirty="0" smtClean="0">
                <a:solidFill>
                  <a:schemeClr val="tx2"/>
                </a:solidFill>
              </a:rPr>
              <a:t>Let’s </a:t>
            </a:r>
            <a:br>
              <a:rPr kumimoji="0" lang="en-US" altLang="zh-TW" sz="4000" b="0" dirty="0" smtClean="0">
                <a:solidFill>
                  <a:schemeClr val="tx2"/>
                </a:solidFill>
              </a:rPr>
            </a:br>
            <a:r>
              <a:rPr kumimoji="0" lang="en-US" altLang="zh-TW" sz="4000" b="0" dirty="0" smtClean="0">
                <a:solidFill>
                  <a:schemeClr val="tx2"/>
                </a:solidFill>
              </a:rPr>
              <a:t>find out</a:t>
            </a:r>
            <a:endParaRPr kumimoji="0" lang="en-US" altLang="zh-TW" sz="4000" b="0" dirty="0">
              <a:solidFill>
                <a:schemeClr val="tx2"/>
              </a:solidFill>
            </a:endParaRPr>
          </a:p>
        </p:txBody>
      </p:sp>
    </p:spTree>
    <p:extLst>
      <p:ext uri="{BB962C8B-B14F-4D97-AF65-F5344CB8AC3E}">
        <p14:creationId xmlns:p14="http://schemas.microsoft.com/office/powerpoint/2010/main" val="152257010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dirty="0">
                <a:solidFill>
                  <a:schemeClr val="accent2"/>
                </a:solidFill>
              </a:rPr>
              <a:t>Regular Expression Symbols</a:t>
            </a:r>
          </a:p>
        </p:txBody>
      </p:sp>
      <p:sp>
        <p:nvSpPr>
          <p:cNvPr id="80899" name="Rectangle 3"/>
          <p:cNvSpPr>
            <a:spLocks noGrp="1" noChangeArrowheads="1"/>
          </p:cNvSpPr>
          <p:nvPr>
            <p:ph type="body" idx="1"/>
          </p:nvPr>
        </p:nvSpPr>
        <p:spPr>
          <a:xfrm>
            <a:off x="152400" y="990600"/>
            <a:ext cx="8839200" cy="5791200"/>
          </a:xfrm>
        </p:spPr>
        <p:txBody>
          <a:bodyPr/>
          <a:lstStyle/>
          <a:p>
            <a:pPr>
              <a:buFontTx/>
              <a:buNone/>
            </a:pPr>
            <a:r>
              <a:rPr lang="en-US" altLang="zh-TW" sz="2800" b="1" dirty="0">
                <a:solidFill>
                  <a:srgbClr val="FF0000"/>
                </a:solidFill>
              </a:rPr>
              <a:t>^</a:t>
            </a:r>
            <a:r>
              <a:rPr lang="en-US" altLang="zh-TW" sz="2800" dirty="0">
                <a:solidFill>
                  <a:srgbClr val="FF0000"/>
                </a:solidFill>
              </a:rPr>
              <a:t>	</a:t>
            </a:r>
            <a:r>
              <a:rPr lang="en-US" altLang="zh-TW" sz="2400" spc="-10" dirty="0"/>
              <a:t>(caret,</a:t>
            </a:r>
            <a:r>
              <a:rPr lang="en-US" altLang="zh-TW" sz="2000" spc="-10" dirty="0"/>
              <a:t> </a:t>
            </a:r>
            <a:r>
              <a:rPr lang="en-US" altLang="zh-TW" sz="2400" spc="-10" dirty="0"/>
              <a:t>as the first symbol </a:t>
            </a:r>
            <a:r>
              <a:rPr lang="en-US" altLang="zh-TW" sz="2400" spc="-10" dirty="0" smtClean="0"/>
              <a:t>of a </a:t>
            </a:r>
            <a:r>
              <a:rPr lang="en-US" altLang="zh-TW" sz="2400" spc="-10" dirty="0"/>
              <a:t>regular expressio</a:t>
            </a:r>
            <a:r>
              <a:rPr lang="en-US" altLang="zh-TW" sz="2400" spc="-160" dirty="0"/>
              <a:t>n</a:t>
            </a:r>
            <a:r>
              <a:rPr lang="en-US" altLang="zh-TW" sz="2400" spc="-10" dirty="0"/>
              <a:t>) </a:t>
            </a:r>
            <a:r>
              <a:rPr lang="en-US" altLang="zh-TW" sz="2400" spc="-10" dirty="0" smtClean="0"/>
              <a:t>requires</a:t>
            </a:r>
            <a:r>
              <a:rPr lang="en-US" altLang="zh-TW" sz="2000" spc="-10" dirty="0" smtClean="0"/>
              <a:t> </a:t>
            </a:r>
            <a:r>
              <a:rPr lang="en-US" altLang="zh-TW" sz="2400" spc="-10" dirty="0"/>
              <a:t>the </a:t>
            </a:r>
            <a:r>
              <a:rPr lang="en-US" altLang="zh-TW" sz="2400" spc="-40" dirty="0"/>
              <a:t>expression</a:t>
            </a:r>
            <a:r>
              <a:rPr lang="en-US" altLang="zh-TW" sz="2200" spc="-40" dirty="0"/>
              <a:t> </a:t>
            </a:r>
            <a:r>
              <a:rPr lang="en-US" altLang="zh-TW" sz="2400" spc="-40" dirty="0" smtClean="0"/>
              <a:t>to</a:t>
            </a:r>
            <a:r>
              <a:rPr lang="en-US" altLang="zh-TW" sz="2200" spc="-40" dirty="0" smtClean="0"/>
              <a:t> </a:t>
            </a:r>
            <a:r>
              <a:rPr lang="en-US" altLang="zh-TW" sz="2400" spc="-40" dirty="0" smtClean="0"/>
              <a:t>match</a:t>
            </a:r>
            <a:r>
              <a:rPr lang="en-US" altLang="zh-TW" sz="2200" spc="-40" dirty="0" smtClean="0"/>
              <a:t> </a:t>
            </a:r>
            <a:r>
              <a:rPr lang="en-US" altLang="zh-TW" sz="2400" spc="-40" dirty="0" smtClean="0"/>
              <a:t>the</a:t>
            </a:r>
            <a:r>
              <a:rPr lang="en-US" altLang="zh-TW" sz="2200" spc="-40" dirty="0" smtClean="0"/>
              <a:t> </a:t>
            </a:r>
            <a:r>
              <a:rPr lang="en-US" altLang="zh-TW" sz="2400" spc="-40" dirty="0" smtClean="0"/>
              <a:t>front</a:t>
            </a:r>
            <a:r>
              <a:rPr lang="en-US" altLang="zh-TW" sz="2200" spc="-40" dirty="0" smtClean="0"/>
              <a:t> </a:t>
            </a:r>
            <a:r>
              <a:rPr lang="en-US" altLang="zh-TW" sz="2400" spc="-40" dirty="0"/>
              <a:t>of</a:t>
            </a:r>
            <a:r>
              <a:rPr lang="en-US" altLang="zh-TW" sz="2200" spc="-40" dirty="0"/>
              <a:t> </a:t>
            </a:r>
            <a:r>
              <a:rPr lang="en-US" altLang="zh-TW" sz="2400" spc="-40" dirty="0"/>
              <a:t>a </a:t>
            </a:r>
            <a:r>
              <a:rPr lang="en-US" altLang="zh-TW" sz="2400" spc="-40" dirty="0" smtClean="0"/>
              <a:t>lin</a:t>
            </a:r>
            <a:r>
              <a:rPr lang="en-US" altLang="zh-TW" sz="2400" spc="-130" dirty="0" smtClean="0"/>
              <a:t>e</a:t>
            </a:r>
            <a:r>
              <a:rPr lang="en-US" altLang="zh-TW" sz="2400" spc="-40" dirty="0" smtClean="0"/>
              <a:t>.</a:t>
            </a:r>
            <a:r>
              <a:rPr lang="en-US" altLang="zh-TW" sz="1800" spc="-40" dirty="0" smtClean="0"/>
              <a:t> </a:t>
            </a:r>
            <a:r>
              <a:rPr lang="en-US" altLang="zh-TW" sz="2400" i="1" spc="-40" dirty="0" err="1" smtClean="0">
                <a:solidFill>
                  <a:srgbClr val="0C9B4D"/>
                </a:solidFill>
              </a:rPr>
              <a:t>e</a:t>
            </a:r>
            <a:r>
              <a:rPr lang="en-US" altLang="zh-TW" sz="2400" i="1" spc="-160" dirty="0" err="1" smtClean="0">
                <a:solidFill>
                  <a:srgbClr val="0C9B4D"/>
                </a:solidFill>
              </a:rPr>
              <a:t>g</a:t>
            </a:r>
            <a:r>
              <a:rPr lang="en-US" altLang="zh-TW" sz="2400" i="1" spc="-40" dirty="0" smtClean="0">
                <a:solidFill>
                  <a:srgbClr val="0C9B4D"/>
                </a:solidFill>
              </a:rPr>
              <a:t>.</a:t>
            </a:r>
            <a:r>
              <a:rPr lang="en-US" altLang="zh-TW" sz="1800" spc="-40" dirty="0" smtClean="0">
                <a:solidFill>
                  <a:srgbClr val="0C9B4D"/>
                </a:solidFill>
              </a:rPr>
              <a:t> </a:t>
            </a:r>
            <a:r>
              <a:rPr lang="en-US" altLang="zh-TW" sz="2400" spc="-40" dirty="0" smtClean="0">
                <a:solidFill>
                  <a:srgbClr val="0C9B4D"/>
                </a:solidFill>
              </a:rPr>
              <a:t>line</a:t>
            </a:r>
            <a:r>
              <a:rPr lang="en-US" altLang="zh-TW" sz="2200" spc="-40" dirty="0" smtClean="0">
                <a:solidFill>
                  <a:srgbClr val="0C9B4D"/>
                </a:solidFill>
              </a:rPr>
              <a:t> </a:t>
            </a:r>
            <a:r>
              <a:rPr lang="en-US" altLang="zh-TW" sz="2400" spc="-40" dirty="0" smtClean="0">
                <a:solidFill>
                  <a:srgbClr val="0C9B4D"/>
                </a:solidFill>
              </a:rPr>
              <a:t>begins</a:t>
            </a:r>
            <a:r>
              <a:rPr lang="en-US" altLang="zh-TW" sz="2200" spc="-40" dirty="0" smtClean="0">
                <a:solidFill>
                  <a:srgbClr val="0C9B4D"/>
                </a:solidFill>
              </a:rPr>
              <a:t> </a:t>
            </a:r>
            <a:r>
              <a:rPr lang="en-US" altLang="zh-TW" sz="2400" spc="-40" dirty="0" smtClean="0">
                <a:solidFill>
                  <a:srgbClr val="0C9B4D"/>
                </a:solidFill>
              </a:rPr>
              <a:t>with </a:t>
            </a:r>
            <a:r>
              <a:rPr lang="en-US" altLang="zh-TW" sz="2400" spc="-160" dirty="0" smtClean="0">
                <a:solidFill>
                  <a:srgbClr val="0C9B4D"/>
                </a:solidFill>
              </a:rPr>
              <a:t>'A</a:t>
            </a:r>
            <a:r>
              <a:rPr lang="en-US" altLang="zh-TW" sz="2400" spc="-100" dirty="0" smtClean="0">
                <a:solidFill>
                  <a:srgbClr val="0C9B4D"/>
                </a:solidFill>
              </a:rPr>
              <a:t>': </a:t>
            </a:r>
            <a:r>
              <a:rPr lang="en-US" altLang="zh-TW" sz="2400" b="1" u="sng" spc="-100" dirty="0">
                <a:solidFill>
                  <a:srgbClr val="0C9B4D"/>
                </a:solidFill>
              </a:rPr>
              <a:t>^</a:t>
            </a:r>
            <a:r>
              <a:rPr lang="en-US" altLang="zh-TW" sz="2400" b="1" u="sng" dirty="0">
                <a:solidFill>
                  <a:srgbClr val="0C9B4D"/>
                </a:solidFill>
              </a:rPr>
              <a:t>A</a:t>
            </a:r>
            <a:r>
              <a:rPr lang="en-US" altLang="zh-TW" sz="2400" spc="-100" dirty="0">
                <a:solidFill>
                  <a:srgbClr val="0C9B4D"/>
                </a:solidFill>
              </a:rPr>
              <a:t> </a:t>
            </a:r>
          </a:p>
          <a:p>
            <a:pPr>
              <a:buFontTx/>
              <a:buNone/>
            </a:pPr>
            <a:r>
              <a:rPr lang="en-US" altLang="zh-TW" sz="2400" b="1" dirty="0">
                <a:solidFill>
                  <a:srgbClr val="FF0000"/>
                </a:solidFill>
              </a:rPr>
              <a:t>$</a:t>
            </a:r>
            <a:r>
              <a:rPr lang="en-US" altLang="zh-TW" sz="2400" dirty="0">
                <a:solidFill>
                  <a:srgbClr val="FF0000"/>
                </a:solidFill>
              </a:rPr>
              <a:t>	</a:t>
            </a:r>
            <a:r>
              <a:rPr lang="en-US" altLang="zh-TW" sz="2400" spc="-10" dirty="0" smtClean="0">
                <a:solidFill>
                  <a:srgbClr val="000000"/>
                </a:solidFill>
              </a:rPr>
              <a:t>(</a:t>
            </a:r>
            <a:r>
              <a:rPr lang="en-US" altLang="zh-TW" sz="2400" spc="-10" dirty="0">
                <a:solidFill>
                  <a:srgbClr val="000000"/>
                </a:solidFill>
              </a:rPr>
              <a:t>caret,</a:t>
            </a:r>
            <a:r>
              <a:rPr lang="en-US" altLang="zh-TW" sz="2000" spc="-10" dirty="0">
                <a:solidFill>
                  <a:srgbClr val="000000"/>
                </a:solidFill>
              </a:rPr>
              <a:t> </a:t>
            </a:r>
            <a:r>
              <a:rPr lang="en-US" altLang="zh-TW" sz="2400" spc="-10" dirty="0">
                <a:solidFill>
                  <a:srgbClr val="000000"/>
                </a:solidFill>
              </a:rPr>
              <a:t>as the </a:t>
            </a:r>
            <a:r>
              <a:rPr lang="en-US" altLang="zh-TW" sz="2400" spc="-10" dirty="0" smtClean="0">
                <a:solidFill>
                  <a:srgbClr val="000000"/>
                </a:solidFill>
              </a:rPr>
              <a:t>last </a:t>
            </a:r>
            <a:r>
              <a:rPr lang="en-US" altLang="zh-TW" sz="2400" spc="-10" dirty="0">
                <a:solidFill>
                  <a:srgbClr val="000000"/>
                </a:solidFill>
              </a:rPr>
              <a:t>symbol of a regular expressio</a:t>
            </a:r>
            <a:r>
              <a:rPr lang="en-US" altLang="zh-TW" sz="2400" spc="-160" dirty="0">
                <a:solidFill>
                  <a:srgbClr val="000000"/>
                </a:solidFill>
              </a:rPr>
              <a:t>n</a:t>
            </a:r>
            <a:r>
              <a:rPr lang="en-US" altLang="zh-TW" sz="2400" spc="-10" dirty="0">
                <a:solidFill>
                  <a:srgbClr val="000000"/>
                </a:solidFill>
              </a:rPr>
              <a:t>) requires</a:t>
            </a:r>
            <a:r>
              <a:rPr lang="en-US" altLang="zh-TW" sz="2000" spc="-10" dirty="0">
                <a:solidFill>
                  <a:srgbClr val="000000"/>
                </a:solidFill>
              </a:rPr>
              <a:t> </a:t>
            </a:r>
            <a:r>
              <a:rPr lang="en-US" altLang="zh-TW" sz="2400" spc="-10" dirty="0">
                <a:solidFill>
                  <a:srgbClr val="000000"/>
                </a:solidFill>
              </a:rPr>
              <a:t>the </a:t>
            </a:r>
            <a:r>
              <a:rPr lang="en-US" altLang="zh-TW" sz="2400" spc="-40" dirty="0" smtClean="0"/>
              <a:t>expression</a:t>
            </a:r>
            <a:r>
              <a:rPr lang="en-US" altLang="zh-TW" sz="2200" spc="-40" dirty="0" smtClean="0"/>
              <a:t> </a:t>
            </a:r>
            <a:r>
              <a:rPr lang="en-US" altLang="zh-TW" sz="2400" spc="-40" dirty="0"/>
              <a:t>to</a:t>
            </a:r>
            <a:r>
              <a:rPr lang="en-US" altLang="zh-TW" sz="2200" spc="-40" dirty="0"/>
              <a:t> </a:t>
            </a:r>
            <a:r>
              <a:rPr lang="en-US" altLang="zh-TW" sz="2400" spc="-40" dirty="0"/>
              <a:t>match</a:t>
            </a:r>
            <a:r>
              <a:rPr lang="en-US" altLang="zh-TW" sz="2200" spc="-40" dirty="0"/>
              <a:t> </a:t>
            </a:r>
            <a:r>
              <a:rPr lang="en-US" altLang="zh-TW" sz="2400" spc="-40" dirty="0"/>
              <a:t>the</a:t>
            </a:r>
            <a:r>
              <a:rPr lang="en-US" altLang="zh-TW" sz="2200" spc="-40" dirty="0"/>
              <a:t> </a:t>
            </a:r>
            <a:r>
              <a:rPr lang="en-US" altLang="zh-TW" sz="2400" spc="-40" dirty="0" smtClean="0"/>
              <a:t>end</a:t>
            </a:r>
            <a:r>
              <a:rPr lang="en-US" altLang="zh-TW" sz="2200" spc="-40" dirty="0" smtClean="0"/>
              <a:t> </a:t>
            </a:r>
            <a:r>
              <a:rPr lang="en-US" altLang="zh-TW" sz="2400" spc="-40" dirty="0"/>
              <a:t>of</a:t>
            </a:r>
            <a:r>
              <a:rPr lang="en-US" altLang="zh-TW" sz="2200" spc="-40" dirty="0"/>
              <a:t> </a:t>
            </a:r>
            <a:r>
              <a:rPr lang="en-US" altLang="zh-TW" sz="2400" spc="-40" dirty="0"/>
              <a:t>a lin</a:t>
            </a:r>
            <a:r>
              <a:rPr lang="en-US" altLang="zh-TW" sz="2400" spc="-130" dirty="0"/>
              <a:t>e</a:t>
            </a:r>
            <a:r>
              <a:rPr lang="en-US" altLang="zh-TW" sz="2400" spc="-40" dirty="0"/>
              <a:t>.</a:t>
            </a:r>
            <a:r>
              <a:rPr lang="en-US" altLang="zh-TW" sz="1800" spc="-40" dirty="0"/>
              <a:t> </a:t>
            </a:r>
            <a:r>
              <a:rPr lang="en-US" altLang="zh-TW" sz="2400" i="1" spc="-40" dirty="0" err="1">
                <a:solidFill>
                  <a:srgbClr val="0C9B4D"/>
                </a:solidFill>
              </a:rPr>
              <a:t>e</a:t>
            </a:r>
            <a:r>
              <a:rPr lang="en-US" altLang="zh-TW" sz="2400" i="1" spc="-160" dirty="0" err="1">
                <a:solidFill>
                  <a:srgbClr val="0C9B4D"/>
                </a:solidFill>
              </a:rPr>
              <a:t>g</a:t>
            </a:r>
            <a:r>
              <a:rPr lang="en-US" altLang="zh-TW" sz="2400" i="1" spc="-40" dirty="0">
                <a:solidFill>
                  <a:srgbClr val="0C9B4D"/>
                </a:solidFill>
              </a:rPr>
              <a:t>.</a:t>
            </a:r>
            <a:r>
              <a:rPr lang="en-US" altLang="zh-TW" sz="1800" spc="-40" dirty="0">
                <a:solidFill>
                  <a:srgbClr val="0C9B4D"/>
                </a:solidFill>
              </a:rPr>
              <a:t> </a:t>
            </a:r>
            <a:r>
              <a:rPr lang="en-US" altLang="zh-TW" sz="2400" spc="-40" dirty="0">
                <a:solidFill>
                  <a:srgbClr val="0C9B4D"/>
                </a:solidFill>
              </a:rPr>
              <a:t>line</a:t>
            </a:r>
            <a:r>
              <a:rPr lang="en-US" altLang="zh-TW" sz="2200" spc="-40" dirty="0">
                <a:solidFill>
                  <a:srgbClr val="0C9B4D"/>
                </a:solidFill>
              </a:rPr>
              <a:t> </a:t>
            </a:r>
            <a:r>
              <a:rPr lang="en-US" altLang="zh-TW" sz="2400" spc="-40" dirty="0" smtClean="0">
                <a:solidFill>
                  <a:srgbClr val="0C9B4D"/>
                </a:solidFill>
              </a:rPr>
              <a:t>ends</a:t>
            </a:r>
            <a:r>
              <a:rPr lang="en-US" altLang="zh-TW" sz="2200" spc="-40" dirty="0" smtClean="0">
                <a:solidFill>
                  <a:srgbClr val="0C9B4D"/>
                </a:solidFill>
              </a:rPr>
              <a:t> </a:t>
            </a:r>
            <a:r>
              <a:rPr lang="en-US" altLang="zh-TW" sz="2400" spc="-40" dirty="0">
                <a:solidFill>
                  <a:srgbClr val="0C9B4D"/>
                </a:solidFill>
              </a:rPr>
              <a:t>with </a:t>
            </a:r>
            <a:r>
              <a:rPr lang="en-US" altLang="zh-TW" sz="2400" spc="-20" dirty="0" smtClean="0">
                <a:solidFill>
                  <a:srgbClr val="0C9B4D"/>
                </a:solidFill>
              </a:rPr>
              <a:t>'Z</a:t>
            </a:r>
            <a:r>
              <a:rPr lang="en-US" altLang="zh-TW" sz="2400" dirty="0" smtClean="0">
                <a:solidFill>
                  <a:srgbClr val="0C9B4D"/>
                </a:solidFill>
              </a:rPr>
              <a:t>'</a:t>
            </a:r>
            <a:r>
              <a:rPr lang="en-US" altLang="zh-TW" sz="2400" spc="-100" dirty="0" smtClean="0">
                <a:solidFill>
                  <a:srgbClr val="0C9B4D"/>
                </a:solidFill>
              </a:rPr>
              <a:t>: </a:t>
            </a:r>
            <a:r>
              <a:rPr lang="en-US" altLang="zh-TW" sz="2400" b="1" u="sng" dirty="0" smtClean="0">
                <a:solidFill>
                  <a:srgbClr val="0C9B4D"/>
                </a:solidFill>
              </a:rPr>
              <a:t>Z$</a:t>
            </a:r>
            <a:endParaRPr lang="en-US" altLang="zh-TW" sz="2400" b="1" u="sng" dirty="0">
              <a:solidFill>
                <a:srgbClr val="0C9B4D"/>
              </a:solidFill>
            </a:endParaRPr>
          </a:p>
          <a:p>
            <a:pPr>
              <a:buFontTx/>
              <a:buNone/>
            </a:pPr>
            <a:endParaRPr lang="en-US" altLang="zh-TW" sz="2400" b="1" u="sng" dirty="0">
              <a:solidFill>
                <a:srgbClr val="0C9B4D"/>
              </a:solidFill>
            </a:endParaRPr>
          </a:p>
        </p:txBody>
      </p:sp>
    </p:spTree>
    <p:extLst>
      <p:ext uri="{BB962C8B-B14F-4D97-AF65-F5344CB8AC3E}">
        <p14:creationId xmlns:p14="http://schemas.microsoft.com/office/powerpoint/2010/main" val="334570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2" dur="500"/>
                                        <p:tgtEl>
                                          <p:spTgt spid="808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0"/>
            <a:ext cx="7772400" cy="838200"/>
          </a:xfrm>
        </p:spPr>
        <p:txBody>
          <a:bodyPr/>
          <a:lstStyle/>
          <a:p>
            <a:r>
              <a:rPr lang="en-US" altLang="zh-TW" dirty="0">
                <a:solidFill>
                  <a:schemeClr val="accent2"/>
                </a:solidFill>
              </a:rPr>
              <a:t>Regular Expression Symbols</a:t>
            </a:r>
          </a:p>
        </p:txBody>
      </p:sp>
      <p:sp>
        <p:nvSpPr>
          <p:cNvPr id="80899" name="Rectangle 3"/>
          <p:cNvSpPr>
            <a:spLocks noGrp="1" noChangeArrowheads="1"/>
          </p:cNvSpPr>
          <p:nvPr>
            <p:ph type="body" idx="1"/>
          </p:nvPr>
        </p:nvSpPr>
        <p:spPr>
          <a:xfrm>
            <a:off x="152400" y="990600"/>
            <a:ext cx="8839200" cy="5791200"/>
          </a:xfrm>
        </p:spPr>
        <p:txBody>
          <a:bodyPr/>
          <a:lstStyle/>
          <a:p>
            <a:pPr>
              <a:buFontTx/>
              <a:buNone/>
            </a:pPr>
            <a:r>
              <a:rPr lang="en-US" altLang="zh-TW" sz="2800" b="1" dirty="0">
                <a:solidFill>
                  <a:srgbClr val="B2B2B2"/>
                </a:solidFill>
              </a:rPr>
              <a:t>^</a:t>
            </a:r>
            <a:r>
              <a:rPr lang="en-US" altLang="zh-TW" sz="2800" dirty="0">
                <a:solidFill>
                  <a:srgbClr val="B2B2B2"/>
                </a:solidFill>
              </a:rPr>
              <a:t>	</a:t>
            </a:r>
            <a:r>
              <a:rPr lang="en-US" altLang="zh-TW" sz="2400" spc="-10" dirty="0">
                <a:solidFill>
                  <a:srgbClr val="B2B2B2"/>
                </a:solidFill>
              </a:rPr>
              <a:t>(caret,</a:t>
            </a:r>
            <a:r>
              <a:rPr lang="en-US" altLang="zh-TW" sz="2000" spc="-10" dirty="0">
                <a:solidFill>
                  <a:srgbClr val="B2B2B2"/>
                </a:solidFill>
              </a:rPr>
              <a:t> </a:t>
            </a:r>
            <a:r>
              <a:rPr lang="en-US" altLang="zh-TW" sz="2400" spc="-10" dirty="0">
                <a:solidFill>
                  <a:srgbClr val="B2B2B2"/>
                </a:solidFill>
              </a:rPr>
              <a:t>as the first symbol </a:t>
            </a:r>
            <a:r>
              <a:rPr lang="en-US" altLang="zh-TW" sz="2400" spc="-10" dirty="0" smtClean="0">
                <a:solidFill>
                  <a:srgbClr val="B2B2B2"/>
                </a:solidFill>
              </a:rPr>
              <a:t>of a </a:t>
            </a:r>
            <a:r>
              <a:rPr lang="en-US" altLang="zh-TW" sz="2400" spc="-10" dirty="0">
                <a:solidFill>
                  <a:srgbClr val="B2B2B2"/>
                </a:solidFill>
              </a:rPr>
              <a:t>regular expressio</a:t>
            </a:r>
            <a:r>
              <a:rPr lang="en-US" altLang="zh-TW" sz="2400" spc="-160" dirty="0">
                <a:solidFill>
                  <a:srgbClr val="B2B2B2"/>
                </a:solidFill>
              </a:rPr>
              <a:t>n</a:t>
            </a:r>
            <a:r>
              <a:rPr lang="en-US" altLang="zh-TW" sz="2400" spc="-10" dirty="0">
                <a:solidFill>
                  <a:srgbClr val="B2B2B2"/>
                </a:solidFill>
              </a:rPr>
              <a:t>) </a:t>
            </a:r>
            <a:r>
              <a:rPr lang="en-US" altLang="zh-TW" sz="2400" spc="-10" dirty="0" smtClean="0">
                <a:solidFill>
                  <a:srgbClr val="B2B2B2"/>
                </a:solidFill>
              </a:rPr>
              <a:t>requires</a:t>
            </a:r>
            <a:r>
              <a:rPr lang="en-US" altLang="zh-TW" sz="2000" spc="-10" dirty="0" smtClean="0">
                <a:solidFill>
                  <a:srgbClr val="B2B2B2"/>
                </a:solidFill>
              </a:rPr>
              <a:t> </a:t>
            </a:r>
            <a:r>
              <a:rPr lang="en-US" altLang="zh-TW" sz="2400" spc="-10" dirty="0">
                <a:solidFill>
                  <a:srgbClr val="B2B2B2"/>
                </a:solidFill>
              </a:rPr>
              <a:t>the </a:t>
            </a:r>
            <a:r>
              <a:rPr lang="en-US" altLang="zh-TW" sz="2400" spc="-40" dirty="0">
                <a:solidFill>
                  <a:srgbClr val="B2B2B2"/>
                </a:solidFill>
              </a:rPr>
              <a:t>expression</a:t>
            </a:r>
            <a:r>
              <a:rPr lang="en-US" altLang="zh-TW" sz="2200" spc="-40" dirty="0">
                <a:solidFill>
                  <a:srgbClr val="B2B2B2"/>
                </a:solidFill>
              </a:rPr>
              <a:t> </a:t>
            </a:r>
            <a:r>
              <a:rPr lang="en-US" altLang="zh-TW" sz="2400" spc="-40" dirty="0" smtClean="0">
                <a:solidFill>
                  <a:srgbClr val="B2B2B2"/>
                </a:solidFill>
              </a:rPr>
              <a:t>to</a:t>
            </a:r>
            <a:r>
              <a:rPr lang="en-US" altLang="zh-TW" sz="2200" spc="-40" dirty="0" smtClean="0">
                <a:solidFill>
                  <a:srgbClr val="B2B2B2"/>
                </a:solidFill>
              </a:rPr>
              <a:t> </a:t>
            </a:r>
            <a:r>
              <a:rPr lang="en-US" altLang="zh-TW" sz="2400" spc="-40" dirty="0" smtClean="0">
                <a:solidFill>
                  <a:srgbClr val="B2B2B2"/>
                </a:solidFill>
              </a:rPr>
              <a:t>match</a:t>
            </a:r>
            <a:r>
              <a:rPr lang="en-US" altLang="zh-TW" sz="2200" spc="-40" dirty="0" smtClean="0">
                <a:solidFill>
                  <a:srgbClr val="B2B2B2"/>
                </a:solidFill>
              </a:rPr>
              <a:t> </a:t>
            </a:r>
            <a:r>
              <a:rPr lang="en-US" altLang="zh-TW" sz="2400" spc="-40" dirty="0" smtClean="0">
                <a:solidFill>
                  <a:srgbClr val="B2B2B2"/>
                </a:solidFill>
              </a:rPr>
              <a:t>the</a:t>
            </a:r>
            <a:r>
              <a:rPr lang="en-US" altLang="zh-TW" sz="2200" spc="-40" dirty="0" smtClean="0">
                <a:solidFill>
                  <a:srgbClr val="B2B2B2"/>
                </a:solidFill>
              </a:rPr>
              <a:t> </a:t>
            </a:r>
            <a:r>
              <a:rPr lang="en-US" altLang="zh-TW" sz="2400" spc="-40" dirty="0" smtClean="0">
                <a:solidFill>
                  <a:srgbClr val="B2B2B2"/>
                </a:solidFill>
              </a:rPr>
              <a:t>front</a:t>
            </a:r>
            <a:r>
              <a:rPr lang="en-US" altLang="zh-TW" sz="2200" spc="-40" dirty="0" smtClean="0">
                <a:solidFill>
                  <a:srgbClr val="B2B2B2"/>
                </a:solidFill>
              </a:rPr>
              <a:t> </a:t>
            </a:r>
            <a:r>
              <a:rPr lang="en-US" altLang="zh-TW" sz="2400" spc="-40" dirty="0">
                <a:solidFill>
                  <a:srgbClr val="B2B2B2"/>
                </a:solidFill>
              </a:rPr>
              <a:t>of</a:t>
            </a:r>
            <a:r>
              <a:rPr lang="en-US" altLang="zh-TW" sz="2200" spc="-40" dirty="0">
                <a:solidFill>
                  <a:srgbClr val="B2B2B2"/>
                </a:solidFill>
              </a:rPr>
              <a:t> </a:t>
            </a:r>
            <a:r>
              <a:rPr lang="en-US" altLang="zh-TW" sz="2400" spc="-40" dirty="0">
                <a:solidFill>
                  <a:srgbClr val="B2B2B2"/>
                </a:solidFill>
              </a:rPr>
              <a:t>a </a:t>
            </a:r>
            <a:r>
              <a:rPr lang="en-US" altLang="zh-TW" sz="2400" spc="-40" dirty="0" smtClean="0">
                <a:solidFill>
                  <a:srgbClr val="B2B2B2"/>
                </a:solidFill>
              </a:rPr>
              <a:t>lin</a:t>
            </a:r>
            <a:r>
              <a:rPr lang="en-US" altLang="zh-TW" sz="2400" spc="-130" dirty="0" smtClean="0">
                <a:solidFill>
                  <a:srgbClr val="B2B2B2"/>
                </a:solidFill>
              </a:rPr>
              <a:t>e</a:t>
            </a:r>
            <a:r>
              <a:rPr lang="en-US" altLang="zh-TW" sz="2400" spc="-40" dirty="0" smtClean="0">
                <a:solidFill>
                  <a:srgbClr val="B2B2B2"/>
                </a:solidFill>
              </a:rPr>
              <a:t>.</a:t>
            </a:r>
            <a:r>
              <a:rPr lang="en-US" altLang="zh-TW" sz="1800" spc="-40" dirty="0" smtClean="0">
                <a:solidFill>
                  <a:srgbClr val="B2B2B2"/>
                </a:solidFill>
              </a:rPr>
              <a:t> </a:t>
            </a:r>
            <a:r>
              <a:rPr lang="en-US" altLang="zh-TW" sz="2400" i="1" spc="-40" dirty="0" err="1" smtClean="0">
                <a:solidFill>
                  <a:srgbClr val="B2B2B2"/>
                </a:solidFill>
              </a:rPr>
              <a:t>e</a:t>
            </a:r>
            <a:r>
              <a:rPr lang="en-US" altLang="zh-TW" sz="2400" i="1" spc="-160" dirty="0" err="1" smtClean="0">
                <a:solidFill>
                  <a:srgbClr val="B2B2B2"/>
                </a:solidFill>
              </a:rPr>
              <a:t>g</a:t>
            </a:r>
            <a:r>
              <a:rPr lang="en-US" altLang="zh-TW" sz="2400" i="1" spc="-40" dirty="0" smtClean="0">
                <a:solidFill>
                  <a:srgbClr val="B2B2B2"/>
                </a:solidFill>
              </a:rPr>
              <a:t>.</a:t>
            </a:r>
            <a:r>
              <a:rPr lang="en-US" altLang="zh-TW" sz="1800" spc="-40" dirty="0" smtClean="0">
                <a:solidFill>
                  <a:srgbClr val="B2B2B2"/>
                </a:solidFill>
              </a:rPr>
              <a:t> </a:t>
            </a:r>
            <a:r>
              <a:rPr lang="en-US" altLang="zh-TW" sz="2400" spc="-40" dirty="0" smtClean="0">
                <a:solidFill>
                  <a:srgbClr val="B2B2B2"/>
                </a:solidFill>
              </a:rPr>
              <a:t>line</a:t>
            </a:r>
            <a:r>
              <a:rPr lang="en-US" altLang="zh-TW" sz="2200" spc="-40" dirty="0" smtClean="0">
                <a:solidFill>
                  <a:srgbClr val="B2B2B2"/>
                </a:solidFill>
              </a:rPr>
              <a:t> </a:t>
            </a:r>
            <a:r>
              <a:rPr lang="en-US" altLang="zh-TW" sz="2400" spc="-40" dirty="0" smtClean="0">
                <a:solidFill>
                  <a:srgbClr val="B2B2B2"/>
                </a:solidFill>
              </a:rPr>
              <a:t>begins</a:t>
            </a:r>
            <a:r>
              <a:rPr lang="en-US" altLang="zh-TW" sz="2200" spc="-40" dirty="0" smtClean="0">
                <a:solidFill>
                  <a:srgbClr val="B2B2B2"/>
                </a:solidFill>
              </a:rPr>
              <a:t> </a:t>
            </a:r>
            <a:r>
              <a:rPr lang="en-US" altLang="zh-TW" sz="2400" spc="-40" dirty="0" smtClean="0">
                <a:solidFill>
                  <a:srgbClr val="B2B2B2"/>
                </a:solidFill>
              </a:rPr>
              <a:t>with </a:t>
            </a:r>
            <a:r>
              <a:rPr lang="en-US" altLang="zh-TW" sz="2400" spc="-160" dirty="0" smtClean="0">
                <a:solidFill>
                  <a:srgbClr val="B2B2B2"/>
                </a:solidFill>
              </a:rPr>
              <a:t>'A</a:t>
            </a:r>
            <a:r>
              <a:rPr lang="en-US" altLang="zh-TW" sz="2400" spc="-100" dirty="0" smtClean="0">
                <a:solidFill>
                  <a:srgbClr val="B2B2B2"/>
                </a:solidFill>
              </a:rPr>
              <a:t>': </a:t>
            </a:r>
            <a:r>
              <a:rPr lang="en-US" altLang="zh-TW" sz="2400" b="1" u="sng" spc="-100" dirty="0">
                <a:solidFill>
                  <a:srgbClr val="B2B2B2"/>
                </a:solidFill>
              </a:rPr>
              <a:t>^</a:t>
            </a:r>
            <a:r>
              <a:rPr lang="en-US" altLang="zh-TW" sz="2400" b="1" u="sng" dirty="0">
                <a:solidFill>
                  <a:srgbClr val="B2B2B2"/>
                </a:solidFill>
              </a:rPr>
              <a:t>A</a:t>
            </a:r>
            <a:r>
              <a:rPr lang="en-US" altLang="zh-TW" sz="2400" spc="-100" dirty="0">
                <a:solidFill>
                  <a:srgbClr val="B2B2B2"/>
                </a:solidFill>
              </a:rPr>
              <a:t> </a:t>
            </a:r>
          </a:p>
          <a:p>
            <a:pPr>
              <a:buFontTx/>
              <a:buNone/>
            </a:pPr>
            <a:r>
              <a:rPr lang="en-US" altLang="zh-TW" sz="2400" b="1" dirty="0">
                <a:solidFill>
                  <a:srgbClr val="B2B2B2"/>
                </a:solidFill>
              </a:rPr>
              <a:t>$</a:t>
            </a:r>
            <a:r>
              <a:rPr lang="en-US" altLang="zh-TW" sz="2400" dirty="0">
                <a:solidFill>
                  <a:srgbClr val="B2B2B2"/>
                </a:solidFill>
              </a:rPr>
              <a:t>	</a:t>
            </a:r>
            <a:r>
              <a:rPr lang="en-US" altLang="zh-TW" sz="2400" spc="-10" dirty="0" smtClean="0">
                <a:solidFill>
                  <a:srgbClr val="B2B2B2"/>
                </a:solidFill>
              </a:rPr>
              <a:t>(</a:t>
            </a:r>
            <a:r>
              <a:rPr lang="en-US" altLang="zh-TW" sz="2400" spc="-10" dirty="0">
                <a:solidFill>
                  <a:srgbClr val="B2B2B2"/>
                </a:solidFill>
              </a:rPr>
              <a:t>caret,</a:t>
            </a:r>
            <a:r>
              <a:rPr lang="en-US" altLang="zh-TW" sz="2000" spc="-10" dirty="0">
                <a:solidFill>
                  <a:srgbClr val="B2B2B2"/>
                </a:solidFill>
              </a:rPr>
              <a:t> </a:t>
            </a:r>
            <a:r>
              <a:rPr lang="en-US" altLang="zh-TW" sz="2400" spc="-10" dirty="0">
                <a:solidFill>
                  <a:srgbClr val="B2B2B2"/>
                </a:solidFill>
              </a:rPr>
              <a:t>as the </a:t>
            </a:r>
            <a:r>
              <a:rPr lang="en-US" altLang="zh-TW" sz="2400" spc="-10" dirty="0" smtClean="0">
                <a:solidFill>
                  <a:srgbClr val="B2B2B2"/>
                </a:solidFill>
              </a:rPr>
              <a:t>last </a:t>
            </a:r>
            <a:r>
              <a:rPr lang="en-US" altLang="zh-TW" sz="2400" spc="-10" dirty="0">
                <a:solidFill>
                  <a:srgbClr val="B2B2B2"/>
                </a:solidFill>
              </a:rPr>
              <a:t>symbol of a regular expressio</a:t>
            </a:r>
            <a:r>
              <a:rPr lang="en-US" altLang="zh-TW" sz="2400" spc="-160" dirty="0">
                <a:solidFill>
                  <a:srgbClr val="B2B2B2"/>
                </a:solidFill>
              </a:rPr>
              <a:t>n</a:t>
            </a:r>
            <a:r>
              <a:rPr lang="en-US" altLang="zh-TW" sz="2400" spc="-10" dirty="0">
                <a:solidFill>
                  <a:srgbClr val="B2B2B2"/>
                </a:solidFill>
              </a:rPr>
              <a:t>) requires</a:t>
            </a:r>
            <a:r>
              <a:rPr lang="en-US" altLang="zh-TW" sz="2000" spc="-10" dirty="0">
                <a:solidFill>
                  <a:srgbClr val="B2B2B2"/>
                </a:solidFill>
              </a:rPr>
              <a:t> </a:t>
            </a:r>
            <a:r>
              <a:rPr lang="en-US" altLang="zh-TW" sz="2400" spc="-10" dirty="0">
                <a:solidFill>
                  <a:srgbClr val="B2B2B2"/>
                </a:solidFill>
              </a:rPr>
              <a:t>the </a:t>
            </a:r>
            <a:r>
              <a:rPr lang="en-US" altLang="zh-TW" sz="2400" spc="-40" dirty="0" smtClean="0">
                <a:solidFill>
                  <a:srgbClr val="B2B2B2"/>
                </a:solidFill>
              </a:rPr>
              <a:t>expression</a:t>
            </a:r>
            <a:r>
              <a:rPr lang="en-US" altLang="zh-TW" sz="2200" spc="-40" dirty="0" smtClean="0">
                <a:solidFill>
                  <a:srgbClr val="B2B2B2"/>
                </a:solidFill>
              </a:rPr>
              <a:t> </a:t>
            </a:r>
            <a:r>
              <a:rPr lang="en-US" altLang="zh-TW" sz="2400" spc="-40" dirty="0">
                <a:solidFill>
                  <a:srgbClr val="B2B2B2"/>
                </a:solidFill>
              </a:rPr>
              <a:t>to</a:t>
            </a:r>
            <a:r>
              <a:rPr lang="en-US" altLang="zh-TW" sz="2200" spc="-40" dirty="0">
                <a:solidFill>
                  <a:srgbClr val="B2B2B2"/>
                </a:solidFill>
              </a:rPr>
              <a:t> </a:t>
            </a:r>
            <a:r>
              <a:rPr lang="en-US" altLang="zh-TW" sz="2400" spc="-40" dirty="0">
                <a:solidFill>
                  <a:srgbClr val="B2B2B2"/>
                </a:solidFill>
              </a:rPr>
              <a:t>match</a:t>
            </a:r>
            <a:r>
              <a:rPr lang="en-US" altLang="zh-TW" sz="2200" spc="-40" dirty="0">
                <a:solidFill>
                  <a:srgbClr val="B2B2B2"/>
                </a:solidFill>
              </a:rPr>
              <a:t> </a:t>
            </a:r>
            <a:r>
              <a:rPr lang="en-US" altLang="zh-TW" sz="2400" spc="-40" dirty="0">
                <a:solidFill>
                  <a:srgbClr val="B2B2B2"/>
                </a:solidFill>
              </a:rPr>
              <a:t>the</a:t>
            </a:r>
            <a:r>
              <a:rPr lang="en-US" altLang="zh-TW" sz="2200" spc="-40" dirty="0">
                <a:solidFill>
                  <a:srgbClr val="B2B2B2"/>
                </a:solidFill>
              </a:rPr>
              <a:t> </a:t>
            </a:r>
            <a:r>
              <a:rPr lang="en-US" altLang="zh-TW" sz="2400" spc="-40" dirty="0" smtClean="0">
                <a:solidFill>
                  <a:srgbClr val="B2B2B2"/>
                </a:solidFill>
              </a:rPr>
              <a:t>end</a:t>
            </a:r>
            <a:r>
              <a:rPr lang="en-US" altLang="zh-TW" sz="2200" spc="-40" dirty="0" smtClean="0">
                <a:solidFill>
                  <a:srgbClr val="B2B2B2"/>
                </a:solidFill>
              </a:rPr>
              <a:t> </a:t>
            </a:r>
            <a:r>
              <a:rPr lang="en-US" altLang="zh-TW" sz="2400" spc="-40" dirty="0">
                <a:solidFill>
                  <a:srgbClr val="B2B2B2"/>
                </a:solidFill>
              </a:rPr>
              <a:t>of</a:t>
            </a:r>
            <a:r>
              <a:rPr lang="en-US" altLang="zh-TW" sz="2200" spc="-40" dirty="0">
                <a:solidFill>
                  <a:srgbClr val="B2B2B2"/>
                </a:solidFill>
              </a:rPr>
              <a:t> </a:t>
            </a:r>
            <a:r>
              <a:rPr lang="en-US" altLang="zh-TW" sz="2400" spc="-40" dirty="0">
                <a:solidFill>
                  <a:srgbClr val="B2B2B2"/>
                </a:solidFill>
              </a:rPr>
              <a:t>a lin</a:t>
            </a:r>
            <a:r>
              <a:rPr lang="en-US" altLang="zh-TW" sz="2400" spc="-130" dirty="0">
                <a:solidFill>
                  <a:srgbClr val="B2B2B2"/>
                </a:solidFill>
              </a:rPr>
              <a:t>e</a:t>
            </a:r>
            <a:r>
              <a:rPr lang="en-US" altLang="zh-TW" sz="2400" spc="-40" dirty="0">
                <a:solidFill>
                  <a:srgbClr val="B2B2B2"/>
                </a:solidFill>
              </a:rPr>
              <a:t>.</a:t>
            </a:r>
            <a:r>
              <a:rPr lang="en-US" altLang="zh-TW" sz="1800" spc="-40" dirty="0">
                <a:solidFill>
                  <a:srgbClr val="B2B2B2"/>
                </a:solidFill>
              </a:rPr>
              <a:t> </a:t>
            </a:r>
            <a:r>
              <a:rPr lang="en-US" altLang="zh-TW" sz="2400" i="1" spc="-40" dirty="0" err="1">
                <a:solidFill>
                  <a:srgbClr val="B2B2B2"/>
                </a:solidFill>
              </a:rPr>
              <a:t>e</a:t>
            </a:r>
            <a:r>
              <a:rPr lang="en-US" altLang="zh-TW" sz="2400" i="1" spc="-160" dirty="0" err="1">
                <a:solidFill>
                  <a:srgbClr val="B2B2B2"/>
                </a:solidFill>
              </a:rPr>
              <a:t>g</a:t>
            </a:r>
            <a:r>
              <a:rPr lang="en-US" altLang="zh-TW" sz="2400" i="1" spc="-40" dirty="0">
                <a:solidFill>
                  <a:srgbClr val="B2B2B2"/>
                </a:solidFill>
              </a:rPr>
              <a:t>.</a:t>
            </a:r>
            <a:r>
              <a:rPr lang="en-US" altLang="zh-TW" sz="1800" spc="-40" dirty="0">
                <a:solidFill>
                  <a:srgbClr val="B2B2B2"/>
                </a:solidFill>
              </a:rPr>
              <a:t> </a:t>
            </a:r>
            <a:r>
              <a:rPr lang="en-US" altLang="zh-TW" sz="2400" spc="-40" dirty="0">
                <a:solidFill>
                  <a:srgbClr val="B2B2B2"/>
                </a:solidFill>
              </a:rPr>
              <a:t>line</a:t>
            </a:r>
            <a:r>
              <a:rPr lang="en-US" altLang="zh-TW" sz="2200" spc="-40" dirty="0">
                <a:solidFill>
                  <a:srgbClr val="B2B2B2"/>
                </a:solidFill>
              </a:rPr>
              <a:t> </a:t>
            </a:r>
            <a:r>
              <a:rPr lang="en-US" altLang="zh-TW" sz="2400" spc="-40" dirty="0" smtClean="0">
                <a:solidFill>
                  <a:srgbClr val="B2B2B2"/>
                </a:solidFill>
              </a:rPr>
              <a:t>ends</a:t>
            </a:r>
            <a:r>
              <a:rPr lang="en-US" altLang="zh-TW" sz="2200" spc="-40" dirty="0" smtClean="0">
                <a:solidFill>
                  <a:srgbClr val="B2B2B2"/>
                </a:solidFill>
              </a:rPr>
              <a:t> </a:t>
            </a:r>
            <a:r>
              <a:rPr lang="en-US" altLang="zh-TW" sz="2400" spc="-40" dirty="0">
                <a:solidFill>
                  <a:srgbClr val="B2B2B2"/>
                </a:solidFill>
              </a:rPr>
              <a:t>with </a:t>
            </a:r>
            <a:r>
              <a:rPr lang="en-US" altLang="zh-TW" sz="2400" spc="-20" dirty="0" smtClean="0">
                <a:solidFill>
                  <a:srgbClr val="B2B2B2"/>
                </a:solidFill>
              </a:rPr>
              <a:t>'Z</a:t>
            </a:r>
            <a:r>
              <a:rPr lang="en-US" altLang="zh-TW" sz="2400" dirty="0" smtClean="0">
                <a:solidFill>
                  <a:srgbClr val="B2B2B2"/>
                </a:solidFill>
              </a:rPr>
              <a:t>'</a:t>
            </a:r>
            <a:r>
              <a:rPr lang="en-US" altLang="zh-TW" sz="2400" spc="-100" dirty="0" smtClean="0">
                <a:solidFill>
                  <a:srgbClr val="B2B2B2"/>
                </a:solidFill>
              </a:rPr>
              <a:t>: </a:t>
            </a:r>
            <a:r>
              <a:rPr lang="en-US" altLang="zh-TW" sz="2400" b="1" u="sng" dirty="0" smtClean="0">
                <a:solidFill>
                  <a:srgbClr val="B2B2B2"/>
                </a:solidFill>
              </a:rPr>
              <a:t>Z$</a:t>
            </a:r>
            <a:endParaRPr lang="en-US" altLang="zh-TW" sz="2400" b="1" u="sng" dirty="0">
              <a:solidFill>
                <a:srgbClr val="B2B2B2"/>
              </a:solidFill>
            </a:endParaRPr>
          </a:p>
          <a:p>
            <a:pPr>
              <a:buFontTx/>
              <a:buNone/>
            </a:pPr>
            <a:r>
              <a:rPr lang="en-US" altLang="zh-TW" sz="2400" b="1" dirty="0">
                <a:solidFill>
                  <a:srgbClr val="FF0000"/>
                </a:solidFill>
                <a:latin typeface="Trebuchet MS" panose="020B0603020202020204" pitchFamily="34" charset="0"/>
              </a:rPr>
              <a:t>\</a:t>
            </a:r>
            <a:r>
              <a:rPr lang="en-US" altLang="zh-TW" sz="2400" dirty="0"/>
              <a:t>	(backslash) turns </a:t>
            </a:r>
            <a:r>
              <a:rPr lang="en-US" altLang="zh-TW" sz="2400" dirty="0" smtClean="0"/>
              <a:t>off </a:t>
            </a:r>
            <a:r>
              <a:rPr lang="en-US" altLang="zh-TW" sz="2400" dirty="0"/>
              <a:t>special meaning </a:t>
            </a:r>
            <a:r>
              <a:rPr lang="en-US" altLang="zh-TW" sz="2400" dirty="0" smtClean="0"/>
              <a:t>for </a:t>
            </a:r>
            <a:r>
              <a:rPr lang="en-US" altLang="zh-TW" sz="2400" dirty="0"/>
              <a:t>the next </a:t>
            </a:r>
            <a:r>
              <a:rPr lang="en-US" altLang="zh-TW" sz="2400" dirty="0" smtClean="0"/>
              <a:t>character. </a:t>
            </a:r>
            <a:r>
              <a:rPr lang="en-US" altLang="zh-TW" sz="2400" i="1" dirty="0" err="1" smtClean="0">
                <a:solidFill>
                  <a:srgbClr val="0C9B4D"/>
                </a:solidFill>
              </a:rPr>
              <a:t>eg</a:t>
            </a:r>
            <a:r>
              <a:rPr lang="en-US" altLang="zh-TW" sz="2400" dirty="0" smtClean="0">
                <a:solidFill>
                  <a:srgbClr val="0C9B4D"/>
                </a:solidFill>
              </a:rPr>
              <a:t>, to match to a literal "$": </a:t>
            </a:r>
            <a:r>
              <a:rPr lang="en-US" altLang="zh-TW" sz="2400" b="1" u="sng" dirty="0" smtClean="0">
                <a:solidFill>
                  <a:srgbClr val="0C9B4D"/>
                </a:solidFill>
                <a:latin typeface="Trebuchet MS" panose="020B0603020202020204" pitchFamily="34" charset="0"/>
              </a:rPr>
              <a:t>\</a:t>
            </a:r>
            <a:r>
              <a:rPr lang="en-US" altLang="zh-TW" sz="2400" b="1" u="sng" dirty="0" smtClean="0">
                <a:solidFill>
                  <a:srgbClr val="0C9B4D"/>
                </a:solidFill>
              </a:rPr>
              <a:t>$</a:t>
            </a:r>
            <a:endParaRPr lang="en-US" altLang="zh-TW" sz="2400" b="1" u="sng" dirty="0">
              <a:solidFill>
                <a:srgbClr val="0C9B4D"/>
              </a:solidFill>
            </a:endParaRPr>
          </a:p>
          <a:p>
            <a:pPr>
              <a:buFontTx/>
              <a:buNone/>
            </a:pPr>
            <a:r>
              <a:rPr lang="en-US" altLang="zh-TW" sz="2400" b="1" dirty="0">
                <a:solidFill>
                  <a:srgbClr val="FF0000"/>
                </a:solidFill>
              </a:rPr>
              <a:t>[</a:t>
            </a:r>
            <a:r>
              <a:rPr lang="en-US" altLang="zh-TW" sz="1800" b="1" dirty="0">
                <a:solidFill>
                  <a:srgbClr val="FF0000"/>
                </a:solidFill>
              </a:rPr>
              <a:t> </a:t>
            </a:r>
            <a:r>
              <a:rPr lang="en-US" altLang="zh-TW" sz="2400" b="1" dirty="0">
                <a:solidFill>
                  <a:srgbClr val="FF0000"/>
                </a:solidFill>
              </a:rPr>
              <a:t>]</a:t>
            </a:r>
            <a:r>
              <a:rPr lang="en-US" altLang="zh-TW" sz="2400" dirty="0"/>
              <a:t>	(brackets) matches to any one of the enclosed </a:t>
            </a:r>
            <a:r>
              <a:rPr lang="en-US" altLang="zh-TW" sz="2400" dirty="0" smtClean="0"/>
              <a:t>characters.</a:t>
            </a:r>
            <a:br>
              <a:rPr lang="en-US" altLang="zh-TW" sz="2400" dirty="0" smtClean="0"/>
            </a:br>
            <a:r>
              <a:rPr lang="en-US" altLang="zh-TW" sz="2400" i="1" dirty="0" err="1" smtClean="0">
                <a:solidFill>
                  <a:srgbClr val="0C9B4D"/>
                </a:solidFill>
              </a:rPr>
              <a:t>eg</a:t>
            </a:r>
            <a:r>
              <a:rPr lang="en-US" altLang="zh-TW" sz="2400" dirty="0" smtClean="0">
                <a:solidFill>
                  <a:srgbClr val="0C9B4D"/>
                </a:solidFill>
              </a:rPr>
              <a:t>, to match to any vowel (</a:t>
            </a:r>
            <a:r>
              <a:rPr lang="zh-TW" altLang="en-US" sz="2000" b="1" dirty="0">
                <a:solidFill>
                  <a:srgbClr val="0C9B4D"/>
                </a:solidFill>
              </a:rPr>
              <a:t>元音</a:t>
            </a:r>
            <a:r>
              <a:rPr lang="en-US" altLang="zh-TW" sz="2400" dirty="0" smtClean="0">
                <a:solidFill>
                  <a:srgbClr val="0C9B4D"/>
                </a:solidFill>
              </a:rPr>
              <a:t>): </a:t>
            </a:r>
            <a:r>
              <a:rPr lang="en-US" altLang="zh-TW" sz="2400" b="1" u="sng" dirty="0">
                <a:solidFill>
                  <a:srgbClr val="0C9B4D"/>
                </a:solidFill>
                <a:latin typeface="Agency FB" panose="020B0503020202020204" pitchFamily="34" charset="0"/>
              </a:rPr>
              <a:t>[</a:t>
            </a:r>
            <a:r>
              <a:rPr lang="en-US" altLang="zh-TW" sz="2400" b="1" u="sng" dirty="0" err="1">
                <a:solidFill>
                  <a:srgbClr val="0C9B4D"/>
                </a:solidFill>
              </a:rPr>
              <a:t>aeiou</a:t>
            </a:r>
            <a:r>
              <a:rPr lang="en-US" altLang="zh-TW" sz="2400" b="1" u="sng" dirty="0">
                <a:solidFill>
                  <a:srgbClr val="0C9B4D"/>
                </a:solidFill>
                <a:latin typeface="Agency FB" panose="020B0503020202020204" pitchFamily="34" charset="0"/>
              </a:rPr>
              <a:t>]</a:t>
            </a:r>
          </a:p>
          <a:p>
            <a:pPr lvl="1">
              <a:buClr>
                <a:srgbClr val="FF0000"/>
              </a:buClr>
              <a:buFontTx/>
              <a:buChar char="-"/>
            </a:pPr>
            <a:r>
              <a:rPr lang="en-US" altLang="zh-TW" sz="2000" dirty="0"/>
              <a:t>(hyphen, inside </a:t>
            </a:r>
            <a:r>
              <a:rPr lang="en-US" altLang="zh-TW" sz="2000" dirty="0" smtClean="0">
                <a:latin typeface="Agency FB" panose="020B0503020202020204" pitchFamily="34" charset="0"/>
              </a:rPr>
              <a:t>[ ]</a:t>
            </a:r>
            <a:r>
              <a:rPr lang="en-US" altLang="zh-TW" sz="2000" dirty="0" smtClean="0"/>
              <a:t>) matches to </a:t>
            </a:r>
            <a:r>
              <a:rPr lang="en-US" altLang="zh-TW" sz="2000" dirty="0"/>
              <a:t>a </a:t>
            </a:r>
            <a:r>
              <a:rPr lang="en-US" altLang="zh-TW" sz="2000" dirty="0" smtClean="0"/>
              <a:t>range. </a:t>
            </a:r>
            <a:r>
              <a:rPr lang="en-US" altLang="zh-TW" sz="2000" i="1" dirty="0" err="1" smtClean="0">
                <a:solidFill>
                  <a:srgbClr val="0C9B4D"/>
                </a:solidFill>
              </a:rPr>
              <a:t>eg</a:t>
            </a:r>
            <a:r>
              <a:rPr lang="en-US" altLang="zh-TW" sz="2000" dirty="0" smtClean="0">
                <a:solidFill>
                  <a:srgbClr val="0C9B4D"/>
                </a:solidFill>
              </a:rPr>
              <a:t>, a digit (</a:t>
            </a:r>
            <a:r>
              <a:rPr lang="en-US" altLang="zh-TW" sz="1800" dirty="0" smtClean="0">
                <a:solidFill>
                  <a:srgbClr val="0C9B4D"/>
                </a:solidFill>
              </a:rPr>
              <a:t>0</a:t>
            </a:r>
            <a:r>
              <a:rPr lang="zh-TW" altLang="en-US" sz="1800" dirty="0">
                <a:solidFill>
                  <a:srgbClr val="0C9B4D"/>
                </a:solidFill>
              </a:rPr>
              <a:t>到</a:t>
            </a:r>
            <a:r>
              <a:rPr lang="en-US" altLang="zh-TW" sz="1800" dirty="0">
                <a:solidFill>
                  <a:srgbClr val="0C9B4D"/>
                </a:solidFill>
              </a:rPr>
              <a:t>9</a:t>
            </a:r>
            <a:r>
              <a:rPr lang="zh-TW" altLang="en-US" sz="1800" dirty="0" smtClean="0">
                <a:solidFill>
                  <a:srgbClr val="0C9B4D"/>
                </a:solidFill>
              </a:rPr>
              <a:t>中的</a:t>
            </a:r>
            <a:r>
              <a:rPr lang="zh-TW" altLang="en-US" sz="1800" dirty="0">
                <a:solidFill>
                  <a:srgbClr val="0C9B4D"/>
                </a:solidFill>
              </a:rPr>
              <a:t>任</a:t>
            </a:r>
            <a:r>
              <a:rPr lang="zh-TW" altLang="en-US" sz="1800" dirty="0" smtClean="0">
                <a:solidFill>
                  <a:srgbClr val="0C9B4D"/>
                </a:solidFill>
              </a:rPr>
              <a:t>一</a:t>
            </a:r>
            <a:r>
              <a:rPr lang="en-US" altLang="zh-TW" sz="2000" dirty="0" smtClean="0">
                <a:solidFill>
                  <a:srgbClr val="0C9B4D"/>
                </a:solidFill>
              </a:rPr>
              <a:t>): </a:t>
            </a:r>
            <a:r>
              <a:rPr lang="en-US" altLang="zh-TW" sz="2000" b="1" u="sng" dirty="0" smtClean="0">
                <a:solidFill>
                  <a:srgbClr val="0C9B4D"/>
                </a:solidFill>
                <a:latin typeface="Agency FB" panose="020B0503020202020204" pitchFamily="34" charset="0"/>
              </a:rPr>
              <a:t>[</a:t>
            </a:r>
            <a:r>
              <a:rPr lang="en-US" altLang="zh-TW" sz="2000" b="1" u="sng" dirty="0">
                <a:solidFill>
                  <a:srgbClr val="0C9B4D"/>
                </a:solidFill>
              </a:rPr>
              <a:t>0-9</a:t>
            </a:r>
            <a:r>
              <a:rPr lang="en-US" altLang="zh-TW" sz="2000" b="1" u="sng" dirty="0">
                <a:solidFill>
                  <a:srgbClr val="0C9B4D"/>
                </a:solidFill>
                <a:latin typeface="Agency FB" panose="020B0503020202020204" pitchFamily="34" charset="0"/>
              </a:rPr>
              <a:t>]</a:t>
            </a:r>
          </a:p>
          <a:p>
            <a:pPr lvl="1">
              <a:buClr>
                <a:srgbClr val="FF0000"/>
              </a:buClr>
              <a:buFontTx/>
              <a:buNone/>
            </a:pPr>
            <a:r>
              <a:rPr lang="en-US" altLang="zh-TW" sz="2000" dirty="0">
                <a:solidFill>
                  <a:srgbClr val="FF0000"/>
                </a:solidFill>
              </a:rPr>
              <a:t>^	</a:t>
            </a:r>
            <a:r>
              <a:rPr lang="en-US" altLang="zh-TW" sz="2000" dirty="0"/>
              <a:t>(caret, as the first symbol inside </a:t>
            </a:r>
            <a:r>
              <a:rPr lang="en-US" altLang="zh-TW" sz="2000" dirty="0">
                <a:latin typeface="Agency FB" panose="020B0503020202020204" pitchFamily="34" charset="0"/>
              </a:rPr>
              <a:t>[ ]</a:t>
            </a:r>
            <a:r>
              <a:rPr lang="en-US" altLang="zh-TW" sz="2000" dirty="0"/>
              <a:t>) matches any one character except those enclosed in the </a:t>
            </a:r>
            <a:r>
              <a:rPr lang="en-US" altLang="zh-TW" sz="2000" dirty="0" smtClean="0">
                <a:latin typeface="Agency FB" panose="020B0503020202020204" pitchFamily="34" charset="0"/>
              </a:rPr>
              <a:t>[ </a:t>
            </a:r>
            <a:r>
              <a:rPr lang="en-US" altLang="zh-TW" sz="2000" dirty="0">
                <a:latin typeface="Agency FB" panose="020B0503020202020204" pitchFamily="34" charset="0"/>
              </a:rPr>
              <a:t>]</a:t>
            </a:r>
            <a:r>
              <a:rPr lang="en-US" altLang="zh-TW" sz="2000" dirty="0" smtClean="0"/>
              <a:t>. </a:t>
            </a:r>
            <a:r>
              <a:rPr lang="en-US" altLang="zh-TW" sz="2000" i="1" dirty="0" err="1" smtClean="0">
                <a:solidFill>
                  <a:srgbClr val="0C9B4D"/>
                </a:solidFill>
              </a:rPr>
              <a:t>eg</a:t>
            </a:r>
            <a:r>
              <a:rPr lang="en-US" altLang="zh-TW" sz="2000" i="1" dirty="0" smtClean="0">
                <a:solidFill>
                  <a:srgbClr val="0C9B4D"/>
                </a:solidFill>
              </a:rPr>
              <a:t>, </a:t>
            </a:r>
            <a:r>
              <a:rPr lang="en-US" altLang="zh-TW" sz="2000" dirty="0" smtClean="0">
                <a:solidFill>
                  <a:srgbClr val="0C9B4D"/>
                </a:solidFill>
              </a:rPr>
              <a:t>not a letter: </a:t>
            </a:r>
            <a:r>
              <a:rPr lang="en-US" altLang="zh-TW" sz="2000" b="1" u="sng" dirty="0" smtClean="0">
                <a:solidFill>
                  <a:srgbClr val="0C9B4D"/>
                </a:solidFill>
                <a:latin typeface="Agency FB" panose="020B0503020202020204" pitchFamily="34" charset="0"/>
              </a:rPr>
              <a:t>[</a:t>
            </a:r>
            <a:r>
              <a:rPr lang="en-US" altLang="zh-TW" sz="2000" b="1" u="sng" dirty="0" smtClean="0">
                <a:solidFill>
                  <a:srgbClr val="0C9B4D"/>
                </a:solidFill>
              </a:rPr>
              <a:t>^a-</a:t>
            </a:r>
            <a:r>
              <a:rPr lang="en-US" altLang="zh-TW" sz="2000" b="1" u="sng" dirty="0" err="1" smtClean="0">
                <a:solidFill>
                  <a:srgbClr val="0C9B4D"/>
                </a:solidFill>
              </a:rPr>
              <a:t>zA</a:t>
            </a:r>
            <a:r>
              <a:rPr lang="en-US" altLang="zh-TW" sz="2000" b="1" u="sng" dirty="0" smtClean="0">
                <a:solidFill>
                  <a:srgbClr val="0C9B4D"/>
                </a:solidFill>
              </a:rPr>
              <a:t>-Z</a:t>
            </a:r>
            <a:r>
              <a:rPr lang="en-US" altLang="zh-TW" sz="2000" b="1" u="sng" dirty="0" smtClean="0">
                <a:solidFill>
                  <a:srgbClr val="0C9B4D"/>
                </a:solidFill>
                <a:latin typeface="Agency FB" panose="020B0503020202020204" pitchFamily="34" charset="0"/>
              </a:rPr>
              <a:t>]</a:t>
            </a:r>
            <a:endParaRPr lang="en-US" altLang="zh-TW" sz="2000" b="1" u="sng" dirty="0">
              <a:solidFill>
                <a:srgbClr val="0C9B4D"/>
              </a:solidFill>
              <a:latin typeface="Agency FB" panose="020B0503020202020204" pitchFamily="34" charset="0"/>
            </a:endParaRPr>
          </a:p>
          <a:p>
            <a:pPr lvl="0">
              <a:buNone/>
            </a:pPr>
            <a:r>
              <a:rPr lang="en-US" altLang="zh-TW" sz="2400" b="1" dirty="0">
                <a:solidFill>
                  <a:srgbClr val="FF0000"/>
                </a:solidFill>
              </a:rPr>
              <a:t>.</a:t>
            </a:r>
            <a:r>
              <a:rPr lang="en-US" altLang="zh-TW" sz="2400" dirty="0">
                <a:solidFill>
                  <a:srgbClr val="000000"/>
                </a:solidFill>
              </a:rPr>
              <a:t>	(</a:t>
            </a:r>
            <a:r>
              <a:rPr lang="en-US" altLang="zh-TW" sz="2400" spc="30" dirty="0">
                <a:solidFill>
                  <a:srgbClr val="000000"/>
                </a:solidFill>
              </a:rPr>
              <a:t>p</a:t>
            </a:r>
            <a:r>
              <a:rPr lang="en-US" altLang="zh-TW" sz="2400" dirty="0">
                <a:solidFill>
                  <a:srgbClr val="000000"/>
                </a:solidFill>
              </a:rPr>
              <a:t>e</a:t>
            </a:r>
            <a:r>
              <a:rPr lang="en-US" altLang="zh-TW" sz="2400" spc="30" dirty="0">
                <a:solidFill>
                  <a:srgbClr val="000000"/>
                </a:solidFill>
              </a:rPr>
              <a:t>rio</a:t>
            </a:r>
            <a:r>
              <a:rPr lang="en-US" altLang="zh-TW" sz="2400" dirty="0">
                <a:solidFill>
                  <a:srgbClr val="000000"/>
                </a:solidFill>
              </a:rPr>
              <a:t>d) </a:t>
            </a:r>
            <a:r>
              <a:rPr lang="en-US" altLang="zh-TW" sz="2400" spc="-10" dirty="0">
                <a:solidFill>
                  <a:srgbClr val="000000"/>
                </a:solidFill>
              </a:rPr>
              <a:t>matches to any 1 character. </a:t>
            </a:r>
            <a:r>
              <a:rPr lang="en-US" altLang="zh-TW" sz="2400" i="1" spc="-10" dirty="0" err="1">
                <a:solidFill>
                  <a:srgbClr val="0C9B4D"/>
                </a:solidFill>
              </a:rPr>
              <a:t>e</a:t>
            </a:r>
            <a:r>
              <a:rPr lang="en-US" altLang="zh-TW" sz="2400" i="1" spc="-100" dirty="0" err="1">
                <a:solidFill>
                  <a:srgbClr val="0C9B4D"/>
                </a:solidFill>
              </a:rPr>
              <a:t>g</a:t>
            </a:r>
            <a:r>
              <a:rPr lang="en-US" altLang="zh-TW" sz="2400" spc="-10" dirty="0">
                <a:solidFill>
                  <a:srgbClr val="0C9B4D"/>
                </a:solidFill>
              </a:rPr>
              <a:t>,</a:t>
            </a:r>
            <a:r>
              <a:rPr lang="en-US" altLang="zh-TW" sz="2000" spc="-10" dirty="0">
                <a:solidFill>
                  <a:srgbClr val="0C9B4D"/>
                </a:solidFill>
              </a:rPr>
              <a:t> </a:t>
            </a:r>
            <a:r>
              <a:rPr lang="en-US" altLang="zh-TW" sz="2400" spc="-10" dirty="0">
                <a:solidFill>
                  <a:srgbClr val="0C9B4D"/>
                </a:solidFill>
              </a:rPr>
              <a:t>a</a:t>
            </a:r>
            <a:r>
              <a:rPr lang="en-US" altLang="zh-TW" sz="2000" spc="-10" dirty="0">
                <a:solidFill>
                  <a:srgbClr val="0C9B4D"/>
                </a:solidFill>
              </a:rPr>
              <a:t> </a:t>
            </a:r>
            <a:r>
              <a:rPr lang="en-US" altLang="zh-TW" sz="2400" spc="-10" dirty="0">
                <a:solidFill>
                  <a:srgbClr val="0C9B4D"/>
                </a:solidFill>
              </a:rPr>
              <a:t>1-char</a:t>
            </a:r>
            <a:r>
              <a:rPr lang="en-US" altLang="zh-TW" sz="2400" spc="-20" dirty="0">
                <a:solidFill>
                  <a:srgbClr val="0C9B4D"/>
                </a:solidFill>
              </a:rPr>
              <a:t>acter</a:t>
            </a:r>
            <a:r>
              <a:rPr lang="en-US" altLang="zh-TW" sz="2000" spc="-20" dirty="0">
                <a:solidFill>
                  <a:srgbClr val="0C9B4D"/>
                </a:solidFill>
              </a:rPr>
              <a:t> </a:t>
            </a:r>
            <a:r>
              <a:rPr lang="en-US" altLang="zh-TW" sz="2400" spc="-30" dirty="0">
                <a:solidFill>
                  <a:srgbClr val="0C9B4D"/>
                </a:solidFill>
              </a:rPr>
              <a:t>line</a:t>
            </a:r>
            <a:r>
              <a:rPr lang="en-US" altLang="zh-TW" sz="2400" dirty="0">
                <a:solidFill>
                  <a:srgbClr val="0C9B4D"/>
                </a:solidFill>
              </a:rPr>
              <a:t>:</a:t>
            </a:r>
            <a:r>
              <a:rPr lang="en-US" altLang="zh-TW" sz="1600" dirty="0">
                <a:solidFill>
                  <a:srgbClr val="0C9B4D"/>
                </a:solidFill>
              </a:rPr>
              <a:t> </a:t>
            </a:r>
            <a:r>
              <a:rPr lang="en-US" altLang="zh-TW" sz="2400" b="1" u="sng" dirty="0">
                <a:solidFill>
                  <a:srgbClr val="0C9B4D"/>
                </a:solidFill>
              </a:rPr>
              <a:t>^.$</a:t>
            </a:r>
            <a:r>
              <a:rPr lang="en-US" altLang="zh-TW" sz="2400" dirty="0">
                <a:solidFill>
                  <a:srgbClr val="000000"/>
                </a:solidFill>
              </a:rPr>
              <a:t> </a:t>
            </a:r>
          </a:p>
          <a:p>
            <a:pPr>
              <a:buFontTx/>
              <a:buNone/>
            </a:pPr>
            <a:r>
              <a:rPr lang="en-US" altLang="zh-TW" sz="2400" b="1" dirty="0" smtClean="0">
                <a:solidFill>
                  <a:srgbClr val="FF0000"/>
                </a:solidFill>
              </a:rPr>
              <a:t>*</a:t>
            </a:r>
            <a:r>
              <a:rPr lang="en-US" altLang="zh-TW" sz="2400" dirty="0"/>
              <a:t>	</a:t>
            </a:r>
            <a:r>
              <a:rPr lang="en-US" altLang="zh-TW" sz="2400" spc="-40" dirty="0"/>
              <a:t>(asterisk) matches to zero or more of the preceding</a:t>
            </a:r>
            <a:r>
              <a:rPr lang="en-US" altLang="zh-TW" sz="2800" spc="-40" dirty="0"/>
              <a:t> </a:t>
            </a:r>
            <a:r>
              <a:rPr lang="en-US" altLang="zh-TW" sz="2400" spc="-40" dirty="0"/>
              <a:t>character</a:t>
            </a:r>
            <a:r>
              <a:rPr lang="en-US" altLang="zh-TW" sz="2000" spc="-40" dirty="0"/>
              <a:t> </a:t>
            </a:r>
            <a:r>
              <a:rPr lang="en-US" altLang="zh-TW" sz="2400" spc="-40" dirty="0"/>
              <a:t>or</a:t>
            </a:r>
            <a:r>
              <a:rPr lang="en-US" altLang="zh-TW" sz="2400" dirty="0"/>
              <a:t> </a:t>
            </a:r>
            <a:r>
              <a:rPr lang="en-US" altLang="zh-TW" sz="2400" dirty="0" smtClean="0"/>
              <a:t>expression.</a:t>
            </a:r>
            <a:r>
              <a:rPr lang="en-US" altLang="zh-TW" sz="2000" dirty="0" smtClean="0"/>
              <a:t> </a:t>
            </a:r>
            <a:r>
              <a:rPr lang="en-US" altLang="zh-TW" sz="2400" i="1" spc="-40" dirty="0" err="1" smtClean="0">
                <a:solidFill>
                  <a:srgbClr val="0C9B4D"/>
                </a:solidFill>
              </a:rPr>
              <a:t>eg</a:t>
            </a:r>
            <a:r>
              <a:rPr lang="en-US" altLang="zh-TW" sz="2400" i="1" dirty="0" smtClean="0">
                <a:solidFill>
                  <a:srgbClr val="0C9B4D"/>
                </a:solidFill>
              </a:rPr>
              <a:t>,</a:t>
            </a:r>
            <a:r>
              <a:rPr lang="en-US" altLang="zh-TW" sz="2000" dirty="0" smtClean="0">
                <a:solidFill>
                  <a:srgbClr val="0C9B4D"/>
                </a:solidFill>
              </a:rPr>
              <a:t> </a:t>
            </a:r>
            <a:r>
              <a:rPr lang="en-US" altLang="zh-TW" sz="2400" dirty="0" smtClean="0">
                <a:solidFill>
                  <a:srgbClr val="0C9B4D"/>
                </a:solidFill>
              </a:rPr>
              <a:t>a line begins</a:t>
            </a:r>
            <a:r>
              <a:rPr lang="en-US" altLang="zh-TW" sz="2000" dirty="0" smtClean="0">
                <a:solidFill>
                  <a:srgbClr val="0C9B4D"/>
                </a:solidFill>
              </a:rPr>
              <a:t> </a:t>
            </a:r>
            <a:r>
              <a:rPr lang="en-US" altLang="zh-TW" sz="2400" dirty="0" smtClean="0">
                <a:solidFill>
                  <a:srgbClr val="0C9B4D"/>
                </a:solidFill>
              </a:rPr>
              <a:t>with </a:t>
            </a:r>
            <a:r>
              <a:rPr lang="en-US" altLang="zh-TW" sz="2400" spc="-100" dirty="0" smtClean="0">
                <a:solidFill>
                  <a:srgbClr val="0C9B4D"/>
                </a:solidFill>
              </a:rPr>
              <a:t>'A</a:t>
            </a:r>
            <a:r>
              <a:rPr lang="en-US" altLang="zh-TW" sz="2400" dirty="0" smtClean="0">
                <a:solidFill>
                  <a:srgbClr val="0C9B4D"/>
                </a:solidFill>
              </a:rPr>
              <a:t>' and ends with 'Z': </a:t>
            </a:r>
            <a:r>
              <a:rPr lang="en-US" altLang="zh-TW" sz="2400" b="1" u="sng" dirty="0" smtClean="0">
                <a:solidFill>
                  <a:srgbClr val="0C9B4D"/>
                </a:solidFill>
              </a:rPr>
              <a:t>^A.*Z$</a:t>
            </a:r>
            <a:endParaRPr lang="en-US" altLang="zh-TW" sz="2400" b="1" u="sng" dirty="0">
              <a:solidFill>
                <a:srgbClr val="0C9B4D"/>
              </a:solidFill>
            </a:endParaRPr>
          </a:p>
        </p:txBody>
      </p:sp>
    </p:spTree>
    <p:extLst>
      <p:ext uri="{BB962C8B-B14F-4D97-AF65-F5344CB8AC3E}">
        <p14:creationId xmlns:p14="http://schemas.microsoft.com/office/powerpoint/2010/main" val="37450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7" dur="500"/>
                                        <p:tgtEl>
                                          <p:spTgt spid="80899">
                                            <p:txEl>
                                              <p:pRg st="2" end="2"/>
                                            </p:txEl>
                                          </p:spTgt>
                                        </p:tgtEl>
                                      </p:cBhvr>
                                    </p:animEffect>
                                  </p:childTnLst>
                                  <p:subTnLst>
                                    <p:animClr clrSpc="rgb" dir="cw">
                                      <p:cBhvr override="childStyle">
                                        <p:cTn dur="1" fill="hold" display="0" masterRel="nextClick" afterEffect="1"/>
                                        <p:tgtEl>
                                          <p:spTgt spid="80899">
                                            <p:txEl>
                                              <p:pRg st="2" end="2"/>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12" dur="500"/>
                                        <p:tgtEl>
                                          <p:spTgt spid="80899">
                                            <p:txEl>
                                              <p:pRg st="3" end="3"/>
                                            </p:txEl>
                                          </p:spTgt>
                                        </p:tgtEl>
                                      </p:cBhvr>
                                    </p:animEffect>
                                  </p:childTnLst>
                                  <p:subTnLst>
                                    <p:animClr clrSpc="rgb" dir="cw">
                                      <p:cBhvr override="childStyle">
                                        <p:cTn dur="1" fill="hold" display="0" masterRel="nextClick" afterEffect="1"/>
                                        <p:tgtEl>
                                          <p:spTgt spid="80899">
                                            <p:txEl>
                                              <p:pRg st="3" end="3"/>
                                            </p:txEl>
                                          </p:spTgt>
                                        </p:tgtEl>
                                        <p:attrNameLst>
                                          <p:attrName>ppt_c</p:attrName>
                                        </p:attrNameLst>
                                      </p:cBhvr>
                                      <p:to>
                                        <a:srgbClr val="B2B2B2"/>
                                      </p:to>
                                    </p:animClr>
                                  </p:subTnLst>
                                </p:cTn>
                              </p:par>
                              <p:par>
                                <p:cTn id="13" presetID="14" presetClass="entr" presetSubtype="10" fill="hold" nodeType="with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15" dur="500"/>
                                        <p:tgtEl>
                                          <p:spTgt spid="80899">
                                            <p:txEl>
                                              <p:pRg st="4" end="4"/>
                                            </p:txEl>
                                          </p:spTgt>
                                        </p:tgtEl>
                                      </p:cBhvr>
                                    </p:animEffect>
                                  </p:childTnLst>
                                  <p:subTnLst>
                                    <p:animClr clrSpc="rgb" dir="cw">
                                      <p:cBhvr override="childStyle">
                                        <p:cTn dur="1" fill="hold" display="0" masterRel="nextClick" afterEffect="1"/>
                                        <p:tgtEl>
                                          <p:spTgt spid="80899">
                                            <p:txEl>
                                              <p:pRg st="4" end="4"/>
                                            </p:txEl>
                                          </p:spTgt>
                                        </p:tgtEl>
                                        <p:attrNameLst>
                                          <p:attrName>ppt_c</p:attrName>
                                        </p:attrNameLst>
                                      </p:cBhvr>
                                      <p:to>
                                        <a:srgbClr val="B2B2B2"/>
                                      </p:to>
                                    </p:animClr>
                                  </p:subTnLst>
                                </p:cTn>
                              </p:par>
                              <p:par>
                                <p:cTn id="16" presetID="14" presetClass="entr" presetSubtype="10" fill="hold" nodeType="withEffect">
                                  <p:stCondLst>
                                    <p:cond delay="0"/>
                                  </p:stCondLst>
                                  <p:childTnLst>
                                    <p:set>
                                      <p:cBhvr>
                                        <p:cTn id="17"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18" dur="500"/>
                                        <p:tgtEl>
                                          <p:spTgt spid="80899">
                                            <p:txEl>
                                              <p:pRg st="5" end="5"/>
                                            </p:txEl>
                                          </p:spTgt>
                                        </p:tgtEl>
                                      </p:cBhvr>
                                    </p:animEffect>
                                  </p:childTnLst>
                                  <p:subTnLst>
                                    <p:animClr clrSpc="rgb" dir="cw">
                                      <p:cBhvr override="childStyle">
                                        <p:cTn dur="1" fill="hold" display="0" masterRel="nextClick" afterEffect="1"/>
                                        <p:tgtEl>
                                          <p:spTgt spid="80899">
                                            <p:txEl>
                                              <p:pRg st="5" end="5"/>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23" dur="500"/>
                                        <p:tgtEl>
                                          <p:spTgt spid="80899">
                                            <p:txEl>
                                              <p:pRg st="6" end="6"/>
                                            </p:txEl>
                                          </p:spTgt>
                                        </p:tgtEl>
                                      </p:cBhvr>
                                    </p:animEffect>
                                  </p:childTnLst>
                                  <p:subTnLst>
                                    <p:animClr clrSpc="rgb" dir="cw">
                                      <p:cBhvr override="childStyle">
                                        <p:cTn dur="1" fill="hold" display="0" masterRel="nextClick" afterEffect="1"/>
                                        <p:tgtEl>
                                          <p:spTgt spid="80899">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28" dur="5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022"/>
            <a:ext cx="4495800" cy="1248102"/>
          </a:xfrm>
        </p:spPr>
        <p:txBody>
          <a:bodyPr/>
          <a:lstStyle/>
          <a:p>
            <a:pPr marL="512763" indent="-512763">
              <a:buNone/>
            </a:pPr>
            <a:r>
              <a:rPr lang="en-US" sz="2400" dirty="0">
                <a:solidFill>
                  <a:srgbClr val="C00000"/>
                </a:solidFill>
              </a:rPr>
              <a:t>Q:	Give the regular expression for this Deterministic Finite State Automaton (DFA):</a:t>
            </a:r>
          </a:p>
        </p:txBody>
      </p:sp>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032760" y="4533900"/>
              <a:ext cx="1536192"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nvGrpSpPr>
          <p:cNvPr id="18" name="Group 16"/>
          <p:cNvGrpSpPr>
            <a:grpSpLocks/>
          </p:cNvGrpSpPr>
          <p:nvPr/>
        </p:nvGrpSpPr>
        <p:grpSpPr bwMode="auto">
          <a:xfrm>
            <a:off x="4709160" y="3210912"/>
            <a:ext cx="3749040" cy="1573923"/>
            <a:chOff x="1965960" y="4038600"/>
            <a:chExt cx="3749040" cy="1573923"/>
          </a:xfrm>
        </p:grpSpPr>
        <p:sp>
          <p:nvSpPr>
            <p:cNvPr id="19"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20" name="Arc 19"/>
            <p:cNvSpPr/>
            <p:nvPr/>
          </p:nvSpPr>
          <p:spPr bwMode="auto">
            <a:xfrm>
              <a:off x="2590800" y="4648200"/>
              <a:ext cx="914400" cy="914400"/>
            </a:xfrm>
            <a:prstGeom prst="arc">
              <a:avLst>
                <a:gd name="adj1" fmla="val 15951920"/>
                <a:gd name="adj2" fmla="val 11407186"/>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sp>
          <p:nvSpPr>
            <p:cNvPr id="21" name="Rectangle 5"/>
            <p:cNvSpPr>
              <a:spLocks noChangeArrowheads="1"/>
            </p:cNvSpPr>
            <p:nvPr/>
          </p:nvSpPr>
          <p:spPr bwMode="auto">
            <a:xfrm>
              <a:off x="2747141"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22"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23" name="Straight Arrow Connector 8"/>
            <p:cNvCxnSpPr>
              <a:cxnSpLocks noChangeShapeType="1"/>
            </p:cNvCxnSpPr>
            <p:nvPr/>
          </p:nvCxnSpPr>
          <p:spPr bwMode="auto">
            <a:xfrm>
              <a:off x="3035808" y="4533900"/>
              <a:ext cx="1536192" cy="0"/>
            </a:xfrm>
            <a:prstGeom prst="straightConnector1">
              <a:avLst/>
            </a:prstGeom>
            <a:noFill/>
            <a:ln w="9525" algn="ctr">
              <a:solidFill>
                <a:schemeClr val="tx1"/>
              </a:solidFill>
              <a:round/>
              <a:headEnd/>
              <a:tailEnd type="arrow" w="med" len="med"/>
            </a:ln>
          </p:spPr>
        </p:cxnSp>
        <p:sp>
          <p:nvSpPr>
            <p:cNvPr id="24"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grpSp>
      <p:sp>
        <p:nvSpPr>
          <p:cNvPr id="26" name="Oval 25"/>
          <p:cNvSpPr/>
          <p:nvPr/>
        </p:nvSpPr>
        <p:spPr bwMode="auto">
          <a:xfrm>
            <a:off x="7315200" y="3134712"/>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27" name="Content Placeholder 2"/>
          <p:cNvSpPr txBox="1">
            <a:spLocks/>
          </p:cNvSpPr>
          <p:nvPr/>
        </p:nvSpPr>
        <p:spPr bwMode="auto">
          <a:xfrm>
            <a:off x="0" y="11587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r>
              <a:rPr lang="en-US" sz="2400" kern="0" dirty="0">
                <a:solidFill>
                  <a:srgbClr val="0C9B4D"/>
                </a:solidFill>
              </a:rPr>
              <a:t>aa*</a:t>
            </a:r>
          </a:p>
        </p:txBody>
      </p:sp>
      <p:sp>
        <p:nvSpPr>
          <p:cNvPr id="28" name="Content Placeholder 2"/>
          <p:cNvSpPr txBox="1">
            <a:spLocks/>
          </p:cNvSpPr>
          <p:nvPr/>
        </p:nvSpPr>
        <p:spPr bwMode="auto">
          <a:xfrm>
            <a:off x="0" y="1676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29" name="Content Placeholder 2"/>
          <p:cNvSpPr txBox="1">
            <a:spLocks/>
          </p:cNvSpPr>
          <p:nvPr/>
        </p:nvSpPr>
        <p:spPr bwMode="auto">
          <a:xfrm>
            <a:off x="0" y="2057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at least one a.”</a:t>
            </a:r>
          </a:p>
        </p:txBody>
      </p:sp>
      <p:sp>
        <p:nvSpPr>
          <p:cNvPr id="32" name="Content Placeholder 2"/>
          <p:cNvSpPr txBox="1">
            <a:spLocks/>
          </p:cNvSpPr>
          <p:nvPr/>
        </p:nvSpPr>
        <p:spPr bwMode="auto">
          <a:xfrm>
            <a:off x="0" y="3032235"/>
            <a:ext cx="4632960" cy="1248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Give the reg. expression for this Nondeterministic Finite State Automaton (NDFA):</a:t>
            </a:r>
          </a:p>
        </p:txBody>
      </p:sp>
      <p:sp>
        <p:nvSpPr>
          <p:cNvPr id="33" name="Content Placeholder 2"/>
          <p:cNvSpPr txBox="1">
            <a:spLocks/>
          </p:cNvSpPr>
          <p:nvPr/>
        </p:nvSpPr>
        <p:spPr bwMode="auto">
          <a:xfrm>
            <a:off x="0" y="4191000"/>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r>
              <a:rPr lang="en-US" sz="2400" kern="0" dirty="0">
                <a:solidFill>
                  <a:srgbClr val="0C9B4D"/>
                </a:solidFill>
              </a:rPr>
              <a:t>a*a</a:t>
            </a:r>
          </a:p>
        </p:txBody>
      </p:sp>
      <p:sp>
        <p:nvSpPr>
          <p:cNvPr id="34" name="Content Placeholder 2"/>
          <p:cNvSpPr txBox="1">
            <a:spLocks/>
          </p:cNvSpPr>
          <p:nvPr/>
        </p:nvSpPr>
        <p:spPr bwMode="auto">
          <a:xfrm>
            <a:off x="0" y="470863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Why is this nondeterministic?</a:t>
            </a:r>
          </a:p>
        </p:txBody>
      </p:sp>
      <p:sp>
        <p:nvSpPr>
          <p:cNvPr id="35" name="Content Placeholder 2"/>
          <p:cNvSpPr txBox="1">
            <a:spLocks/>
          </p:cNvSpPr>
          <p:nvPr/>
        </p:nvSpPr>
        <p:spPr bwMode="auto">
          <a:xfrm>
            <a:off x="0" y="5105400"/>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rgbClr val="C00000"/>
                </a:solidFill>
              </a:rPr>
              <a:t>A:	Because the same character occurs in two labels of out-edges from the same state.</a:t>
            </a:r>
          </a:p>
        </p:txBody>
      </p:sp>
      <p:sp>
        <p:nvSpPr>
          <p:cNvPr id="36" name="Content Placeholder 2"/>
          <p:cNvSpPr txBox="1">
            <a:spLocks/>
          </p:cNvSpPr>
          <p:nvPr/>
        </p:nvSpPr>
        <p:spPr bwMode="auto">
          <a:xfrm>
            <a:off x="0" y="588316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37" name="Content Placeholder 2"/>
          <p:cNvSpPr txBox="1">
            <a:spLocks/>
          </p:cNvSpPr>
          <p:nvPr/>
        </p:nvSpPr>
        <p:spPr bwMode="auto">
          <a:xfrm>
            <a:off x="0" y="63246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at least one a.”</a:t>
            </a:r>
          </a:p>
        </p:txBody>
      </p:sp>
    </p:spTree>
    <p:extLst>
      <p:ext uri="{BB962C8B-B14F-4D97-AF65-F5344CB8AC3E}">
        <p14:creationId xmlns:p14="http://schemas.microsoft.com/office/powerpoint/2010/main" val="236453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7F7F7F"/>
                                      </p:to>
                                    </p:animClr>
                                  </p:childTnLst>
                                </p:cTn>
                              </p:par>
                              <p:par>
                                <p:cTn id="11" presetID="3" presetClass="emph" presetSubtype="2" fill="hold" grpId="1" nodeType="withEffect">
                                  <p:stCondLst>
                                    <p:cond delay="0"/>
                                  </p:stCondLst>
                                  <p:childTnLst>
                                    <p:animClr clrSpc="rgb" dir="cw">
                                      <p:cBhvr override="childStyle">
                                        <p:cTn id="12" dur="500" fill="hold"/>
                                        <p:tgtEl>
                                          <p:spTgt spid="27"/>
                                        </p:tgtEl>
                                        <p:attrNameLst>
                                          <p:attrName>style.color</p:attrName>
                                        </p:attrNameLst>
                                      </p:cBhvr>
                                      <p:to>
                                        <a:srgbClr val="7F7F7F"/>
                                      </p:to>
                                    </p:animClr>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1" nodeType="clickEffect">
                                  <p:stCondLst>
                                    <p:cond delay="0"/>
                                  </p:stCondLst>
                                  <p:childTnLst>
                                    <p:animClr clrSpc="rgb" dir="cw">
                                      <p:cBhvr override="childStyle">
                                        <p:cTn id="22" dur="500" fill="hold"/>
                                        <p:tgtEl>
                                          <p:spTgt spid="28"/>
                                        </p:tgtEl>
                                        <p:attrNameLst>
                                          <p:attrName>style.color</p:attrName>
                                        </p:attrNameLst>
                                      </p:cBhvr>
                                      <p:to>
                                        <a:srgbClr val="7F7F7F"/>
                                      </p:to>
                                    </p:animClr>
                                  </p:childTnLst>
                                </p:cTn>
                              </p:par>
                              <p:par>
                                <p:cTn id="23" presetID="3" presetClass="emph" presetSubtype="2" fill="hold" grpId="1" nodeType="withEffect">
                                  <p:stCondLst>
                                    <p:cond delay="0"/>
                                  </p:stCondLst>
                                  <p:childTnLst>
                                    <p:animClr clrSpc="rgb" dir="cw">
                                      <p:cBhvr override="childStyle">
                                        <p:cTn id="24" dur="500" fill="hold"/>
                                        <p:tgtEl>
                                          <p:spTgt spid="29"/>
                                        </p:tgtEl>
                                        <p:attrNameLst>
                                          <p:attrName>style.color</p:attrName>
                                        </p:attrNameLst>
                                      </p:cBhvr>
                                      <p:to>
                                        <a:srgbClr val="7F7F7F"/>
                                      </p:to>
                                    </p:animClr>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0" nodeType="clickEffect">
                                  <p:stCondLst>
                                    <p:cond delay="0"/>
                                  </p:stCondLst>
                                  <p:childTnLst>
                                    <p:animClr clrSpc="rgb" dir="cw">
                                      <p:cBhvr override="childStyle">
                                        <p:cTn id="40" dur="500" fill="hold"/>
                                        <p:tgtEl>
                                          <p:spTgt spid="32">
                                            <p:txEl>
                                              <p:pRg st="0" end="0"/>
                                            </p:txEl>
                                          </p:spTgt>
                                        </p:tgtEl>
                                        <p:attrNameLst>
                                          <p:attrName>style.color</p:attrName>
                                        </p:attrNameLst>
                                      </p:cBhvr>
                                      <p:to>
                                        <a:srgbClr val="7F7F7F"/>
                                      </p:to>
                                    </p:animClr>
                                  </p:childTnLst>
                                </p:cTn>
                              </p:par>
                              <p:par>
                                <p:cTn id="41" presetID="3" presetClass="emph" presetSubtype="2" fill="hold" grpId="1" nodeType="withEffect">
                                  <p:stCondLst>
                                    <p:cond delay="0"/>
                                  </p:stCondLst>
                                  <p:childTnLst>
                                    <p:animClr clrSpc="rgb" dir="cw">
                                      <p:cBhvr override="childStyle">
                                        <p:cTn id="42" dur="500" fill="hold"/>
                                        <p:tgtEl>
                                          <p:spTgt spid="33"/>
                                        </p:tgtEl>
                                        <p:attrNameLst>
                                          <p:attrName>style.color</p:attrName>
                                        </p:attrNameLst>
                                      </p:cBhvr>
                                      <p:to>
                                        <a:srgbClr val="7F7F7F"/>
                                      </p:to>
                                    </p:animClr>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500" fill="hold"/>
                                        <p:tgtEl>
                                          <p:spTgt spid="34"/>
                                        </p:tgtEl>
                                        <p:attrNameLst>
                                          <p:attrName>style.color</p:attrName>
                                        </p:attrNameLst>
                                      </p:cBhvr>
                                      <p:to>
                                        <a:srgbClr val="7F7F7F"/>
                                      </p:to>
                                    </p:animClr>
                                  </p:childTnLst>
                                </p:cTn>
                              </p:par>
                              <p:par>
                                <p:cTn id="53" presetID="3" presetClass="emph" presetSubtype="2" fill="hold" grpId="1" nodeType="withEffect">
                                  <p:stCondLst>
                                    <p:cond delay="0"/>
                                  </p:stCondLst>
                                  <p:childTnLst>
                                    <p:animClr clrSpc="rgb" dir="cw">
                                      <p:cBhvr override="childStyle">
                                        <p:cTn id="54" dur="500" fill="hold"/>
                                        <p:tgtEl>
                                          <p:spTgt spid="35"/>
                                        </p:tgtEl>
                                        <p:attrNameLst>
                                          <p:attrName>style.color</p:attrName>
                                        </p:attrNameLst>
                                      </p:cBhvr>
                                      <p:to>
                                        <a:srgbClr val="7F7F7F"/>
                                      </p:to>
                                    </p:animClr>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7" grpId="0"/>
      <p:bldP spid="27" grpId="1"/>
      <p:bldP spid="28" grpId="0"/>
      <p:bldP spid="28" grpId="1"/>
      <p:bldP spid="29" grpId="0"/>
      <p:bldP spid="29" grpId="1"/>
      <p:bldP spid="32" grpId="0" build="p"/>
      <p:bldP spid="32" grpId="1" build="allAtOnce"/>
      <p:bldP spid="33" grpId="0"/>
      <p:bldP spid="33" grpId="1"/>
      <p:bldP spid="34" grpId="0"/>
      <p:bldP spid="34" grpId="1"/>
      <p:bldP spid="35" grpId="0"/>
      <p:bldP spid="35" grpId="1"/>
      <p:bldP spid="36" grpId="0"/>
      <p:bldP spid="37"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022"/>
            <a:ext cx="4495800" cy="1248102"/>
          </a:xfrm>
        </p:spPr>
        <p:txBody>
          <a:bodyPr/>
          <a:lstStyle/>
          <a:p>
            <a:pPr marL="512763" indent="-512763">
              <a:buNone/>
            </a:pPr>
            <a:r>
              <a:rPr lang="en-US" sz="2400" dirty="0">
                <a:solidFill>
                  <a:schemeClr val="bg1">
                    <a:lumMod val="50000"/>
                  </a:schemeClr>
                </a:solidFill>
              </a:rPr>
              <a:t>Q:	Give the regular expression for this Deterministic Finite State Automaton (DFA):</a:t>
            </a:r>
          </a:p>
        </p:txBody>
      </p:sp>
      <p:grpSp>
        <p:nvGrpSpPr>
          <p:cNvPr id="39" name="Group 38"/>
          <p:cNvGrpSpPr/>
          <p:nvPr/>
        </p:nvGrpSpPr>
        <p:grpSpPr>
          <a:xfrm>
            <a:off x="4785360" y="152400"/>
            <a:ext cx="4282440" cy="1650123"/>
            <a:chOff x="4785360" y="152400"/>
            <a:chExt cx="4282440" cy="1650123"/>
          </a:xfrm>
        </p:grpSpPr>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032760" y="4533900"/>
                <a:ext cx="1536192"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grpSp>
        <p:nvGrpSpPr>
          <p:cNvPr id="40" name="Group 39"/>
          <p:cNvGrpSpPr/>
          <p:nvPr/>
        </p:nvGrpSpPr>
        <p:grpSpPr>
          <a:xfrm>
            <a:off x="4709160" y="3134712"/>
            <a:ext cx="3825240" cy="1650123"/>
            <a:chOff x="4709160" y="3134712"/>
            <a:chExt cx="3825240" cy="1650123"/>
          </a:xfrm>
        </p:grpSpPr>
        <p:grpSp>
          <p:nvGrpSpPr>
            <p:cNvPr id="18" name="Group 16"/>
            <p:cNvGrpSpPr>
              <a:grpSpLocks/>
            </p:cNvGrpSpPr>
            <p:nvPr/>
          </p:nvGrpSpPr>
          <p:grpSpPr bwMode="auto">
            <a:xfrm>
              <a:off x="4709160" y="3210912"/>
              <a:ext cx="3749040" cy="1573923"/>
              <a:chOff x="1965960" y="4038600"/>
              <a:chExt cx="3749040" cy="1573923"/>
            </a:xfrm>
          </p:grpSpPr>
          <p:sp>
            <p:nvSpPr>
              <p:cNvPr id="19"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20" name="Arc 19"/>
              <p:cNvSpPr/>
              <p:nvPr/>
            </p:nvSpPr>
            <p:spPr bwMode="auto">
              <a:xfrm>
                <a:off x="2590800" y="4648200"/>
                <a:ext cx="914400" cy="914400"/>
              </a:xfrm>
              <a:prstGeom prst="arc">
                <a:avLst>
                  <a:gd name="adj1" fmla="val 15975819"/>
                  <a:gd name="adj2" fmla="val 11407036"/>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sp>
            <p:nvSpPr>
              <p:cNvPr id="21" name="Rectangle 5"/>
              <p:cNvSpPr>
                <a:spLocks noChangeArrowheads="1"/>
              </p:cNvSpPr>
              <p:nvPr/>
            </p:nvSpPr>
            <p:spPr bwMode="auto">
              <a:xfrm>
                <a:off x="2747141"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22"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23" name="Straight Arrow Connector 8"/>
              <p:cNvCxnSpPr>
                <a:cxnSpLocks noChangeShapeType="1"/>
              </p:cNvCxnSpPr>
              <p:nvPr/>
            </p:nvCxnSpPr>
            <p:spPr bwMode="auto">
              <a:xfrm>
                <a:off x="3035808" y="4533900"/>
                <a:ext cx="1536192" cy="0"/>
              </a:xfrm>
              <a:prstGeom prst="straightConnector1">
                <a:avLst/>
              </a:prstGeom>
              <a:noFill/>
              <a:ln w="9525" algn="ctr">
                <a:solidFill>
                  <a:schemeClr val="tx1"/>
                </a:solidFill>
                <a:round/>
                <a:headEnd/>
                <a:tailEnd type="arrow" w="med" len="med"/>
              </a:ln>
            </p:spPr>
          </p:cxnSp>
          <p:sp>
            <p:nvSpPr>
              <p:cNvPr id="24"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a:latin typeface="Arial" charset="0"/>
                  </a:rPr>
                  <a:t>a</a:t>
                </a:r>
              </a:p>
            </p:txBody>
          </p:sp>
        </p:grpSp>
        <p:sp>
          <p:nvSpPr>
            <p:cNvPr id="26" name="Oval 25"/>
            <p:cNvSpPr/>
            <p:nvPr/>
          </p:nvSpPr>
          <p:spPr bwMode="auto">
            <a:xfrm>
              <a:off x="7315200" y="3134712"/>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grpSp>
      <p:sp>
        <p:nvSpPr>
          <p:cNvPr id="27" name="Content Placeholder 2"/>
          <p:cNvSpPr txBox="1">
            <a:spLocks/>
          </p:cNvSpPr>
          <p:nvPr/>
        </p:nvSpPr>
        <p:spPr bwMode="auto">
          <a:xfrm>
            <a:off x="0" y="11587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t>
            </a:r>
            <a:r>
              <a:rPr lang="en-US" sz="2400" kern="0" dirty="0">
                <a:solidFill>
                  <a:srgbClr val="0C9B4D"/>
                </a:solidFill>
              </a:rPr>
              <a:t>aa*</a:t>
            </a:r>
          </a:p>
        </p:txBody>
      </p:sp>
      <p:sp>
        <p:nvSpPr>
          <p:cNvPr id="28" name="Content Placeholder 2"/>
          <p:cNvSpPr txBox="1">
            <a:spLocks/>
          </p:cNvSpPr>
          <p:nvPr/>
        </p:nvSpPr>
        <p:spPr bwMode="auto">
          <a:xfrm>
            <a:off x="0" y="1676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What does it mean, in English?</a:t>
            </a:r>
          </a:p>
        </p:txBody>
      </p:sp>
      <p:sp>
        <p:nvSpPr>
          <p:cNvPr id="29" name="Content Placeholder 2"/>
          <p:cNvSpPr txBox="1">
            <a:spLocks/>
          </p:cNvSpPr>
          <p:nvPr/>
        </p:nvSpPr>
        <p:spPr bwMode="auto">
          <a:xfrm>
            <a:off x="0" y="20574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“Any string of at least one a.”</a:t>
            </a:r>
          </a:p>
        </p:txBody>
      </p:sp>
      <p:sp>
        <p:nvSpPr>
          <p:cNvPr id="32" name="Content Placeholder 2"/>
          <p:cNvSpPr txBox="1">
            <a:spLocks/>
          </p:cNvSpPr>
          <p:nvPr/>
        </p:nvSpPr>
        <p:spPr bwMode="auto">
          <a:xfrm>
            <a:off x="0" y="3032235"/>
            <a:ext cx="4632960" cy="1248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Give the reg. expression for this Nondeterministic Finite State Automaton (NDFA):</a:t>
            </a:r>
          </a:p>
        </p:txBody>
      </p:sp>
      <p:sp>
        <p:nvSpPr>
          <p:cNvPr id="33" name="Content Placeholder 2"/>
          <p:cNvSpPr txBox="1">
            <a:spLocks/>
          </p:cNvSpPr>
          <p:nvPr/>
        </p:nvSpPr>
        <p:spPr bwMode="auto">
          <a:xfrm>
            <a:off x="0" y="4191000"/>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kern="0" dirty="0">
                <a:solidFill>
                  <a:srgbClr val="0C9B4D"/>
                </a:solidFill>
              </a:rPr>
              <a:t>	a*a</a:t>
            </a:r>
          </a:p>
        </p:txBody>
      </p:sp>
      <p:sp>
        <p:nvSpPr>
          <p:cNvPr id="34" name="Content Placeholder 2"/>
          <p:cNvSpPr txBox="1">
            <a:spLocks/>
          </p:cNvSpPr>
          <p:nvPr/>
        </p:nvSpPr>
        <p:spPr bwMode="auto">
          <a:xfrm>
            <a:off x="0" y="470863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lumMod val="50000"/>
                  </a:schemeClr>
                </a:solidFill>
              </a:rPr>
              <a:t>Q:	Why is this nondeterministic?</a:t>
            </a:r>
          </a:p>
        </p:txBody>
      </p:sp>
      <p:sp>
        <p:nvSpPr>
          <p:cNvPr id="35" name="Content Placeholder 2"/>
          <p:cNvSpPr txBox="1">
            <a:spLocks/>
          </p:cNvSpPr>
          <p:nvPr/>
        </p:nvSpPr>
        <p:spPr bwMode="auto">
          <a:xfrm>
            <a:off x="0" y="5105400"/>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chemeClr val="bg1">
                    <a:lumMod val="50000"/>
                  </a:schemeClr>
                </a:solidFill>
              </a:rPr>
              <a:t>A:	Because the same character occurs in two labels of out-edges from the same state.</a:t>
            </a:r>
          </a:p>
        </p:txBody>
      </p:sp>
      <p:sp>
        <p:nvSpPr>
          <p:cNvPr id="36" name="Content Placeholder 2"/>
          <p:cNvSpPr txBox="1">
            <a:spLocks/>
          </p:cNvSpPr>
          <p:nvPr/>
        </p:nvSpPr>
        <p:spPr bwMode="auto">
          <a:xfrm>
            <a:off x="0" y="5883165"/>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37" name="Content Placeholder 2"/>
          <p:cNvSpPr txBox="1">
            <a:spLocks/>
          </p:cNvSpPr>
          <p:nvPr/>
        </p:nvSpPr>
        <p:spPr bwMode="auto">
          <a:xfrm>
            <a:off x="0" y="632460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chemeClr val="bg1"/>
                </a:solidFill>
              </a:rPr>
              <a:t>A:</a:t>
            </a:r>
            <a:r>
              <a:rPr lang="en-US" sz="2400" b="0" kern="0" dirty="0">
                <a:solidFill>
                  <a:srgbClr val="C00000"/>
                </a:solidFill>
              </a:rPr>
              <a:t>	“Any string of at least one a.”</a:t>
            </a:r>
          </a:p>
        </p:txBody>
      </p:sp>
    </p:spTree>
    <p:extLst>
      <p:ext uri="{BB962C8B-B14F-4D97-AF65-F5344CB8AC3E}">
        <p14:creationId xmlns:p14="http://schemas.microsoft.com/office/powerpoint/2010/main" val="366219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par>
                          <p:cTn id="23" fill="hold">
                            <p:stCondLst>
                              <p:cond delay="500"/>
                            </p:stCondLst>
                            <p:childTnLst>
                              <p:par>
                                <p:cTn id="24" presetID="35" presetClass="path" presetSubtype="0" accel="50000" decel="50000" fill="hold" nodeType="afterEffect">
                                  <p:stCondLst>
                                    <p:cond delay="200"/>
                                  </p:stCondLst>
                                  <p:childTnLst>
                                    <p:animMotion origin="layout" path="M 0 0 L -0.25 0 E" pathEditMode="relative" ptsTypes="">
                                      <p:cBhvr>
                                        <p:cTn id="25" dur="2000" fill="hold"/>
                                        <p:tgtEl>
                                          <p:spTgt spid="39"/>
                                        </p:tgtEl>
                                        <p:attrNameLst>
                                          <p:attrName>ppt_x</p:attrName>
                                          <p:attrName>ppt_y</p:attrName>
                                        </p:attrNameLst>
                                      </p:cBhvr>
                                    </p:animMotion>
                                  </p:childTnLst>
                                </p:cTn>
                              </p:par>
                              <p:par>
                                <p:cTn id="26" presetID="35" presetClass="path" presetSubtype="0" accel="50000" decel="50000" fill="hold" nodeType="withEffect">
                                  <p:stCondLst>
                                    <p:cond delay="0"/>
                                  </p:stCondLst>
                                  <p:childTnLst>
                                    <p:animMotion origin="layout" path="M -1.94444E-6 -4.81481E-6 L -0.24913 0.08218 " pathEditMode="relative" rAng="0" ptsTypes="AA">
                                      <p:cBhvr>
                                        <p:cTn id="27" dur="2000" fill="hold"/>
                                        <p:tgtEl>
                                          <p:spTgt spid="40"/>
                                        </p:tgtEl>
                                        <p:attrNameLst>
                                          <p:attrName>ppt_x</p:attrName>
                                          <p:attrName>ppt_y</p:attrName>
                                        </p:attrNameLst>
                                      </p:cBhvr>
                                      <p:rCtr x="-12465" y="4097"/>
                                    </p:animMotion>
                                  </p:childTnLst>
                                </p:cTn>
                              </p:par>
                              <p:par>
                                <p:cTn id="28" presetID="63" presetClass="path" presetSubtype="0" accel="50000" decel="50000" fill="hold" grpId="0" nodeType="withEffect">
                                  <p:stCondLst>
                                    <p:cond delay="0"/>
                                  </p:stCondLst>
                                  <p:childTnLst>
                                    <p:animMotion origin="layout" path="M 3.33333E-6 -2.96296E-6 L 0.38333 0.09329 " pathEditMode="relative" rAng="0" ptsTypes="AA">
                                      <p:cBhvr>
                                        <p:cTn id="29" dur="2000" fill="hold"/>
                                        <p:tgtEl>
                                          <p:spTgt spid="27"/>
                                        </p:tgtEl>
                                        <p:attrNameLst>
                                          <p:attrName>ppt_x</p:attrName>
                                          <p:attrName>ppt_y</p:attrName>
                                        </p:attrNameLst>
                                      </p:cBhvr>
                                      <p:rCtr x="19167" y="4653"/>
                                    </p:animMotion>
                                  </p:childTnLst>
                                </p:cTn>
                              </p:par>
                              <p:par>
                                <p:cTn id="30" presetID="63" presetClass="path" presetSubtype="0" accel="50000" decel="50000" fill="hold" grpId="0" nodeType="withEffect">
                                  <p:stCondLst>
                                    <p:cond delay="0"/>
                                  </p:stCondLst>
                                  <p:childTnLst>
                                    <p:animMotion origin="layout" path="M -3.33333E-6 -1.48148E-6 L 0.18577 0.00208 " pathEditMode="relative" rAng="0" ptsTypes="AA">
                                      <p:cBhvr>
                                        <p:cTn id="31" dur="2000" fill="hold"/>
                                        <p:tgtEl>
                                          <p:spTgt spid="29"/>
                                        </p:tgtEl>
                                        <p:attrNameLst>
                                          <p:attrName>ppt_x</p:attrName>
                                          <p:attrName>ppt_y</p:attrName>
                                        </p:attrNameLst>
                                      </p:cBhvr>
                                      <p:rCtr x="9288" y="93"/>
                                    </p:animMotion>
                                  </p:childTnLst>
                                </p:cTn>
                              </p:par>
                              <p:par>
                                <p:cTn id="32" presetID="63" presetClass="path" presetSubtype="0" accel="50000" decel="50000" fill="hold" grpId="0" nodeType="withEffect">
                                  <p:stCondLst>
                                    <p:cond delay="0"/>
                                  </p:stCondLst>
                                  <p:childTnLst>
                                    <p:animMotion origin="layout" path="M 3.33333E-6 -2.59259E-6 L 0.36545 0.18449 " pathEditMode="relative" rAng="0" ptsTypes="AA">
                                      <p:cBhvr>
                                        <p:cTn id="33" dur="2000" fill="hold"/>
                                        <p:tgtEl>
                                          <p:spTgt spid="33"/>
                                        </p:tgtEl>
                                        <p:attrNameLst>
                                          <p:attrName>ppt_x</p:attrName>
                                          <p:attrName>ppt_y</p:attrName>
                                        </p:attrNameLst>
                                      </p:cBhvr>
                                      <p:rCtr x="18264" y="9213"/>
                                    </p:animMotion>
                                  </p:childTnLst>
                                </p:cTn>
                              </p:par>
                              <p:par>
                                <p:cTn id="34" presetID="63" presetClass="path" presetSubtype="0" accel="50000" decel="50000" fill="hold" grpId="0" nodeType="withEffect">
                                  <p:stCondLst>
                                    <p:cond delay="0"/>
                                  </p:stCondLst>
                                  <p:childTnLst>
                                    <p:animMotion origin="layout" path="M -3.33333E-6 -3.7037E-6 L 0.18577 -0.08611 " pathEditMode="relative" rAng="0" ptsTypes="AA">
                                      <p:cBhvr>
                                        <p:cTn id="35" dur="2000" fill="hold"/>
                                        <p:tgtEl>
                                          <p:spTgt spid="37"/>
                                        </p:tgtEl>
                                        <p:attrNameLst>
                                          <p:attrName>ppt_x</p:attrName>
                                          <p:attrName>ppt_y</p:attrName>
                                        </p:attrNameLst>
                                      </p:cBhvr>
                                      <p:rCtr x="9288"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p:bldP spid="29" grpId="0"/>
      <p:bldP spid="32" grpId="0"/>
      <p:bldP spid="33" grpId="0"/>
      <p:bldP spid="34" grpId="0"/>
      <p:bldP spid="35" grpId="0"/>
      <p:bldP spid="36" grpId="0"/>
      <p:bldP spid="3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3422"/>
            <a:ext cx="7543800" cy="1248102"/>
          </a:xfrm>
        </p:spPr>
        <p:txBody>
          <a:bodyPr/>
          <a:lstStyle/>
          <a:p>
            <a:pPr marL="512763" indent="-512763">
              <a:buNone/>
            </a:pPr>
            <a:r>
              <a:rPr lang="en-US" sz="2400" dirty="0">
                <a:solidFill>
                  <a:srgbClr val="C00000"/>
                </a:solidFill>
              </a:rPr>
              <a:t>Q:	Draw the NDFA for this regular expression: </a:t>
            </a:r>
            <a:br>
              <a:rPr lang="en-US" sz="2400" dirty="0">
                <a:solidFill>
                  <a:srgbClr val="C00000"/>
                </a:solidFill>
              </a:rPr>
            </a:br>
            <a:r>
              <a:rPr lang="en-US" sz="2400" dirty="0">
                <a:solidFill>
                  <a:srgbClr val="C00000"/>
                </a:solidFill>
              </a:rPr>
              <a:t>                         </a:t>
            </a:r>
            <a:r>
              <a:rPr lang="en-US" sz="2400" b="1" dirty="0">
                <a:solidFill>
                  <a:srgbClr val="C00000"/>
                </a:solidFill>
              </a:rPr>
              <a:t>    </a:t>
            </a:r>
            <a:r>
              <a:rPr lang="en-US" sz="2400" b="1" dirty="0">
                <a:solidFill>
                  <a:srgbClr val="0C9B4D"/>
                </a:solidFill>
              </a:rPr>
              <a:t>a*a*</a:t>
            </a:r>
          </a:p>
        </p:txBody>
      </p:sp>
      <p:sp>
        <p:nvSpPr>
          <p:cNvPr id="27" name="Content Placeholder 2"/>
          <p:cNvSpPr txBox="1">
            <a:spLocks/>
          </p:cNvSpPr>
          <p:nvPr/>
        </p:nvSpPr>
        <p:spPr bwMode="auto">
          <a:xfrm>
            <a:off x="0" y="1311165"/>
            <a:ext cx="4419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t>
            </a:r>
          </a:p>
        </p:txBody>
      </p:sp>
      <p:sp>
        <p:nvSpPr>
          <p:cNvPr id="28" name="Content Placeholder 2"/>
          <p:cNvSpPr txBox="1">
            <a:spLocks/>
          </p:cNvSpPr>
          <p:nvPr/>
        </p:nvSpPr>
        <p:spPr bwMode="auto">
          <a:xfrm>
            <a:off x="0" y="346053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What does it mean, in English?</a:t>
            </a:r>
          </a:p>
        </p:txBody>
      </p:sp>
      <p:sp>
        <p:nvSpPr>
          <p:cNvPr id="29" name="Content Placeholder 2"/>
          <p:cNvSpPr txBox="1">
            <a:spLocks/>
          </p:cNvSpPr>
          <p:nvPr/>
        </p:nvSpPr>
        <p:spPr bwMode="auto">
          <a:xfrm>
            <a:off x="0" y="3841530"/>
            <a:ext cx="5867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A:	“Any string of 0 or more a’s.”</a:t>
            </a:r>
          </a:p>
        </p:txBody>
      </p:sp>
      <p:sp>
        <p:nvSpPr>
          <p:cNvPr id="34" name="Content Placeholder 2"/>
          <p:cNvSpPr txBox="1">
            <a:spLocks/>
          </p:cNvSpPr>
          <p:nvPr/>
        </p:nvSpPr>
        <p:spPr bwMode="auto">
          <a:xfrm>
            <a:off x="0" y="4800600"/>
            <a:ext cx="78486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buFontTx/>
              <a:buNone/>
            </a:pPr>
            <a:r>
              <a:rPr lang="en-US" sz="2400" b="0" kern="0" dirty="0">
                <a:solidFill>
                  <a:srgbClr val="C00000"/>
                </a:solidFill>
              </a:rPr>
              <a:t>Q:	Was there an easier way of saying the same thing?</a:t>
            </a:r>
          </a:p>
        </p:txBody>
      </p:sp>
      <p:sp>
        <p:nvSpPr>
          <p:cNvPr id="35" name="Content Placeholder 2"/>
          <p:cNvSpPr txBox="1">
            <a:spLocks/>
          </p:cNvSpPr>
          <p:nvPr/>
        </p:nvSpPr>
        <p:spPr bwMode="auto">
          <a:xfrm>
            <a:off x="0" y="5197365"/>
            <a:ext cx="6629400" cy="51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2763" indent="-512763">
              <a:lnSpc>
                <a:spcPct val="90000"/>
              </a:lnSpc>
              <a:buFontTx/>
              <a:buNone/>
            </a:pPr>
            <a:r>
              <a:rPr lang="en-US" sz="2400" b="0" kern="0" dirty="0">
                <a:solidFill>
                  <a:srgbClr val="C00000"/>
                </a:solidFill>
              </a:rPr>
              <a:t>A:	Yes: </a:t>
            </a:r>
            <a:r>
              <a:rPr lang="en-US" sz="2400" kern="0" dirty="0">
                <a:solidFill>
                  <a:srgbClr val="0C9B4D"/>
                </a:solidFill>
              </a:rPr>
              <a:t>a*</a:t>
            </a:r>
          </a:p>
        </p:txBody>
      </p:sp>
      <p:grpSp>
        <p:nvGrpSpPr>
          <p:cNvPr id="2" name="Group 1"/>
          <p:cNvGrpSpPr/>
          <p:nvPr/>
        </p:nvGrpSpPr>
        <p:grpSpPr>
          <a:xfrm>
            <a:off x="1295400" y="1255582"/>
            <a:ext cx="4358640" cy="1676399"/>
            <a:chOff x="4709160" y="152400"/>
            <a:chExt cx="4358640" cy="1676399"/>
          </a:xfrm>
        </p:grpSpPr>
        <p:grpSp>
          <p:nvGrpSpPr>
            <p:cNvPr id="6" name="Group 16"/>
            <p:cNvGrpSpPr>
              <a:grpSpLocks/>
            </p:cNvGrpSpPr>
            <p:nvPr/>
          </p:nvGrpSpPr>
          <p:grpSpPr bwMode="auto">
            <a:xfrm>
              <a:off x="4785360" y="228600"/>
              <a:ext cx="4282440" cy="1573923"/>
              <a:chOff x="1965960" y="4038600"/>
              <a:chExt cx="4282440" cy="1573923"/>
            </a:xfrm>
          </p:grpSpPr>
          <p:sp>
            <p:nvSpPr>
              <p:cNvPr id="7" name="Oval 3"/>
              <p:cNvSpPr>
                <a:spLocks noChangeArrowheads="1"/>
              </p:cNvSpPr>
              <p:nvPr/>
            </p:nvSpPr>
            <p:spPr bwMode="auto">
              <a:xfrm>
                <a:off x="1965960" y="4038600"/>
                <a:ext cx="1066800" cy="990600"/>
              </a:xfrm>
              <a:prstGeom prst="ellipse">
                <a:avLst/>
              </a:prstGeom>
              <a:solidFill>
                <a:srgbClr val="BBE0E3"/>
              </a:solidFill>
              <a:ln w="9525" algn="ctr">
                <a:solidFill>
                  <a:schemeClr val="tx1"/>
                </a:solidFill>
                <a:round/>
                <a:headEnd/>
                <a:tailEnd/>
              </a:ln>
            </p:spPr>
            <p:txBody>
              <a:bodyPr lIns="0" tIns="0" rIns="0" bIns="0" anchor="ctr"/>
              <a:lstStyle/>
              <a:p>
                <a:pPr algn="ctr"/>
                <a:r>
                  <a:rPr lang="en-US" altLang="zh-TW" b="0" dirty="0">
                    <a:latin typeface="Arial" charset="0"/>
                  </a:rPr>
                  <a:t>start</a:t>
                </a:r>
              </a:p>
            </p:txBody>
          </p:sp>
          <p:sp>
            <p:nvSpPr>
              <p:cNvPr id="9" name="Rectangle 5"/>
              <p:cNvSpPr>
                <a:spLocks noChangeArrowheads="1"/>
              </p:cNvSpPr>
              <p:nvPr/>
            </p:nvSpPr>
            <p:spPr bwMode="auto">
              <a:xfrm>
                <a:off x="4419600" y="5155324"/>
                <a:ext cx="1676400" cy="457199"/>
              </a:xfrm>
              <a:prstGeom prst="rect">
                <a:avLst/>
              </a:prstGeom>
              <a:noFill/>
              <a:ln w="9525" algn="ctr">
                <a:noFill/>
                <a:round/>
                <a:headEnd/>
                <a:tailEnd/>
              </a:ln>
            </p:spPr>
            <p:txBody>
              <a:bodyPr/>
              <a:lstStyle/>
              <a:p>
                <a:pPr algn="ctr"/>
                <a:r>
                  <a:rPr lang="en-US" altLang="zh-TW" sz="2800" dirty="0">
                    <a:latin typeface="Arial" charset="0"/>
                  </a:rPr>
                  <a:t>a</a:t>
                </a:r>
              </a:p>
            </p:txBody>
          </p:sp>
          <p:sp>
            <p:nvSpPr>
              <p:cNvPr id="10" name="Oval 6"/>
              <p:cNvSpPr>
                <a:spLocks noChangeArrowheads="1"/>
              </p:cNvSpPr>
              <p:nvPr/>
            </p:nvSpPr>
            <p:spPr bwMode="auto">
              <a:xfrm>
                <a:off x="4648200" y="4038600"/>
                <a:ext cx="1066800" cy="990600"/>
              </a:xfrm>
              <a:prstGeom prst="ellipse">
                <a:avLst/>
              </a:prstGeom>
              <a:solidFill>
                <a:schemeClr val="accent1"/>
              </a:solidFill>
              <a:ln w="9525" algn="ctr">
                <a:solidFill>
                  <a:schemeClr val="tx1"/>
                </a:solidFill>
                <a:round/>
                <a:headEnd/>
                <a:tailEnd/>
              </a:ln>
            </p:spPr>
            <p:txBody>
              <a:bodyPr wrap="none" lIns="0" tIns="0" rIns="0" bIns="0" anchor="ctr"/>
              <a:lstStyle/>
              <a:p>
                <a:pPr algn="ctr"/>
                <a:endParaRPr lang="en-US" altLang="zh-TW" b="0" dirty="0">
                  <a:latin typeface="Arial" charset="0"/>
                </a:endParaRPr>
              </a:p>
            </p:txBody>
          </p:sp>
          <p:cxnSp>
            <p:nvCxnSpPr>
              <p:cNvPr id="11" name="Straight Arrow Connector 8"/>
              <p:cNvCxnSpPr>
                <a:cxnSpLocks noChangeShapeType="1"/>
              </p:cNvCxnSpPr>
              <p:nvPr/>
            </p:nvCxnSpPr>
            <p:spPr bwMode="auto">
              <a:xfrm>
                <a:off x="3108960" y="4533900"/>
                <a:ext cx="1463040" cy="0"/>
              </a:xfrm>
              <a:prstGeom prst="straightConnector1">
                <a:avLst/>
              </a:prstGeom>
              <a:noFill/>
              <a:ln w="9525" algn="ctr">
                <a:solidFill>
                  <a:schemeClr val="tx1"/>
                </a:solidFill>
                <a:round/>
                <a:headEnd/>
                <a:tailEnd type="arrow" w="med" len="med"/>
              </a:ln>
            </p:spPr>
          </p:cxnSp>
          <p:sp>
            <p:nvSpPr>
              <p:cNvPr id="12" name="Rectangle 10"/>
              <p:cNvSpPr>
                <a:spLocks noChangeArrowheads="1"/>
              </p:cNvSpPr>
              <p:nvPr/>
            </p:nvSpPr>
            <p:spPr bwMode="auto">
              <a:xfrm>
                <a:off x="3108960" y="4038600"/>
                <a:ext cx="1539240" cy="533400"/>
              </a:xfrm>
              <a:prstGeom prst="rect">
                <a:avLst/>
              </a:prstGeom>
              <a:noFill/>
              <a:ln w="9525" algn="ctr">
                <a:noFill/>
                <a:round/>
                <a:headEnd/>
                <a:tailEnd/>
              </a:ln>
            </p:spPr>
            <p:txBody>
              <a:bodyPr/>
              <a:lstStyle/>
              <a:p>
                <a:pPr algn="ctr"/>
                <a:r>
                  <a:rPr lang="en-US" altLang="zh-TW" sz="2800" dirty="0" smtClean="0">
                    <a:latin typeface="Symbol" panose="05050102010706020507" pitchFamily="18" charset="2"/>
                  </a:rPr>
                  <a:t>e</a:t>
                </a:r>
                <a:endParaRPr lang="en-US" altLang="zh-TW" sz="2800" dirty="0">
                  <a:latin typeface="Symbol" panose="05050102010706020507" pitchFamily="18" charset="2"/>
                </a:endParaRPr>
              </a:p>
            </p:txBody>
          </p:sp>
          <p:sp>
            <p:nvSpPr>
              <p:cNvPr id="13" name="Arc 12"/>
              <p:cNvSpPr/>
              <p:nvPr/>
            </p:nvSpPr>
            <p:spPr bwMode="auto">
              <a:xfrm>
                <a:off x="5334000" y="4648200"/>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a:latin typeface="Arial" charset="0"/>
                  <a:ea typeface="新細明體" charset="-120"/>
                </a:endParaRPr>
              </a:p>
            </p:txBody>
          </p:sp>
        </p:grpSp>
        <p:sp>
          <p:nvSpPr>
            <p:cNvPr id="17" name="Oval 16"/>
            <p:cNvSpPr/>
            <p:nvPr/>
          </p:nvSpPr>
          <p:spPr bwMode="auto">
            <a:xfrm>
              <a:off x="470916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30" name="Arc 29"/>
            <p:cNvSpPr/>
            <p:nvPr/>
          </p:nvSpPr>
          <p:spPr bwMode="auto">
            <a:xfrm>
              <a:off x="5486400" y="841248"/>
              <a:ext cx="914400" cy="914400"/>
            </a:xfrm>
            <a:prstGeom prst="arc">
              <a:avLst>
                <a:gd name="adj1" fmla="val 16200000"/>
                <a:gd name="adj2" fmla="val 10800000"/>
              </a:avLst>
            </a:prstGeom>
            <a:noFill/>
            <a:ln w="9525" cap="flat" cmpd="sng" algn="ctr">
              <a:solidFill>
                <a:schemeClr val="tx1"/>
              </a:solidFill>
              <a:prstDash val="solid"/>
              <a:round/>
              <a:headEnd type="none" w="med" len="med"/>
              <a:tailEnd type="arrow" w="med" len="med"/>
            </a:ln>
            <a:effectLst/>
          </p:spPr>
          <p:txBody>
            <a:bodyPr/>
            <a:lstStyle/>
            <a:p>
              <a:pPr>
                <a:defRPr/>
              </a:pPr>
              <a:endParaRPr lang="en-US" b="0" dirty="0">
                <a:latin typeface="Arial" charset="0"/>
                <a:ea typeface="新細明體" charset="-120"/>
              </a:endParaRPr>
            </a:p>
          </p:txBody>
        </p:sp>
        <p:sp>
          <p:nvSpPr>
            <p:cNvPr id="31" name="Oval 30"/>
            <p:cNvSpPr/>
            <p:nvPr/>
          </p:nvSpPr>
          <p:spPr bwMode="auto">
            <a:xfrm>
              <a:off x="7391400" y="152400"/>
              <a:ext cx="1219200" cy="1143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38" name="Rectangle 5"/>
            <p:cNvSpPr>
              <a:spLocks noChangeArrowheads="1"/>
            </p:cNvSpPr>
            <p:nvPr/>
          </p:nvSpPr>
          <p:spPr bwMode="auto">
            <a:xfrm>
              <a:off x="5715000" y="1371600"/>
              <a:ext cx="1524000" cy="457199"/>
            </a:xfrm>
            <a:prstGeom prst="rect">
              <a:avLst/>
            </a:prstGeom>
            <a:noFill/>
            <a:ln w="9525" algn="ctr">
              <a:noFill/>
              <a:round/>
              <a:headEnd/>
              <a:tailEnd/>
            </a:ln>
          </p:spPr>
          <p:txBody>
            <a:bodyPr/>
            <a:lstStyle/>
            <a:p>
              <a:pPr algn="ctr"/>
              <a:r>
                <a:rPr lang="en-US" altLang="zh-TW" sz="2800" dirty="0">
                  <a:latin typeface="Arial" charset="0"/>
                </a:rPr>
                <a:t>a</a:t>
              </a:r>
            </a:p>
          </p:txBody>
        </p:sp>
      </p:grpSp>
    </p:spTree>
    <p:extLst>
      <p:ext uri="{BB962C8B-B14F-4D97-AF65-F5344CB8AC3E}">
        <p14:creationId xmlns:p14="http://schemas.microsoft.com/office/powerpoint/2010/main" val="19320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4" presetClass="entr" presetSubtype="1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randombar(horizontal)">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
                                            <p:txEl>
                                              <p:pRg st="0" end="0"/>
                                            </p:txEl>
                                          </p:spTgt>
                                        </p:tgtEl>
                                        <p:attrNameLst>
                                          <p:attrName>style.color</p:attrName>
                                        </p:attrNameLst>
                                      </p:cBhvr>
                                      <p:to>
                                        <a:srgbClr val="7F7F7F"/>
                                      </p:to>
                                    </p:animClr>
                                  </p:childTnLst>
                                </p:cTn>
                              </p:par>
                              <p:par>
                                <p:cTn id="14" presetID="3" presetClass="emph" presetSubtype="2" fill="hold" grpId="1" nodeType="withEffect">
                                  <p:stCondLst>
                                    <p:cond delay="0"/>
                                  </p:stCondLst>
                                  <p:childTnLst>
                                    <p:animClr clrSpc="rgb" dir="cw">
                                      <p:cBhvr override="childStyle">
                                        <p:cTn id="15" dur="500" fill="hold"/>
                                        <p:tgtEl>
                                          <p:spTgt spid="27"/>
                                        </p:tgtEl>
                                        <p:attrNameLst>
                                          <p:attrName>style.color</p:attrName>
                                        </p:attrNameLst>
                                      </p:cBhvr>
                                      <p:to>
                                        <a:srgbClr val="7F7F7F"/>
                                      </p:to>
                                    </p:animClr>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grpId="1" nodeType="clickEffect">
                                  <p:stCondLst>
                                    <p:cond delay="0"/>
                                  </p:stCondLst>
                                  <p:childTnLst>
                                    <p:animClr clrSpc="rgb" dir="cw">
                                      <p:cBhvr override="childStyle">
                                        <p:cTn id="25" dur="500" fill="hold"/>
                                        <p:tgtEl>
                                          <p:spTgt spid="28"/>
                                        </p:tgtEl>
                                        <p:attrNameLst>
                                          <p:attrName>style.color</p:attrName>
                                        </p:attrNameLst>
                                      </p:cBhvr>
                                      <p:to>
                                        <a:srgbClr val="7F7F7F"/>
                                      </p:to>
                                    </p:animClr>
                                  </p:childTnLst>
                                </p:cTn>
                              </p:par>
                              <p:par>
                                <p:cTn id="26" presetID="3" presetClass="emph" presetSubtype="2" fill="hold" grpId="1" nodeType="withEffect">
                                  <p:stCondLst>
                                    <p:cond delay="0"/>
                                  </p:stCondLst>
                                  <p:childTnLst>
                                    <p:animClr clrSpc="rgb" dir="cw">
                                      <p:cBhvr override="childStyle">
                                        <p:cTn id="27" dur="500" fill="hold"/>
                                        <p:tgtEl>
                                          <p:spTgt spid="29"/>
                                        </p:tgtEl>
                                        <p:attrNameLst>
                                          <p:attrName>style.color</p:attrName>
                                        </p:attrNameLst>
                                      </p:cBhvr>
                                      <p:to>
                                        <a:srgbClr val="7F7F7F"/>
                                      </p:to>
                                    </p:animClr>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7" grpId="1"/>
      <p:bldP spid="28" grpId="0"/>
      <p:bldP spid="28" grpId="1"/>
      <p:bldP spid="29" grpId="0"/>
      <p:bldP spid="29" grpId="1"/>
      <p:bldP spid="34" grpId="0"/>
      <p:bldP spid="35"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en-US" altLang="zh-TW" dirty="0">
                <a:solidFill>
                  <a:schemeClr val="accent2"/>
                </a:solidFill>
              </a:rPr>
              <a:t>Searching for something in a file</a:t>
            </a:r>
            <a:br>
              <a:rPr lang="en-US" altLang="zh-TW" dirty="0">
                <a:solidFill>
                  <a:schemeClr val="accent2"/>
                </a:solidFill>
              </a:rPr>
            </a:br>
            <a:r>
              <a:rPr lang="en-US" altLang="zh-TW" dirty="0">
                <a:solidFill>
                  <a:srgbClr val="0C9B4D"/>
                </a:solidFill>
              </a:rPr>
              <a:t>grep</a:t>
            </a:r>
          </a:p>
        </p:txBody>
      </p:sp>
      <p:sp>
        <p:nvSpPr>
          <p:cNvPr id="96260" name="Rectangle 3"/>
          <p:cNvSpPr>
            <a:spLocks noGrp="1" noChangeArrowheads="1"/>
          </p:cNvSpPr>
          <p:nvPr>
            <p:ph type="body" idx="1"/>
          </p:nvPr>
        </p:nvSpPr>
        <p:spPr>
          <a:xfrm>
            <a:off x="152400" y="1752600"/>
            <a:ext cx="8839200" cy="5105400"/>
          </a:xfrm>
        </p:spPr>
        <p:txBody>
          <a:bodyPr/>
          <a:lstStyle/>
          <a:p>
            <a:pPr marL="0" indent="0" algn="just" eaLnBrk="1" hangingPunct="1">
              <a:lnSpc>
                <a:spcPct val="80000"/>
              </a:lnSpc>
              <a:buFontTx/>
              <a:buNone/>
              <a:tabLst>
                <a:tab pos="338138" algn="l"/>
              </a:tabLst>
            </a:pPr>
            <a:r>
              <a:rPr lang="en-US" altLang="zh-TW" sz="2800" dirty="0">
                <a:solidFill>
                  <a:srgbClr val="FF0000"/>
                </a:solidFill>
                <a:latin typeface="Times New Roman" pitchFamily="18" charset="0"/>
              </a:rPr>
              <a:t>Suppose you can’t remember how to spell a word. </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You </a:t>
            </a:r>
            <a:r>
              <a:rPr lang="en-US" altLang="zh-TW" sz="2800" dirty="0" smtClean="0">
                <a:solidFill>
                  <a:srgbClr val="FF0000"/>
                </a:solidFill>
                <a:latin typeface="Times New Roman" pitchFamily="18" charset="0"/>
              </a:rPr>
              <a:t>remember </a:t>
            </a:r>
            <a:r>
              <a:rPr lang="en-US" altLang="zh-TW" sz="2800" dirty="0">
                <a:solidFill>
                  <a:srgbClr val="FF0000"/>
                </a:solidFill>
                <a:latin typeface="Times New Roman" pitchFamily="18" charset="0"/>
              </a:rPr>
              <a:t>it starts with a “</a:t>
            </a:r>
            <a:r>
              <a:rPr lang="en-US" altLang="zh-TW" sz="2800" b="1" dirty="0">
                <a:solidFill>
                  <a:srgbClr val="FF0000"/>
                </a:solidFill>
                <a:latin typeface="Times New Roman" pitchFamily="18" charset="0"/>
              </a:rPr>
              <a:t>z</a:t>
            </a:r>
            <a:r>
              <a:rPr lang="en-US" altLang="zh-TW" sz="2800" dirty="0">
                <a:solidFill>
                  <a:srgbClr val="FF0000"/>
                </a:solidFill>
                <a:latin typeface="Times New Roman" pitchFamily="18" charset="0"/>
              </a:rPr>
              <a:t>” (</a:t>
            </a:r>
            <a:r>
              <a:rPr lang="en-US" altLang="zh-TW" sz="2800" dirty="0" smtClean="0">
                <a:solidFill>
                  <a:srgbClr val="FF0000"/>
                </a:solidFill>
                <a:latin typeface="Times New Roman" pitchFamily="18" charset="0"/>
              </a:rPr>
              <a:t>but you </a:t>
            </a:r>
            <a:r>
              <a:rPr lang="en-US" altLang="zh-TW" sz="2800" dirty="0">
                <a:solidFill>
                  <a:srgbClr val="FF0000"/>
                </a:solidFill>
                <a:latin typeface="Times New Roman" pitchFamily="18" charset="0"/>
              </a:rPr>
              <a:t>don’t remember the second </a:t>
            </a:r>
            <a:r>
              <a:rPr lang="en-US" altLang="zh-TW" sz="2800" dirty="0" smtClean="0">
                <a:solidFill>
                  <a:srgbClr val="FF0000"/>
                </a:solidFill>
                <a:latin typeface="Times New Roman" pitchFamily="18" charset="0"/>
              </a:rPr>
              <a:t>letter so </a:t>
            </a:r>
            <a:r>
              <a:rPr lang="en-US" altLang="zh-TW" sz="2800" dirty="0">
                <a:solidFill>
                  <a:srgbClr val="FF0000"/>
                </a:solidFill>
                <a:latin typeface="Times New Roman" pitchFamily="18" charset="0"/>
              </a:rPr>
              <a:t>you can’t just look it up in a dictionary).</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But you do know that it has a “</a:t>
            </a:r>
            <a:r>
              <a:rPr lang="en-US" altLang="zh-TW" sz="2800" b="1" dirty="0">
                <a:solidFill>
                  <a:srgbClr val="FF0000"/>
                </a:solidFill>
                <a:latin typeface="Times New Roman" pitchFamily="18" charset="0"/>
              </a:rPr>
              <a:t>gm</a:t>
            </a:r>
            <a:r>
              <a:rPr lang="en-US" altLang="zh-TW" sz="2800" dirty="0">
                <a:solidFill>
                  <a:srgbClr val="FF0000"/>
                </a:solidFill>
                <a:latin typeface="Times New Roman" pitchFamily="18" charset="0"/>
              </a:rPr>
              <a:t>” somewhere in it and that it ends in “</a:t>
            </a:r>
            <a:r>
              <a:rPr lang="en-US" altLang="zh-TW" sz="2800" b="1" dirty="0" err="1">
                <a:solidFill>
                  <a:srgbClr val="FF0000"/>
                </a:solidFill>
                <a:latin typeface="Times New Roman" pitchFamily="18" charset="0"/>
              </a:rPr>
              <a:t>ic</a:t>
            </a:r>
            <a:r>
              <a:rPr lang="en-US" altLang="zh-TW" sz="2800" dirty="0">
                <a:solidFill>
                  <a:srgbClr val="FF0000"/>
                </a:solidFill>
                <a:latin typeface="Times New Roman" pitchFamily="18" charset="0"/>
              </a:rPr>
              <a:t>” or “</a:t>
            </a:r>
            <a:r>
              <a:rPr lang="en-US" altLang="zh-TW" sz="2800" b="1" dirty="0" err="1">
                <a:solidFill>
                  <a:srgbClr val="FF0000"/>
                </a:solidFill>
                <a:latin typeface="Times New Roman" pitchFamily="18" charset="0"/>
              </a:rPr>
              <a:t>ics</a:t>
            </a:r>
            <a:r>
              <a:rPr lang="en-US" altLang="zh-TW" sz="2800" dirty="0">
                <a:solidFill>
                  <a:srgbClr val="FF0000"/>
                </a:solidFill>
                <a:latin typeface="Times New Roman" pitchFamily="18" charset="0"/>
              </a:rPr>
              <a:t>”.  </a:t>
            </a:r>
          </a:p>
          <a:p>
            <a:pPr marL="0" indent="0" algn="just" eaLnBrk="1" hangingPunct="1">
              <a:lnSpc>
                <a:spcPct val="80000"/>
              </a:lnSpc>
              <a:spcBef>
                <a:spcPts val="1800"/>
              </a:spcBef>
              <a:buFontTx/>
              <a:buNone/>
              <a:tabLst>
                <a:tab pos="338138" algn="l"/>
              </a:tabLst>
            </a:pPr>
            <a:r>
              <a:rPr lang="en-US" altLang="zh-TW" sz="2800" dirty="0">
                <a:solidFill>
                  <a:srgbClr val="FF0000"/>
                </a:solidFill>
                <a:latin typeface="Times New Roman" pitchFamily="18" charset="0"/>
              </a:rPr>
              <a:t>Then you can find it in </a:t>
            </a:r>
            <a:r>
              <a:rPr lang="en-US" altLang="zh-TW" sz="2800" dirty="0" err="1">
                <a:solidFill>
                  <a:srgbClr val="FF0000"/>
                </a:solidFill>
                <a:latin typeface="Times New Roman" pitchFamily="18" charset="0"/>
              </a:rPr>
              <a:t>grep</a:t>
            </a:r>
            <a:r>
              <a:rPr lang="en-US" altLang="zh-TW" sz="2800" dirty="0">
                <a:solidFill>
                  <a:srgbClr val="FF0000"/>
                </a:solidFill>
                <a:latin typeface="Times New Roman" pitchFamily="18" charset="0"/>
              </a:rPr>
              <a:t> with:</a:t>
            </a:r>
          </a:p>
          <a:p>
            <a:pPr marL="0" indent="0" algn="just" eaLnBrk="1" hangingPunct="1">
              <a:lnSpc>
                <a:spcPct val="80000"/>
              </a:lnSpc>
              <a:buFontTx/>
              <a:buNone/>
              <a:tabLst>
                <a:tab pos="338138" algn="l"/>
              </a:tabLst>
            </a:pPr>
            <a:r>
              <a:rPr lang="en-US" altLang="zh-TW" sz="2800" dirty="0">
                <a:solidFill>
                  <a:srgbClr val="000000"/>
                </a:solidFill>
              </a:rPr>
              <a:t>%</a:t>
            </a:r>
            <a:r>
              <a:rPr lang="en-US" altLang="zh-TW" dirty="0">
                <a:solidFill>
                  <a:srgbClr val="000000"/>
                </a:solidFill>
                <a:latin typeface="High Tower Text" pitchFamily="18" charset="0"/>
              </a:rPr>
              <a:t> </a:t>
            </a:r>
            <a:r>
              <a:rPr lang="en-US" altLang="zh-TW" dirty="0" err="1">
                <a:solidFill>
                  <a:srgbClr val="000000"/>
                </a:solidFill>
                <a:latin typeface="High Tower Text" pitchFamily="18" charset="0"/>
              </a:rPr>
              <a:t>grep</a:t>
            </a:r>
            <a:r>
              <a:rPr lang="en-US" altLang="zh-TW" dirty="0">
                <a:solidFill>
                  <a:srgbClr val="000000"/>
                </a:solidFill>
                <a:latin typeface="High Tower Text" pitchFamily="18" charset="0"/>
              </a:rPr>
              <a:t>  '^z.*gm.*</a:t>
            </a:r>
            <a:r>
              <a:rPr lang="en-US" altLang="zh-TW" dirty="0" err="1">
                <a:solidFill>
                  <a:srgbClr val="000000"/>
                </a:solidFill>
                <a:latin typeface="High Tower Text" pitchFamily="18" charset="0"/>
              </a:rPr>
              <a:t>ic</a:t>
            </a:r>
            <a:r>
              <a:rPr lang="en-US" altLang="zh-TW" dirty="0" err="1">
                <a:solidFill>
                  <a:srgbClr val="CF3E0E"/>
                </a:solidFill>
                <a:latin typeface="High Tower Text" pitchFamily="18" charset="0"/>
              </a:rPr>
              <a:t>s</a:t>
            </a:r>
            <a:r>
              <a:rPr lang="en-US" altLang="zh-TW" dirty="0">
                <a:solidFill>
                  <a:srgbClr val="CF3E0E"/>
                </a:solidFill>
                <a:latin typeface="High Tower Text" pitchFamily="18" charset="0"/>
              </a:rPr>
              <a:t>*</a:t>
            </a:r>
            <a:r>
              <a:rPr lang="en-US" altLang="zh-TW" sz="2800" dirty="0">
                <a:solidFill>
                  <a:srgbClr val="000000"/>
                </a:solidFill>
              </a:rPr>
              <a:t>$</a:t>
            </a:r>
            <a:r>
              <a:rPr lang="en-US" altLang="zh-TW" dirty="0">
                <a:solidFill>
                  <a:srgbClr val="000000"/>
                </a:solidFill>
                <a:latin typeface="High Tower Text" pitchFamily="18" charset="0"/>
              </a:rPr>
              <a:t>'  dictionary</a:t>
            </a:r>
          </a:p>
          <a:p>
            <a:pPr marL="0" indent="0" algn="just" eaLnBrk="1" hangingPunct="1">
              <a:lnSpc>
                <a:spcPct val="80000"/>
              </a:lnSpc>
              <a:buFontTx/>
              <a:buNone/>
              <a:tabLst>
                <a:tab pos="338138" algn="l"/>
              </a:tabLst>
            </a:pPr>
            <a:r>
              <a:rPr lang="en-US" altLang="zh-TW" dirty="0">
                <a:solidFill>
                  <a:srgbClr val="000000"/>
                </a:solidFill>
                <a:latin typeface="High Tower Text" pitchFamily="18" charset="0"/>
              </a:rPr>
              <a:t>zeugmatic </a:t>
            </a:r>
          </a:p>
          <a:p>
            <a:pPr marL="0" indent="0" algn="just" eaLnBrk="1" hangingPunct="1">
              <a:lnSpc>
                <a:spcPct val="80000"/>
              </a:lnSpc>
              <a:buFontTx/>
              <a:buNone/>
              <a:tabLst>
                <a:tab pos="338138" algn="l"/>
              </a:tabLst>
            </a:pPr>
            <a:endParaRPr lang="en-US" altLang="zh-TW" sz="2800" dirty="0">
              <a:solidFill>
                <a:srgbClr val="000000"/>
              </a:solidFill>
              <a:latin typeface="Times New Roman" pitchFamily="18" charset="0"/>
            </a:endParaRPr>
          </a:p>
          <a:p>
            <a:pPr marL="0" indent="0" algn="just" eaLnBrk="1" hangingPunct="1">
              <a:lnSpc>
                <a:spcPct val="80000"/>
              </a:lnSpc>
              <a:buFontTx/>
              <a:buNone/>
              <a:tabLst>
                <a:tab pos="338138" algn="l"/>
              </a:tabLst>
            </a:pPr>
            <a:r>
              <a:rPr lang="en-US" altLang="zh-TW" sz="2800" dirty="0" smtClean="0">
                <a:solidFill>
                  <a:srgbClr val="CC3300"/>
                </a:solidFill>
                <a:latin typeface="Times New Roman" pitchFamily="18" charset="0"/>
              </a:rPr>
              <a:t>This “</a:t>
            </a:r>
            <a:r>
              <a:rPr lang="en-US" altLang="zh-TW" sz="2800" dirty="0" err="1" smtClean="0">
                <a:solidFill>
                  <a:srgbClr val="CC3300"/>
                </a:solidFill>
                <a:latin typeface="Times New Roman" pitchFamily="18" charset="0"/>
              </a:rPr>
              <a:t>ics</a:t>
            </a:r>
            <a:r>
              <a:rPr lang="en-US" altLang="zh-TW" sz="2800" dirty="0">
                <a:solidFill>
                  <a:srgbClr val="CC3300"/>
                </a:solidFill>
                <a:latin typeface="Times New Roman" pitchFamily="18" charset="0"/>
              </a:rPr>
              <a:t>*” </a:t>
            </a:r>
            <a:r>
              <a:rPr lang="en-US" altLang="zh-TW" sz="2800" dirty="0" smtClean="0">
                <a:solidFill>
                  <a:srgbClr val="CC3300"/>
                </a:solidFill>
                <a:latin typeface="Times New Roman" pitchFamily="18" charset="0"/>
              </a:rPr>
              <a:t>is </a:t>
            </a:r>
            <a:r>
              <a:rPr lang="en-US" altLang="zh-TW" sz="2800" dirty="0">
                <a:solidFill>
                  <a:srgbClr val="CC3300"/>
                </a:solidFill>
                <a:latin typeface="Times New Roman" pitchFamily="18" charset="0"/>
              </a:rPr>
              <a:t>imprecise </a:t>
            </a:r>
            <a:r>
              <a:rPr lang="en-US" altLang="zh-TW" sz="2800" spc="-100" dirty="0" smtClean="0">
                <a:solidFill>
                  <a:srgbClr val="CC3300"/>
                </a:solidFill>
                <a:latin typeface="Times New Roman" pitchFamily="18" charset="0"/>
              </a:rPr>
              <a:t>(</a:t>
            </a:r>
            <a:r>
              <a:rPr lang="zh-TW" altLang="en-US" sz="2000" dirty="0">
                <a:solidFill>
                  <a:srgbClr val="CC3300"/>
                </a:solidFill>
                <a:latin typeface="Times New Roman" pitchFamily="18" charset="0"/>
              </a:rPr>
              <a:t>不精</a:t>
            </a:r>
            <a:r>
              <a:rPr lang="zh-TW" altLang="en-US" sz="2000" spc="-100" dirty="0">
                <a:solidFill>
                  <a:srgbClr val="CC3300"/>
                </a:solidFill>
                <a:latin typeface="Times New Roman" pitchFamily="18" charset="0"/>
              </a:rPr>
              <a:t>确</a:t>
            </a:r>
            <a:r>
              <a:rPr lang="en-US" altLang="zh-TW" sz="2800" dirty="0" smtClean="0">
                <a:solidFill>
                  <a:srgbClr val="CC3300"/>
                </a:solidFill>
                <a:latin typeface="Times New Roman" pitchFamily="18" charset="0"/>
              </a:rPr>
              <a:t>) because </a:t>
            </a:r>
            <a:r>
              <a:rPr lang="en-US" altLang="zh-TW" sz="2800" dirty="0">
                <a:solidFill>
                  <a:srgbClr val="CC3300"/>
                </a:solidFill>
                <a:latin typeface="Times New Roman" pitchFamily="18" charset="0"/>
              </a:rPr>
              <a:t>it </a:t>
            </a:r>
            <a:r>
              <a:rPr lang="en-US" altLang="zh-TW" sz="2800" dirty="0" smtClean="0">
                <a:solidFill>
                  <a:srgbClr val="CC3300"/>
                </a:solidFill>
                <a:latin typeface="Times New Roman" pitchFamily="18" charset="0"/>
              </a:rPr>
              <a:t>can </a:t>
            </a:r>
            <a:r>
              <a:rPr lang="en-US" altLang="zh-TW" sz="2800" dirty="0">
                <a:solidFill>
                  <a:srgbClr val="CC3300"/>
                </a:solidFill>
                <a:latin typeface="Times New Roman" pitchFamily="18" charset="0"/>
              </a:rPr>
              <a:t>match </a:t>
            </a:r>
            <a:r>
              <a:rPr lang="en-US" altLang="zh-TW" sz="2800" dirty="0" err="1">
                <a:solidFill>
                  <a:srgbClr val="CC3300"/>
                </a:solidFill>
                <a:latin typeface="Times New Roman" pitchFamily="18" charset="0"/>
              </a:rPr>
              <a:t>ic</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icss</a:t>
            </a:r>
            <a:r>
              <a:rPr lang="en-US" altLang="zh-TW" sz="2800" dirty="0">
                <a:solidFill>
                  <a:srgbClr val="CC3300"/>
                </a:solidFill>
                <a:latin typeface="Times New Roman" pitchFamily="18" charset="0"/>
              </a:rPr>
              <a:t>, </a:t>
            </a:r>
            <a:r>
              <a:rPr lang="en-US" altLang="zh-TW" sz="2800" dirty="0" err="1">
                <a:solidFill>
                  <a:srgbClr val="CC3300"/>
                </a:solidFill>
                <a:latin typeface="Times New Roman" pitchFamily="18" charset="0"/>
              </a:rPr>
              <a:t>icsss</a:t>
            </a:r>
            <a:r>
              <a:rPr lang="en-US" altLang="zh-TW" sz="2800" dirty="0">
                <a:solidFill>
                  <a:srgbClr val="CC3300"/>
                </a:solidFill>
                <a:latin typeface="Times New Roman" pitchFamily="18" charset="0"/>
              </a:rPr>
              <a:t>, etc.</a:t>
            </a:r>
            <a:r>
              <a:rPr lang="en-US" altLang="zh-TW" sz="2800" dirty="0">
                <a:solidFill>
                  <a:srgbClr val="000000"/>
                </a:solidFill>
                <a:latin typeface="Times New Roman" pitchFamily="18" charset="0"/>
              </a:rPr>
              <a:t>  But, as </a:t>
            </a:r>
            <a:r>
              <a:rPr lang="en-US" altLang="zh-TW" sz="2800" dirty="0" smtClean="0">
                <a:solidFill>
                  <a:srgbClr val="000000"/>
                </a:solidFill>
                <a:latin typeface="Times New Roman" pitchFamily="18" charset="0"/>
              </a:rPr>
              <a:t>we </a:t>
            </a:r>
            <a:r>
              <a:rPr lang="en-US" altLang="zh-TW" sz="2800" dirty="0">
                <a:solidFill>
                  <a:srgbClr val="000000"/>
                </a:solidFill>
                <a:latin typeface="Times New Roman" pitchFamily="18" charset="0"/>
              </a:rPr>
              <a:t>see, </a:t>
            </a:r>
            <a:r>
              <a:rPr lang="en-US" altLang="zh-TW" sz="2800" dirty="0" smtClean="0">
                <a:solidFill>
                  <a:srgbClr val="000000"/>
                </a:solidFill>
                <a:latin typeface="Times New Roman" pitchFamily="18" charset="0"/>
              </a:rPr>
              <a:t>i</a:t>
            </a:r>
            <a:r>
              <a:rPr lang="en-US" altLang="zh-TW" sz="2800" dirty="0" smtClean="0">
                <a:latin typeface="Times New Roman" pitchFamily="18" charset="0"/>
              </a:rPr>
              <a:t>t</a:t>
            </a:r>
            <a:r>
              <a:rPr lang="en-US" altLang="zh-TW" sz="2800" dirty="0">
                <a:latin typeface="Times New Roman" pitchFamily="18" charset="0"/>
              </a:rPr>
              <a:t>’</a:t>
            </a:r>
            <a:r>
              <a:rPr lang="en-US" altLang="zh-TW" sz="2800" dirty="0" smtClean="0">
                <a:solidFill>
                  <a:srgbClr val="000000"/>
                </a:solidFill>
                <a:latin typeface="Times New Roman" pitchFamily="18" charset="0"/>
              </a:rPr>
              <a:t>s </a:t>
            </a:r>
            <a:r>
              <a:rPr lang="en-US" altLang="zh-TW" sz="2800" dirty="0">
                <a:solidFill>
                  <a:srgbClr val="000000"/>
                </a:solidFill>
                <a:latin typeface="Times New Roman" pitchFamily="18" charset="0"/>
              </a:rPr>
              <a:t>good enough in this case.</a:t>
            </a:r>
          </a:p>
          <a:p>
            <a:pPr marL="0" indent="0" eaLnBrk="1" hangingPunct="1">
              <a:lnSpc>
                <a:spcPct val="80000"/>
              </a:lnSpc>
              <a:tabLst>
                <a:tab pos="338138" algn="l"/>
              </a:tabLst>
            </a:pPr>
            <a:endParaRPr lang="zh-TW" altLang="en-US" dirty="0">
              <a:solidFill>
                <a:srgbClr val="000000"/>
              </a:solidFill>
              <a:latin typeface="Times New Roman" pitchFamily="18" charset="0"/>
            </a:endParaRPr>
          </a:p>
        </p:txBody>
      </p:sp>
      <p:sp>
        <p:nvSpPr>
          <p:cNvPr id="2" name="Rectangle 1"/>
          <p:cNvSpPr/>
          <p:nvPr/>
        </p:nvSpPr>
        <p:spPr bwMode="auto">
          <a:xfrm>
            <a:off x="1676400" y="4648200"/>
            <a:ext cx="24384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96261" name="Line 6"/>
          <p:cNvSpPr>
            <a:spLocks noChangeShapeType="1"/>
          </p:cNvSpPr>
          <p:nvPr/>
        </p:nvSpPr>
        <p:spPr bwMode="auto">
          <a:xfrm flipV="1">
            <a:off x="1447800" y="4953000"/>
            <a:ext cx="2057400" cy="990600"/>
          </a:xfrm>
          <a:prstGeom prst="line">
            <a:avLst/>
          </a:prstGeom>
          <a:noFill/>
          <a:ln w="9525">
            <a:solidFill>
              <a:srgbClr val="FF0000"/>
            </a:solidFill>
            <a:round/>
            <a:headEnd/>
            <a:tailEnd type="triangle" w="med" len="med"/>
          </a:ln>
        </p:spPr>
        <p:txBody>
          <a:bodyPr/>
          <a:lstStyle/>
          <a:p>
            <a:endParaRPr lang="en-US">
              <a:solidFill>
                <a:srgbClr val="000000"/>
              </a:solidFill>
            </a:endParaRPr>
          </a:p>
        </p:txBody>
      </p:sp>
    </p:spTree>
    <p:extLst>
      <p:ext uri="{BB962C8B-B14F-4D97-AF65-F5344CB8AC3E}">
        <p14:creationId xmlns:p14="http://schemas.microsoft.com/office/powerpoint/2010/main" val="448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Effect transition="in" filter="randombar(horizontal)">
                                      <p:cBhvr>
                                        <p:cTn id="7" dur="500"/>
                                        <p:tgtEl>
                                          <p:spTgt spid="96260">
                                            <p:txEl>
                                              <p:pRg st="0" end="0"/>
                                            </p:txEl>
                                          </p:spTgt>
                                        </p:tgtEl>
                                      </p:cBhvr>
                                    </p:animEffect>
                                  </p:childTnLst>
                                  <p:subTnLst>
                                    <p:animClr clrSpc="rgb" dir="cw">
                                      <p:cBhvr override="childStyle">
                                        <p:cTn dur="1" fill="hold" display="0" masterRel="nextClick" afterEffect="1"/>
                                        <p:tgtEl>
                                          <p:spTgt spid="96260">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6260">
                                            <p:txEl>
                                              <p:pRg st="1" end="1"/>
                                            </p:txEl>
                                          </p:spTgt>
                                        </p:tgtEl>
                                        <p:attrNameLst>
                                          <p:attrName>style.visibility</p:attrName>
                                        </p:attrNameLst>
                                      </p:cBhvr>
                                      <p:to>
                                        <p:strVal val="visible"/>
                                      </p:to>
                                    </p:set>
                                    <p:animEffect transition="in" filter="randombar(horizontal)">
                                      <p:cBhvr>
                                        <p:cTn id="12" dur="500"/>
                                        <p:tgtEl>
                                          <p:spTgt spid="96260">
                                            <p:txEl>
                                              <p:pRg st="1" end="1"/>
                                            </p:txEl>
                                          </p:spTgt>
                                        </p:tgtEl>
                                      </p:cBhvr>
                                    </p:animEffect>
                                  </p:childTnLst>
                                  <p:subTnLst>
                                    <p:animClr clrSpc="rgb" dir="cw">
                                      <p:cBhvr override="childStyle">
                                        <p:cTn dur="1" fill="hold" display="0" masterRel="nextClick" afterEffect="1"/>
                                        <p:tgtEl>
                                          <p:spTgt spid="96260">
                                            <p:txEl>
                                              <p:pRg st="1" end="1"/>
                                            </p:txEl>
                                          </p:spTgt>
                                        </p:tgtEl>
                                        <p:attrNameLst>
                                          <p:attrName>ppt_c</p:attrName>
                                        </p:attrNameLst>
                                      </p:cBhvr>
                                      <p:to>
                                        <a:schemeClr val="bg2"/>
                                      </p:to>
                                    </p:animClr>
                                  </p:subTnLst>
                                </p:cTn>
                              </p:par>
                              <p:par>
                                <p:cTn id="13" presetID="14" presetClass="entr" presetSubtype="10" fill="hold" nodeType="withEffect">
                                  <p:stCondLst>
                                    <p:cond delay="0"/>
                                  </p:stCondLst>
                                  <p:childTnLst>
                                    <p:set>
                                      <p:cBhvr>
                                        <p:cTn id="14" dur="1" fill="hold">
                                          <p:stCondLst>
                                            <p:cond delay="0"/>
                                          </p:stCondLst>
                                        </p:cTn>
                                        <p:tgtEl>
                                          <p:spTgt spid="96260">
                                            <p:txEl>
                                              <p:pRg st="2" end="2"/>
                                            </p:txEl>
                                          </p:spTgt>
                                        </p:tgtEl>
                                        <p:attrNameLst>
                                          <p:attrName>style.visibility</p:attrName>
                                        </p:attrNameLst>
                                      </p:cBhvr>
                                      <p:to>
                                        <p:strVal val="visible"/>
                                      </p:to>
                                    </p:set>
                                    <p:animEffect transition="in" filter="randombar(horizontal)">
                                      <p:cBhvr>
                                        <p:cTn id="15" dur="500"/>
                                        <p:tgtEl>
                                          <p:spTgt spid="96260">
                                            <p:txEl>
                                              <p:pRg st="2" end="2"/>
                                            </p:txEl>
                                          </p:spTgt>
                                        </p:tgtEl>
                                      </p:cBhvr>
                                    </p:animEffect>
                                  </p:childTnLst>
                                  <p:subTnLst>
                                    <p:animClr clrSpc="rgb" dir="cw">
                                      <p:cBhvr override="childStyle">
                                        <p:cTn dur="1" fill="hold" display="0" masterRel="nextClick" afterEffect="1"/>
                                        <p:tgtEl>
                                          <p:spTgt spid="96260">
                                            <p:txEl>
                                              <p:pRg st="2" end="2"/>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6260">
                                            <p:txEl>
                                              <p:pRg st="3" end="3"/>
                                            </p:txEl>
                                          </p:spTgt>
                                        </p:tgtEl>
                                        <p:attrNameLst>
                                          <p:attrName>style.visibility</p:attrName>
                                        </p:attrNameLst>
                                      </p:cBhvr>
                                      <p:to>
                                        <p:strVal val="visible"/>
                                      </p:to>
                                    </p:set>
                                    <p:animEffect transition="in" filter="randombar(horizontal)">
                                      <p:cBhvr>
                                        <p:cTn id="20" dur="500"/>
                                        <p:tgtEl>
                                          <p:spTgt spid="96260">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96260">
                                            <p:txEl>
                                              <p:pRg st="4" end="4"/>
                                            </p:txEl>
                                          </p:spTgt>
                                        </p:tgtEl>
                                        <p:attrNameLst>
                                          <p:attrName>style.visibility</p:attrName>
                                        </p:attrNameLst>
                                      </p:cBhvr>
                                      <p:to>
                                        <p:strVal val="visible"/>
                                      </p:to>
                                    </p:set>
                                    <p:animEffect transition="in" filter="randombar(horizontal)">
                                      <p:cBhvr>
                                        <p:cTn id="23" dur="500"/>
                                        <p:tgtEl>
                                          <p:spTgt spid="9626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0" nodeType="clickEffect">
                                  <p:stCondLst>
                                    <p:cond delay="0"/>
                                  </p:stCondLst>
                                  <p:childTnLst>
                                    <p:animEffect transition="out" filter="randombar(horizontal)">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6260">
                                            <p:txEl>
                                              <p:pRg st="5" end="5"/>
                                            </p:txEl>
                                          </p:spTgt>
                                        </p:tgtEl>
                                        <p:attrNameLst>
                                          <p:attrName>style.visibility</p:attrName>
                                        </p:attrNameLst>
                                      </p:cBhvr>
                                      <p:to>
                                        <p:strVal val="visible"/>
                                      </p:to>
                                    </p:set>
                                    <p:animEffect transition="in" filter="randombar(horizontal)">
                                      <p:cBhvr>
                                        <p:cTn id="33" dur="500"/>
                                        <p:tgtEl>
                                          <p:spTgt spid="96260">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6260">
                                            <p:txEl>
                                              <p:pRg st="7" end="7"/>
                                            </p:txEl>
                                          </p:spTgt>
                                        </p:tgtEl>
                                        <p:attrNameLst>
                                          <p:attrName>style.visibility</p:attrName>
                                        </p:attrNameLst>
                                      </p:cBhvr>
                                      <p:to>
                                        <p:strVal val="visible"/>
                                      </p:to>
                                    </p:set>
                                    <p:animEffect transition="in" filter="randombar(horizontal)">
                                      <p:cBhvr>
                                        <p:cTn id="38" dur="500"/>
                                        <p:tgtEl>
                                          <p:spTgt spid="96260">
                                            <p:txEl>
                                              <p:pRg st="7" end="7"/>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96261"/>
                                        </p:tgtEl>
                                        <p:attrNameLst>
                                          <p:attrName>style.visibility</p:attrName>
                                        </p:attrNameLst>
                                      </p:cBhvr>
                                      <p:to>
                                        <p:strVal val="visible"/>
                                      </p:to>
                                    </p:set>
                                    <p:animEffect transition="in" filter="wipe(left)">
                                      <p:cBhvr>
                                        <p:cTn id="4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62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76200"/>
            <a:ext cx="8229600" cy="1143000"/>
          </a:xfrm>
        </p:spPr>
        <p:txBody>
          <a:bodyPr/>
          <a:lstStyle/>
          <a:p>
            <a:r>
              <a:rPr lang="en-US" altLang="zh-CN" sz="4800" b="1" smtClean="0">
                <a:solidFill>
                  <a:srgbClr val="0066CC"/>
                </a:solidFill>
                <a:ea typeface="SimSun" pitchFamily="2" charset="-122"/>
              </a:rPr>
              <a:t>while</a:t>
            </a:r>
          </a:p>
        </p:txBody>
      </p:sp>
      <p:sp>
        <p:nvSpPr>
          <p:cNvPr id="73731" name="Rectangle 3"/>
          <p:cNvSpPr>
            <a:spLocks noGrp="1" noChangeArrowheads="1"/>
          </p:cNvSpPr>
          <p:nvPr>
            <p:ph type="body" idx="4294967295"/>
          </p:nvPr>
        </p:nvSpPr>
        <p:spPr>
          <a:xfrm>
            <a:off x="0" y="1143000"/>
            <a:ext cx="8915400" cy="5715000"/>
          </a:xfrm>
        </p:spPr>
        <p:txBody>
          <a:bodyPr/>
          <a:lstStyle/>
          <a:p>
            <a:pPr>
              <a:buFontTx/>
              <a:buNone/>
            </a:pPr>
            <a:r>
              <a:rPr lang="en-US" altLang="zh-CN" dirty="0" smtClean="0">
                <a:ea typeface="SimSun" pitchFamily="2" charset="-122"/>
              </a:rPr>
              <a:t>   The while loop:</a:t>
            </a:r>
          </a:p>
          <a:p>
            <a:pPr>
              <a:buFontTx/>
              <a:buNone/>
            </a:pPr>
            <a:endParaRPr lang="en-US" altLang="zh-CN" sz="1000" dirty="0" smtClean="0">
              <a:ea typeface="SimSun" pitchFamily="2" charset="-122"/>
            </a:endParaRPr>
          </a:p>
          <a:p>
            <a:pPr lvl="1">
              <a:spcBef>
                <a:spcPct val="0"/>
              </a:spcBef>
              <a:buFont typeface="Monotype Sorts"/>
              <a:buNone/>
            </a:pPr>
            <a:r>
              <a:rPr lang="en-US" altLang="zh-CN" sz="3600" dirty="0" smtClean="0">
                <a:latin typeface="High Tower Text" pitchFamily="18" charset="0"/>
                <a:ea typeface="SimSun" pitchFamily="2" charset="-122"/>
              </a:rPr>
              <a:t>while ( condition )</a:t>
            </a:r>
          </a:p>
          <a:p>
            <a:pPr lvl="1">
              <a:spcBef>
                <a:spcPct val="0"/>
              </a:spcBef>
              <a:buFont typeface="Monotype Sorts"/>
              <a:buNone/>
            </a:pPr>
            <a:r>
              <a:rPr lang="en-US" altLang="zh-CN" sz="3600" dirty="0" smtClean="0">
                <a:latin typeface="High Tower Text" pitchFamily="18" charset="0"/>
                <a:ea typeface="SimSun" pitchFamily="2" charset="-122"/>
              </a:rPr>
              <a:t>	command(s)</a:t>
            </a:r>
          </a:p>
          <a:p>
            <a:pPr lvl="1">
              <a:spcBef>
                <a:spcPct val="0"/>
              </a:spcBef>
              <a:buFont typeface="Monotype Sorts"/>
              <a:buNone/>
            </a:pPr>
            <a:r>
              <a:rPr lang="en-US" altLang="zh-CN" sz="3600" dirty="0" smtClean="0">
                <a:latin typeface="High Tower Text" pitchFamily="18" charset="0"/>
                <a:ea typeface="SimSun" pitchFamily="2" charset="-122"/>
              </a:rPr>
              <a:t>end</a:t>
            </a:r>
          </a:p>
          <a:p>
            <a:pPr lvl="1">
              <a:buFont typeface="Monotype Sorts"/>
              <a:buNone/>
            </a:pPr>
            <a:endParaRPr lang="en-US" altLang="zh-CN" sz="1800" dirty="0" smtClean="0">
              <a:latin typeface="High Tower Text" pitchFamily="18" charset="0"/>
              <a:ea typeface="SimSun"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0" y="1143000"/>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en-US" altLang="zh-CN" sz="2800" b="0" kern="0" dirty="0" smtClean="0">
                <a:ea typeface="SimSun" pitchFamily="2" charset="-122"/>
              </a:rPr>
              <a:t>   </a:t>
            </a:r>
            <a:r>
              <a:rPr lang="en-US" altLang="zh-CN" b="0" kern="0" dirty="0" smtClean="0">
                <a:ea typeface="SimSun" pitchFamily="2" charset="-122"/>
              </a:rPr>
              <a:t>Here is a way to get the behavior of a for-loop:</a:t>
            </a:r>
          </a:p>
          <a:p>
            <a:pPr>
              <a:buFontTx/>
              <a:buNone/>
            </a:pPr>
            <a:endParaRPr lang="en-US" altLang="zh-CN" sz="900" b="0" kern="0" dirty="0" smtClean="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#!/bin/</a:t>
            </a:r>
            <a:r>
              <a:rPr lang="en-US" altLang="zh-CN" sz="3200" b="0" kern="0" dirty="0" err="1" smtClean="0">
                <a:latin typeface="High Tower Text" pitchFamily="18" charset="0"/>
                <a:ea typeface="SimSun" pitchFamily="2" charset="-122"/>
              </a:rPr>
              <a:t>tcsh</a:t>
            </a:r>
            <a:endParaRPr lang="en-US" altLang="zh-CN" sz="3200" b="0" kern="0" dirty="0" smtClean="0">
              <a:latin typeface="High Tower Text" pitchFamily="18" charset="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 </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 = </a:t>
            </a:r>
            <a:r>
              <a:rPr lang="en-US" altLang="zh-CN" sz="3200" b="0" kern="0" dirty="0" smtClean="0">
                <a:latin typeface="Times New Roman" pitchFamily="18" charset="0"/>
                <a:ea typeface="SimSun" pitchFamily="2" charset="-122"/>
              </a:rPr>
              <a:t>0</a:t>
            </a:r>
          </a:p>
          <a:p>
            <a:pPr lvl="1">
              <a:lnSpc>
                <a:spcPct val="90000"/>
              </a:lnSpc>
              <a:buFont typeface="Monotype Sorts"/>
              <a:buNone/>
            </a:pPr>
            <a:r>
              <a:rPr lang="en-US" altLang="zh-CN" sz="3200" b="0" kern="0" dirty="0" smtClean="0">
                <a:latin typeface="High Tower Text" pitchFamily="18" charset="0"/>
                <a:ea typeface="SimSun" pitchFamily="2" charset="-122"/>
              </a:rPr>
              <a:t>while (`expr </a:t>
            </a:r>
            <a:r>
              <a:rPr lang="en-US" altLang="zh-CN" sz="3200" b="0" kern="0" dirty="0" smtClean="0">
                <a:latin typeface="Times New Roman" pitchFamily="18" charset="0"/>
                <a:ea typeface="SimSun" pitchFamily="2" charset="-122"/>
              </a:rPr>
              <a:t>$</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 </a:t>
            </a:r>
            <a:r>
              <a:rPr lang="en-US" altLang="zh-TW" sz="3200" b="0" kern="0" dirty="0" smtClean="0">
                <a:latin typeface="High Tower Text" pitchFamily="18" charset="0"/>
                <a:ea typeface="SimSun" pitchFamily="2" charset="-122"/>
              </a:rPr>
              <a:t>\</a:t>
            </a:r>
            <a:r>
              <a:rPr lang="en-US" altLang="zh-CN" sz="3200" b="0" kern="0" dirty="0" smtClean="0">
                <a:latin typeface="Times New Roman" pitchFamily="18" charset="0"/>
                <a:ea typeface="SimSun" pitchFamily="2" charset="-122"/>
              </a:rPr>
              <a:t>&lt; </a:t>
            </a:r>
            <a:r>
              <a:rPr lang="en-US" altLang="zh-CN" sz="3200" b="0" kern="0" dirty="0" smtClean="0">
                <a:latin typeface="Times New Roman" pitchFamily="18" charset="0"/>
                <a:ea typeface="SimSun" pitchFamily="2" charset="-122"/>
              </a:rPr>
              <a:t>3</a:t>
            </a:r>
            <a:r>
              <a:rPr lang="en-US" altLang="zh-CN" sz="3200" b="0" kern="0" dirty="0" smtClean="0">
                <a:latin typeface="High Tower Text" pitchFamily="18" charset="0"/>
                <a:ea typeface="SimSun" pitchFamily="2" charset="-122"/>
              </a:rPr>
              <a:t>`)</a:t>
            </a:r>
          </a:p>
          <a:p>
            <a:pPr lvl="1">
              <a:lnSpc>
                <a:spcPct val="90000"/>
              </a:lnSpc>
              <a:buFont typeface="Monotype Sorts"/>
              <a:buNone/>
            </a:pPr>
            <a:r>
              <a:rPr lang="en-US" altLang="zh-CN" sz="3200" b="0" kern="0" dirty="0" smtClean="0">
                <a:latin typeface="High Tower Text" pitchFamily="18" charset="0"/>
                <a:ea typeface="SimSun" pitchFamily="2" charset="-122"/>
              </a:rPr>
              <a:t>	echo </a:t>
            </a:r>
            <a:r>
              <a:rPr lang="en-US" altLang="zh-CN" sz="3200" b="0" kern="0" dirty="0" smtClean="0">
                <a:latin typeface="Times New Roman" pitchFamily="18" charset="0"/>
                <a:ea typeface="SimSun" pitchFamily="2" charset="-122"/>
              </a:rPr>
              <a:t>-</a:t>
            </a:r>
            <a:r>
              <a:rPr lang="en-US" altLang="zh-CN" sz="3200" b="0" kern="0" dirty="0" smtClean="0">
                <a:latin typeface="High Tower Text" pitchFamily="18" charset="0"/>
                <a:ea typeface="SimSun" pitchFamily="2" charset="-122"/>
              </a:rPr>
              <a:t>n </a:t>
            </a:r>
            <a:r>
              <a:rPr lang="en-US" altLang="zh-CN" sz="3200" b="0" kern="0" dirty="0" smtClean="0">
                <a:latin typeface="Times New Roman" pitchFamily="18" charset="0"/>
                <a:ea typeface="SimSun" pitchFamily="2" charset="-122"/>
              </a:rPr>
              <a:t>$</a:t>
            </a:r>
            <a:r>
              <a:rPr lang="en-US" altLang="zh-CN" sz="3200" b="0" kern="0" dirty="0" err="1" smtClean="0">
                <a:latin typeface="High Tower Text" pitchFamily="18" charset="0"/>
                <a:ea typeface="SimSun" pitchFamily="2" charset="-122"/>
              </a:rPr>
              <a:t>i</a:t>
            </a:r>
            <a:endParaRPr lang="en-US" altLang="zh-CN" sz="3200" b="0" kern="0" dirty="0" smtClean="0">
              <a:latin typeface="High Tower Text" pitchFamily="18" charset="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	@ </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a:t>
            </a:r>
          </a:p>
          <a:p>
            <a:pPr lvl="1">
              <a:lnSpc>
                <a:spcPct val="90000"/>
              </a:lnSpc>
              <a:buFont typeface="Monotype Sorts"/>
              <a:buNone/>
            </a:pPr>
            <a:r>
              <a:rPr lang="en-US" altLang="zh-CN" sz="3200" b="0" kern="0" dirty="0" smtClean="0">
                <a:latin typeface="High Tower Text" pitchFamily="18" charset="0"/>
                <a:ea typeface="SimSun" pitchFamily="2" charset="-122"/>
              </a:rPr>
              <a:t>end</a:t>
            </a:r>
          </a:p>
          <a:p>
            <a:pPr lvl="1">
              <a:lnSpc>
                <a:spcPct val="90000"/>
              </a:lnSpc>
              <a:buFont typeface="Monotype Sorts"/>
              <a:buNone/>
            </a:pPr>
            <a:endParaRPr lang="en-US" altLang="zh-CN" sz="2400" b="0" kern="0" dirty="0" smtClean="0">
              <a:latin typeface="High Tower Text" pitchFamily="18" charset="0"/>
              <a:ea typeface="SimSun" pitchFamily="2" charset="-122"/>
            </a:endParaRPr>
          </a:p>
          <a:p>
            <a:pPr>
              <a:lnSpc>
                <a:spcPct val="90000"/>
              </a:lnSpc>
              <a:buFont typeface="Monotype Sorts"/>
              <a:buNone/>
            </a:pPr>
            <a:r>
              <a:rPr lang="en-US" altLang="zh-CN" sz="2800" b="0" kern="0" dirty="0" smtClean="0">
                <a:ea typeface="SimSun" pitchFamily="2" charset="-122"/>
              </a:rPr>
              <a:t>   Output:</a:t>
            </a:r>
          </a:p>
          <a:p>
            <a:pPr>
              <a:lnSpc>
                <a:spcPct val="90000"/>
              </a:lnSpc>
              <a:buFont typeface="Monotype Sorts"/>
              <a:buNone/>
            </a:pPr>
            <a:r>
              <a:rPr lang="en-US" altLang="zh-CN" sz="2800" b="0" kern="0" dirty="0" smtClean="0">
                <a:ea typeface="SimSun" pitchFamily="2" charset="-122"/>
              </a:rPr>
              <a:t>		</a:t>
            </a:r>
            <a:r>
              <a:rPr lang="en-US" altLang="zh-CN" b="0" kern="0" dirty="0" smtClean="0">
                <a:latin typeface="Times New Roman" pitchFamily="18" charset="0"/>
                <a:ea typeface="SimSun" pitchFamily="2" charset="-122"/>
              </a:rPr>
              <a:t>0 1 2</a:t>
            </a:r>
          </a:p>
        </p:txBody>
      </p:sp>
      <p:sp>
        <p:nvSpPr>
          <p:cNvPr id="76802" name="Rectangle 2"/>
          <p:cNvSpPr>
            <a:spLocks noGrp="1" noChangeArrowheads="1"/>
          </p:cNvSpPr>
          <p:nvPr>
            <p:ph type="title" idx="4294967295"/>
          </p:nvPr>
        </p:nvSpPr>
        <p:spPr>
          <a:xfrm>
            <a:off x="457200" y="76200"/>
            <a:ext cx="8229600" cy="1143000"/>
          </a:xfrm>
        </p:spPr>
        <p:txBody>
          <a:bodyPr/>
          <a:lstStyle/>
          <a:p>
            <a:r>
              <a:rPr lang="en-US" altLang="zh-CN" sz="4800" b="1" dirty="0" smtClean="0">
                <a:solidFill>
                  <a:srgbClr val="0066CC"/>
                </a:solidFill>
                <a:ea typeface="SimSun" pitchFamily="2" charset="-122"/>
              </a:rPr>
              <a:t>while</a:t>
            </a:r>
          </a:p>
        </p:txBody>
      </p:sp>
      <p:sp>
        <p:nvSpPr>
          <p:cNvPr id="76804" name="Rounded Rectangle 4"/>
          <p:cNvSpPr>
            <a:spLocks noChangeArrowheads="1"/>
          </p:cNvSpPr>
          <p:nvPr/>
        </p:nvSpPr>
        <p:spPr bwMode="auto">
          <a:xfrm>
            <a:off x="4412974" y="1323561"/>
            <a:ext cx="4648200" cy="2895600"/>
          </a:xfrm>
          <a:prstGeom prst="roundRect">
            <a:avLst>
              <a:gd name="adj" fmla="val 880"/>
            </a:avLst>
          </a:prstGeom>
          <a:solidFill>
            <a:srgbClr val="FFFF00"/>
          </a:solidFill>
          <a:ln w="12700" algn="ctr">
            <a:solidFill>
              <a:schemeClr val="tx1"/>
            </a:solidFill>
            <a:round/>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sz="2800">
                <a:latin typeface="Arial Narrow" pitchFamily="34" charset="0"/>
              </a:rPr>
              <a:t>Here, we are using a while loop to get the behavior of the familiar C for loop:</a:t>
            </a:r>
          </a:p>
          <a:p>
            <a:pPr eaLnBrk="1" hangingPunct="1">
              <a:spcBef>
                <a:spcPct val="0"/>
              </a:spcBef>
              <a:buFontTx/>
              <a:buNone/>
            </a:pPr>
            <a:endParaRPr lang="en-US" altLang="zh-TW" sz="2800">
              <a:latin typeface="Arial Narrow" pitchFamily="34" charset="0"/>
            </a:endParaRPr>
          </a:p>
          <a:p>
            <a:pPr eaLnBrk="1" hangingPunct="1">
              <a:spcBef>
                <a:spcPct val="0"/>
              </a:spcBef>
              <a:buFontTx/>
              <a:buNone/>
            </a:pPr>
            <a:r>
              <a:rPr lang="en-US" altLang="zh-TW" sz="2800">
                <a:solidFill>
                  <a:srgbClr val="0033CC"/>
                </a:solidFill>
                <a:latin typeface="Courier"/>
              </a:rPr>
              <a:t>  </a:t>
            </a:r>
            <a:r>
              <a:rPr lang="en-US" altLang="zh-TW" sz="2800">
                <a:solidFill>
                  <a:srgbClr val="0066CC"/>
                </a:solidFill>
                <a:latin typeface="Times New Roman" pitchFamily="18" charset="0"/>
              </a:rPr>
              <a:t>for (i=0; i&lt;3; i++)</a:t>
            </a:r>
          </a:p>
          <a:p>
            <a:pPr eaLnBrk="1" hangingPunct="1">
              <a:spcBef>
                <a:spcPct val="0"/>
              </a:spcBef>
              <a:buFontTx/>
              <a:buNone/>
            </a:pPr>
            <a:r>
              <a:rPr lang="en-US" altLang="zh-TW" sz="2800">
                <a:solidFill>
                  <a:srgbClr val="0066CC"/>
                </a:solidFill>
                <a:latin typeface="Times New Roman" pitchFamily="18" charset="0"/>
              </a:rPr>
              <a:t>    	 printf(</a:t>
            </a:r>
            <a:r>
              <a:rPr lang="en-US" altLang="zh-TW" sz="2800" b="0">
                <a:solidFill>
                  <a:srgbClr val="0066CC"/>
                </a:solidFill>
                <a:latin typeface="Times New Roman" pitchFamily="18" charset="0"/>
              </a:rPr>
              <a:t>"</a:t>
            </a:r>
            <a:r>
              <a:rPr lang="en-US" altLang="zh-TW" sz="2800">
                <a:solidFill>
                  <a:srgbClr val="0066CC"/>
                </a:solidFill>
                <a:latin typeface="Times New Roman" pitchFamily="18" charset="0"/>
              </a:rPr>
              <a:t>%d</a:t>
            </a:r>
            <a:r>
              <a:rPr lang="en-US" altLang="zh-TW" sz="2800" b="0">
                <a:solidFill>
                  <a:srgbClr val="0066CC"/>
                </a:solidFill>
                <a:latin typeface="Times New Roman" pitchFamily="18" charset="0"/>
              </a:rPr>
              <a:t>"</a:t>
            </a:r>
            <a:r>
              <a:rPr lang="en-US" altLang="zh-TW" sz="2800">
                <a:solidFill>
                  <a:srgbClr val="0066CC"/>
                </a:solidFill>
                <a:latin typeface="Times New Roman" pitchFamily="18" charset="0"/>
              </a:rPr>
              <a:t>,i);</a:t>
            </a:r>
            <a:r>
              <a:rPr lang="en-US" altLang="zh-TW" sz="2800">
                <a:solidFill>
                  <a:srgbClr val="0033CC"/>
                </a:solidFill>
                <a:latin typeface="Courier"/>
              </a:rPr>
              <a:t> </a:t>
            </a:r>
          </a:p>
        </p:txBody>
      </p:sp>
      <p:sp>
        <p:nvSpPr>
          <p:cNvPr id="159750" name="Rounded Rectangular Callout 3"/>
          <p:cNvSpPr>
            <a:spLocks noChangeArrowheads="1"/>
          </p:cNvSpPr>
          <p:nvPr/>
        </p:nvSpPr>
        <p:spPr bwMode="auto">
          <a:xfrm>
            <a:off x="450574" y="2466561"/>
            <a:ext cx="1447800" cy="457200"/>
          </a:xfrm>
          <a:prstGeom prst="wedgeRoundRectCallout">
            <a:avLst>
              <a:gd name="adj1" fmla="val 300000"/>
              <a:gd name="adj2" fmla="val 111806"/>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1" name="Rounded Rectangular Callout 5"/>
          <p:cNvSpPr>
            <a:spLocks noChangeArrowheads="1"/>
          </p:cNvSpPr>
          <p:nvPr/>
        </p:nvSpPr>
        <p:spPr bwMode="auto">
          <a:xfrm>
            <a:off x="1733266" y="2999961"/>
            <a:ext cx="2429301" cy="457200"/>
          </a:xfrm>
          <a:prstGeom prst="wedgeRoundRectCallout">
            <a:avLst>
              <a:gd name="adj1" fmla="val 141177"/>
              <a:gd name="adj2" fmla="val 17708"/>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2" name="Rounded Rectangular Callout 6"/>
          <p:cNvSpPr>
            <a:spLocks noChangeArrowheads="1"/>
          </p:cNvSpPr>
          <p:nvPr/>
        </p:nvSpPr>
        <p:spPr bwMode="auto">
          <a:xfrm>
            <a:off x="755374" y="4066761"/>
            <a:ext cx="1219200" cy="457200"/>
          </a:xfrm>
          <a:prstGeom prst="wedgeRoundRectCallout">
            <a:avLst>
              <a:gd name="adj1" fmla="val 458593"/>
              <a:gd name="adj2" fmla="val -196181"/>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3" name="Rounded Rectangular Callout 7"/>
          <p:cNvSpPr>
            <a:spLocks noChangeArrowheads="1"/>
          </p:cNvSpPr>
          <p:nvPr/>
        </p:nvSpPr>
        <p:spPr bwMode="auto">
          <a:xfrm>
            <a:off x="755374" y="3533361"/>
            <a:ext cx="1828800" cy="457200"/>
          </a:xfrm>
          <a:prstGeom prst="wedgeRoundRectCallout">
            <a:avLst>
              <a:gd name="adj1" fmla="val 207292"/>
              <a:gd name="adj2" fmla="val -5903"/>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randombar(horizontal)">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dissolve">
                                      <p:cBhvr>
                                        <p:cTn id="12" dur="500"/>
                                        <p:tgtEl>
                                          <p:spTgt spid="1597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9751"/>
                                        </p:tgtEl>
                                        <p:attrNameLst>
                                          <p:attrName>style.visibility</p:attrName>
                                        </p:attrNameLst>
                                      </p:cBhvr>
                                      <p:to>
                                        <p:strVal val="visible"/>
                                      </p:to>
                                    </p:set>
                                    <p:animEffect transition="in" filter="dissolve">
                                      <p:cBhvr>
                                        <p:cTn id="17" dur="500"/>
                                        <p:tgtEl>
                                          <p:spTgt spid="1597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9752"/>
                                        </p:tgtEl>
                                        <p:attrNameLst>
                                          <p:attrName>style.visibility</p:attrName>
                                        </p:attrNameLst>
                                      </p:cBhvr>
                                      <p:to>
                                        <p:strVal val="visible"/>
                                      </p:to>
                                    </p:set>
                                    <p:animEffect transition="in" filter="dissolve">
                                      <p:cBhvr>
                                        <p:cTn id="22" dur="500"/>
                                        <p:tgtEl>
                                          <p:spTgt spid="1597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9753"/>
                                        </p:tgtEl>
                                        <p:attrNameLst>
                                          <p:attrName>style.visibility</p:attrName>
                                        </p:attrNameLst>
                                      </p:cBhvr>
                                      <p:to>
                                        <p:strVal val="visible"/>
                                      </p:to>
                                    </p:set>
                                    <p:animEffect transition="in" filter="dissolve">
                                      <p:cBhvr>
                                        <p:cTn id="27" dur="500"/>
                                        <p:tgtEl>
                                          <p:spTgt spid="159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P spid="159750" grpId="0" animBg="1"/>
      <p:bldP spid="159751" grpId="0" animBg="1"/>
      <p:bldP spid="159752" grpId="0" animBg="1"/>
      <p:bldP spid="1597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0066CC"/>
                </a:solidFill>
              </a:rPr>
              <a:t>if</a:t>
            </a:r>
          </a:p>
          <a:p>
            <a:pPr lvl="1">
              <a:lnSpc>
                <a:spcPct val="90000"/>
              </a:lnSpc>
              <a:spcBef>
                <a:spcPct val="0"/>
              </a:spcBef>
              <a:tabLst>
                <a:tab pos="2974975" algn="l"/>
              </a:tabLst>
            </a:pPr>
            <a:r>
              <a:rPr lang="en-US" altLang="zh-TW" b="0" kern="0" dirty="0" smtClean="0">
                <a:solidFill>
                  <a:srgbClr val="0066CC"/>
                </a:solidFill>
              </a:rPr>
              <a:t>then, else, </a:t>
            </a:r>
            <a:r>
              <a:rPr lang="en-US" altLang="zh-TW" b="0" kern="0" dirty="0" err="1" smtClean="0">
                <a:solidFill>
                  <a:srgbClr val="0066CC"/>
                </a:solidFill>
              </a:rPr>
              <a:t>endif</a:t>
            </a:r>
            <a:endParaRPr lang="en-US" altLang="zh-TW" b="0" kern="0" dirty="0" smtClean="0">
              <a:solidFill>
                <a:srgbClr val="0066CC"/>
              </a:solidFill>
            </a:endParaRPr>
          </a:p>
          <a:p>
            <a:pPr>
              <a:lnSpc>
                <a:spcPct val="90000"/>
              </a:lnSpc>
              <a:spcBef>
                <a:spcPct val="0"/>
              </a:spcBef>
              <a:tabLst>
                <a:tab pos="2974975" algn="l"/>
              </a:tabLst>
            </a:pPr>
            <a:r>
              <a:rPr lang="en-US" altLang="zh-TW" sz="3600" b="0" kern="0" dirty="0" smtClean="0">
                <a:solidFill>
                  <a:srgbClr val="C0C0C0"/>
                </a:solidFill>
              </a:rPr>
              <a:t>switch</a:t>
            </a:r>
          </a:p>
          <a:p>
            <a:pPr lvl="1">
              <a:lnSpc>
                <a:spcPct val="90000"/>
              </a:lnSpc>
              <a:spcBef>
                <a:spcPct val="0"/>
              </a:spcBef>
              <a:tabLst>
                <a:tab pos="2974975" algn="l"/>
              </a:tabLst>
            </a:pPr>
            <a:r>
              <a:rPr lang="en-US" altLang="zh-TW" b="0" kern="0" dirty="0" smtClean="0">
                <a:solidFill>
                  <a:srgbClr val="C0C0C0"/>
                </a:solidFill>
              </a:rPr>
              <a:t>case, default, </a:t>
            </a:r>
            <a:r>
              <a:rPr lang="en-US" altLang="zh-TW" b="0" kern="0" dirty="0" err="1" smtClean="0">
                <a:solidFill>
                  <a:srgbClr val="C0C0C0"/>
                </a:solidFill>
              </a:rPr>
              <a:t>breaksw</a:t>
            </a:r>
            <a:r>
              <a:rPr lang="en-US" altLang="zh-TW" b="0" kern="0" dirty="0" smtClean="0">
                <a:solidFill>
                  <a:srgbClr val="C0C0C0"/>
                </a:solidFill>
              </a:rPr>
              <a:t>, </a:t>
            </a:r>
            <a:r>
              <a:rPr lang="en-US" altLang="zh-TW" b="0" kern="0" dirty="0" err="1" smtClean="0">
                <a:solidFill>
                  <a:srgbClr val="C0C0C0"/>
                </a:solidFill>
              </a:rPr>
              <a:t>endsw</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while</a:t>
            </a: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C0C0C0"/>
                </a:solidFill>
              </a:rPr>
              <a:t>if</a:t>
            </a:r>
          </a:p>
          <a:p>
            <a:pPr lvl="1">
              <a:lnSpc>
                <a:spcPct val="90000"/>
              </a:lnSpc>
              <a:spcBef>
                <a:spcPct val="0"/>
              </a:spcBef>
              <a:tabLst>
                <a:tab pos="2974975" algn="l"/>
              </a:tabLst>
            </a:pPr>
            <a:r>
              <a:rPr lang="en-US" altLang="zh-TW" b="0" kern="0" dirty="0" smtClean="0">
                <a:solidFill>
                  <a:srgbClr val="C0C0C0"/>
                </a:solidFill>
              </a:rPr>
              <a:t>then, else, </a:t>
            </a:r>
            <a:r>
              <a:rPr lang="en-US" altLang="zh-TW" b="0" kern="0" dirty="0" err="1" smtClean="0">
                <a:solidFill>
                  <a:srgbClr val="C0C0C0"/>
                </a:solidFill>
              </a:rPr>
              <a:t>endif</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switch</a:t>
            </a:r>
          </a:p>
          <a:p>
            <a:pPr lvl="1">
              <a:lnSpc>
                <a:spcPct val="90000"/>
              </a:lnSpc>
              <a:spcBef>
                <a:spcPct val="0"/>
              </a:spcBef>
              <a:tabLst>
                <a:tab pos="2974975" algn="l"/>
              </a:tabLst>
            </a:pPr>
            <a:r>
              <a:rPr lang="en-US" altLang="zh-TW" b="0" kern="0" dirty="0" smtClean="0">
                <a:solidFill>
                  <a:srgbClr val="C0C0C0"/>
                </a:solidFill>
              </a:rPr>
              <a:t>case, default, </a:t>
            </a:r>
            <a:r>
              <a:rPr lang="en-US" altLang="zh-TW" b="0" kern="0" dirty="0" err="1" smtClean="0">
                <a:solidFill>
                  <a:srgbClr val="C0C0C0"/>
                </a:solidFill>
              </a:rPr>
              <a:t>breaksw</a:t>
            </a:r>
            <a:r>
              <a:rPr lang="en-US" altLang="zh-TW" b="0" kern="0" dirty="0" smtClean="0">
                <a:solidFill>
                  <a:srgbClr val="C0C0C0"/>
                </a:solidFill>
              </a:rPr>
              <a:t>, </a:t>
            </a:r>
            <a:r>
              <a:rPr lang="en-US" altLang="zh-TW" b="0" kern="0" dirty="0" err="1" smtClean="0">
                <a:solidFill>
                  <a:srgbClr val="C0C0C0"/>
                </a:solidFill>
              </a:rPr>
              <a:t>endsw</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0066CC"/>
                </a:solidFill>
              </a:rPr>
              <a:t>while</a:t>
            </a:r>
          </a:p>
          <a:p>
            <a:pPr lvl="1">
              <a:lnSpc>
                <a:spcPct val="90000"/>
              </a:lnSpc>
              <a:spcBef>
                <a:spcPct val="0"/>
              </a:spcBef>
              <a:tabLst>
                <a:tab pos="2974975" algn="l"/>
              </a:tabLst>
            </a:pPr>
            <a:r>
              <a:rPr lang="en-US" altLang="zh-TW" b="0" kern="0" dirty="0" smtClean="0">
                <a:solidFill>
                  <a:srgbClr val="0066CC"/>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solidFill>
                  <a:srgbClr val="C0C0C0"/>
                </a:solidFill>
              </a:rPr>
              <a:t>But some are unfamiliar</a:t>
            </a:r>
            <a:r>
              <a:rPr lang="en-US" altLang="zh-TW" b="0" kern="0" dirty="0" smtClean="0">
                <a:solidFill>
                  <a:srgbClr val="C0C0C0"/>
                </a:solidFill>
              </a:rPr>
              <a:t> </a:t>
            </a:r>
            <a:r>
              <a:rPr lang="en-US" altLang="zh-TW" sz="4000" b="0" kern="0" dirty="0" smtClean="0">
                <a:solidFill>
                  <a:srgbClr val="C0C0C0"/>
                </a:solidFill>
              </a:rPr>
              <a:t>(to C users):</a:t>
            </a:r>
          </a:p>
          <a:p>
            <a:pPr>
              <a:lnSpc>
                <a:spcPct val="90000"/>
              </a:lnSpc>
              <a:spcBef>
                <a:spcPct val="0"/>
              </a:spcBef>
              <a:tabLst>
                <a:tab pos="2974975" algn="l"/>
              </a:tabLst>
            </a:pPr>
            <a:r>
              <a:rPr lang="en-US" altLang="zh-TW" sz="3600" b="0" kern="0" dirty="0" err="1" smtClean="0">
                <a:solidFill>
                  <a:srgbClr val="C0C0C0"/>
                </a:solidFill>
              </a:rPr>
              <a:t>foreach</a:t>
            </a:r>
            <a:endParaRPr lang="en-US" altLang="zh-TW" sz="3600" b="0" kern="0" dirty="0" smtClean="0">
              <a:solidFill>
                <a:srgbClr val="C0C0C0"/>
              </a:solidFill>
            </a:endParaRP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spcBef>
                <a:spcPct val="0"/>
              </a:spcBef>
              <a:buFontTx/>
              <a:buNone/>
              <a:tabLst>
                <a:tab pos="2974975" algn="l"/>
              </a:tabLst>
            </a:pPr>
            <a:endParaRPr lang="en-US" altLang="zh-TW" sz="3600" b="0" kern="0" dirty="0" smtClean="0">
              <a:solidFill>
                <a:srgbClr val="C0C0C0"/>
              </a:solidFill>
            </a:endParaRPr>
          </a:p>
        </p:txBody>
      </p:sp>
    </p:spTree>
    <p:extLst>
      <p:ext uri="{BB962C8B-B14F-4D97-AF65-F5344CB8AC3E}">
        <p14:creationId xmlns:p14="http://schemas.microsoft.com/office/powerpoint/2010/main" val="914486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control flow</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7" name="Rectangle 3"/>
          <p:cNvSpPr txBox="1">
            <a:spLocks noChangeArrowheads="1"/>
          </p:cNvSpPr>
          <p:nvPr/>
        </p:nvSpPr>
        <p:spPr bwMode="auto">
          <a:xfrm>
            <a:off x="152400" y="9906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buFontTx/>
              <a:buNone/>
              <a:tabLst>
                <a:tab pos="2974975" algn="l"/>
              </a:tabLst>
            </a:pPr>
            <a:r>
              <a:rPr lang="en-US" altLang="zh-TW" sz="4000" b="0" kern="0" dirty="0" smtClean="0">
                <a:solidFill>
                  <a:srgbClr val="C0C0C0"/>
                </a:solidFill>
              </a:rPr>
              <a:t>Some commands are familiar (to users of C):</a:t>
            </a:r>
          </a:p>
          <a:p>
            <a:pPr>
              <a:lnSpc>
                <a:spcPct val="90000"/>
              </a:lnSpc>
              <a:spcBef>
                <a:spcPct val="0"/>
              </a:spcBef>
              <a:tabLst>
                <a:tab pos="2974975" algn="l"/>
              </a:tabLst>
            </a:pPr>
            <a:r>
              <a:rPr lang="en-US" altLang="zh-TW" sz="3600" b="0" kern="0" dirty="0" smtClean="0">
                <a:solidFill>
                  <a:srgbClr val="C0C0C0"/>
                </a:solidFill>
              </a:rPr>
              <a:t>if</a:t>
            </a:r>
          </a:p>
          <a:p>
            <a:pPr lvl="1">
              <a:lnSpc>
                <a:spcPct val="90000"/>
              </a:lnSpc>
              <a:spcBef>
                <a:spcPct val="0"/>
              </a:spcBef>
              <a:tabLst>
                <a:tab pos="2974975" algn="l"/>
              </a:tabLst>
            </a:pPr>
            <a:r>
              <a:rPr lang="en-US" altLang="zh-TW" b="0" kern="0" dirty="0" smtClean="0">
                <a:solidFill>
                  <a:srgbClr val="C0C0C0"/>
                </a:solidFill>
              </a:rPr>
              <a:t>then, else, </a:t>
            </a:r>
            <a:r>
              <a:rPr lang="en-US" altLang="zh-TW" b="0" kern="0" dirty="0" err="1" smtClean="0">
                <a:solidFill>
                  <a:srgbClr val="C0C0C0"/>
                </a:solidFill>
              </a:rPr>
              <a:t>endif</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switch</a:t>
            </a:r>
          </a:p>
          <a:p>
            <a:pPr lvl="1">
              <a:lnSpc>
                <a:spcPct val="90000"/>
              </a:lnSpc>
              <a:spcBef>
                <a:spcPct val="0"/>
              </a:spcBef>
              <a:tabLst>
                <a:tab pos="2974975" algn="l"/>
              </a:tabLst>
            </a:pPr>
            <a:r>
              <a:rPr lang="en-US" altLang="zh-TW" b="0" kern="0" dirty="0" smtClean="0">
                <a:solidFill>
                  <a:srgbClr val="C0C0C0"/>
                </a:solidFill>
              </a:rPr>
              <a:t>case, default, </a:t>
            </a:r>
            <a:r>
              <a:rPr lang="en-US" altLang="zh-TW" b="0" kern="0" dirty="0" err="1" smtClean="0">
                <a:solidFill>
                  <a:srgbClr val="C0C0C0"/>
                </a:solidFill>
              </a:rPr>
              <a:t>breaksw</a:t>
            </a:r>
            <a:r>
              <a:rPr lang="en-US" altLang="zh-TW" b="0" kern="0" dirty="0" smtClean="0">
                <a:solidFill>
                  <a:srgbClr val="C0C0C0"/>
                </a:solidFill>
              </a:rPr>
              <a:t>, </a:t>
            </a:r>
            <a:r>
              <a:rPr lang="en-US" altLang="zh-TW" b="0" kern="0" dirty="0" err="1" smtClean="0">
                <a:solidFill>
                  <a:srgbClr val="C0C0C0"/>
                </a:solidFill>
              </a:rPr>
              <a:t>endsw</a:t>
            </a:r>
            <a:endParaRPr lang="en-US" altLang="zh-TW" b="0" kern="0" dirty="0" smtClean="0">
              <a:solidFill>
                <a:srgbClr val="C0C0C0"/>
              </a:solidFill>
            </a:endParaRPr>
          </a:p>
          <a:p>
            <a:pPr>
              <a:lnSpc>
                <a:spcPct val="90000"/>
              </a:lnSpc>
              <a:spcBef>
                <a:spcPct val="0"/>
              </a:spcBef>
              <a:tabLst>
                <a:tab pos="2974975" algn="l"/>
              </a:tabLst>
            </a:pPr>
            <a:r>
              <a:rPr lang="en-US" altLang="zh-TW" sz="3600" b="0" kern="0" dirty="0" smtClean="0">
                <a:solidFill>
                  <a:srgbClr val="C0C0C0"/>
                </a:solidFill>
              </a:rPr>
              <a:t>while</a:t>
            </a:r>
          </a:p>
          <a:p>
            <a:pPr lvl="1">
              <a:lnSpc>
                <a:spcPct val="90000"/>
              </a:lnSpc>
              <a:spcBef>
                <a:spcPct val="0"/>
              </a:spcBef>
              <a:tabLst>
                <a:tab pos="2974975" algn="l"/>
              </a:tabLst>
            </a:pPr>
            <a:r>
              <a:rPr lang="en-US" altLang="zh-TW" b="0" kern="0" dirty="0" smtClean="0">
                <a:solidFill>
                  <a:srgbClr val="C0C0C0"/>
                </a:solidFill>
              </a:rPr>
              <a:t>continue, break, end</a:t>
            </a:r>
          </a:p>
          <a:p>
            <a:pPr>
              <a:lnSpc>
                <a:spcPct val="90000"/>
              </a:lnSpc>
              <a:buFontTx/>
              <a:buNone/>
              <a:tabLst>
                <a:tab pos="2974975" algn="l"/>
              </a:tabLst>
            </a:pPr>
            <a:endParaRPr lang="en-US" altLang="zh-TW" sz="1800" b="0" kern="0" dirty="0" smtClean="0">
              <a:solidFill>
                <a:srgbClr val="C0C0C0"/>
              </a:solidFill>
            </a:endParaRPr>
          </a:p>
          <a:p>
            <a:pPr>
              <a:lnSpc>
                <a:spcPct val="90000"/>
              </a:lnSpc>
              <a:buFontTx/>
              <a:buNone/>
              <a:tabLst>
                <a:tab pos="2974975" algn="l"/>
              </a:tabLst>
            </a:pPr>
            <a:r>
              <a:rPr lang="en-US" altLang="zh-TW" sz="4000" b="0" kern="0" dirty="0" smtClean="0"/>
              <a:t>But some are unfamiliar</a:t>
            </a:r>
            <a:r>
              <a:rPr lang="en-US" altLang="zh-TW" b="0" kern="0" dirty="0" smtClean="0"/>
              <a:t> </a:t>
            </a:r>
            <a:r>
              <a:rPr lang="en-US" altLang="zh-TW" sz="4000" b="0" kern="0" dirty="0" smtClean="0"/>
              <a:t>(to C users):</a:t>
            </a:r>
          </a:p>
          <a:p>
            <a:pPr>
              <a:lnSpc>
                <a:spcPct val="90000"/>
              </a:lnSpc>
              <a:spcBef>
                <a:spcPct val="0"/>
              </a:spcBef>
              <a:tabLst>
                <a:tab pos="2974975" algn="l"/>
              </a:tabLst>
            </a:pPr>
            <a:r>
              <a:rPr lang="en-US" altLang="zh-TW" sz="3600" b="0" kern="0" dirty="0" err="1" smtClean="0">
                <a:solidFill>
                  <a:srgbClr val="FF0000"/>
                </a:solidFill>
              </a:rPr>
              <a:t>foreach</a:t>
            </a:r>
            <a:endParaRPr lang="en-US" altLang="zh-TW" sz="3600" b="0" kern="0" dirty="0" smtClean="0">
              <a:solidFill>
                <a:srgbClr val="FF0000"/>
              </a:solidFill>
            </a:endParaRPr>
          </a:p>
          <a:p>
            <a:pPr lvl="1">
              <a:lnSpc>
                <a:spcPct val="90000"/>
              </a:lnSpc>
              <a:spcBef>
                <a:spcPct val="0"/>
              </a:spcBef>
              <a:tabLst>
                <a:tab pos="2974975" algn="l"/>
              </a:tabLst>
            </a:pPr>
            <a:r>
              <a:rPr lang="en-US" altLang="zh-TW" b="0" kern="0" dirty="0" smtClean="0"/>
              <a:t>continue, break, end</a:t>
            </a:r>
          </a:p>
          <a:p>
            <a:pPr>
              <a:lnSpc>
                <a:spcPct val="90000"/>
              </a:lnSpc>
              <a:spcBef>
                <a:spcPct val="0"/>
              </a:spcBef>
              <a:buFontTx/>
              <a:buNone/>
              <a:tabLst>
                <a:tab pos="2974975" algn="l"/>
              </a:tabLst>
            </a:pPr>
            <a:endParaRPr lang="en-US" altLang="zh-TW" sz="3600" b="0" kern="0" dirty="0" smtClean="0"/>
          </a:p>
        </p:txBody>
      </p:sp>
    </p:spTree>
    <p:extLst>
      <p:ext uri="{BB962C8B-B14F-4D97-AF65-F5344CB8AC3E}">
        <p14:creationId xmlns:p14="http://schemas.microsoft.com/office/powerpoint/2010/main" val="3807593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76200"/>
            <a:ext cx="8229600" cy="1143000"/>
          </a:xfrm>
        </p:spPr>
        <p:txBody>
          <a:bodyPr/>
          <a:lstStyle/>
          <a:p>
            <a:r>
              <a:rPr lang="en-US" altLang="zh-CN" sz="4800" b="1" smtClean="0">
                <a:solidFill>
                  <a:srgbClr val="0066CC"/>
                </a:solidFill>
                <a:ea typeface="SimSun" pitchFamily="2" charset="-122"/>
              </a:rPr>
              <a:t>foreach</a:t>
            </a:r>
          </a:p>
        </p:txBody>
      </p:sp>
      <p:sp>
        <p:nvSpPr>
          <p:cNvPr id="78851" name="Rectangle 3"/>
          <p:cNvSpPr>
            <a:spLocks noGrp="1" noChangeArrowheads="1"/>
          </p:cNvSpPr>
          <p:nvPr>
            <p:ph type="body" idx="1"/>
          </p:nvPr>
        </p:nvSpPr>
        <p:spPr>
          <a:xfrm>
            <a:off x="304800" y="1325563"/>
            <a:ext cx="8610600" cy="4724400"/>
          </a:xfrm>
        </p:spPr>
        <p:txBody>
          <a:bodyPr/>
          <a:lstStyle/>
          <a:p>
            <a:pPr>
              <a:buFontTx/>
              <a:buNone/>
            </a:pPr>
            <a:r>
              <a:rPr lang="en-US" altLang="zh-CN" sz="2800" i="1" dirty="0" smtClean="0">
                <a:ea typeface="SimSun" pitchFamily="2" charset="-122"/>
              </a:rPr>
              <a:t>The </a:t>
            </a:r>
            <a:r>
              <a:rPr lang="en-US" altLang="zh-CN" sz="2800" i="1" dirty="0" err="1" smtClean="0">
                <a:ea typeface="SimSun" pitchFamily="2" charset="-122"/>
              </a:rPr>
              <a:t>foreach</a:t>
            </a:r>
            <a:r>
              <a:rPr lang="en-US" altLang="zh-CN" sz="2800" i="1" dirty="0" smtClean="0">
                <a:ea typeface="SimSun" pitchFamily="2" charset="-122"/>
              </a:rPr>
              <a:t> loop:</a:t>
            </a:r>
          </a:p>
          <a:p>
            <a:pPr>
              <a:buFontTx/>
              <a:buNone/>
            </a:pPr>
            <a:endParaRPr lang="en-US" altLang="zh-CN" sz="900" dirty="0" smtClean="0">
              <a:ea typeface="SimSun" pitchFamily="2" charset="-122"/>
            </a:endParaRPr>
          </a:p>
          <a:p>
            <a:pPr lvl="1">
              <a:buFont typeface="Monotype Sorts"/>
              <a:buNone/>
            </a:pPr>
            <a:r>
              <a:rPr lang="en-US" altLang="zh-CN" sz="3200" dirty="0" err="1" smtClean="0">
                <a:latin typeface="High Tower Text" pitchFamily="18" charset="0"/>
                <a:ea typeface="SimSun" pitchFamily="2" charset="-122"/>
              </a:rPr>
              <a:t>foreach</a:t>
            </a:r>
            <a:r>
              <a:rPr lang="en-US" altLang="zh-CN" sz="3200" dirty="0" smtClean="0">
                <a:latin typeface="High Tower Text" pitchFamily="18" charset="0"/>
                <a:ea typeface="SimSun" pitchFamily="2" charset="-122"/>
              </a:rPr>
              <a:t> </a:t>
            </a:r>
            <a:r>
              <a:rPr lang="en-US" altLang="zh-CN" sz="3200" dirty="0" err="1" smtClean="0">
                <a:latin typeface="High Tower Text" pitchFamily="18" charset="0"/>
                <a:ea typeface="SimSun" pitchFamily="2" charset="-122"/>
              </a:rPr>
              <a:t>var</a:t>
            </a:r>
            <a:r>
              <a:rPr lang="en-US" altLang="zh-CN" sz="3200" dirty="0" smtClean="0">
                <a:latin typeface="High Tower Text" pitchFamily="18" charset="0"/>
                <a:ea typeface="SimSun" pitchFamily="2" charset="-122"/>
              </a:rPr>
              <a:t> ( </a:t>
            </a:r>
            <a:r>
              <a:rPr lang="en-US" altLang="zh-CN" sz="3200" dirty="0" err="1" smtClean="0">
                <a:latin typeface="High Tower Text" pitchFamily="18" charset="0"/>
                <a:ea typeface="SimSun" pitchFamily="2" charset="-122"/>
              </a:rPr>
              <a:t>arrayVariable</a:t>
            </a:r>
            <a:r>
              <a:rPr lang="en-US" altLang="zh-CN" sz="3200" dirty="0" smtClean="0">
                <a:latin typeface="High Tower Text" pitchFamily="18" charset="0"/>
                <a:ea typeface="SimSun" pitchFamily="2" charset="-122"/>
              </a:rPr>
              <a:t> OR wordlist )</a:t>
            </a:r>
          </a:p>
          <a:p>
            <a:pPr lvl="1">
              <a:buFont typeface="Monotype Sorts"/>
              <a:buNone/>
            </a:pPr>
            <a:r>
              <a:rPr lang="en-US" altLang="zh-CN" sz="3200" dirty="0" smtClean="0">
                <a:latin typeface="High Tower Text" pitchFamily="18" charset="0"/>
                <a:ea typeface="SimSun" pitchFamily="2" charset="-122"/>
              </a:rPr>
              <a:t>	command(s)</a:t>
            </a:r>
          </a:p>
          <a:p>
            <a:pPr lvl="1">
              <a:buFont typeface="Monotype Sorts"/>
              <a:buNone/>
            </a:pPr>
            <a:r>
              <a:rPr lang="en-US" altLang="zh-CN" sz="3200" dirty="0" smtClean="0">
                <a:latin typeface="High Tower Text" pitchFamily="18" charset="0"/>
                <a:ea typeface="SimSun" pitchFamily="2" charset="-122"/>
              </a:rPr>
              <a:t>end</a:t>
            </a:r>
          </a:p>
          <a:p>
            <a:pPr lvl="1">
              <a:buFont typeface="Monotype Sorts"/>
              <a:buNone/>
            </a:pPr>
            <a:endParaRPr lang="en-US" altLang="zh-CN" sz="3200" dirty="0" smtClean="0">
              <a:latin typeface="High Tower Text" pitchFamily="18" charset="0"/>
              <a:ea typeface="SimSun"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76200"/>
            <a:ext cx="8229600" cy="1143000"/>
          </a:xfrm>
        </p:spPr>
        <p:txBody>
          <a:bodyPr/>
          <a:lstStyle/>
          <a:p>
            <a:r>
              <a:rPr lang="en-US" altLang="zh-CN" sz="4800" b="1" smtClean="0">
                <a:solidFill>
                  <a:srgbClr val="0066CC"/>
                </a:solidFill>
                <a:ea typeface="SimSun" pitchFamily="2" charset="-122"/>
              </a:rPr>
              <a:t>foreach</a:t>
            </a:r>
          </a:p>
        </p:txBody>
      </p:sp>
      <p:sp>
        <p:nvSpPr>
          <p:cNvPr id="79875" name="Rectangle 3"/>
          <p:cNvSpPr>
            <a:spLocks noGrp="1" noChangeArrowheads="1"/>
          </p:cNvSpPr>
          <p:nvPr>
            <p:ph type="body" idx="1"/>
          </p:nvPr>
        </p:nvSpPr>
        <p:spPr>
          <a:xfrm>
            <a:off x="304800" y="1325563"/>
            <a:ext cx="8610600" cy="5227637"/>
          </a:xfrm>
        </p:spPr>
        <p:txBody>
          <a:bodyPr/>
          <a:lstStyle/>
          <a:p>
            <a:pPr>
              <a:buFontTx/>
              <a:buNone/>
            </a:pPr>
            <a:r>
              <a:rPr lang="en-US" altLang="zh-CN" sz="2800" i="1" dirty="0" smtClean="0">
                <a:ea typeface="SimSun" pitchFamily="2" charset="-122"/>
              </a:rPr>
              <a:t>Example of the </a:t>
            </a:r>
            <a:r>
              <a:rPr lang="en-US" altLang="zh-CN" sz="2800" i="1" dirty="0" err="1" smtClean="0">
                <a:ea typeface="SimSun" pitchFamily="2" charset="-122"/>
              </a:rPr>
              <a:t>foreach</a:t>
            </a:r>
            <a:r>
              <a:rPr lang="en-US" altLang="zh-CN" sz="2800" i="1" dirty="0" smtClean="0">
                <a:ea typeface="SimSun" pitchFamily="2" charset="-122"/>
              </a:rPr>
              <a:t> loop:</a:t>
            </a:r>
          </a:p>
          <a:p>
            <a:pPr>
              <a:buFontTx/>
              <a:buNone/>
            </a:pPr>
            <a:endParaRPr lang="en-US" altLang="zh-CN" sz="900" dirty="0" smtClean="0">
              <a:ea typeface="SimSun" pitchFamily="2" charset="-122"/>
            </a:endParaRPr>
          </a:p>
          <a:p>
            <a:pPr lvl="1">
              <a:lnSpc>
                <a:spcPct val="90000"/>
              </a:lnSpc>
              <a:buFont typeface="Monotype Sorts"/>
              <a:buNone/>
            </a:pPr>
            <a:r>
              <a:rPr lang="en-US" altLang="zh-CN" sz="3200" dirty="0" smtClean="0">
                <a:latin typeface="Times New Roman" pitchFamily="18" charset="0"/>
                <a:ea typeface="SimSun" pitchFamily="2" charset="-122"/>
              </a:rPr>
              <a:t>#</a:t>
            </a:r>
            <a:r>
              <a:rPr lang="en-US" altLang="zh-CN" sz="3200" dirty="0" smtClean="0">
                <a:latin typeface="High Tower Text" pitchFamily="18" charset="0"/>
                <a:ea typeface="SimSun" pitchFamily="2" charset="-122"/>
              </a:rPr>
              <a:t>!/bin/</a:t>
            </a:r>
            <a:r>
              <a:rPr lang="en-US" altLang="zh-CN" sz="3200" dirty="0" err="1" smtClean="0">
                <a:latin typeface="High Tower Text" pitchFamily="18" charset="0"/>
                <a:ea typeface="SimSun" pitchFamily="2" charset="-122"/>
              </a:rPr>
              <a:t>tcsh</a:t>
            </a:r>
            <a:endParaRPr lang="en-US" altLang="zh-CN" sz="3200" dirty="0" smtClean="0">
              <a:latin typeface="High Tower Text" pitchFamily="18" charset="0"/>
              <a:ea typeface="SimSun" pitchFamily="2" charset="-122"/>
            </a:endParaRPr>
          </a:p>
          <a:p>
            <a:pPr lvl="1">
              <a:lnSpc>
                <a:spcPct val="90000"/>
              </a:lnSpc>
              <a:buFont typeface="Monotype Sorts"/>
              <a:buNone/>
            </a:pPr>
            <a:r>
              <a:rPr lang="en-US" altLang="zh-CN" sz="3200" dirty="0" err="1" smtClean="0">
                <a:latin typeface="High Tower Text" pitchFamily="18" charset="0"/>
                <a:ea typeface="SimSun" pitchFamily="2" charset="-122"/>
              </a:rPr>
              <a:t>foreach</a:t>
            </a:r>
            <a:r>
              <a:rPr lang="en-US" altLang="zh-CN" sz="3200" dirty="0" smtClean="0">
                <a:latin typeface="High Tower Text" pitchFamily="18" charset="0"/>
                <a:ea typeface="SimSun" pitchFamily="2" charset="-122"/>
              </a:rPr>
              <a:t> person (Bob Susan Joe)</a:t>
            </a:r>
          </a:p>
          <a:p>
            <a:pPr lvl="1">
              <a:lnSpc>
                <a:spcPct val="90000"/>
              </a:lnSpc>
              <a:buFont typeface="Monotype Sorts"/>
              <a:buNone/>
            </a:pPr>
            <a:r>
              <a:rPr lang="en-US" altLang="zh-CN" sz="3200" dirty="0" smtClean="0">
                <a:latin typeface="High Tower Text" pitchFamily="18" charset="0"/>
                <a:ea typeface="SimSun" pitchFamily="2" charset="-122"/>
              </a:rPr>
              <a:t>	echo Hello </a:t>
            </a:r>
            <a:r>
              <a:rPr lang="en-US" altLang="zh-CN" sz="3200" dirty="0" smtClean="0">
                <a:latin typeface="Times New Roman" pitchFamily="18" charset="0"/>
                <a:ea typeface="SimSun" pitchFamily="2" charset="-122"/>
              </a:rPr>
              <a:t>$</a:t>
            </a:r>
            <a:r>
              <a:rPr lang="en-US" altLang="zh-CN" sz="3200" dirty="0" smtClean="0">
                <a:latin typeface="High Tower Text" pitchFamily="18" charset="0"/>
                <a:ea typeface="SimSun" pitchFamily="2" charset="-122"/>
              </a:rPr>
              <a:t>person</a:t>
            </a:r>
          </a:p>
          <a:p>
            <a:pPr lvl="1">
              <a:lnSpc>
                <a:spcPct val="90000"/>
              </a:lnSpc>
              <a:buFont typeface="Monotype Sorts"/>
              <a:buNone/>
            </a:pPr>
            <a:r>
              <a:rPr lang="en-US" altLang="zh-CN" sz="3200" dirty="0" smtClean="0">
                <a:latin typeface="High Tower Text" pitchFamily="18" charset="0"/>
                <a:ea typeface="SimSun" pitchFamily="2" charset="-122"/>
              </a:rPr>
              <a:t>end</a:t>
            </a:r>
          </a:p>
          <a:p>
            <a:pPr lvl="1">
              <a:lnSpc>
                <a:spcPct val="90000"/>
              </a:lnSpc>
              <a:buFont typeface="Monotype Sorts"/>
              <a:buNone/>
            </a:pPr>
            <a:endParaRPr lang="en-US" altLang="zh-CN" sz="2000" dirty="0" smtClean="0">
              <a:ea typeface="SimSun" pitchFamily="2" charset="-122"/>
            </a:endParaRPr>
          </a:p>
          <a:p>
            <a:pPr>
              <a:lnSpc>
                <a:spcPct val="90000"/>
              </a:lnSpc>
              <a:buFont typeface="Monotype Sorts"/>
              <a:buNone/>
            </a:pPr>
            <a:r>
              <a:rPr lang="en-US" altLang="zh-CN" sz="2800" i="1" dirty="0" smtClean="0">
                <a:ea typeface="SimSun" pitchFamily="2" charset="-122"/>
              </a:rPr>
              <a:t>Output:</a:t>
            </a:r>
          </a:p>
          <a:p>
            <a:pPr>
              <a:lnSpc>
                <a:spcPct val="90000"/>
              </a:lnSpc>
              <a:buFont typeface="Monotype Sorts"/>
              <a:buNone/>
            </a:pPr>
            <a:r>
              <a:rPr lang="en-US" altLang="zh-CN" dirty="0" smtClean="0">
                <a:latin typeface="High Tower Text" pitchFamily="18" charset="0"/>
                <a:ea typeface="SimSun" pitchFamily="2" charset="-122"/>
              </a:rPr>
              <a:t>		Hello Bob</a:t>
            </a:r>
          </a:p>
          <a:p>
            <a:pPr>
              <a:lnSpc>
                <a:spcPct val="90000"/>
              </a:lnSpc>
              <a:buFont typeface="Monotype Sorts"/>
              <a:buNone/>
            </a:pPr>
            <a:r>
              <a:rPr lang="en-US" altLang="zh-CN" dirty="0" smtClean="0">
                <a:latin typeface="High Tower Text" pitchFamily="18" charset="0"/>
                <a:ea typeface="SimSun" pitchFamily="2" charset="-122"/>
              </a:rPr>
              <a:t>		Hello Susan</a:t>
            </a:r>
          </a:p>
          <a:p>
            <a:pPr>
              <a:lnSpc>
                <a:spcPct val="90000"/>
              </a:lnSpc>
              <a:buFont typeface="Monotype Sorts"/>
              <a:buNone/>
            </a:pPr>
            <a:r>
              <a:rPr lang="en-US" altLang="zh-CN" dirty="0" smtClean="0">
                <a:latin typeface="High Tower Text" pitchFamily="18" charset="0"/>
                <a:ea typeface="SimSun" pitchFamily="2" charset="-122"/>
              </a:rPr>
              <a:t>		Hello Joe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br>
              <a:rPr lang="en-US" altLang="zh-TW" sz="2800" i="1" dirty="0" smtClean="0"/>
            </a:b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filenname</a:t>
            </a:r>
            <a:r>
              <a:rPr lang="en-US" altLang="zh-TW" dirty="0" smtClean="0">
                <a:latin typeface="High Tower Text" pitchFamily="18" charset="0"/>
              </a:rPr>
              <a:t> (</a:t>
            </a:r>
            <a:r>
              <a:rPr lang="en-US" altLang="zh-TW" dirty="0" smtClean="0">
                <a:solidFill>
                  <a:srgbClr val="0033CC"/>
                </a:solidFill>
                <a:latin typeface="High Tower Text" pitchFamily="18" charset="0"/>
              </a:rPr>
              <a:t>file</a:t>
            </a:r>
            <a:r>
              <a:rPr lang="en-US" altLang="zh-TW" dirty="0" smtClean="0">
                <a:solidFill>
                  <a:srgbClr val="0033CC"/>
                </a:solidFill>
                <a:latin typeface="Times New Roman" pitchFamily="18" charset="0"/>
                <a:cs typeface="Times New Roman" pitchFamily="18" charset="0"/>
              </a:rPr>
              <a:t>1</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2</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3</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4</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filename | </a:t>
            </a:r>
            <a:r>
              <a:rPr lang="en-US" altLang="zh-TW" dirty="0" err="1" smtClean="0">
                <a:latin typeface="High Tower Text" pitchFamily="18" charset="0"/>
              </a:rPr>
              <a:t>wc</a:t>
            </a:r>
            <a:endParaRPr lang="en-US" altLang="zh-TW" dirty="0" smtClean="0">
              <a:latin typeface="High Tower Text" pitchFamily="18" charset="0"/>
            </a:endParaRPr>
          </a:p>
          <a:p>
            <a:pPr eaLnBrk="1" hangingPunct="1">
              <a:spcBef>
                <a:spcPct val="0"/>
              </a:spcBef>
              <a:buFontTx/>
              <a:buNone/>
            </a:pPr>
            <a:r>
              <a:rPr lang="en-US" altLang="zh-TW" dirty="0" smtClean="0">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file(*)</a:t>
            </a:r>
          </a:p>
          <a:p>
            <a:pPr eaLnBrk="1" hangingPunct="1">
              <a:spcBef>
                <a:spcPct val="0"/>
              </a:spcBef>
              <a:buFontTx/>
              <a:buNone/>
            </a:pPr>
            <a:r>
              <a:rPr lang="en-US" altLang="zh-TW" dirty="0" smtClean="0">
                <a:solidFill>
                  <a:schemeClr val="bg1"/>
                </a:solidFill>
                <a:latin typeface="High Tower Text" pitchFamily="18" charset="0"/>
              </a:rPr>
              <a:t>		   echo There is a file named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file</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900" dirty="0" smtClean="0">
              <a:solidFill>
                <a:schemeClr val="bg1"/>
              </a:solidFill>
              <a:latin typeface="High Tower Text" pitchFamily="18" charset="0"/>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4267200" y="3375453"/>
            <a:ext cx="4569941" cy="2971800"/>
          </a:xfrm>
          <a:prstGeom prst="wedgeRectCallout">
            <a:avLst>
              <a:gd name="adj1" fmla="val -8513"/>
              <a:gd name="adj2" fmla="val -80145"/>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 set of file names. We know this because they get sent to</a:t>
            </a:r>
            <a:r>
              <a:rPr kumimoji="0" lang="en-US" altLang="zh-TW" sz="3600" b="0" dirty="0" smtClean="0">
                <a:latin typeface="Arial Narrow" pitchFamily="34" charset="0"/>
              </a:rPr>
              <a:t> “cat</a:t>
            </a:r>
            <a:r>
              <a:rPr kumimoji="0" lang="en-US" altLang="zh-TW" sz="3600" b="0" dirty="0" smtClean="0">
                <a:solidFill>
                  <a:schemeClr val="tx2"/>
                </a:solidFill>
                <a:latin typeface="Arial Narrow" pitchFamily="34" charset="0"/>
              </a:rPr>
              <a:t>” (not because the names begin with “file”).</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24396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0" indent="346075"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filenname</a:t>
            </a:r>
            <a:r>
              <a:rPr lang="en-US" altLang="zh-TW" dirty="0" smtClean="0">
                <a:latin typeface="High Tower Text" pitchFamily="18" charset="0"/>
              </a:rPr>
              <a:t> (</a:t>
            </a:r>
            <a:r>
              <a:rPr lang="en-US" altLang="zh-TW" dirty="0" smtClean="0">
                <a:solidFill>
                  <a:srgbClr val="0033CC"/>
                </a:solidFill>
                <a:latin typeface="High Tower Text" pitchFamily="18" charset="0"/>
              </a:rPr>
              <a:t>file</a:t>
            </a:r>
            <a:r>
              <a:rPr lang="en-US" altLang="zh-TW" dirty="0" smtClean="0">
                <a:solidFill>
                  <a:srgbClr val="0033CC"/>
                </a:solidFill>
                <a:latin typeface="Times New Roman" pitchFamily="18" charset="0"/>
                <a:cs typeface="Times New Roman" pitchFamily="18" charset="0"/>
              </a:rPr>
              <a:t>1</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2</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3</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4</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a:t>
            </a:r>
            <a:r>
              <a:rPr lang="en-US" altLang="zh-TW" dirty="0" smtClean="0">
                <a:solidFill>
                  <a:srgbClr val="FF0000"/>
                </a:solidFill>
                <a:latin typeface="High Tower Text" pitchFamily="18" charset="0"/>
              </a:rPr>
              <a:t>cat</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filename | </a:t>
            </a:r>
            <a:r>
              <a:rPr lang="en-US" altLang="zh-TW" dirty="0" err="1" smtClean="0">
                <a:latin typeface="High Tower Text" pitchFamily="18" charset="0"/>
              </a:rPr>
              <a:t>wc</a:t>
            </a:r>
            <a:endParaRPr lang="en-US" altLang="zh-TW" dirty="0" smtClean="0">
              <a:latin typeface="High Tower Text" pitchFamily="18" charset="0"/>
            </a:endParaRPr>
          </a:p>
          <a:p>
            <a:pPr eaLnBrk="1" hangingPunct="1">
              <a:spcBef>
                <a:spcPct val="0"/>
              </a:spcBef>
              <a:buFontTx/>
              <a:buNone/>
            </a:pPr>
            <a:r>
              <a:rPr lang="en-US" altLang="zh-TW" dirty="0" smtClean="0">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file(*)</a:t>
            </a:r>
          </a:p>
          <a:p>
            <a:pPr eaLnBrk="1" hangingPunct="1">
              <a:spcBef>
                <a:spcPct val="0"/>
              </a:spcBef>
              <a:buFontTx/>
              <a:buNone/>
            </a:pPr>
            <a:r>
              <a:rPr lang="en-US" altLang="zh-TW" dirty="0" smtClean="0">
                <a:solidFill>
                  <a:schemeClr val="bg1"/>
                </a:solidFill>
                <a:latin typeface="High Tower Text" pitchFamily="18" charset="0"/>
              </a:rPr>
              <a:t>		   echo There is a file named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file</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900" dirty="0" smtClean="0">
              <a:solidFill>
                <a:schemeClr val="bg1"/>
              </a:solidFill>
              <a:latin typeface="High Tower Text" pitchFamily="18" charset="0"/>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4267200" y="3375453"/>
            <a:ext cx="4569941" cy="2971800"/>
          </a:xfrm>
          <a:prstGeom prst="wedgeRectCallout">
            <a:avLst>
              <a:gd name="adj1" fmla="val -8513"/>
              <a:gd name="adj2" fmla="val -80145"/>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 set of file names. We know this because they get sent to “</a:t>
            </a:r>
            <a:r>
              <a:rPr kumimoji="0" lang="en-US" altLang="zh-TW" sz="3600" b="0" dirty="0" smtClean="0">
                <a:solidFill>
                  <a:srgbClr val="FF0000"/>
                </a:solidFill>
                <a:latin typeface="Arial Narrow" pitchFamily="34" charset="0"/>
              </a:rPr>
              <a:t>cat</a:t>
            </a:r>
            <a:r>
              <a:rPr kumimoji="0" lang="en-US" altLang="zh-TW" sz="3600" b="0" dirty="0" smtClean="0">
                <a:solidFill>
                  <a:schemeClr val="tx2"/>
                </a:solidFill>
                <a:latin typeface="Arial Narrow" pitchFamily="34" charset="0"/>
              </a:rPr>
              <a:t>” (not because the names begin with “file”).</a:t>
            </a:r>
            <a:endParaRPr kumimoji="0" lang="en-US" altLang="zh-TW" sz="3600" b="0" dirty="0">
              <a:solidFill>
                <a:schemeClr val="tx2"/>
              </a:solidFill>
              <a:latin typeface="Arial Narrow" pitchFamily="34" charset="0"/>
            </a:endParaRPr>
          </a:p>
        </p:txBody>
      </p:sp>
      <p:cxnSp>
        <p:nvCxnSpPr>
          <p:cNvPr id="3" name="Straight Arrow Connector 2"/>
          <p:cNvCxnSpPr/>
          <p:nvPr/>
        </p:nvCxnSpPr>
        <p:spPr bwMode="auto">
          <a:xfrm flipH="1" flipV="1">
            <a:off x="2209800" y="2895600"/>
            <a:ext cx="4876800" cy="188955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1305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br>
              <a:rPr lang="en-US" altLang="zh-TW" sz="2800" i="1" dirty="0" smtClean="0"/>
            </a:b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solidFill>
                  <a:schemeClr val="bg1">
                    <a:lumMod val="65000"/>
                  </a:schemeClr>
                </a:solidFill>
                <a:latin typeface="High Tower Text" pitchFamily="18" charset="0"/>
              </a:rPr>
              <a:t>foreach</a:t>
            </a:r>
            <a:r>
              <a:rPr lang="en-US" altLang="zh-TW" dirty="0" smtClean="0">
                <a:solidFill>
                  <a:schemeClr val="bg1">
                    <a:lumMod val="65000"/>
                  </a:schemeClr>
                </a:solidFill>
                <a:latin typeface="High Tower Text" pitchFamily="18" charset="0"/>
              </a:rPr>
              <a:t> </a:t>
            </a:r>
            <a:r>
              <a:rPr lang="en-US" altLang="zh-TW" dirty="0" err="1" smtClean="0">
                <a:solidFill>
                  <a:schemeClr val="bg1">
                    <a:lumMod val="65000"/>
                  </a:schemeClr>
                </a:solidFill>
                <a:latin typeface="High Tower Text" pitchFamily="18" charset="0"/>
              </a:rPr>
              <a:t>filenname</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1</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2</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3</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4</a:t>
            </a:r>
            <a:r>
              <a:rPr lang="en-US" altLang="zh-TW" dirty="0" smtClean="0">
                <a:solidFill>
                  <a:schemeClr val="bg1">
                    <a:lumMod val="65000"/>
                  </a:schemeClr>
                </a:solidFill>
                <a:latin typeface="High Tower Text" pitchFamily="18" charset="0"/>
              </a:rPr>
              <a:t>)</a:t>
            </a:r>
          </a:p>
          <a:p>
            <a:pPr eaLnBrk="1" hangingPunct="1">
              <a:spcBef>
                <a:spcPct val="0"/>
              </a:spcBef>
              <a:buFontTx/>
              <a:buNone/>
            </a:pPr>
            <a:r>
              <a:rPr lang="en-US" altLang="zh-TW" dirty="0" smtClean="0">
                <a:solidFill>
                  <a:schemeClr val="bg1">
                    <a:lumMod val="65000"/>
                  </a:schemeClr>
                </a:solidFill>
                <a:latin typeface="High Tower Text" pitchFamily="18" charset="0"/>
              </a:rPr>
              <a:t>		   cat </a:t>
            </a:r>
            <a:r>
              <a:rPr lang="en-US" altLang="zh-TW" dirty="0" smtClean="0">
                <a:solidFill>
                  <a:schemeClr val="bg1">
                    <a:lumMod val="65000"/>
                  </a:schemeClr>
                </a:solidFill>
                <a:latin typeface="Times New Roman" pitchFamily="18" charset="0"/>
                <a:cs typeface="Times New Roman" pitchFamily="18" charset="0"/>
              </a:rPr>
              <a:t>$</a:t>
            </a:r>
            <a:r>
              <a:rPr lang="en-US" altLang="zh-TW" dirty="0" smtClean="0">
                <a:solidFill>
                  <a:schemeClr val="bg1">
                    <a:lumMod val="65000"/>
                  </a:schemeClr>
                </a:solidFill>
                <a:latin typeface="High Tower Text" pitchFamily="18" charset="0"/>
              </a:rPr>
              <a:t>filename | </a:t>
            </a:r>
            <a:r>
              <a:rPr lang="en-US" altLang="zh-TW" dirty="0" err="1" smtClean="0">
                <a:solidFill>
                  <a:schemeClr val="bg1">
                    <a:lumMod val="65000"/>
                  </a:schemeClr>
                </a:solidFill>
                <a:latin typeface="High Tower Text" pitchFamily="18" charset="0"/>
              </a:rPr>
              <a:t>wc</a:t>
            </a:r>
            <a:endParaRPr lang="en-US" altLang="zh-TW" dirty="0" smtClean="0">
              <a:solidFill>
                <a:schemeClr val="bg1">
                  <a:lumMod val="65000"/>
                </a:schemeClr>
              </a:solidFill>
              <a:latin typeface="High Tower Text" pitchFamily="18" charset="0"/>
            </a:endParaRPr>
          </a:p>
          <a:p>
            <a:pPr eaLnBrk="1" hangingPunct="1">
              <a:spcBef>
                <a:spcPct val="0"/>
              </a:spcBef>
              <a:buFontTx/>
              <a:buNone/>
            </a:pPr>
            <a:r>
              <a:rPr lang="en-US" altLang="zh-TW" dirty="0" smtClean="0">
                <a:solidFill>
                  <a:schemeClr val="bg1">
                    <a:lumMod val="65000"/>
                  </a:schemeClr>
                </a:solidFill>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file(</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echo There is a file named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2261286" y="4953000"/>
            <a:ext cx="6781800" cy="1752600"/>
          </a:xfrm>
          <a:prstGeom prst="wedgeRectCallout">
            <a:avLst>
              <a:gd name="adj1" fmla="val -29965"/>
              <a:gd name="adj2" fmla="val -105002"/>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also a set of file (or directory) names. We know this because that is what the * wildcard pattern expands to.</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24396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346075" indent="0"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filenname</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1</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2</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3</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4</a:t>
            </a:r>
            <a:r>
              <a:rPr lang="en-US" altLang="zh-TW" dirty="0" smtClean="0">
                <a:solidFill>
                  <a:schemeClr val="bg1">
                    <a:lumMod val="50000"/>
                  </a:schemeClr>
                </a:solidFill>
                <a:latin typeface="High Tower Text" pitchFamily="18" charset="0"/>
              </a:rPr>
              <a:t>)</a:t>
            </a:r>
          </a:p>
          <a:p>
            <a:pPr eaLnBrk="1" hangingPunct="1">
              <a:spcBef>
                <a:spcPct val="0"/>
              </a:spcBef>
              <a:buFontTx/>
              <a:buNone/>
            </a:pPr>
            <a:r>
              <a:rPr lang="en-US" altLang="zh-TW" dirty="0" smtClean="0">
                <a:solidFill>
                  <a:schemeClr val="bg1">
                    <a:lumMod val="50000"/>
                  </a:schemeClr>
                </a:solidFill>
                <a:latin typeface="High Tower Text" pitchFamily="18" charset="0"/>
              </a:rPr>
              <a:t>		   cat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filename | </a:t>
            </a:r>
            <a:r>
              <a:rPr lang="en-US" altLang="zh-TW" dirty="0" err="1" smtClean="0">
                <a:solidFill>
                  <a:schemeClr val="bg1">
                    <a:lumMod val="50000"/>
                  </a:schemeClr>
                </a:solidFill>
                <a:latin typeface="High Tower Text" pitchFamily="18" charset="0"/>
              </a:rPr>
              <a:t>wc</a:t>
            </a:r>
            <a:endParaRPr lang="en-US" altLang="zh-TW"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pPr>
            <a:endParaRPr lang="en-US" altLang="zh-TW" sz="900"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file(*)</a:t>
            </a:r>
          </a:p>
          <a:p>
            <a:pPr eaLnBrk="1" hangingPunct="1">
              <a:spcBef>
                <a:spcPct val="0"/>
              </a:spcBef>
              <a:buFontTx/>
              <a:buNone/>
            </a:pPr>
            <a:r>
              <a:rPr lang="en-US" altLang="zh-TW" dirty="0" smtClean="0">
                <a:solidFill>
                  <a:schemeClr val="bg1">
                    <a:lumMod val="50000"/>
                  </a:schemeClr>
                </a:solidFill>
                <a:latin typeface="High Tower Text" pitchFamily="18" charset="0"/>
              </a:rPr>
              <a:t>		   echo There is a file named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a:t>
            </a: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fn</a:t>
            </a:r>
            <a:r>
              <a:rPr lang="en-US" altLang="zh-TW" dirty="0" smtClean="0">
                <a:latin typeface="High Tower Text" pitchFamily="18" charset="0"/>
              </a:rPr>
              <a:t> (</a:t>
            </a:r>
            <a:r>
              <a:rPr lang="en-US" altLang="zh-TW" dirty="0" smtClean="0">
                <a:solidFill>
                  <a:srgbClr val="FF0066"/>
                </a:solidFill>
                <a:latin typeface="High Tower Text" pitchFamily="18" charset="0"/>
              </a:rPr>
              <a:t>f</a:t>
            </a:r>
            <a:r>
              <a:rPr lang="en-US" altLang="zh-TW" dirty="0" smtClean="0">
                <a:latin typeface="High Tower Text" pitchFamily="18" charset="0"/>
              </a:rPr>
              <a:t>*</a:t>
            </a:r>
            <a:r>
              <a:rPr lang="en-US" altLang="zh-TW" dirty="0" smtClean="0">
                <a:solidFill>
                  <a:srgbClr val="0033CC"/>
                </a:solidFill>
                <a:latin typeface="High Tower Text" pitchFamily="18" charset="0"/>
              </a:rPr>
              <a:t>[</a:t>
            </a:r>
            <a:r>
              <a:rPr lang="en-US" altLang="zh-TW" dirty="0" smtClean="0">
                <a:solidFill>
                  <a:srgbClr val="0033CC"/>
                </a:solidFill>
                <a:latin typeface="Times New Roman" pitchFamily="18" charset="0"/>
                <a:cs typeface="Times New Roman" pitchFamily="18" charset="0"/>
              </a:rPr>
              <a:t>1-4</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fn</a:t>
            </a:r>
            <a:r>
              <a:rPr lang="en-US" altLang="zh-TW" dirty="0" smtClean="0">
                <a:latin typeface="High Tower Text" pitchFamily="18" charset="0"/>
              </a:rPr>
              <a:t> | </a:t>
            </a:r>
            <a:r>
              <a:rPr lang="en-US" altLang="zh-TW" dirty="0" err="1" smtClean="0">
                <a:latin typeface="High Tower Text" pitchFamily="18" charset="0"/>
              </a:rPr>
              <a:t>fgrep</a:t>
            </a:r>
            <a:r>
              <a:rPr lang="en-US" altLang="zh-TW" dirty="0" smtClean="0">
                <a:latin typeface="High Tower Text" pitchFamily="18" charset="0"/>
              </a:rPr>
              <a:t> Hello | </a:t>
            </a:r>
            <a:r>
              <a:rPr lang="en-US" altLang="zh-TW" dirty="0" err="1" smtClean="0">
                <a:latin typeface="High Tower Text" pitchFamily="18" charset="0"/>
              </a:rPr>
              <a:t>wc</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l</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3886200" y="2590800"/>
            <a:ext cx="5143500" cy="2286000"/>
          </a:xfrm>
          <a:prstGeom prst="wedgeRectCallout">
            <a:avLst>
              <a:gd name="adj1" fmla="val -40776"/>
              <a:gd name="adj2" fmla="val 701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the set of file/directory names that begin with “</a:t>
            </a:r>
            <a:r>
              <a:rPr kumimoji="0" lang="en-US" altLang="zh-TW" sz="3600" b="0" dirty="0" smtClean="0">
                <a:solidFill>
                  <a:srgbClr val="FF0066"/>
                </a:solidFill>
                <a:latin typeface="Arial Narrow" pitchFamily="34" charset="0"/>
              </a:rPr>
              <a:t>f</a:t>
            </a:r>
            <a:r>
              <a:rPr kumimoji="0" lang="en-US" altLang="zh-TW" sz="3600" b="0" dirty="0" smtClean="0">
                <a:solidFill>
                  <a:schemeClr val="tx2"/>
                </a:solidFill>
                <a:latin typeface="Arial Narrow" pitchFamily="34" charset="0"/>
              </a:rPr>
              <a:t>” and end with a “</a:t>
            </a:r>
            <a:r>
              <a:rPr kumimoji="0" lang="en-US" altLang="zh-TW" sz="3600" b="0" dirty="0" smtClean="0">
                <a:solidFill>
                  <a:srgbClr val="0033CC"/>
                </a:solidFill>
                <a:latin typeface="Arial Narrow" pitchFamily="34" charset="0"/>
              </a:rPr>
              <a:t>1</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2</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3</a:t>
            </a:r>
            <a:r>
              <a:rPr kumimoji="0" lang="en-US" altLang="zh-TW" sz="3600" b="0" dirty="0" smtClean="0">
                <a:solidFill>
                  <a:schemeClr val="tx2"/>
                </a:solidFill>
                <a:latin typeface="Arial Narrow" pitchFamily="34" charset="0"/>
              </a:rPr>
              <a:t>” or “</a:t>
            </a:r>
            <a:r>
              <a:rPr kumimoji="0" lang="en-US" altLang="zh-TW" sz="3600" b="0" dirty="0" smtClean="0">
                <a:solidFill>
                  <a:srgbClr val="0033CC"/>
                </a:solidFill>
                <a:latin typeface="Arial Narrow" pitchFamily="34" charset="0"/>
              </a:rPr>
              <a:t>4</a:t>
            </a:r>
            <a:r>
              <a:rPr kumimoji="0" lang="en-US" altLang="zh-TW" sz="3600" b="0" dirty="0" smtClean="0">
                <a:solidFill>
                  <a:schemeClr val="tx2"/>
                </a:solidFill>
                <a:latin typeface="Arial Narrow" pitchFamily="34" charset="0"/>
              </a:rPr>
              <a:t>”.</a:t>
            </a:r>
            <a:r>
              <a:rPr kumimoji="0" lang="en-US" altLang="zh-TW" sz="3600" b="0" dirty="0" smtClean="0">
                <a:solidFill>
                  <a:srgbClr val="FF9900"/>
                </a:solidFill>
                <a:latin typeface="Arial Narrow" pitchFamily="34" charset="0"/>
              </a:rPr>
              <a:t> In other, words, these guys.</a:t>
            </a:r>
            <a:endParaRPr kumimoji="0" lang="en-US" altLang="zh-TW" sz="3600" b="0" dirty="0">
              <a:solidFill>
                <a:srgbClr val="FF9900"/>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0" indent="346075"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filenname</a:t>
            </a:r>
            <a:r>
              <a:rPr lang="en-US" altLang="zh-TW" dirty="0" smtClean="0">
                <a:solidFill>
                  <a:schemeClr val="bg1">
                    <a:lumMod val="50000"/>
                  </a:schemeClr>
                </a:solidFill>
                <a:latin typeface="High Tower Text" pitchFamily="18" charset="0"/>
              </a:rPr>
              <a:t> (</a:t>
            </a:r>
            <a:r>
              <a:rPr lang="en-US" altLang="zh-TW" dirty="0" smtClean="0">
                <a:solidFill>
                  <a:srgbClr val="FF0000"/>
                </a:solidFill>
                <a:latin typeface="High Tower Text" pitchFamily="18" charset="0"/>
              </a:rPr>
              <a:t>file</a:t>
            </a:r>
            <a:r>
              <a:rPr lang="en-US" altLang="zh-TW" dirty="0" smtClean="0">
                <a:solidFill>
                  <a:srgbClr val="FF0000"/>
                </a:solidFill>
                <a:latin typeface="Times New Roman" pitchFamily="18" charset="0"/>
                <a:cs typeface="Times New Roman" pitchFamily="18" charset="0"/>
              </a:rPr>
              <a:t>1</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2</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3</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4</a:t>
            </a:r>
            <a:r>
              <a:rPr lang="en-US" altLang="zh-TW" dirty="0" smtClean="0">
                <a:solidFill>
                  <a:schemeClr val="bg1">
                    <a:lumMod val="50000"/>
                  </a:schemeClr>
                </a:solidFill>
                <a:latin typeface="High Tower Text" pitchFamily="18" charset="0"/>
              </a:rPr>
              <a:t>)</a:t>
            </a:r>
          </a:p>
          <a:p>
            <a:pPr eaLnBrk="1" hangingPunct="1">
              <a:spcBef>
                <a:spcPct val="0"/>
              </a:spcBef>
              <a:buFontTx/>
              <a:buNone/>
            </a:pPr>
            <a:r>
              <a:rPr lang="en-US" altLang="zh-TW" dirty="0" smtClean="0">
                <a:solidFill>
                  <a:schemeClr val="bg1">
                    <a:lumMod val="50000"/>
                  </a:schemeClr>
                </a:solidFill>
                <a:latin typeface="High Tower Text" pitchFamily="18" charset="0"/>
              </a:rPr>
              <a:t>		   cat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filename | </a:t>
            </a:r>
            <a:r>
              <a:rPr lang="en-US" altLang="zh-TW" dirty="0" err="1" smtClean="0">
                <a:solidFill>
                  <a:schemeClr val="bg1">
                    <a:lumMod val="50000"/>
                  </a:schemeClr>
                </a:solidFill>
                <a:latin typeface="High Tower Text" pitchFamily="18" charset="0"/>
              </a:rPr>
              <a:t>wc</a:t>
            </a:r>
            <a:endParaRPr lang="en-US" altLang="zh-TW"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pPr>
            <a:endParaRPr lang="en-US" altLang="zh-TW" sz="900"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file(*)</a:t>
            </a:r>
          </a:p>
          <a:p>
            <a:pPr eaLnBrk="1" hangingPunct="1">
              <a:spcBef>
                <a:spcPct val="0"/>
              </a:spcBef>
              <a:buFontTx/>
              <a:buNone/>
            </a:pPr>
            <a:r>
              <a:rPr lang="en-US" altLang="zh-TW" dirty="0" smtClean="0">
                <a:solidFill>
                  <a:schemeClr val="bg1">
                    <a:lumMod val="50000"/>
                  </a:schemeClr>
                </a:solidFill>
                <a:latin typeface="High Tower Text" pitchFamily="18" charset="0"/>
              </a:rPr>
              <a:t>		   echo There is a file named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a:t>
            </a: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fn</a:t>
            </a:r>
            <a:r>
              <a:rPr lang="en-US" altLang="zh-TW" dirty="0" smtClean="0">
                <a:latin typeface="High Tower Text" pitchFamily="18" charset="0"/>
              </a:rPr>
              <a:t> (</a:t>
            </a:r>
            <a:r>
              <a:rPr lang="en-US" altLang="zh-TW" dirty="0" smtClean="0">
                <a:solidFill>
                  <a:srgbClr val="FF0066"/>
                </a:solidFill>
                <a:latin typeface="High Tower Text" pitchFamily="18" charset="0"/>
              </a:rPr>
              <a:t>f</a:t>
            </a:r>
            <a:r>
              <a:rPr lang="en-US" altLang="zh-TW" dirty="0" smtClean="0">
                <a:latin typeface="High Tower Text" pitchFamily="18" charset="0"/>
              </a:rPr>
              <a:t>*</a:t>
            </a:r>
            <a:r>
              <a:rPr lang="en-US" altLang="zh-TW" dirty="0" smtClean="0">
                <a:solidFill>
                  <a:srgbClr val="0033CC"/>
                </a:solidFill>
                <a:latin typeface="High Tower Text" pitchFamily="18" charset="0"/>
              </a:rPr>
              <a:t>[</a:t>
            </a:r>
            <a:r>
              <a:rPr lang="en-US" altLang="zh-TW" dirty="0" smtClean="0">
                <a:solidFill>
                  <a:srgbClr val="0033CC"/>
                </a:solidFill>
                <a:latin typeface="Times New Roman" pitchFamily="18" charset="0"/>
                <a:cs typeface="Times New Roman" pitchFamily="18" charset="0"/>
              </a:rPr>
              <a:t>1-4</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fn</a:t>
            </a:r>
            <a:r>
              <a:rPr lang="en-US" altLang="zh-TW" dirty="0" smtClean="0">
                <a:latin typeface="High Tower Text" pitchFamily="18" charset="0"/>
              </a:rPr>
              <a:t> | </a:t>
            </a:r>
            <a:r>
              <a:rPr lang="en-US" altLang="zh-TW" dirty="0" err="1" smtClean="0">
                <a:latin typeface="High Tower Text" pitchFamily="18" charset="0"/>
              </a:rPr>
              <a:t>fgrep</a:t>
            </a:r>
            <a:r>
              <a:rPr lang="en-US" altLang="zh-TW" dirty="0" smtClean="0">
                <a:latin typeface="High Tower Text" pitchFamily="18" charset="0"/>
              </a:rPr>
              <a:t> Hello | </a:t>
            </a:r>
            <a:r>
              <a:rPr lang="en-US" altLang="zh-TW" dirty="0" err="1" smtClean="0">
                <a:latin typeface="High Tower Text" pitchFamily="18" charset="0"/>
              </a:rPr>
              <a:t>wc</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l</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3886200" y="2590800"/>
            <a:ext cx="5143500" cy="2286000"/>
          </a:xfrm>
          <a:prstGeom prst="wedgeRectCallout">
            <a:avLst>
              <a:gd name="adj1" fmla="val -40776"/>
              <a:gd name="adj2" fmla="val 701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the set of file/directory names that begin with “</a:t>
            </a:r>
            <a:r>
              <a:rPr kumimoji="0" lang="en-US" altLang="zh-TW" sz="3600" b="0" dirty="0" smtClean="0">
                <a:solidFill>
                  <a:srgbClr val="FF0066"/>
                </a:solidFill>
                <a:latin typeface="Arial Narrow" pitchFamily="34" charset="0"/>
              </a:rPr>
              <a:t>f</a:t>
            </a:r>
            <a:r>
              <a:rPr kumimoji="0" lang="en-US" altLang="zh-TW" sz="3600" b="0" dirty="0" smtClean="0">
                <a:solidFill>
                  <a:schemeClr val="tx2"/>
                </a:solidFill>
                <a:latin typeface="Arial Narrow" pitchFamily="34" charset="0"/>
              </a:rPr>
              <a:t>” and end with a “</a:t>
            </a:r>
            <a:r>
              <a:rPr kumimoji="0" lang="en-US" altLang="zh-TW" sz="3600" b="0" dirty="0" smtClean="0">
                <a:solidFill>
                  <a:srgbClr val="0033CC"/>
                </a:solidFill>
                <a:latin typeface="Arial Narrow" pitchFamily="34" charset="0"/>
              </a:rPr>
              <a:t>1</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2</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3</a:t>
            </a:r>
            <a:r>
              <a:rPr kumimoji="0" lang="en-US" altLang="zh-TW" sz="3600" b="0" dirty="0" smtClean="0">
                <a:solidFill>
                  <a:schemeClr val="tx2"/>
                </a:solidFill>
                <a:latin typeface="Arial Narrow" pitchFamily="34" charset="0"/>
              </a:rPr>
              <a:t>” or “</a:t>
            </a:r>
            <a:r>
              <a:rPr kumimoji="0" lang="en-US" altLang="zh-TW" sz="3600" b="0" dirty="0" smtClean="0">
                <a:solidFill>
                  <a:srgbClr val="0033CC"/>
                </a:solidFill>
                <a:latin typeface="Arial Narrow" pitchFamily="34" charset="0"/>
              </a:rPr>
              <a:t>4</a:t>
            </a:r>
            <a:r>
              <a:rPr kumimoji="0" lang="en-US" altLang="zh-TW" sz="3600" b="0" dirty="0" smtClean="0">
                <a:solidFill>
                  <a:schemeClr val="tx2"/>
                </a:solidFill>
                <a:latin typeface="Arial Narrow" pitchFamily="34" charset="0"/>
              </a:rPr>
              <a:t>”. </a:t>
            </a:r>
            <a:r>
              <a:rPr kumimoji="0" lang="en-US" altLang="zh-TW" sz="3600" b="0" dirty="0">
                <a:solidFill>
                  <a:schemeClr val="tx2"/>
                </a:solidFill>
                <a:latin typeface="Arial Narrow" pitchFamily="34" charset="0"/>
              </a:rPr>
              <a:t>(</a:t>
            </a:r>
            <a:r>
              <a:rPr kumimoji="0" lang="en-US" altLang="zh-TW" sz="3600" b="0" dirty="0" smtClean="0">
                <a:solidFill>
                  <a:schemeClr val="tx2"/>
                </a:solidFill>
                <a:latin typeface="Arial Narrow" pitchFamily="34" charset="0"/>
              </a:rPr>
              <a:t>In other words, </a:t>
            </a:r>
            <a:r>
              <a:rPr kumimoji="0" lang="en-US" altLang="zh-TW" sz="3600" b="0" dirty="0" smtClean="0">
                <a:solidFill>
                  <a:srgbClr val="FF0000"/>
                </a:solidFill>
                <a:latin typeface="Arial Narrow" pitchFamily="34" charset="0"/>
              </a:rPr>
              <a:t>these guys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cxnSp>
        <p:nvCxnSpPr>
          <p:cNvPr id="6" name="Straight Arrow Connector 5"/>
          <p:cNvCxnSpPr/>
          <p:nvPr/>
        </p:nvCxnSpPr>
        <p:spPr bwMode="auto">
          <a:xfrm flipH="1" flipV="1">
            <a:off x="6457950" y="2362200"/>
            <a:ext cx="933450" cy="204195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9715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457200" y="1179576"/>
            <a:ext cx="8229600" cy="5257800"/>
          </a:xfrm>
        </p:spPr>
        <p:txBody>
          <a:bodyPr/>
          <a:lstStyle/>
          <a:p>
            <a:pPr eaLnBrk="1" hangingPunct="1"/>
            <a:r>
              <a:rPr lang="en-US" altLang="zh-TW" sz="2800" i="1" dirty="0" smtClean="0"/>
              <a:t>If you want to do a traditional  loop of numbers, </a:t>
            </a:r>
          </a:p>
          <a:p>
            <a:pPr marL="0" indent="347663" eaLnBrk="1" hangingPunct="1">
              <a:lnSpc>
                <a:spcPct val="80000"/>
              </a:lnSpc>
              <a:spcBef>
                <a:spcPts val="0"/>
              </a:spcBef>
              <a:buNone/>
            </a:pPr>
            <a:r>
              <a:rPr lang="en-US" altLang="zh-TW" sz="2800" i="1" dirty="0" smtClean="0"/>
              <a:t>use </a:t>
            </a:r>
            <a:r>
              <a:rPr lang="en-US" altLang="zh-TW" b="1" dirty="0" smtClean="0">
                <a:solidFill>
                  <a:srgbClr val="0033CC"/>
                </a:solidFill>
              </a:rPr>
              <a:t>`</a:t>
            </a:r>
            <a:r>
              <a:rPr lang="en-US" altLang="zh-TW" sz="4000" b="1" dirty="0" err="1" smtClean="0">
                <a:solidFill>
                  <a:srgbClr val="0033CC"/>
                </a:solidFill>
                <a:latin typeface="High Tower Text" pitchFamily="18" charset="0"/>
              </a:rPr>
              <a:t>seq</a:t>
            </a:r>
            <a:r>
              <a:rPr lang="en-US" altLang="zh-TW" b="1" dirty="0" smtClean="0">
                <a:solidFill>
                  <a:srgbClr val="0033CC"/>
                </a:solidFill>
              </a:rPr>
              <a:t>`</a:t>
            </a:r>
            <a:r>
              <a:rPr lang="en-US" altLang="zh-TW" sz="4000" i="1" dirty="0" smtClean="0">
                <a:solidFill>
                  <a:srgbClr val="0033CC"/>
                </a:solidFill>
              </a:rPr>
              <a:t> </a:t>
            </a:r>
            <a:r>
              <a:rPr lang="en-US" altLang="zh-TW" sz="2800" dirty="0" smtClean="0"/>
              <a:t>:</a:t>
            </a:r>
          </a:p>
          <a:p>
            <a:pPr eaLnBrk="1" hangingPunct="1"/>
            <a:endParaRPr lang="en-US" altLang="zh-TW" sz="100" dirty="0" smtClean="0"/>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i</a:t>
            </a:r>
            <a:r>
              <a:rPr lang="en-US" altLang="zh-TW" dirty="0" smtClean="0">
                <a:latin typeface="High Tower Text" pitchFamily="18" charset="0"/>
              </a:rPr>
              <a:t> ( </a:t>
            </a:r>
            <a:r>
              <a:rPr lang="en-US" altLang="zh-TW" b="1" dirty="0" smtClean="0">
                <a:solidFill>
                  <a:srgbClr val="0033CC"/>
                </a:solidFill>
                <a:latin typeface="High Tower Text" pitchFamily="18" charset="0"/>
              </a:rPr>
              <a:t>`</a:t>
            </a:r>
            <a:r>
              <a:rPr lang="en-US" altLang="zh-TW" b="1" dirty="0" err="1" smtClean="0">
                <a:solidFill>
                  <a:srgbClr val="0033CC"/>
                </a:solidFill>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10 10 100</a:t>
            </a:r>
            <a:r>
              <a:rPr lang="en-US" altLang="zh-TW" b="1" dirty="0" smtClean="0">
                <a:solidFill>
                  <a:srgbClr val="0033CC"/>
                </a:solidFill>
                <a:latin typeface="High Tower Text"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a:t>
            </a:r>
          </a:p>
          <a:p>
            <a:pPr eaLnBrk="1" hangingPunct="1">
              <a:spcBef>
                <a:spcPct val="0"/>
              </a:spcBef>
              <a:buFontTx/>
              <a:buNone/>
            </a:pPr>
            <a:r>
              <a:rPr lang="en-US" altLang="zh-TW" dirty="0" smtClean="0">
                <a:latin typeface="High Tower Text" pitchFamily="18" charset="0"/>
              </a:rPr>
              <a:t>             echo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 </a:t>
            </a:r>
            <a:r>
              <a:rPr lang="en-US" altLang="zh-TW" dirty="0" smtClean="0">
                <a:latin typeface="Times New Roman" pitchFamily="18" charset="0"/>
                <a:cs typeface="Times New Roman" pitchFamily="18" charset="0"/>
              </a:rPr>
              <a:t>1</a:t>
            </a:r>
            <a:r>
              <a:rPr lang="en-US" altLang="zh-TW" dirty="0" smtClean="0">
                <a:latin typeface="High Tower Text" pitchFamily="18" charset="0"/>
              </a:rPr>
              <a:t> = `expr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r>
              <a:rPr lang="en-US" altLang="zh-TW" dirty="0" smtClean="0">
                <a:latin typeface="Times New Roman" pitchFamily="18" charset="0"/>
                <a:cs typeface="Times New Roman" pitchFamily="18" charset="0"/>
              </a:rPr>
              <a:t>+ 1</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echo</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0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p>
        </p:txBody>
      </p:sp>
      <p:sp>
        <p:nvSpPr>
          <p:cNvPr id="8192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4294967295"/>
          </p:nvPr>
        </p:nvSpPr>
        <p:spPr>
          <a:xfrm>
            <a:off x="457200" y="1066800"/>
            <a:ext cx="8229600" cy="5562600"/>
          </a:xfrm>
        </p:spPr>
        <p:txBody>
          <a:bodyPr/>
          <a:lstStyle/>
          <a:p>
            <a:pPr eaLnBrk="1" hangingPunct="1">
              <a:lnSpc>
                <a:spcPct val="80000"/>
              </a:lnSpc>
              <a:buFontTx/>
              <a:buNone/>
            </a:pPr>
            <a:r>
              <a:rPr lang="en-US" altLang="zh-TW" sz="3600" dirty="0" smtClean="0">
                <a:solidFill>
                  <a:srgbClr val="CC3300"/>
                </a:solidFill>
              </a:rPr>
              <a:t>Short format:</a:t>
            </a:r>
          </a:p>
          <a:p>
            <a:pPr eaLnBrk="1" hangingPunct="1">
              <a:lnSpc>
                <a:spcPct val="80000"/>
              </a:lnSpc>
              <a:buFontTx/>
              <a:buNone/>
            </a:pPr>
            <a:r>
              <a:rPr lang="en-US" altLang="zh-TW" sz="3600" b="1" dirty="0" smtClean="0">
                <a:latin typeface="High Tower Text" pitchFamily="18" charset="0"/>
              </a:rPr>
              <a:t>if ( </a:t>
            </a:r>
            <a:r>
              <a:rPr lang="en-US" altLang="zh-TW" sz="3600" dirty="0" smtClean="0">
                <a:latin typeface="High Tower Text" pitchFamily="18" charset="0"/>
              </a:rPr>
              <a:t>&lt;expression&gt; </a:t>
            </a:r>
            <a:r>
              <a:rPr lang="en-US" altLang="zh-TW" sz="3600" b="1" dirty="0" smtClean="0">
                <a:latin typeface="High Tower Text" pitchFamily="18" charset="0"/>
              </a:rPr>
              <a:t>) </a:t>
            </a:r>
            <a:r>
              <a:rPr lang="en-US" altLang="zh-TW" sz="3600" dirty="0" smtClean="0">
                <a:latin typeface="High Tower Text" pitchFamily="18" charset="0"/>
              </a:rPr>
              <a:t>&lt;simple statement&gt;</a:t>
            </a:r>
            <a:endParaRPr lang="en-US" altLang="zh-TW" sz="3600" b="1" dirty="0" smtClean="0">
              <a:latin typeface="High Tower Text" pitchFamily="18" charset="0"/>
            </a:endParaRPr>
          </a:p>
          <a:p>
            <a:pPr eaLnBrk="1" hangingPunct="1">
              <a:lnSpc>
                <a:spcPct val="80000"/>
              </a:lnSpc>
              <a:buFontTx/>
              <a:buNone/>
            </a:pPr>
            <a:endParaRPr lang="en-US" altLang="zh-TW" sz="2800" b="1" dirty="0" smtClean="0">
              <a:solidFill>
                <a:srgbClr val="CC3300"/>
              </a:solidFill>
            </a:endParaRPr>
          </a:p>
          <a:p>
            <a:pPr eaLnBrk="1" hangingPunct="1">
              <a:lnSpc>
                <a:spcPct val="80000"/>
              </a:lnSpc>
              <a:buFontTx/>
              <a:buNone/>
            </a:pPr>
            <a:r>
              <a:rPr lang="en-US" altLang="zh-TW" sz="3600" dirty="0" smtClean="0">
                <a:solidFill>
                  <a:srgbClr val="CC3300"/>
                </a:solidFill>
              </a:rPr>
              <a:t>Long format:</a:t>
            </a:r>
          </a:p>
          <a:p>
            <a:pPr eaLnBrk="1" hangingPunct="1">
              <a:lnSpc>
                <a:spcPct val="80000"/>
              </a:lnSpc>
              <a:spcBef>
                <a:spcPct val="15000"/>
              </a:spcBef>
              <a:buFontTx/>
              <a:buNone/>
            </a:pPr>
            <a:r>
              <a:rPr lang="en-US" altLang="zh-TW" sz="3600" b="1" dirty="0" smtClean="0">
                <a:latin typeface="High Tower Text" pitchFamily="18" charset="0"/>
              </a:rPr>
              <a:t>if ( </a:t>
            </a:r>
            <a:r>
              <a:rPr lang="en-US" altLang="zh-TW" sz="3600" dirty="0" smtClean="0">
                <a:latin typeface="High Tower Text" pitchFamily="18" charset="0"/>
              </a:rPr>
              <a:t>&lt;expression&gt; </a:t>
            </a:r>
            <a:r>
              <a:rPr lang="en-US" altLang="zh-TW" sz="3600" b="1" dirty="0" smtClean="0">
                <a:latin typeface="High Tower Text" pitchFamily="18" charset="0"/>
              </a:rPr>
              <a:t>) then</a:t>
            </a:r>
          </a:p>
          <a:p>
            <a:pPr eaLnBrk="1" hangingPunct="1">
              <a:lnSpc>
                <a:spcPct val="80000"/>
              </a:lnSpc>
              <a:spcBef>
                <a:spcPct val="10000"/>
              </a:spcBef>
              <a:buFontTx/>
              <a:buNone/>
            </a:pPr>
            <a:r>
              <a:rPr lang="en-US" altLang="zh-TW" sz="3600" dirty="0" smtClean="0">
                <a:latin typeface="High Tower Text" pitchFamily="18" charset="0"/>
              </a:rPr>
              <a:t>	&lt;statements&gt;</a:t>
            </a:r>
          </a:p>
          <a:p>
            <a:pPr eaLnBrk="1" hangingPunct="1">
              <a:lnSpc>
                <a:spcPct val="80000"/>
              </a:lnSpc>
              <a:spcBef>
                <a:spcPct val="10000"/>
              </a:spcBef>
              <a:buFontTx/>
              <a:buNone/>
            </a:pPr>
            <a:r>
              <a:rPr lang="en-US" altLang="zh-TW" sz="3600" b="1" dirty="0" smtClean="0">
                <a:latin typeface="High Tower Text" pitchFamily="18" charset="0"/>
              </a:rPr>
              <a:t>else if ( </a:t>
            </a:r>
            <a:r>
              <a:rPr lang="en-US" altLang="zh-TW" sz="3600" dirty="0" smtClean="0">
                <a:latin typeface="High Tower Text" pitchFamily="18" charset="0"/>
              </a:rPr>
              <a:t>&lt;another</a:t>
            </a:r>
            <a:r>
              <a:rPr lang="en-US" altLang="zh-TW" sz="3600" dirty="0" smtClean="0">
                <a:latin typeface="Times New Roman" pitchFamily="18" charset="0"/>
              </a:rPr>
              <a:t>-</a:t>
            </a:r>
            <a:r>
              <a:rPr lang="en-US" altLang="zh-TW" sz="3600" dirty="0" smtClean="0">
                <a:latin typeface="High Tower Text" pitchFamily="18" charset="0"/>
              </a:rPr>
              <a:t>expression&gt; </a:t>
            </a:r>
            <a:r>
              <a:rPr lang="en-US" altLang="zh-TW" sz="3600" b="1" dirty="0" smtClean="0">
                <a:latin typeface="High Tower Text" pitchFamily="18" charset="0"/>
              </a:rPr>
              <a:t>) then</a:t>
            </a:r>
          </a:p>
          <a:p>
            <a:pPr eaLnBrk="1" hangingPunct="1">
              <a:lnSpc>
                <a:spcPct val="80000"/>
              </a:lnSpc>
              <a:spcBef>
                <a:spcPct val="10000"/>
              </a:spcBef>
              <a:buFontTx/>
              <a:buNone/>
            </a:pPr>
            <a:r>
              <a:rPr lang="en-US" altLang="zh-TW" sz="3600" dirty="0" smtClean="0">
                <a:latin typeface="High Tower Text" pitchFamily="18" charset="0"/>
              </a:rPr>
              <a:t>	&lt;statements&gt;</a:t>
            </a:r>
          </a:p>
          <a:p>
            <a:pPr eaLnBrk="1" hangingPunct="1">
              <a:lnSpc>
                <a:spcPct val="80000"/>
              </a:lnSpc>
              <a:spcBef>
                <a:spcPct val="10000"/>
              </a:spcBef>
              <a:buFontTx/>
              <a:buNone/>
            </a:pPr>
            <a:r>
              <a:rPr lang="en-US" altLang="zh-TW" sz="3600" b="1" dirty="0" smtClean="0">
                <a:latin typeface="High Tower Text" pitchFamily="18" charset="0"/>
              </a:rPr>
              <a:t>else</a:t>
            </a:r>
          </a:p>
          <a:p>
            <a:pPr eaLnBrk="1" hangingPunct="1">
              <a:lnSpc>
                <a:spcPct val="80000"/>
              </a:lnSpc>
              <a:spcBef>
                <a:spcPct val="10000"/>
              </a:spcBef>
              <a:buFontTx/>
              <a:buNone/>
            </a:pPr>
            <a:r>
              <a:rPr lang="en-US" altLang="zh-TW" sz="3600" dirty="0" smtClean="0">
                <a:latin typeface="High Tower Text" pitchFamily="18" charset="0"/>
              </a:rPr>
              <a:t>	&lt;statements&gt;</a:t>
            </a:r>
          </a:p>
          <a:p>
            <a:pPr eaLnBrk="1" hangingPunct="1">
              <a:lnSpc>
                <a:spcPct val="80000"/>
              </a:lnSpc>
              <a:spcBef>
                <a:spcPct val="10000"/>
              </a:spcBef>
              <a:buFontTx/>
              <a:buNone/>
            </a:pPr>
            <a:r>
              <a:rPr lang="en-US" altLang="zh-TW" sz="3600" b="1" dirty="0" err="1" smtClean="0">
                <a:latin typeface="High Tower Text" pitchFamily="18" charset="0"/>
              </a:rPr>
              <a:t>endif</a:t>
            </a:r>
            <a:endParaRPr lang="en-US" altLang="zh-TW" sz="3600" b="1" dirty="0" smtClean="0">
              <a:latin typeface="High Tower Text" pitchFamily="18" charset="0"/>
            </a:endParaRPr>
          </a:p>
        </p:txBody>
      </p:sp>
      <p:grpSp>
        <p:nvGrpSpPr>
          <p:cNvPr id="2" name="Group 21"/>
          <p:cNvGrpSpPr>
            <a:grpSpLocks/>
          </p:cNvGrpSpPr>
          <p:nvPr/>
        </p:nvGrpSpPr>
        <p:grpSpPr bwMode="auto">
          <a:xfrm>
            <a:off x="914400" y="1524000"/>
            <a:ext cx="8229600" cy="4724400"/>
            <a:chOff x="576" y="960"/>
            <a:chExt cx="5184" cy="2976"/>
          </a:xfrm>
        </p:grpSpPr>
        <p:sp>
          <p:nvSpPr>
            <p:cNvPr id="64517" name="Line 9"/>
            <p:cNvSpPr>
              <a:spLocks noChangeShapeType="1"/>
            </p:cNvSpPr>
            <p:nvPr/>
          </p:nvSpPr>
          <p:spPr bwMode="auto">
            <a:xfrm flipH="1" flipV="1">
              <a:off x="2496" y="1200"/>
              <a:ext cx="1152" cy="912"/>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8" name="Line 11"/>
            <p:cNvSpPr>
              <a:spLocks noChangeShapeType="1"/>
            </p:cNvSpPr>
            <p:nvPr/>
          </p:nvSpPr>
          <p:spPr bwMode="auto">
            <a:xfrm flipH="1" flipV="1">
              <a:off x="2352" y="1200"/>
              <a:ext cx="1344" cy="105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9" name="Line 12"/>
            <p:cNvSpPr>
              <a:spLocks noChangeShapeType="1"/>
            </p:cNvSpPr>
            <p:nvPr/>
          </p:nvSpPr>
          <p:spPr bwMode="auto">
            <a:xfrm flipH="1" flipV="1">
              <a:off x="768" y="1248"/>
              <a:ext cx="2976" cy="1008"/>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0" name="Line 13"/>
            <p:cNvSpPr>
              <a:spLocks noChangeShapeType="1"/>
            </p:cNvSpPr>
            <p:nvPr/>
          </p:nvSpPr>
          <p:spPr bwMode="auto">
            <a:xfrm flipH="1" flipV="1">
              <a:off x="576" y="1248"/>
              <a:ext cx="3264" cy="1104"/>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1" name="Line 14"/>
            <p:cNvSpPr>
              <a:spLocks noChangeShapeType="1"/>
            </p:cNvSpPr>
            <p:nvPr/>
          </p:nvSpPr>
          <p:spPr bwMode="auto">
            <a:xfrm flipH="1" flipV="1">
              <a:off x="2496" y="2160"/>
              <a:ext cx="1440" cy="240"/>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2" name="Line 15"/>
            <p:cNvSpPr>
              <a:spLocks noChangeShapeType="1"/>
            </p:cNvSpPr>
            <p:nvPr/>
          </p:nvSpPr>
          <p:spPr bwMode="auto">
            <a:xfrm flipH="1" flipV="1">
              <a:off x="2304" y="2208"/>
              <a:ext cx="1440" cy="240"/>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Line 16"/>
            <p:cNvSpPr>
              <a:spLocks noChangeShapeType="1"/>
            </p:cNvSpPr>
            <p:nvPr/>
          </p:nvSpPr>
          <p:spPr bwMode="auto">
            <a:xfrm flipH="1" flipV="1">
              <a:off x="720" y="2160"/>
              <a:ext cx="3072" cy="33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7"/>
            <p:cNvSpPr>
              <a:spLocks noChangeShapeType="1"/>
            </p:cNvSpPr>
            <p:nvPr/>
          </p:nvSpPr>
          <p:spPr bwMode="auto">
            <a:xfrm flipH="1" flipV="1">
              <a:off x="576" y="2208"/>
              <a:ext cx="3072" cy="33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5" name="Line 18"/>
            <p:cNvSpPr>
              <a:spLocks noChangeShapeType="1"/>
            </p:cNvSpPr>
            <p:nvPr/>
          </p:nvSpPr>
          <p:spPr bwMode="auto">
            <a:xfrm flipH="1">
              <a:off x="1296" y="2592"/>
              <a:ext cx="2448" cy="144"/>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6" name="Line 19"/>
            <p:cNvSpPr>
              <a:spLocks noChangeShapeType="1"/>
            </p:cNvSpPr>
            <p:nvPr/>
          </p:nvSpPr>
          <p:spPr bwMode="auto">
            <a:xfrm flipH="1">
              <a:off x="1056" y="2688"/>
              <a:ext cx="2592" cy="9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7" name="Line 20"/>
            <p:cNvSpPr>
              <a:spLocks noChangeShapeType="1"/>
            </p:cNvSpPr>
            <p:nvPr/>
          </p:nvSpPr>
          <p:spPr bwMode="auto">
            <a:xfrm flipH="1">
              <a:off x="816" y="2784"/>
              <a:ext cx="2736" cy="48"/>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8" name="Rectangular Callout 4"/>
            <p:cNvSpPr>
              <a:spLocks noChangeArrowheads="1"/>
            </p:cNvSpPr>
            <p:nvPr/>
          </p:nvSpPr>
          <p:spPr bwMode="auto">
            <a:xfrm>
              <a:off x="3504" y="960"/>
              <a:ext cx="2256" cy="2976"/>
            </a:xfrm>
            <a:prstGeom prst="wedgeRectCallout">
              <a:avLst>
                <a:gd name="adj1" fmla="val -17051"/>
                <a:gd name="adj2" fmla="val -50097"/>
              </a:avLst>
            </a:prstGeom>
            <a:solidFill>
              <a:schemeClr val="accent1"/>
            </a:solidFill>
            <a:ln w="9525" algn="ctr">
              <a:solidFill>
                <a:schemeClr val="tx1"/>
              </a:solidFill>
              <a:round/>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sz="2800" b="0"/>
                <a:t>Some of these spaces are </a:t>
              </a:r>
              <a:r>
                <a:rPr lang="en-US" altLang="zh-TW" sz="2800" b="0">
                  <a:solidFill>
                    <a:srgbClr val="C00000"/>
                  </a:solidFill>
                </a:rPr>
                <a:t>necessary.  </a:t>
              </a:r>
              <a:r>
                <a:rPr lang="en-US" altLang="zh-TW" sz="2800" b="0"/>
                <a:t>csh is intensely picky about missing spaces.</a:t>
              </a:r>
            </a:p>
            <a:p>
              <a:pPr eaLnBrk="1" hangingPunct="1">
                <a:spcBef>
                  <a:spcPct val="0"/>
                </a:spcBef>
                <a:buFontTx/>
                <a:buNone/>
              </a:pPr>
              <a:r>
                <a:rPr lang="en-US" altLang="zh-TW" sz="2800" b="0"/>
                <a:t>When in doubt:   ADD SPACES!</a:t>
              </a:r>
            </a:p>
            <a:p>
              <a:pPr eaLnBrk="1" hangingPunct="1">
                <a:spcBef>
                  <a:spcPct val="0"/>
                </a:spcBef>
                <a:buFontTx/>
                <a:buNone/>
              </a:pPr>
              <a:r>
                <a:rPr lang="en-US" altLang="zh-TW" sz="2800" b="0"/>
                <a:t>When you get an error message, try fixing it by:</a:t>
              </a:r>
            </a:p>
            <a:p>
              <a:pPr eaLnBrk="1" hangingPunct="1">
                <a:spcBef>
                  <a:spcPct val="0"/>
                </a:spcBef>
                <a:buFontTx/>
                <a:buNone/>
              </a:pPr>
              <a:r>
                <a:rPr lang="en-US" altLang="zh-TW" sz="2800" b="0"/>
                <a:t>ADDING SPACES!</a:t>
              </a:r>
            </a:p>
          </p:txBody>
        </p:sp>
      </p:grpSp>
      <p:sp>
        <p:nvSpPr>
          <p:cNvPr id="18"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Cshell</a:t>
            </a:r>
            <a:r>
              <a:rPr lang="en-US" altLang="zh-TW" sz="4800" dirty="0" smtClean="0">
                <a:solidFill>
                  <a:srgbClr val="0070C0"/>
                </a:solidFill>
              </a:rPr>
              <a:t> </a:t>
            </a:r>
            <a:r>
              <a:rPr lang="en-US" altLang="zh-TW" sz="4800" dirty="0" smtClean="0">
                <a:solidFill>
                  <a:srgbClr val="F6368E"/>
                </a:solidFill>
              </a:rPr>
              <a:t>if</a:t>
            </a:r>
            <a:r>
              <a:rPr lang="en-US" altLang="zh-TW" sz="4800" dirty="0" smtClean="0">
                <a:solidFill>
                  <a:srgbClr val="0070C0"/>
                </a:solidFill>
              </a:rPr>
              <a:t> syntax</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000000"/>
                </a:solidFill>
              </a:rPr>
              <a:t>If you want to loop through an array:</a:t>
            </a:r>
          </a:p>
          <a:p>
            <a:pPr eaLnBrk="1" hangingPunct="1">
              <a:spcBef>
                <a:spcPct val="0"/>
              </a:spcBef>
              <a:buFontTx/>
              <a:buNone/>
            </a:pPr>
            <a:r>
              <a:rPr lang="en-US" altLang="zh-TW" dirty="0" smtClean="0">
                <a:solidFill>
                  <a:srgbClr val="000000"/>
                </a:solidFill>
                <a:latin typeface="High Tower Text" pitchFamily="18" charset="0"/>
              </a:rPr>
              <a:t>		set Z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 ( A B C )</a:t>
            </a:r>
          </a:p>
          <a:p>
            <a:pPr eaLnBrk="1" hangingPunct="1">
              <a:spcBef>
                <a:spcPct val="0"/>
              </a:spcBef>
              <a:buFontTx/>
              <a:buNone/>
            </a:pP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fn</a:t>
            </a:r>
            <a:r>
              <a:rPr lang="en-US" altLang="zh-TW" dirty="0" smtClean="0">
                <a:solidFill>
                  <a:srgbClr val="000000"/>
                </a:solidFill>
                <a:latin typeface="High Tower Text" pitchFamily="18" charset="0"/>
              </a:rPr>
              <a:t> (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Z )</a:t>
            </a:r>
          </a:p>
          <a:p>
            <a:pPr eaLnBrk="1" hangingPunct="1">
              <a:spcBef>
                <a:spcPct val="0"/>
              </a:spcBef>
              <a:buFontTx/>
              <a:buNone/>
            </a:pPr>
            <a:r>
              <a:rPr lang="en-US" altLang="zh-TW" dirty="0" smtClean="0">
                <a:solidFill>
                  <a:srgbClr val="000000"/>
                </a:solidFill>
                <a:latin typeface="High Tower Text" pitchFamily="18" charset="0"/>
              </a:rPr>
              <a:t>		   cat </a:t>
            </a:r>
            <a:r>
              <a:rPr lang="en-US" altLang="zh-TW" dirty="0" smtClean="0">
                <a:solidFill>
                  <a:srgbClr val="000000"/>
                </a:solidFill>
                <a:latin typeface="Times New Roman" pitchFamily="18" charset="0"/>
                <a:cs typeface="Times New Roman" pitchFamily="18" charset="0"/>
              </a:rPr>
              <a:t>$</a:t>
            </a:r>
            <a:r>
              <a:rPr lang="en-US" altLang="zh-TW" dirty="0" err="1" smtClean="0">
                <a:solidFill>
                  <a:srgbClr val="000000"/>
                </a:solidFill>
                <a:latin typeface="High Tower Text" pitchFamily="18" charset="0"/>
              </a:rPr>
              <a:t>fn</a:t>
            </a:r>
            <a:r>
              <a:rPr lang="en-US" altLang="zh-TW" dirty="0" smtClean="0">
                <a:solidFill>
                  <a:srgbClr val="000000"/>
                </a:solidFill>
                <a:latin typeface="High Tower Text" pitchFamily="18" charset="0"/>
              </a:rPr>
              <a:t> | cut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c</a:t>
            </a:r>
            <a:r>
              <a:rPr lang="en-US" altLang="zh-TW" dirty="0" smtClean="0">
                <a:solidFill>
                  <a:srgbClr val="000000"/>
                </a:solidFill>
                <a:latin typeface="Times New Roman" pitchFamily="18" charset="0"/>
                <a:cs typeface="Times New Roman" pitchFamily="18" charset="0"/>
              </a:rPr>
              <a:t>1</a:t>
            </a:r>
          </a:p>
          <a:p>
            <a:pPr eaLnBrk="1" hangingPunct="1">
              <a:spcBef>
                <a:spcPct val="0"/>
              </a:spcBef>
              <a:buFontTx/>
              <a:buNone/>
            </a:pPr>
            <a:r>
              <a:rPr lang="en-US" altLang="zh-TW" dirty="0" smtClean="0">
                <a:solidFill>
                  <a:srgbClr val="000000"/>
                </a:solidFill>
                <a:latin typeface="High Tower Text" pitchFamily="18" charset="0"/>
              </a:rPr>
              <a:t>		end</a:t>
            </a:r>
          </a:p>
          <a:p>
            <a:pPr eaLnBrk="1" hangingPunct="1">
              <a:spcBef>
                <a:spcPct val="0"/>
              </a:spcBef>
              <a:buFontTx/>
              <a:buNone/>
            </a:pPr>
            <a:endParaRPr lang="en-US" altLang="zh-TW" sz="1400" dirty="0" smtClean="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dirty="0" smtClean="0">
                <a:solidFill>
                  <a:schemeClr val="bg1"/>
                </a:solidFill>
              </a:rPr>
              <a:t>But $* is the </a:t>
            </a:r>
            <a:r>
              <a:rPr lang="en-US" altLang="zh-TW" sz="2800" dirty="0" err="1" smtClean="0">
                <a:solidFill>
                  <a:schemeClr val="bg1"/>
                </a:solidFill>
              </a:rPr>
              <a:t>argv</a:t>
            </a:r>
            <a:r>
              <a:rPr lang="en-US" altLang="zh-TW" sz="2800" dirty="0" smtClean="0">
                <a:solidFill>
                  <a:schemeClr val="bg1"/>
                </a:solidFill>
              </a:rPr>
              <a:t> array, so this is also legal:</a:t>
            </a:r>
            <a:endParaRPr lang="en-US" altLang="zh-TW" sz="1200" dirty="0" smtClean="0">
              <a:solidFill>
                <a:schemeClr val="bg1"/>
              </a:solidFill>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par (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 )</a:t>
            </a:r>
          </a:p>
          <a:p>
            <a:pPr eaLnBrk="1" hangingPunct="1">
              <a:spcBef>
                <a:spcPct val="0"/>
              </a:spcBef>
              <a:buFontTx/>
              <a:buNone/>
            </a:pPr>
            <a:r>
              <a:rPr lang="en-US" altLang="zh-TW" dirty="0" smtClean="0">
                <a:solidFill>
                  <a:schemeClr val="bg1"/>
                </a:solidFill>
                <a:latin typeface="High Tower Text" pitchFamily="18" charset="0"/>
              </a:rPr>
              <a:t>	          echo Parameter is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par </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2800" dirty="0" smtClean="0">
              <a:solidFill>
                <a:schemeClr val="bg1"/>
              </a:solidFill>
            </a:endParaRPr>
          </a:p>
          <a:p>
            <a:pPr eaLnBrk="1" hangingPunct="1">
              <a:spcBef>
                <a:spcPct val="0"/>
              </a:spcBef>
              <a:buFontTx/>
              <a:buNone/>
            </a:pPr>
            <a:endParaRPr lang="en-US" altLang="zh-TW" sz="2800" dirty="0" smtClean="0">
              <a:solidFill>
                <a:schemeClr val="bg1"/>
              </a:solidFill>
            </a:endParaRPr>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extLst>
      <p:ext uri="{BB962C8B-B14F-4D97-AF65-F5344CB8AC3E}">
        <p14:creationId xmlns:p14="http://schemas.microsoft.com/office/powerpoint/2010/main" val="835015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chemeClr val="tx1">
                    <a:lumMod val="75000"/>
                    <a:lumOff val="25000"/>
                  </a:schemeClr>
                </a:solidFill>
              </a:rPr>
              <a:t>If you want to loop through an array:</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set Z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 ( A B C )</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a:t>
            </a:r>
            <a:r>
              <a:rPr lang="en-US" altLang="zh-TW" dirty="0" err="1" smtClean="0">
                <a:solidFill>
                  <a:schemeClr val="tx1">
                    <a:lumMod val="75000"/>
                    <a:lumOff val="25000"/>
                  </a:schemeClr>
                </a:solidFill>
                <a:latin typeface="High Tower Text" pitchFamily="18" charset="0"/>
              </a:rPr>
              <a:t>foreach</a:t>
            </a:r>
            <a:r>
              <a:rPr lang="en-US" altLang="zh-TW" dirty="0" smtClean="0">
                <a:solidFill>
                  <a:schemeClr val="tx1">
                    <a:lumMod val="75000"/>
                    <a:lumOff val="25000"/>
                  </a:schemeClr>
                </a:solidFill>
                <a:latin typeface="High Tower Text" pitchFamily="18" charset="0"/>
              </a:rPr>
              <a:t> </a:t>
            </a:r>
            <a:r>
              <a:rPr lang="en-US" altLang="zh-TW" dirty="0" err="1" smtClean="0">
                <a:solidFill>
                  <a:schemeClr val="tx1">
                    <a:lumMod val="75000"/>
                    <a:lumOff val="25000"/>
                  </a:schemeClr>
                </a:solidFill>
                <a:latin typeface="High Tower Text" pitchFamily="18" charset="0"/>
              </a:rPr>
              <a:t>fn</a:t>
            </a:r>
            <a:r>
              <a:rPr lang="en-US" altLang="zh-TW" dirty="0" smtClean="0">
                <a:solidFill>
                  <a:schemeClr val="tx1">
                    <a:lumMod val="75000"/>
                    <a:lumOff val="25000"/>
                  </a:schemeClr>
                </a:solidFill>
                <a:latin typeface="High Tower Text" pitchFamily="18" charset="0"/>
              </a:rPr>
              <a:t> (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Z )</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cat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err="1" smtClean="0">
                <a:solidFill>
                  <a:schemeClr val="tx1">
                    <a:lumMod val="75000"/>
                    <a:lumOff val="25000"/>
                  </a:schemeClr>
                </a:solidFill>
                <a:latin typeface="High Tower Text" pitchFamily="18" charset="0"/>
              </a:rPr>
              <a:t>fn</a:t>
            </a:r>
            <a:r>
              <a:rPr lang="en-US" altLang="zh-TW" dirty="0" smtClean="0">
                <a:solidFill>
                  <a:schemeClr val="tx1">
                    <a:lumMod val="75000"/>
                    <a:lumOff val="25000"/>
                  </a:schemeClr>
                </a:solidFill>
                <a:latin typeface="High Tower Text" pitchFamily="18" charset="0"/>
              </a:rPr>
              <a:t> | cut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c</a:t>
            </a:r>
            <a:r>
              <a:rPr lang="en-US" altLang="zh-TW" dirty="0" smtClean="0">
                <a:solidFill>
                  <a:schemeClr val="tx1">
                    <a:lumMod val="75000"/>
                    <a:lumOff val="25000"/>
                  </a:schemeClr>
                </a:solidFill>
                <a:latin typeface="Times New Roman" pitchFamily="18" charset="0"/>
                <a:cs typeface="Times New Roman" pitchFamily="18" charset="0"/>
              </a:rPr>
              <a:t>1</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smtClean="0"/>
              <a:t>But $* is the </a:t>
            </a:r>
            <a:r>
              <a:rPr lang="en-US" altLang="zh-TW" sz="2800" i="1" dirty="0" err="1" smtClean="0"/>
              <a:t>argv</a:t>
            </a:r>
            <a:r>
              <a:rPr lang="en-US" altLang="zh-TW" sz="2800" i="1" dirty="0" smtClean="0"/>
              <a:t> array, so this is also legal:</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a:t>
            </a:r>
            <a:r>
              <a:rPr kumimoji="0" lang="en-US" altLang="zh-TW" sz="3600" b="0" dirty="0" smtClean="0">
                <a:solidFill>
                  <a:srgbClr val="FF9900"/>
                </a:solidFill>
                <a:latin typeface="Arial Narrow" pitchFamily="34" charset="0"/>
              </a:rPr>
              <a:t> We’d have to add code to keep track of the number ourselves.</a:t>
            </a:r>
            <a:endParaRPr kumimoji="0" lang="en-US" altLang="zh-TW" sz="3600" b="0" dirty="0">
              <a:solidFill>
                <a:srgbClr val="FF9900"/>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8294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1" end="1"/>
                                            </p:txEl>
                                          </p:spTgt>
                                        </p:tgtEl>
                                        <p:attrNameLst>
                                          <p:attrName>ppt_c</p:attrName>
                                        </p:attrNameLst>
                                      </p:cBhvr>
                                      <p:to>
                                        <a:srgbClr val="808080"/>
                                      </p:to>
                                    </p:animClr>
                                  </p:subTnLst>
                                </p:cTn>
                              </p:par>
                              <p:par>
                                <p:cTn id="9" presetID="1" presetClass="entr" presetSubtype="0" fill="hold" nodeType="with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2" end="2"/>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8294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3" end="3"/>
                                            </p:txEl>
                                          </p:spTgt>
                                        </p:tgtEl>
                                        <p:attrNameLst>
                                          <p:attrName>ppt_c</p:attrName>
                                        </p:attrNameLst>
                                      </p:cBhvr>
                                      <p:to>
                                        <a:srgbClr val="808080"/>
                                      </p:to>
                                    </p:animClr>
                                  </p:subTnLst>
                                </p:cTn>
                              </p:par>
                              <p:par>
                                <p:cTn id="13" presetID="1" presetClass="entr" presetSubtype="0" fill="hold" nodeType="withEffect">
                                  <p:stCondLst>
                                    <p:cond delay="0"/>
                                  </p:stCondLst>
                                  <p:childTnLst>
                                    <p:set>
                                      <p:cBhvr>
                                        <p:cTn id="14" dur="1" fill="hold">
                                          <p:stCondLst>
                                            <p:cond delay="0"/>
                                          </p:stCondLst>
                                        </p:cTn>
                                        <p:tgtEl>
                                          <p:spTgt spid="8294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4" end="4"/>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808080"/>
                </a:solidFill>
              </a:rPr>
              <a:t>If you want to loop through an array:</a:t>
            </a:r>
          </a:p>
          <a:p>
            <a:pPr eaLnBrk="1" hangingPunct="1">
              <a:spcBef>
                <a:spcPct val="0"/>
              </a:spcBef>
              <a:buFontTx/>
              <a:buNone/>
            </a:pPr>
            <a:r>
              <a:rPr lang="en-US" altLang="zh-TW" dirty="0" smtClean="0">
                <a:solidFill>
                  <a:srgbClr val="808080"/>
                </a:solidFill>
                <a:latin typeface="High Tower Text" pitchFamily="18" charset="0"/>
              </a:rPr>
              <a:t>		set Z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 ( A B C )</a:t>
            </a:r>
          </a:p>
          <a:p>
            <a:pPr eaLnBrk="1" hangingPunct="1">
              <a:spcBef>
                <a:spcPct val="0"/>
              </a:spcBef>
              <a:buFontTx/>
              <a:buNone/>
            </a:pPr>
            <a:r>
              <a:rPr lang="en-US" altLang="zh-TW" dirty="0" smtClean="0">
                <a:solidFill>
                  <a:srgbClr val="808080"/>
                </a:solidFill>
                <a:latin typeface="High Tower Text" pitchFamily="18" charset="0"/>
              </a:rPr>
              <a:t>		</a:t>
            </a:r>
            <a:r>
              <a:rPr lang="en-US" altLang="zh-TW" dirty="0" err="1" smtClean="0">
                <a:solidFill>
                  <a:srgbClr val="808080"/>
                </a:solidFill>
                <a:latin typeface="High Tower Text" pitchFamily="18" charset="0"/>
              </a:rPr>
              <a:t>foreach</a:t>
            </a:r>
            <a:r>
              <a:rPr lang="en-US" altLang="zh-TW" dirty="0" smtClean="0">
                <a:solidFill>
                  <a:srgbClr val="808080"/>
                </a:solidFill>
                <a:latin typeface="High Tower Text" pitchFamily="18" charset="0"/>
              </a:rPr>
              <a:t> </a:t>
            </a:r>
            <a:r>
              <a:rPr lang="en-US" altLang="zh-TW" dirty="0" err="1" smtClean="0">
                <a:solidFill>
                  <a:srgbClr val="808080"/>
                </a:solidFill>
                <a:latin typeface="High Tower Text" pitchFamily="18" charset="0"/>
              </a:rPr>
              <a:t>fn</a:t>
            </a:r>
            <a:r>
              <a:rPr lang="en-US" altLang="zh-TW" dirty="0" smtClean="0">
                <a:solidFill>
                  <a:srgbClr val="808080"/>
                </a:solidFill>
                <a:latin typeface="High Tower Text" pitchFamily="18" charset="0"/>
              </a:rPr>
              <a:t> (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Z )</a:t>
            </a:r>
          </a:p>
          <a:p>
            <a:pPr eaLnBrk="1" hangingPunct="1">
              <a:spcBef>
                <a:spcPct val="0"/>
              </a:spcBef>
              <a:buFontTx/>
              <a:buNone/>
            </a:pPr>
            <a:r>
              <a:rPr lang="en-US" altLang="zh-TW" dirty="0" smtClean="0">
                <a:solidFill>
                  <a:srgbClr val="808080"/>
                </a:solidFill>
                <a:latin typeface="High Tower Text" pitchFamily="18" charset="0"/>
              </a:rPr>
              <a:t>		   cat </a:t>
            </a:r>
            <a:r>
              <a:rPr lang="en-US" altLang="zh-TW" dirty="0" smtClean="0">
                <a:solidFill>
                  <a:srgbClr val="808080"/>
                </a:solidFill>
                <a:latin typeface="Times New Roman" pitchFamily="18" charset="0"/>
                <a:cs typeface="Times New Roman" pitchFamily="18" charset="0"/>
              </a:rPr>
              <a:t>$</a:t>
            </a:r>
            <a:r>
              <a:rPr lang="en-US" altLang="zh-TW" dirty="0" err="1" smtClean="0">
                <a:solidFill>
                  <a:srgbClr val="808080"/>
                </a:solidFill>
                <a:latin typeface="High Tower Text" pitchFamily="18" charset="0"/>
              </a:rPr>
              <a:t>fn</a:t>
            </a:r>
            <a:r>
              <a:rPr lang="en-US" altLang="zh-TW" dirty="0" smtClean="0">
                <a:solidFill>
                  <a:srgbClr val="808080"/>
                </a:solidFill>
                <a:latin typeface="High Tower Text" pitchFamily="18" charset="0"/>
              </a:rPr>
              <a:t> | cut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c</a:t>
            </a:r>
            <a:r>
              <a:rPr lang="en-US" altLang="zh-TW" dirty="0" smtClean="0">
                <a:solidFill>
                  <a:srgbClr val="808080"/>
                </a:solidFill>
                <a:latin typeface="Times New Roman" pitchFamily="18" charset="0"/>
                <a:cs typeface="Times New Roman" pitchFamily="18" charset="0"/>
              </a:rPr>
              <a:t>1</a:t>
            </a:r>
          </a:p>
          <a:p>
            <a:pPr eaLnBrk="1" hangingPunct="1">
              <a:spcBef>
                <a:spcPct val="0"/>
              </a:spcBef>
              <a:buFontTx/>
              <a:buNone/>
            </a:pPr>
            <a:r>
              <a:rPr lang="en-US" altLang="zh-TW" dirty="0" smtClean="0">
                <a:solidFill>
                  <a:srgbClr val="808080"/>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smtClean="0"/>
              <a:t>But $* is the </a:t>
            </a:r>
            <a:r>
              <a:rPr lang="en-US" altLang="zh-TW" sz="2800" i="1" dirty="0" err="1" smtClean="0"/>
              <a:t>argv</a:t>
            </a:r>
            <a:r>
              <a:rPr lang="en-US" altLang="zh-TW" sz="2800" i="1" dirty="0" smtClean="0"/>
              <a:t> array, so this is also legal:</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6"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a:t>
            </a:r>
            <a:r>
              <a:rPr kumimoji="0" lang="en-US" altLang="zh-TW" sz="3600" b="0" dirty="0" smtClean="0">
                <a:solidFill>
                  <a:srgbClr val="FF9900"/>
                </a:solidFill>
                <a:latin typeface="Arial Narrow" pitchFamily="34" charset="0"/>
              </a:rPr>
              <a:t>We’d have to add code to keep track of the number ourselves.</a:t>
            </a:r>
            <a:endParaRPr kumimoji="0" lang="en-US" altLang="zh-TW" sz="3600" b="0" dirty="0">
              <a:solidFill>
                <a:srgbClr val="FF9900"/>
              </a:solidFill>
              <a:latin typeface="Arial Narrow" pitchFamily="34" charset="0"/>
            </a:endParaRPr>
          </a:p>
        </p:txBody>
      </p:sp>
    </p:spTree>
    <p:extLst>
      <p:ext uri="{BB962C8B-B14F-4D97-AF65-F5344CB8AC3E}">
        <p14:creationId xmlns:p14="http://schemas.microsoft.com/office/powerpoint/2010/main" val="41803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82946">
                                            <p:txEl>
                                              <p:pRg st="0" end="0"/>
                                            </p:txEl>
                                          </p:spTgt>
                                        </p:tgtEl>
                                      </p:cBhvr>
                                    </p:animEffect>
                                    <p:set>
                                      <p:cBhvr>
                                        <p:cTn id="7" dur="1" fill="hold">
                                          <p:stCondLst>
                                            <p:cond delay="1999"/>
                                          </p:stCondLst>
                                        </p:cTn>
                                        <p:tgtEl>
                                          <p:spTgt spid="82946">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82946">
                                            <p:txEl>
                                              <p:pRg st="1" end="1"/>
                                            </p:txEl>
                                          </p:spTgt>
                                        </p:tgtEl>
                                      </p:cBhvr>
                                    </p:animEffect>
                                    <p:set>
                                      <p:cBhvr>
                                        <p:cTn id="10" dur="1" fill="hold">
                                          <p:stCondLst>
                                            <p:cond delay="1999"/>
                                          </p:stCondLst>
                                        </p:cTn>
                                        <p:tgtEl>
                                          <p:spTgt spid="82946">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82946">
                                            <p:txEl>
                                              <p:pRg st="2" end="2"/>
                                            </p:txEl>
                                          </p:spTgt>
                                        </p:tgtEl>
                                      </p:cBhvr>
                                    </p:animEffect>
                                    <p:set>
                                      <p:cBhvr>
                                        <p:cTn id="13" dur="1" fill="hold">
                                          <p:stCondLst>
                                            <p:cond delay="1999"/>
                                          </p:stCondLst>
                                        </p:cTn>
                                        <p:tgtEl>
                                          <p:spTgt spid="82946">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82946">
                                            <p:txEl>
                                              <p:pRg st="3" end="3"/>
                                            </p:txEl>
                                          </p:spTgt>
                                        </p:tgtEl>
                                      </p:cBhvr>
                                    </p:animEffect>
                                    <p:set>
                                      <p:cBhvr>
                                        <p:cTn id="16" dur="1" fill="hold">
                                          <p:stCondLst>
                                            <p:cond delay="1999"/>
                                          </p:stCondLst>
                                        </p:cTn>
                                        <p:tgtEl>
                                          <p:spTgt spid="82946">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82946">
                                            <p:txEl>
                                              <p:pRg st="4" end="4"/>
                                            </p:txEl>
                                          </p:spTgt>
                                        </p:tgtEl>
                                      </p:cBhvr>
                                    </p:animEffect>
                                    <p:set>
                                      <p:cBhvr>
                                        <p:cTn id="19" dur="1" fill="hold">
                                          <p:stCondLst>
                                            <p:cond delay="1999"/>
                                          </p:stCondLst>
                                        </p:cTn>
                                        <p:tgtEl>
                                          <p:spTgt spid="82946">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chemeClr val="bg1"/>
                </a:solidFill>
              </a:rPr>
              <a:t>If you want to loop through an array:</a:t>
            </a:r>
          </a:p>
          <a:p>
            <a:pPr eaLnBrk="1" hangingPunct="1">
              <a:spcBef>
                <a:spcPct val="0"/>
              </a:spcBef>
              <a:buFontTx/>
              <a:buNone/>
            </a:pPr>
            <a:r>
              <a:rPr lang="en-US" altLang="zh-TW" dirty="0" smtClean="0">
                <a:solidFill>
                  <a:schemeClr val="bg1"/>
                </a:solidFill>
                <a:latin typeface="High Tower Text" pitchFamily="18" charset="0"/>
              </a:rPr>
              <a:t>		set Z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 ( A B C )</a:t>
            </a: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Z )</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cut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c</a:t>
            </a:r>
            <a:r>
              <a:rPr lang="en-US" altLang="zh-TW" dirty="0" smtClean="0">
                <a:solidFill>
                  <a:schemeClr val="bg1"/>
                </a:solidFill>
                <a:latin typeface="Times New Roman" pitchFamily="18" charset="0"/>
                <a:cs typeface="Times New Roman" pitchFamily="18" charset="0"/>
              </a:rPr>
              <a:t>1</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t>Printing the </a:t>
            </a:r>
            <a:r>
              <a:rPr lang="en-US" altLang="zh-TW" sz="2800" i="1" dirty="0" smtClean="0"/>
              <a:t>parameters, but with no numbers:</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6"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a:t>
            </a:r>
            <a:r>
              <a:rPr kumimoji="0" lang="en-US" altLang="zh-TW" sz="3600" b="0" dirty="0" smtClean="0">
                <a:solidFill>
                  <a:srgbClr val="0033CC"/>
                </a:solidFill>
                <a:latin typeface="Arial Narrow" pitchFamily="34" charset="0"/>
              </a:rPr>
              <a:t>We’d have to add code to keep track</a:t>
            </a:r>
            <a:r>
              <a:rPr kumimoji="0" lang="en-US" altLang="zh-TW" sz="3600" b="0" dirty="0" smtClean="0">
                <a:solidFill>
                  <a:srgbClr val="FF0000"/>
                </a:solidFill>
                <a:latin typeface="Arial Narrow" pitchFamily="34" charset="0"/>
              </a:rPr>
              <a:t> </a:t>
            </a:r>
            <a:r>
              <a:rPr kumimoji="0" lang="en-US" altLang="zh-TW" sz="3600" b="0" dirty="0" smtClean="0">
                <a:solidFill>
                  <a:srgbClr val="0033CC"/>
                </a:solidFill>
                <a:latin typeface="Arial Narrow" pitchFamily="34" charset="0"/>
              </a:rPr>
              <a:t>of the number ourselves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1037137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a:solidFill>
                  <a:srgbClr val="000000"/>
                </a:solidFill>
              </a:rPr>
              <a:t>With the parameters</a:t>
            </a:r>
            <a:r>
              <a:rPr lang="en-US" altLang="zh-TW" sz="2800" i="1" dirty="0"/>
              <a:t> numbered</a:t>
            </a:r>
            <a:r>
              <a:rPr lang="en-US" altLang="zh-TW" sz="2800" i="1" dirty="0" smtClean="0"/>
              <a:t>:</a:t>
            </a:r>
          </a:p>
          <a:p>
            <a:pPr eaLnBrk="1" hangingPunct="1">
              <a:spcBef>
                <a:spcPct val="0"/>
              </a:spcBef>
              <a:buFontTx/>
              <a:buNone/>
            </a:pPr>
            <a:r>
              <a:rPr lang="en-US" altLang="zh-TW" dirty="0" smtClean="0">
                <a:solidFill>
                  <a:srgbClr val="FF0000"/>
                </a:solidFill>
                <a:latin typeface="High Tower Text" pitchFamily="18" charset="0"/>
              </a:rPr>
              <a:t>		@ </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0</a:t>
            </a:r>
            <a:endParaRPr lang="en-US" altLang="zh-TW" dirty="0" smtClean="0">
              <a:solidFill>
                <a:srgbClr val="FF0000"/>
              </a:solidFill>
              <a:latin typeface="High Tower Text" pitchFamily="18" charset="0"/>
            </a:endParaRPr>
          </a:p>
          <a:p>
            <a:pPr eaLnBrk="1" hangingPunct="1">
              <a:spcBef>
                <a:spcPct val="0"/>
              </a:spcBef>
              <a:buFontTx/>
              <a:buNone/>
            </a:pPr>
            <a:r>
              <a:rPr lang="en-US" altLang="zh-TW" dirty="0" smtClean="0">
                <a:solidFill>
                  <a:srgbClr val="FF0000"/>
                </a:solidFill>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a:t>
            </a:r>
            <a:r>
              <a:rPr lang="en-US" altLang="zh-TW" dirty="0" smtClean="0">
                <a:solidFill>
                  <a:srgbClr val="FF0000"/>
                </a:solidFill>
                <a:latin typeface="High Tower Text" pitchFamily="18" charset="0"/>
              </a:rPr>
              <a:t>	     @ </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1</a:t>
            </a:r>
            <a:endParaRPr lang="en-US" altLang="zh-TW" dirty="0" smtClean="0">
              <a:solidFill>
                <a:srgbClr val="FF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FF0000"/>
                </a:solidFill>
                <a:latin typeface="High Tower Text" pitchFamily="18" charset="0"/>
              </a:rPr>
              <a:t>		</a:t>
            </a:r>
            <a:r>
              <a:rPr lang="en-US" altLang="zh-TW" dirty="0">
                <a:latin typeface="High Tower Text" pitchFamily="18" charset="0"/>
              </a:rPr>
              <a:t> </a:t>
            </a:r>
            <a:r>
              <a:rPr lang="en-US" altLang="zh-TW" dirty="0" smtClean="0">
                <a:latin typeface="High Tower Text" pitchFamily="18" charset="0"/>
              </a:rPr>
              <a:t>    echo </a:t>
            </a:r>
            <a:r>
              <a:rPr lang="en-US" altLang="zh-TW" dirty="0">
                <a:latin typeface="High Tower Text" pitchFamily="18" charset="0"/>
              </a:rPr>
              <a:t>Parameter</a:t>
            </a:r>
            <a:r>
              <a:rPr lang="en-US" altLang="zh-TW" dirty="0">
                <a:solidFill>
                  <a:srgbClr val="FF0000"/>
                </a:solidFill>
                <a:latin typeface="High Tower Text" pitchFamily="18" charset="0"/>
              </a:rPr>
              <a:t> </a:t>
            </a:r>
            <a:r>
              <a:rPr lang="en-US" altLang="zh-TW" dirty="0" smtClean="0">
                <a:solidFill>
                  <a:srgbClr val="FF0000"/>
                </a:solidFill>
                <a:latin typeface="Times New Roman" pitchFamily="18" charset="0"/>
                <a:cs typeface="Times New Roman" pitchFamily="18" charset="0"/>
              </a:rPr>
              <a:t>$</a:t>
            </a:r>
            <a:r>
              <a:rPr lang="en-US" altLang="zh-TW" dirty="0" err="1" smtClean="0">
                <a:solidFill>
                  <a:srgbClr val="FF0000"/>
                </a:solidFill>
                <a:latin typeface="High Tower Text" pitchFamily="18" charset="0"/>
              </a:rPr>
              <a:t>i</a:t>
            </a:r>
            <a:r>
              <a:rPr lang="en-US" altLang="zh-TW" dirty="0" smtClean="0">
                <a:latin typeface="High Tower Text" pitchFamily="18" charset="0"/>
              </a:rPr>
              <a:t>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r>
              <a:rPr lang="en-US" altLang="zh-TW" dirty="0" smtClean="0">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t>Printing the </a:t>
            </a:r>
            <a:r>
              <a:rPr lang="en-US" altLang="zh-TW" sz="2800" i="1" dirty="0" smtClean="0"/>
              <a:t>parameters, but with no numbers:</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We’d have to </a:t>
            </a:r>
            <a:r>
              <a:rPr kumimoji="0" lang="en-US" altLang="zh-TW" sz="3600" b="0" dirty="0" smtClean="0">
                <a:solidFill>
                  <a:srgbClr val="FF0000"/>
                </a:solidFill>
                <a:latin typeface="Arial Narrow" pitchFamily="34" charset="0"/>
              </a:rPr>
              <a:t>add code to keep track</a:t>
            </a:r>
            <a:r>
              <a:rPr kumimoji="0" lang="en-US" altLang="zh-TW" sz="3600" b="0" dirty="0" smtClean="0">
                <a:latin typeface="Arial Narrow" pitchFamily="34" charset="0"/>
              </a:rPr>
              <a:t> of the number ourselves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cxnSp>
        <p:nvCxnSpPr>
          <p:cNvPr id="7" name="Straight Arrow Connector 6"/>
          <p:cNvCxnSpPr/>
          <p:nvPr/>
        </p:nvCxnSpPr>
        <p:spPr bwMode="auto">
          <a:xfrm flipH="1" flipV="1">
            <a:off x="2743200" y="1905000"/>
            <a:ext cx="2457450" cy="158475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flipV="1">
            <a:off x="3505200" y="2971800"/>
            <a:ext cx="1143000" cy="533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0425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686800" cy="5257800"/>
          </a:xfrm>
        </p:spPr>
        <p:txBody>
          <a:bodyPr/>
          <a:lstStyle/>
          <a:p>
            <a:pPr eaLnBrk="1" hangingPunct="1"/>
            <a:r>
              <a:rPr lang="en-US" altLang="zh-TW" sz="2800" i="1" dirty="0" smtClean="0">
                <a:solidFill>
                  <a:srgbClr val="FF0000"/>
                </a:solidFill>
              </a:rPr>
              <a:t>Printing numbered parameters (complicated way):</a:t>
            </a:r>
          </a:p>
          <a:p>
            <a:pPr eaLnBrk="1" hangingPunct="1">
              <a:spcBef>
                <a:spcPct val="0"/>
              </a:spcBef>
              <a:buFontTx/>
              <a:buNone/>
            </a:pPr>
            <a:r>
              <a:rPr lang="en-US" altLang="zh-TW" dirty="0" smtClean="0">
                <a:solidFill>
                  <a:srgbClr val="FF0000"/>
                </a:solidFill>
                <a:latin typeface="High Tower Text" pitchFamily="18" charset="0"/>
              </a:rPr>
              <a:t>		</a:t>
            </a:r>
            <a:r>
              <a:rPr lang="en-US" altLang="zh-TW" dirty="0" smtClean="0">
                <a:solidFill>
                  <a:srgbClr val="000000"/>
                </a:solidFill>
                <a:latin typeface="High Tower Text" pitchFamily="18" charset="0"/>
              </a:rPr>
              <a:t>@ </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smtClean="0">
                <a:solidFill>
                  <a:srgbClr val="000000"/>
                </a:solidFill>
                <a:latin typeface="Times New Roman" pitchFamily="18" charset="0"/>
                <a:cs typeface="Times New Roman" pitchFamily="18" charset="0"/>
              </a:rPr>
              <a:t>0</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par (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 )</a:t>
            </a:r>
          </a:p>
          <a:p>
            <a:pPr eaLnBrk="1" hangingPunct="1">
              <a:spcBef>
                <a:spcPct val="0"/>
              </a:spcBef>
              <a:buFontTx/>
              <a:buNone/>
            </a:pPr>
            <a:r>
              <a:rPr lang="en-US" altLang="zh-TW" dirty="0" smtClean="0">
                <a:solidFill>
                  <a:srgbClr val="000000"/>
                </a:solidFill>
                <a:latin typeface="High Tower Text" pitchFamily="18" charset="0"/>
              </a:rPr>
              <a:t>		     @ </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1</a:t>
            </a:r>
            <a:endParaRPr lang="en-US" altLang="zh-TW" dirty="0" smtClean="0">
              <a:solidFill>
                <a:srgbClr val="00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echo </a:t>
            </a:r>
            <a:r>
              <a:rPr lang="en-US" altLang="zh-TW" dirty="0">
                <a:solidFill>
                  <a:srgbClr val="000000"/>
                </a:solidFill>
                <a:latin typeface="High Tower Text" pitchFamily="18" charset="0"/>
              </a:rPr>
              <a:t>Parameter </a:t>
            </a:r>
            <a:r>
              <a:rPr lang="en-US" altLang="zh-TW" dirty="0" smtClean="0">
                <a:solidFill>
                  <a:srgbClr val="000000"/>
                </a:solidFill>
                <a:latin typeface="Times New Roman" pitchFamily="18" charset="0"/>
                <a:cs typeface="Times New Roman" pitchFamily="18" charset="0"/>
              </a:rPr>
              <a:t>$</a:t>
            </a:r>
            <a:r>
              <a:rPr lang="en-US" altLang="zh-TW" dirty="0" err="1" smtClean="0">
                <a:solidFill>
                  <a:srgbClr val="000000"/>
                </a:solidFill>
                <a:latin typeface="High Tower Text" pitchFamily="18" charset="0"/>
              </a:rPr>
              <a:t>i</a:t>
            </a:r>
            <a:r>
              <a:rPr lang="en-US" altLang="zh-TW" dirty="0" smtClean="0">
                <a:solidFill>
                  <a:srgbClr val="000000"/>
                </a:solidFill>
                <a:latin typeface="High Tower Text" pitchFamily="18" charset="0"/>
              </a:rPr>
              <a:t> is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p</a:t>
            </a:r>
            <a:r>
              <a:rPr lang="en-US" altLang="zh-TW" dirty="0" smtClean="0">
                <a:latin typeface="High Tower Text" pitchFamily="18" charset="0"/>
              </a:rPr>
              <a:t>ar</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r>
              <a:rPr lang="en-US" altLang="zh-TW" dirty="0" smtClean="0">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solidFill>
                  <a:srgbClr val="008000"/>
                </a:solidFill>
              </a:rPr>
              <a:t>Printing </a:t>
            </a:r>
            <a:r>
              <a:rPr lang="en-US" altLang="zh-TW" sz="2800" i="1" dirty="0" smtClean="0">
                <a:solidFill>
                  <a:srgbClr val="008000"/>
                </a:solidFill>
              </a:rPr>
              <a:t>numbered </a:t>
            </a:r>
            <a:r>
              <a:rPr lang="en-US" altLang="zh-TW" sz="2800" i="1" dirty="0">
                <a:solidFill>
                  <a:srgbClr val="008000"/>
                </a:solidFill>
              </a:rPr>
              <a:t>parameters </a:t>
            </a:r>
            <a:r>
              <a:rPr lang="en-US" altLang="zh-TW" sz="2800" i="1" dirty="0" smtClean="0">
                <a:solidFill>
                  <a:srgbClr val="008000"/>
                </a:solidFill>
              </a:rPr>
              <a:t>(simple way):</a:t>
            </a:r>
            <a:endParaRPr lang="en-US" altLang="zh-TW" sz="1200" i="1" dirty="0" smtClean="0">
              <a:solidFill>
                <a:srgbClr val="008000"/>
              </a:solidFill>
            </a:endParaRPr>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a:latin typeface="High Tower Text" pitchFamily="18" charset="0"/>
              </a:rPr>
              <a:t>i</a:t>
            </a:r>
            <a:r>
              <a:rPr lang="en-US" altLang="zh-TW" dirty="0" smtClean="0">
                <a:latin typeface="High Tower Text" pitchFamily="18" charset="0"/>
              </a:rPr>
              <a:t> ( `</a:t>
            </a:r>
            <a:r>
              <a:rPr lang="en-US" altLang="zh-TW" dirty="0" err="1" smtClean="0">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is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argv</a:t>
            </a:r>
            <a:r>
              <a:rPr lang="en-US" altLang="zh-TW" dirty="0" smtClean="0">
                <a:latin typeface="High Tower Text" pitchFamily="18" charset="0"/>
              </a:rPr>
              <a:t>[</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extLst>
      <p:ext uri="{BB962C8B-B14F-4D97-AF65-F5344CB8AC3E}">
        <p14:creationId xmlns:p14="http://schemas.microsoft.com/office/powerpoint/2010/main" val="17710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2946">
                                            <p:txEl>
                                              <p:pRg st="8" end="8"/>
                                            </p:txEl>
                                          </p:spTgt>
                                        </p:tgtEl>
                                        <p:attrNameLst>
                                          <p:attrName>style.visibility</p:attrName>
                                        </p:attrNameLst>
                                      </p:cBhvr>
                                      <p:to>
                                        <p:strVal val="visible"/>
                                      </p:to>
                                    </p:set>
                                    <p:animEffect transition="in" filter="checkerboard(across)">
                                      <p:cBhvr>
                                        <p:cTn id="7" dur="500"/>
                                        <p:tgtEl>
                                          <p:spTgt spid="82946">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2946">
                                            <p:txEl>
                                              <p:pRg st="9" end="9"/>
                                            </p:txEl>
                                          </p:spTgt>
                                        </p:tgtEl>
                                        <p:attrNameLst>
                                          <p:attrName>style.visibility</p:attrName>
                                        </p:attrNameLst>
                                      </p:cBhvr>
                                      <p:to>
                                        <p:strVal val="visible"/>
                                      </p:to>
                                    </p:set>
                                    <p:animEffect transition="in" filter="checkerboard(across)">
                                      <p:cBhvr>
                                        <p:cTn id="10" dur="500"/>
                                        <p:tgtEl>
                                          <p:spTgt spid="82946">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2946">
                                            <p:txEl>
                                              <p:pRg st="10" end="10"/>
                                            </p:txEl>
                                          </p:spTgt>
                                        </p:tgtEl>
                                        <p:attrNameLst>
                                          <p:attrName>style.visibility</p:attrName>
                                        </p:attrNameLst>
                                      </p:cBhvr>
                                      <p:to>
                                        <p:strVal val="visible"/>
                                      </p:to>
                                    </p:set>
                                    <p:animEffect transition="in" filter="checkerboard(across)">
                                      <p:cBhvr>
                                        <p:cTn id="13" dur="500"/>
                                        <p:tgtEl>
                                          <p:spTgt spid="82946">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82946">
                                            <p:txEl>
                                              <p:pRg st="11" end="11"/>
                                            </p:txEl>
                                          </p:spTgt>
                                        </p:tgtEl>
                                        <p:attrNameLst>
                                          <p:attrName>style.visibility</p:attrName>
                                        </p:attrNameLst>
                                      </p:cBhvr>
                                      <p:to>
                                        <p:strVal val="visible"/>
                                      </p:to>
                                    </p:set>
                                    <p:animEffect transition="in" filter="checkerboard(across)">
                                      <p:cBhvr>
                                        <p:cTn id="16" dur="500"/>
                                        <p:tgtEl>
                                          <p:spTgt spid="829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008000"/>
                </a:solidFill>
              </a:rPr>
              <a:t>Printing just parameters (simple way):</a:t>
            </a:r>
          </a:p>
          <a:p>
            <a:pPr eaLnBrk="1" hangingPunct="1">
              <a:spcBef>
                <a:spcPct val="0"/>
              </a:spcBef>
              <a:buFontTx/>
              <a:buNone/>
            </a:pPr>
            <a:r>
              <a:rPr lang="en-US" altLang="zh-TW" dirty="0" smtClean="0">
                <a:solidFill>
                  <a:srgbClr val="008000"/>
                </a:solidFill>
                <a:latin typeface="High Tower Text" pitchFamily="18" charset="0"/>
              </a:rPr>
              <a:t>	</a:t>
            </a:r>
            <a:r>
              <a:rPr lang="en-US" altLang="zh-TW" dirty="0" smtClean="0">
                <a:solidFill>
                  <a:srgbClr val="FF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par (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echo Parameter </a:t>
            </a:r>
            <a:r>
              <a:rPr lang="en-US" altLang="zh-TW" dirty="0">
                <a:solidFill>
                  <a:srgbClr val="000000"/>
                </a:solidFill>
                <a:latin typeface="High Tower Text" pitchFamily="18" charset="0"/>
              </a:rPr>
              <a:t>is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p</a:t>
            </a:r>
            <a:r>
              <a:rPr lang="en-US" altLang="zh-TW" dirty="0">
                <a:latin typeface="High Tower Text" pitchFamily="18" charset="0"/>
              </a:rPr>
              <a:t>ar</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end</a:t>
            </a:r>
            <a:endParaRPr lang="en-US" altLang="zh-TW" dirty="0" smtClean="0">
              <a:solidFill>
                <a:srgbClr val="00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solidFill>
                  <a:srgbClr val="FF0000"/>
                </a:solidFill>
              </a:rPr>
              <a:t>Printing </a:t>
            </a:r>
            <a:r>
              <a:rPr lang="en-US" altLang="zh-TW" sz="2800" i="1" dirty="0" smtClean="0">
                <a:solidFill>
                  <a:srgbClr val="FF0000"/>
                </a:solidFill>
              </a:rPr>
              <a:t>just </a:t>
            </a:r>
            <a:r>
              <a:rPr lang="en-US" altLang="zh-TW" sz="2800" i="1" dirty="0">
                <a:solidFill>
                  <a:srgbClr val="FF0000"/>
                </a:solidFill>
              </a:rPr>
              <a:t>parameters </a:t>
            </a:r>
            <a:r>
              <a:rPr lang="en-US" altLang="zh-TW" sz="2800" i="1" dirty="0" smtClean="0">
                <a:solidFill>
                  <a:srgbClr val="FF0000"/>
                </a:solidFill>
              </a:rPr>
              <a:t>(complicated way):</a:t>
            </a:r>
            <a:endParaRPr lang="en-US" altLang="zh-TW" sz="1200" i="1" dirty="0" smtClean="0">
              <a:solidFill>
                <a:srgbClr val="FF0000"/>
              </a:solidFill>
            </a:endParaRPr>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a:latin typeface="High Tower Text" pitchFamily="18" charset="0"/>
              </a:rPr>
              <a:t>i</a:t>
            </a:r>
            <a:r>
              <a:rPr lang="en-US" altLang="zh-TW" dirty="0" smtClean="0">
                <a:latin typeface="High Tower Text" pitchFamily="18" charset="0"/>
              </a:rPr>
              <a:t> ( `</a:t>
            </a:r>
            <a:r>
              <a:rPr lang="en-US" altLang="zh-TW" dirty="0" err="1" smtClean="0">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argv</a:t>
            </a:r>
            <a:r>
              <a:rPr lang="en-US" altLang="zh-TW" dirty="0" smtClean="0">
                <a:latin typeface="High Tower Text" pitchFamily="18" charset="0"/>
              </a:rPr>
              <a:t>[</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2" name="Rectangle 1"/>
          <p:cNvSpPr/>
          <p:nvPr/>
        </p:nvSpPr>
        <p:spPr bwMode="auto">
          <a:xfrm>
            <a:off x="838200" y="3352800"/>
            <a:ext cx="7391400" cy="990600"/>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So the best choice of which to use </a:t>
            </a:r>
            <a:r>
              <a:rPr lang="en-US" sz="2800" b="0" dirty="0" smtClean="0">
                <a:latin typeface="Arial" charset="0"/>
                <a:ea typeface="新細明體" charset="-120"/>
              </a:rPr>
              <a:t>as your</a:t>
            </a:r>
            <a:r>
              <a:rPr kumimoji="1" lang="en-US" sz="2800" b="0" i="0" u="none" strike="noStrike" cap="none" normalizeH="0" baseline="0" dirty="0" smtClean="0">
                <a:ln>
                  <a:noFill/>
                </a:ln>
                <a:solidFill>
                  <a:schemeClr val="tx1"/>
                </a:solidFill>
                <a:effectLst/>
                <a:latin typeface="Arial" charset="0"/>
                <a:ea typeface="新細明體" charset="-120"/>
              </a:rPr>
              <a:t> </a:t>
            </a:r>
            <a:r>
              <a:rPr kumimoji="1" lang="en-US" sz="2800" b="0" i="0" u="none" strike="noStrike" cap="none" normalizeH="0" baseline="0" dirty="0" err="1" smtClean="0">
                <a:ln>
                  <a:noFill/>
                </a:ln>
                <a:solidFill>
                  <a:schemeClr val="tx1"/>
                </a:solidFill>
                <a:effectLst/>
                <a:latin typeface="Arial" charset="0"/>
                <a:ea typeface="新細明體" charset="-120"/>
              </a:rPr>
              <a:t>foreach</a:t>
            </a:r>
            <a:r>
              <a:rPr kumimoji="1" lang="en-US" sz="2800" b="0" i="0" u="none" strike="noStrike" cap="none" normalizeH="0" baseline="0" dirty="0" smtClean="0">
                <a:ln>
                  <a:noFill/>
                </a:ln>
                <a:solidFill>
                  <a:schemeClr val="tx1"/>
                </a:solidFill>
                <a:effectLst/>
                <a:latin typeface="Arial" charset="0"/>
                <a:ea typeface="新細明體" charset="-120"/>
              </a:rPr>
              <a:t> list depends on what you need to do. </a:t>
            </a:r>
          </a:p>
        </p:txBody>
      </p:sp>
    </p:spTree>
    <p:extLst>
      <p:ext uri="{BB962C8B-B14F-4D97-AF65-F5344CB8AC3E}">
        <p14:creationId xmlns:p14="http://schemas.microsoft.com/office/powerpoint/2010/main" val="277954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p:cNvSpPr>
            <a:spLocks noGrp="1"/>
          </p:cNvSpPr>
          <p:nvPr>
            <p:ph idx="1"/>
          </p:nvPr>
        </p:nvSpPr>
        <p:spPr>
          <a:xfrm>
            <a:off x="457200" y="685800"/>
            <a:ext cx="8229600" cy="1676400"/>
          </a:xfrm>
        </p:spPr>
        <p:txBody>
          <a:bodyPr/>
          <a:lstStyle/>
          <a:p>
            <a:pPr algn="ctr" eaLnBrk="1" hangingPunct="1">
              <a:buFontTx/>
              <a:buNone/>
            </a:pPr>
            <a:r>
              <a:rPr lang="en-US" altLang="zh-TW" sz="4400" dirty="0" smtClean="0"/>
              <a:t>Now, let’s work through an example, line by line…</a:t>
            </a:r>
          </a:p>
        </p:txBody>
      </p:sp>
      <p:sp>
        <p:nvSpPr>
          <p:cNvPr id="3" name="Content Placeholder 2"/>
          <p:cNvSpPr txBox="1">
            <a:spLocks/>
          </p:cNvSpPr>
          <p:nvPr/>
        </p:nvSpPr>
        <p:spPr bwMode="auto">
          <a:xfrm>
            <a:off x="152400" y="2286000"/>
            <a:ext cx="8763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b="0" kern="0" dirty="0" smtClean="0">
                <a:solidFill>
                  <a:srgbClr val="0033CC"/>
                </a:solidFill>
              </a:rPr>
              <a:t>Suppose we want a script to cautiously delete files &amp; directories sent on the command line. </a:t>
            </a:r>
          </a:p>
          <a:p>
            <a:pPr lvl="1"/>
            <a:r>
              <a:rPr lang="en-US" sz="3200" b="0" kern="0" dirty="0" smtClean="0">
                <a:solidFill>
                  <a:srgbClr val="FF0000"/>
                </a:solidFill>
              </a:rPr>
              <a:t> For each command-line argument:</a:t>
            </a:r>
          </a:p>
          <a:p>
            <a:pPr marL="1371600" lvl="2" indent="-457200">
              <a:buFont typeface="+mj-lt"/>
              <a:buAutoNum type="arabicPeriod"/>
            </a:pPr>
            <a:r>
              <a:rPr lang="en-US" sz="3200" b="0" kern="0" dirty="0" smtClean="0">
                <a:solidFill>
                  <a:srgbClr val="FF0000"/>
                </a:solidFill>
              </a:rPr>
              <a:t>Ask about whether it should be deleted.</a:t>
            </a:r>
          </a:p>
          <a:p>
            <a:pPr marL="1371600" lvl="2" indent="-457200">
              <a:buFont typeface="+mj-lt"/>
              <a:buAutoNum type="arabicPeriod"/>
            </a:pPr>
            <a:r>
              <a:rPr lang="en-US" sz="3200" b="0" kern="0" dirty="0" smtClean="0">
                <a:solidFill>
                  <a:srgbClr val="FF0000"/>
                </a:solidFill>
              </a:rPr>
              <a:t>Read the user’s response from </a:t>
            </a:r>
            <a:r>
              <a:rPr lang="en-US" sz="3200" b="0" kern="0" dirty="0" err="1" smtClean="0">
                <a:solidFill>
                  <a:srgbClr val="FF0000"/>
                </a:solidFill>
              </a:rPr>
              <a:t>stdin</a:t>
            </a:r>
            <a:r>
              <a:rPr lang="en-US" sz="3200" b="0" kern="0" dirty="0" smtClean="0">
                <a:solidFill>
                  <a:srgbClr val="FF0000"/>
                </a:solidFill>
              </a:rPr>
              <a:t>.</a:t>
            </a:r>
          </a:p>
          <a:p>
            <a:pPr marL="1371600" lvl="2" indent="-457200">
              <a:buFont typeface="+mj-lt"/>
              <a:buAutoNum type="arabicPeriod"/>
            </a:pPr>
            <a:r>
              <a:rPr lang="en-US" sz="3200" b="0" kern="0" dirty="0" smtClean="0">
                <a:solidFill>
                  <a:srgbClr val="FF0000"/>
                </a:solidFill>
              </a:rPr>
              <a:t>Perform the action indicated by the user’s response.</a:t>
            </a:r>
            <a:endParaRPr lang="en-US" sz="3200" b="0"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00009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00009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000099"/>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8499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1"/>
          <p:cNvSpPr>
            <a:spLocks noChangeArrowheads="1"/>
          </p:cNvSpPr>
          <p:nvPr/>
        </p:nvSpPr>
        <p:spPr bwMode="auto">
          <a:xfrm>
            <a:off x="4648200" y="685800"/>
            <a:ext cx="762000" cy="1524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endParaRPr lang="en-US" altLang="zh-TW" b="0">
              <a:solidFill>
                <a:srgbClr val="000000"/>
              </a:solidFill>
              <a:latin typeface="Arial" pitchFamily="34" charset="0"/>
            </a:endParaRPr>
          </a:p>
        </p:txBody>
      </p:sp>
      <p:sp>
        <p:nvSpPr>
          <p:cNvPr id="5"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u="sng" dirty="0">
                <a:solidFill>
                  <a:srgbClr val="FF0000"/>
                </a:solidFill>
                <a:latin typeface="Consolas" panose="020B0609020204030204" pitchFamily="49" charset="0"/>
              </a:rPr>
              <a:t>#!/bin/</a:t>
            </a:r>
            <a:r>
              <a:rPr lang="en-US" altLang="zh-TW" sz="2600" u="sng" dirty="0" err="1">
                <a:solidFill>
                  <a:srgbClr val="FF0000"/>
                </a:solidFill>
                <a:latin typeface="Consolas" panose="020B0609020204030204" pitchFamily="49" charset="0"/>
              </a:rPr>
              <a:t>csh</a:t>
            </a:r>
            <a:r>
              <a:rPr lang="en-US" altLang="zh-TW" sz="2600" dirty="0">
                <a:latin typeface="Consolas" panose="020B0609020204030204" pitchFamily="49" charset="0"/>
              </a:rPr>
              <a:t> </a:t>
            </a:r>
            <a:r>
              <a:rPr lang="en-US" altLang="zh-TW" sz="2600" dirty="0">
                <a:solidFill>
                  <a:srgbClr val="009644"/>
                </a:solidFill>
                <a:latin typeface="Consolas" panose="020B0609020204030204" pitchFamily="49" charset="0"/>
              </a:rPr>
              <a:t>#it is a C-shell script</a:t>
            </a: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6"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939800" y="1625600"/>
            <a:ext cx="7950200" cy="4749800"/>
          </a:xfrm>
          <a:prstGeom prst="rect">
            <a:avLst/>
          </a:prstGeom>
          <a:solidFill>
            <a:schemeClr val="bg1"/>
          </a:solidFill>
          <a:ln w="50800">
            <a:solidFill>
              <a:schemeClr val="bg1"/>
            </a:solidFill>
            <a:miter lim="800000"/>
            <a:headEnd/>
            <a:tailEnd/>
          </a:ln>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90115" name="Rectangle 4"/>
          <p:cNvSpPr>
            <a:spLocks noGrp="1" noChangeArrowheads="1"/>
          </p:cNvSpPr>
          <p:nvPr>
            <p:ph type="body" idx="1"/>
          </p:nvPr>
        </p:nvSpPr>
        <p:spPr>
          <a:xfrm>
            <a:off x="457200" y="1066800"/>
            <a:ext cx="8534400" cy="5791200"/>
          </a:xfrm>
        </p:spPr>
        <p:txBody>
          <a:bodyPr lIns="90488" tIns="44450" rIns="90488" bIns="44450"/>
          <a:lstStyle/>
          <a:p>
            <a:pPr>
              <a:buFontTx/>
              <a:buNone/>
              <a:defRPr/>
            </a:pPr>
            <a:r>
              <a:rPr lang="en-US" altLang="zh-TW" sz="2400" dirty="0">
                <a:solidFill>
                  <a:srgbClr val="FF0000"/>
                </a:solidFill>
              </a:rPr>
              <a:t>!</a:t>
            </a:r>
            <a:r>
              <a:rPr lang="en-US" altLang="zh-TW" sz="2400" dirty="0"/>
              <a:t>		       </a:t>
            </a:r>
            <a:r>
              <a:rPr lang="en-US" altLang="zh-TW" sz="1800" dirty="0"/>
              <a:t> </a:t>
            </a:r>
            <a:r>
              <a:rPr lang="en-US" altLang="zh-TW" sz="2400" dirty="0">
                <a:solidFill>
                  <a:srgbClr val="0033CC"/>
                </a:solidFill>
              </a:rPr>
              <a:t>Negate</a:t>
            </a:r>
            <a:r>
              <a:rPr lang="en-US" altLang="zh-TW" sz="2400" dirty="0"/>
              <a:t> 	   -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a:t>
            </a:r>
            <a:r>
              <a:rPr lang="en-US" altLang="zh-TW" sz="2400" dirty="0"/>
              <a:t>		       </a:t>
            </a:r>
            <a:r>
              <a:rPr lang="en-US" altLang="zh-TW" sz="1800" dirty="0"/>
              <a:t> </a:t>
            </a:r>
            <a:r>
              <a:rPr lang="en-US" altLang="zh-TW" sz="2400" dirty="0">
                <a:solidFill>
                  <a:srgbClr val="0033CC"/>
                </a:solidFill>
              </a:rPr>
              <a:t>Not Equal</a:t>
            </a:r>
            <a:r>
              <a:rPr lang="en-US" altLang="zh-TW" sz="2400" dirty="0"/>
              <a:t> -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a:t>
            </a:r>
            <a:r>
              <a:rPr lang="en-US" altLang="zh-TW" sz="2400" dirty="0"/>
              <a:t>	       </a:t>
            </a:r>
            <a:r>
              <a:rPr lang="en-US" altLang="zh-TW" sz="1800" dirty="0"/>
              <a:t> </a:t>
            </a:r>
            <a:r>
              <a:rPr lang="en-US" altLang="zh-TW" sz="2400" dirty="0">
                <a:solidFill>
                  <a:srgbClr val="0033CC"/>
                </a:solidFill>
              </a:rPr>
              <a:t>Equal</a:t>
            </a:r>
            <a:r>
              <a:rPr lang="en-US" altLang="zh-TW" sz="2400" dirty="0"/>
              <a:t>	   -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&gt;</a:t>
            </a:r>
            <a:r>
              <a:rPr lang="en-US" altLang="zh-TW" sz="1800" dirty="0"/>
              <a:t>,</a:t>
            </a:r>
            <a:r>
              <a:rPr lang="en-US" altLang="zh-TW" sz="1400" dirty="0"/>
              <a:t> </a:t>
            </a:r>
            <a:r>
              <a:rPr lang="en-US" altLang="zh-TW" sz="2400" dirty="0">
                <a:solidFill>
                  <a:srgbClr val="FF0000"/>
                </a:solidFill>
              </a:rPr>
              <a:t>&lt;</a:t>
            </a:r>
            <a:r>
              <a:rPr lang="en-US" altLang="zh-TW" sz="1800" dirty="0"/>
              <a:t>,</a:t>
            </a:r>
            <a:r>
              <a:rPr lang="en-US" altLang="zh-TW" sz="1400" dirty="0"/>
              <a:t> </a:t>
            </a:r>
            <a:r>
              <a:rPr lang="en-US" altLang="zh-TW" sz="2400" dirty="0">
                <a:solidFill>
                  <a:srgbClr val="FF0000"/>
                </a:solidFill>
              </a:rPr>
              <a:t>&lt;=</a:t>
            </a:r>
            <a:r>
              <a:rPr lang="en-US" altLang="zh-TW" sz="1800" dirty="0"/>
              <a:t>,</a:t>
            </a:r>
            <a:r>
              <a:rPr lang="en-US" altLang="zh-TW" sz="1400" dirty="0"/>
              <a:t> </a:t>
            </a:r>
            <a:r>
              <a:rPr lang="en-US" altLang="zh-TW" sz="2400" dirty="0">
                <a:solidFill>
                  <a:srgbClr val="FF0000"/>
                </a:solidFill>
              </a:rPr>
              <a:t>&gt;=</a:t>
            </a:r>
            <a:r>
              <a:rPr lang="en-US" altLang="zh-TW" sz="2400" dirty="0"/>
              <a:t> </a:t>
            </a:r>
            <a:r>
              <a:rPr lang="en-US" altLang="zh-TW" sz="1800" dirty="0"/>
              <a:t> </a:t>
            </a:r>
            <a:r>
              <a:rPr lang="en-US" altLang="zh-TW" sz="2400" dirty="0">
                <a:solidFill>
                  <a:srgbClr val="0033CC"/>
                </a:solidFill>
              </a:rPr>
              <a:t>Relational</a:t>
            </a:r>
            <a:r>
              <a:rPr lang="en-US" altLang="zh-TW" sz="2400" dirty="0"/>
              <a:t> - Work</a:t>
            </a:r>
            <a:r>
              <a:rPr lang="en-US" altLang="zh-TW" sz="2000" dirty="0"/>
              <a:t> </a:t>
            </a:r>
            <a:r>
              <a:rPr lang="en-US" altLang="zh-TW" sz="2400" dirty="0"/>
              <a:t>just as they do 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BFBFBF"/>
                </a:solidFill>
              </a:rPr>
              <a:t>=~   	       </a:t>
            </a:r>
            <a:r>
              <a:rPr lang="en-US" altLang="zh-TW" sz="1800" dirty="0">
                <a:solidFill>
                  <a:srgbClr val="BFBFBF"/>
                </a:solidFill>
              </a:rPr>
              <a:t> </a:t>
            </a:r>
            <a:r>
              <a:rPr lang="en-US" altLang="zh-TW" sz="2400" dirty="0" smtClean="0">
                <a:solidFill>
                  <a:srgbClr val="BFBFBF"/>
                </a:solidFill>
              </a:rPr>
              <a:t>Match to Wildcard Pattern </a:t>
            </a:r>
            <a:br>
              <a:rPr lang="en-US" altLang="zh-TW" sz="2400" dirty="0" smtClean="0">
                <a:solidFill>
                  <a:srgbClr val="BFBFBF"/>
                </a:solidFill>
              </a:rPr>
            </a:br>
            <a:r>
              <a:rPr lang="en-US" altLang="zh-TW" sz="2400" dirty="0" smtClean="0">
                <a:solidFill>
                  <a:srgbClr val="BFBFBF"/>
                </a:solidFill>
              </a:rPr>
              <a:t>	        (The</a:t>
            </a:r>
            <a:r>
              <a:rPr lang="en-US" altLang="zh-TW" sz="2000" dirty="0" smtClean="0">
                <a:solidFill>
                  <a:srgbClr val="BFBFBF"/>
                </a:solidFill>
              </a:rPr>
              <a:t> </a:t>
            </a:r>
            <a:r>
              <a:rPr lang="en-US" altLang="zh-TW" sz="2400" dirty="0">
                <a:solidFill>
                  <a:srgbClr val="BFBFBF"/>
                </a:solidFill>
              </a:rPr>
              <a:t>variable</a:t>
            </a:r>
            <a:r>
              <a:rPr lang="en-US" altLang="zh-TW" sz="2000" dirty="0">
                <a:solidFill>
                  <a:srgbClr val="BFBFBF"/>
                </a:solidFill>
              </a:rPr>
              <a:t> </a:t>
            </a:r>
            <a:r>
              <a:rPr lang="en-US" altLang="zh-TW" sz="2400" dirty="0">
                <a:solidFill>
                  <a:srgbClr val="BFBFBF"/>
                </a:solidFill>
              </a:rPr>
              <a:t>goes</a:t>
            </a:r>
            <a:r>
              <a:rPr lang="en-US" altLang="zh-TW" sz="2000" dirty="0">
                <a:solidFill>
                  <a:srgbClr val="BFBFBF"/>
                </a:solidFill>
              </a:rPr>
              <a:t> </a:t>
            </a:r>
            <a:r>
              <a:rPr lang="en-US" altLang="zh-TW" sz="2400" dirty="0">
                <a:solidFill>
                  <a:srgbClr val="BFBFBF"/>
                </a:solidFill>
              </a:rPr>
              <a:t>on</a:t>
            </a:r>
            <a:r>
              <a:rPr lang="en-US" altLang="zh-TW" sz="2000" dirty="0">
                <a:solidFill>
                  <a:srgbClr val="BFBFBF"/>
                </a:solidFill>
              </a:rPr>
              <a:t> </a:t>
            </a:r>
            <a:r>
              <a:rPr lang="en-US" altLang="zh-TW" sz="2400" dirty="0">
                <a:solidFill>
                  <a:srgbClr val="BFBFBF"/>
                </a:solidFill>
              </a:rPr>
              <a:t>the</a:t>
            </a:r>
            <a:r>
              <a:rPr lang="en-US" altLang="zh-TW" sz="2000" dirty="0">
                <a:solidFill>
                  <a:srgbClr val="BFBFBF"/>
                </a:solidFill>
              </a:rPr>
              <a:t> </a:t>
            </a:r>
            <a:r>
              <a:rPr lang="en-US" altLang="zh-TW" sz="2400" dirty="0" smtClean="0">
                <a:solidFill>
                  <a:srgbClr val="BFBFBF"/>
                </a:solidFill>
              </a:rPr>
              <a:t>left</a:t>
            </a:r>
            <a:r>
              <a:rPr lang="en-US" altLang="zh-TW" sz="2000" dirty="0" smtClean="0">
                <a:solidFill>
                  <a:srgbClr val="BFBFBF"/>
                </a:solidFill>
              </a:rPr>
              <a:t>-</a:t>
            </a:r>
            <a:r>
              <a:rPr lang="en-US" altLang="zh-TW" sz="2400" dirty="0" smtClean="0">
                <a:solidFill>
                  <a:srgbClr val="BFBFBF"/>
                </a:solidFill>
              </a:rPr>
              <a:t>hand sided </a:t>
            </a:r>
            <a:r>
              <a:rPr lang="en-US" altLang="zh-TW" sz="2400" dirty="0">
                <a:solidFill>
                  <a:srgbClr val="BFBFBF"/>
                </a:solidFill>
              </a:rPr>
              <a:t>and </a:t>
            </a:r>
            <a:r>
              <a:rPr lang="en-US" altLang="zh-TW" sz="2400" dirty="0" smtClean="0">
                <a:solidFill>
                  <a:srgbClr val="BFBFBF"/>
                </a:solidFill>
              </a:rPr>
              <a:t/>
            </a:r>
            <a:br>
              <a:rPr lang="en-US" altLang="zh-TW" sz="2400" dirty="0" smtClean="0">
                <a:solidFill>
                  <a:srgbClr val="BFBFBF"/>
                </a:solidFill>
              </a:rPr>
            </a:br>
            <a:r>
              <a:rPr lang="en-US" altLang="zh-TW" sz="2400" dirty="0" smtClean="0">
                <a:solidFill>
                  <a:srgbClr val="BFBFBF"/>
                </a:solidFill>
              </a:rPr>
              <a:t>               </a:t>
            </a:r>
            <a:r>
              <a:rPr lang="en-US" altLang="zh-TW" sz="1800" dirty="0" smtClean="0">
                <a:solidFill>
                  <a:srgbClr val="BFBFBF"/>
                </a:solidFill>
              </a:rPr>
              <a:t>  </a:t>
            </a:r>
            <a:r>
              <a:rPr lang="en-US" altLang="zh-TW" sz="2400" dirty="0" smtClean="0">
                <a:solidFill>
                  <a:srgbClr val="BFBFBF"/>
                </a:solidFill>
              </a:rPr>
              <a:t>the </a:t>
            </a:r>
            <a:r>
              <a:rPr lang="en-US" altLang="zh-TW" sz="2400" dirty="0">
                <a:solidFill>
                  <a:srgbClr val="BFBFBF"/>
                </a:solidFill>
              </a:rPr>
              <a:t>pattern on the right-hand side</a:t>
            </a:r>
            <a:r>
              <a:rPr lang="en-US" altLang="zh-TW" sz="2400" dirty="0" smtClean="0">
                <a:solidFill>
                  <a:srgbClr val="BFBFBF"/>
                </a:solidFill>
              </a:rPr>
              <a:t>.) </a:t>
            </a:r>
          </a:p>
          <a:p>
            <a:pPr>
              <a:spcBef>
                <a:spcPct val="50000"/>
              </a:spcBef>
              <a:buFontTx/>
              <a:buNone/>
              <a:defRPr/>
            </a:pPr>
            <a:r>
              <a:rPr lang="en-US" altLang="zh-TW" sz="2400" dirty="0" smtClean="0">
                <a:solidFill>
                  <a:srgbClr val="BFBFBF"/>
                </a:solidFill>
              </a:rPr>
              <a:t>!~   	       Not Match to Wildcard Pattern</a:t>
            </a:r>
            <a:br>
              <a:rPr lang="en-US" altLang="zh-TW" sz="2400" dirty="0" smtClean="0">
                <a:solidFill>
                  <a:srgbClr val="BFBFBF"/>
                </a:solidFill>
              </a:rPr>
            </a:br>
            <a:r>
              <a:rPr lang="en-US" altLang="zh-TW" sz="2400" dirty="0" smtClean="0">
                <a:solidFill>
                  <a:srgbClr val="BFBFBF"/>
                </a:solidFill>
              </a:rPr>
              <a:t>	       (If the left-hand side does not match the pattern, 	   </a:t>
            </a:r>
            <a:r>
              <a:rPr lang="en-US" altLang="zh-TW" sz="2400" dirty="0">
                <a:solidFill>
                  <a:srgbClr val="BFBFBF"/>
                </a:solidFill>
              </a:rPr>
              <a:t>	</a:t>
            </a:r>
            <a:r>
              <a:rPr lang="en-US" altLang="zh-TW" sz="2400" dirty="0" smtClean="0">
                <a:solidFill>
                  <a:srgbClr val="BFBFBF"/>
                </a:solidFill>
              </a:rPr>
              <a:t>       </a:t>
            </a:r>
            <a:r>
              <a:rPr lang="en-US" altLang="zh-TW" sz="2000" dirty="0" smtClean="0">
                <a:solidFill>
                  <a:srgbClr val="BFBFBF"/>
                </a:solidFill>
              </a:rPr>
              <a:t>  </a:t>
            </a:r>
            <a:r>
              <a:rPr lang="en-US" altLang="zh-TW" sz="2400" dirty="0" smtClean="0">
                <a:solidFill>
                  <a:srgbClr val="BFBFBF"/>
                </a:solidFill>
              </a:rPr>
              <a:t>the condition is true.)</a:t>
            </a:r>
          </a:p>
          <a:p>
            <a:pPr marL="1800225" indent="-1800225">
              <a:spcBef>
                <a:spcPts val="0"/>
              </a:spcBef>
              <a:buNone/>
              <a:defRPr/>
            </a:pPr>
            <a:r>
              <a:rPr lang="en-US" altLang="zh-TW" sz="2400" dirty="0">
                <a:solidFill>
                  <a:srgbClr val="BFBFBF"/>
                </a:solidFill>
              </a:rPr>
              <a:t> 	</a:t>
            </a:r>
          </a:p>
        </p:txBody>
      </p:sp>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a:t>
            </a:r>
            <a:r>
              <a:rPr lang="en-US" altLang="zh-TW" sz="4800" dirty="0" smtClean="0">
                <a:solidFill>
                  <a:srgbClr val="0070C0"/>
                </a:solidFill>
              </a:rPr>
              <a:t> Condition Test Operators</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Tree>
    <p:extLst>
      <p:ext uri="{BB962C8B-B14F-4D97-AF65-F5344CB8AC3E}">
        <p14:creationId xmlns:p14="http://schemas.microsoft.com/office/powerpoint/2010/main" val="196985035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u="sng" dirty="0">
                <a:solidFill>
                  <a:srgbClr val="FF0000"/>
                </a:solidFill>
                <a:latin typeface="Consolas" panose="020B0609020204030204" pitchFamily="49" charset="0"/>
              </a:rPr>
              <a:t>$</a:t>
            </a:r>
            <a:r>
              <a:rPr lang="en-US" altLang="zh-TW" sz="2600" u="sng" dirty="0" err="1">
                <a:solidFill>
                  <a:srgbClr val="FF0000"/>
                </a:solidFill>
                <a:latin typeface="Consolas" panose="020B0609020204030204" pitchFamily="49" charset="0"/>
              </a:rPr>
              <a:t>argv</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loop through arguments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6"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
        <p:nvSpPr>
          <p:cNvPr id="7"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a:t>
            </a:r>
            <a:r>
              <a:rPr lang="en-US" altLang="zh-TW" sz="2600" u="sng" dirty="0">
                <a:solidFill>
                  <a:srgbClr val="FF0000"/>
                </a:solidFill>
                <a:latin typeface="Consolas" panose="020B0609020204030204" pitchFamily="49" charset="0"/>
              </a:rPr>
              <a:t>-f $name</a:t>
            </a:r>
            <a:r>
              <a:rPr lang="en-US" altLang="zh-TW" sz="2600" b="0" dirty="0">
                <a:latin typeface="Consolas" panose="020B0609020204030204" pitchFamily="49" charset="0"/>
              </a:rPr>
              <a:t> ) then </a:t>
            </a:r>
            <a:r>
              <a:rPr lang="en-US" altLang="zh-TW" sz="2600" dirty="0">
                <a:solidFill>
                  <a:srgbClr val="009644"/>
                </a:solidFill>
                <a:latin typeface="Consolas" panose="020B0609020204030204" pitchFamily="49" charset="0"/>
              </a:rPr>
              <a:t># test for if it is a</a:t>
            </a:r>
          </a:p>
          <a:p>
            <a:pPr eaLnBrk="1" hangingPunct="1">
              <a:lnSpc>
                <a:spcPct val="85000"/>
              </a:lnSpc>
              <a:spcBef>
                <a:spcPct val="0"/>
              </a:spcBef>
              <a:buFontTx/>
              <a:buNone/>
            </a:pPr>
            <a:r>
              <a:rPr lang="en-US" altLang="zh-TW" sz="2600" b="0" dirty="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 file (</a:t>
            </a:r>
            <a:r>
              <a:rPr lang="en-US" altLang="zh-TW" sz="2600" dirty="0" err="1">
                <a:solidFill>
                  <a:srgbClr val="009644"/>
                </a:solidFill>
                <a:latin typeface="Consolas" panose="020B0609020204030204" pitchFamily="49" charset="0"/>
              </a:rPr>
              <a:t>ie</a:t>
            </a:r>
            <a:r>
              <a:rPr lang="en-US" altLang="zh-TW" sz="2600" dirty="0">
                <a:solidFill>
                  <a:srgbClr val="009644"/>
                </a:solidFill>
                <a:latin typeface="Consolas" panose="020B0609020204030204" pitchFamily="49" charset="0"/>
              </a:rPr>
              <a:t>, not a directory)</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60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838200"/>
            <a:ext cx="8382000" cy="5257800"/>
          </a:xfrm>
        </p:spPr>
        <p:txBody>
          <a:bodyPr/>
          <a:lstStyle/>
          <a:p>
            <a:pPr marL="0" indent="0" eaLnBrk="1" hangingPunct="1">
              <a:lnSpc>
                <a:spcPct val="90000"/>
              </a:lnSpc>
            </a:pPr>
            <a:endParaRPr lang="zh-TW" altLang="en-US" sz="20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Using the </a:t>
            </a:r>
            <a:r>
              <a:rPr lang="en-US" altLang="zh-TW" sz="2800" b="1" smtClean="0">
                <a:solidFill>
                  <a:srgbClr val="000000"/>
                </a:solidFill>
                <a:latin typeface="Arial Rounded MT Bold" pitchFamily="34" charset="0"/>
              </a:rPr>
              <a:t>if </a:t>
            </a:r>
            <a:r>
              <a:rPr lang="en-US" altLang="zh-TW" sz="2800" smtClean="0">
                <a:solidFill>
                  <a:srgbClr val="000000"/>
                </a:solidFill>
                <a:latin typeface="Arial Rounded MT Bold" pitchFamily="34" charset="0"/>
              </a:rPr>
              <a:t>command, filenames can be tested for the following:</a:t>
            </a:r>
          </a:p>
          <a:p>
            <a:pPr marL="0" indent="0" eaLnBrk="1" hangingPunct="1">
              <a:lnSpc>
                <a:spcPct val="90000"/>
              </a:lnSpc>
              <a:buFontTx/>
              <a:buNone/>
            </a:pPr>
            <a:endParaRPr lang="en-US" altLang="zh-TW" sz="16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if ( -d filename )	#  true if filename is a directory </a:t>
            </a:r>
          </a:p>
          <a:p>
            <a:pPr marL="0" indent="0" eaLnBrk="1" hangingPunct="1">
              <a:lnSpc>
                <a:spcPct val="90000"/>
              </a:lnSpc>
              <a:buFontTx/>
              <a:buNone/>
            </a:pPr>
            <a:r>
              <a:rPr lang="en-US" altLang="zh-TW" sz="2800" smtClean="0">
                <a:solidFill>
                  <a:srgbClr val="000000"/>
                </a:solidFill>
                <a:latin typeface="Arial Rounded MT Bold" pitchFamily="34" charset="0"/>
              </a:rPr>
              <a:t>if ( -e filename )	#  true if filename exists </a:t>
            </a:r>
          </a:p>
          <a:p>
            <a:pPr marL="0" indent="0" eaLnBrk="1" hangingPunct="1">
              <a:lnSpc>
                <a:spcPct val="90000"/>
              </a:lnSpc>
              <a:buFontTx/>
              <a:buNone/>
            </a:pPr>
            <a:r>
              <a:rPr lang="en-US" altLang="zh-TW" sz="2800" smtClean="0">
                <a:solidFill>
                  <a:srgbClr val="000000"/>
                </a:solidFill>
                <a:latin typeface="Arial Rounded MT Bold" pitchFamily="34" charset="0"/>
              </a:rPr>
              <a:t>if ( -f filename )	#  true if filename is a plain file </a:t>
            </a:r>
          </a:p>
          <a:p>
            <a:pPr marL="0" indent="0" eaLnBrk="1" hangingPunct="1">
              <a:lnSpc>
                <a:spcPct val="90000"/>
              </a:lnSpc>
              <a:buFontTx/>
              <a:buNone/>
            </a:pPr>
            <a:r>
              <a:rPr lang="en-US" altLang="zh-TW" sz="2800" smtClean="0">
                <a:solidFill>
                  <a:srgbClr val="000000"/>
                </a:solidFill>
                <a:latin typeface="Arial Rounded MT Bold" pitchFamily="34" charset="0"/>
              </a:rPr>
              <a:t>if ( -o filename )	#  true if you own filename </a:t>
            </a:r>
          </a:p>
          <a:p>
            <a:pPr marL="0" indent="0" eaLnBrk="1" hangingPunct="1">
              <a:lnSpc>
                <a:spcPct val="90000"/>
              </a:lnSpc>
              <a:buFontTx/>
              <a:buNone/>
            </a:pPr>
            <a:r>
              <a:rPr lang="en-US" altLang="zh-TW" sz="2800" smtClean="0">
                <a:solidFill>
                  <a:srgbClr val="000000"/>
                </a:solidFill>
                <a:latin typeface="Arial Rounded MT Bold" pitchFamily="34" charset="0"/>
              </a:rPr>
              <a:t>if ( -r filename )	#  true if filename is readable </a:t>
            </a:r>
          </a:p>
          <a:p>
            <a:pPr marL="0" indent="0" eaLnBrk="1" hangingPunct="1">
              <a:lnSpc>
                <a:spcPct val="90000"/>
              </a:lnSpc>
              <a:buFontTx/>
              <a:buNone/>
            </a:pPr>
            <a:r>
              <a:rPr lang="en-US" altLang="zh-TW" sz="2800" smtClean="0">
                <a:solidFill>
                  <a:srgbClr val="000000"/>
                </a:solidFill>
                <a:latin typeface="Arial Rounded MT Bold" pitchFamily="34" charset="0"/>
              </a:rPr>
              <a:t>if ( -w filename )	#  true if filename is writable </a:t>
            </a:r>
          </a:p>
          <a:p>
            <a:pPr marL="0" indent="0" eaLnBrk="1" hangingPunct="1">
              <a:lnSpc>
                <a:spcPct val="90000"/>
              </a:lnSpc>
              <a:buFontTx/>
              <a:buNone/>
            </a:pPr>
            <a:r>
              <a:rPr lang="en-US" altLang="zh-TW" sz="2800" smtClean="0">
                <a:solidFill>
                  <a:srgbClr val="000000"/>
                </a:solidFill>
                <a:latin typeface="Arial Rounded MT Bold" pitchFamily="34" charset="0"/>
              </a:rPr>
              <a:t>if ( -x filename )	#  true if filename is executable </a:t>
            </a:r>
          </a:p>
          <a:p>
            <a:pPr marL="0" indent="0" eaLnBrk="1" hangingPunct="1">
              <a:lnSpc>
                <a:spcPct val="90000"/>
              </a:lnSpc>
              <a:buFontTx/>
              <a:buNone/>
            </a:pPr>
            <a:r>
              <a:rPr lang="en-US" altLang="zh-TW" sz="2800" smtClean="0">
                <a:solidFill>
                  <a:srgbClr val="000000"/>
                </a:solidFill>
                <a:latin typeface="Arial Rounded MT Bold" pitchFamily="34" charset="0"/>
              </a:rPr>
              <a:t>if ( -z filename )	#  true if filename is empty</a:t>
            </a:r>
            <a:r>
              <a:rPr lang="en-US" altLang="zh-TW" sz="2000" smtClean="0">
                <a:solidFill>
                  <a:srgbClr val="000000"/>
                </a:solidFill>
                <a:latin typeface="Arial Rounded MT Bold" pitchFamily="34" charset="0"/>
              </a:rPr>
              <a:t> </a:t>
            </a:r>
          </a:p>
        </p:txBody>
      </p:sp>
      <p:sp>
        <p:nvSpPr>
          <p:cNvPr id="4"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a:t>
            </a:r>
            <a:r>
              <a:rPr lang="en-US" altLang="zh-TW" sz="4800" dirty="0" smtClean="0">
                <a:solidFill>
                  <a:srgbClr val="0070C0"/>
                </a:solidFill>
              </a:rPr>
              <a:t> </a:t>
            </a:r>
            <a:r>
              <a:rPr lang="en-US" altLang="zh-TW" sz="4800" dirty="0">
                <a:solidFill>
                  <a:srgbClr val="0070C0"/>
                </a:solidFill>
              </a:rPr>
              <a:t>Conditional File </a:t>
            </a:r>
            <a:r>
              <a:rPr lang="en-US" altLang="zh-TW" sz="4800" dirty="0" smtClean="0">
                <a:solidFill>
                  <a:srgbClr val="0070C0"/>
                </a:solidFill>
              </a:rPr>
              <a:t>Tests</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
        <p:nvSpPr>
          <p:cNvPr id="5" name="Trapezoid 4"/>
          <p:cNvSpPr>
            <a:spLocks noChangeAspect="1"/>
          </p:cNvSpPr>
          <p:nvPr/>
        </p:nvSpPr>
        <p:spPr bwMode="auto">
          <a:xfrm rot="-2700000">
            <a:off x="-720725" y="427038"/>
            <a:ext cx="3071813" cy="76993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tIns="0" anchor="ctr" anchorCtr="1"/>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ctr" eaLnBrk="1" hangingPunct="1"/>
            <a:r>
              <a:rPr lang="en-US" altLang="zh-TW" sz="2800" b="0" dirty="0">
                <a:latin typeface="Arial" pitchFamily="34" charset="0"/>
              </a:rPr>
              <a:t>Recall</a:t>
            </a:r>
            <a:br>
              <a:rPr lang="en-US" altLang="zh-TW" sz="2800" b="0" dirty="0">
                <a:latin typeface="Arial" pitchFamily="34" charset="0"/>
              </a:rPr>
            </a:br>
            <a:r>
              <a:rPr lang="en-US" altLang="zh-TW" sz="2800" b="0" dirty="0">
                <a:latin typeface="Arial" pitchFamily="34" charset="0"/>
              </a:rPr>
              <a:t> slide </a:t>
            </a:r>
            <a:r>
              <a:rPr lang="en-US" altLang="zh-TW" sz="2800" b="0" dirty="0" smtClean="0">
                <a:latin typeface="Arial" pitchFamily="34" charset="0"/>
              </a:rPr>
              <a:t>#6</a:t>
            </a:r>
            <a:endParaRPr lang="en-US" altLang="zh-TW" sz="2800" b="0" dirty="0">
              <a:latin typeface="Arial" pitchFamily="34" charset="0"/>
            </a:endParaRPr>
          </a:p>
          <a:p>
            <a:pPr algn="ctr" eaLnBrk="1" hangingPunct="1"/>
            <a:endParaRPr lang="en-US" altLang="zh-TW" sz="900" b="0" dirty="0">
              <a:latin typeface="Arial" pitchFamily="34" charset="0"/>
            </a:endParaRPr>
          </a:p>
        </p:txBody>
      </p:sp>
    </p:spTree>
    <p:extLst>
      <p:ext uri="{BB962C8B-B14F-4D97-AF65-F5344CB8AC3E}">
        <p14:creationId xmlns:p14="http://schemas.microsoft.com/office/powerpoint/2010/main" val="326006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a:t>
            </a:r>
            <a:r>
              <a:rPr lang="en-US" altLang="zh-TW" sz="2600" u="sng" dirty="0">
                <a:solidFill>
                  <a:srgbClr val="FF0000"/>
                </a:solidFill>
                <a:latin typeface="Consolas" panose="020B0609020204030204" pitchFamily="49" charset="0"/>
              </a:rPr>
              <a:t>then</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need the word “then” </a:t>
            </a:r>
          </a:p>
          <a:p>
            <a:pPr eaLnBrk="1" hangingPunct="1">
              <a:lnSpc>
                <a:spcPct val="85000"/>
              </a:lnSpc>
              <a:spcBef>
                <a:spcPct val="0"/>
              </a:spcBef>
              <a:buFontTx/>
              <a:buNone/>
            </a:pPr>
            <a:r>
              <a:rPr lang="en-US" altLang="zh-TW" sz="2600" dirty="0">
                <a:solidFill>
                  <a:srgbClr val="009644"/>
                </a:solidFill>
                <a:latin typeface="Consolas" panose="020B0609020204030204" pitchFamily="49" charset="0"/>
              </a:rPr>
              <a:t>		  # because we want to use an “</a:t>
            </a:r>
            <a:r>
              <a:rPr lang="en-US" altLang="zh-TW" sz="2600" dirty="0">
                <a:solidFill>
                  <a:srgbClr val="0070C0"/>
                </a:solidFill>
                <a:latin typeface="Consolas" panose="020B0609020204030204" pitchFamily="49" charset="0"/>
              </a:rPr>
              <a:t>else</a:t>
            </a:r>
            <a:r>
              <a:rPr lang="en-US" altLang="zh-TW" sz="2600" dirty="0">
                <a:solidFill>
                  <a:srgbClr val="009644"/>
                </a:solidFill>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0070C0"/>
                </a:solidFill>
                <a:latin typeface="Consolas" panose="020B0609020204030204" pitchFamily="49" charset="0"/>
              </a:rPr>
              <a:t>endif</a:t>
            </a:r>
            <a:endParaRPr lang="en-US" altLang="zh-TW" sz="2600" u="sng" dirty="0">
              <a:solidFill>
                <a:srgbClr val="0070C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60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a:t>
            </a:r>
            <a:r>
              <a:rPr lang="en-US" altLang="zh-TW" sz="2600" u="sng" dirty="0">
                <a:solidFill>
                  <a:srgbClr val="FF0000"/>
                </a:solidFill>
                <a:latin typeface="Consolas" panose="020B0609020204030204" pitchFamily="49" charset="0"/>
              </a:rPr>
              <a:t>-n</a:t>
            </a:r>
            <a:r>
              <a:rPr lang="en-US" altLang="zh-TW" sz="2600" b="0" dirty="0">
                <a:latin typeface="Consolas" panose="020B0609020204030204" pitchFamily="49" charset="0"/>
              </a:rPr>
              <a:t> "delete the file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the –n allows your typed answer</a:t>
            </a:r>
          </a:p>
          <a:p>
            <a:pPr eaLnBrk="1" hangingPunct="1">
              <a:lnSpc>
                <a:spcPct val="85000"/>
              </a:lnSpc>
              <a:spcBef>
                <a:spcPct val="0"/>
              </a:spcBef>
              <a:buFontTx/>
              <a:buNone/>
            </a:pPr>
            <a:r>
              <a:rPr lang="en-US" altLang="zh-TW" sz="2600" b="0" dirty="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 to be on the same line</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a:t>
            </a:r>
            <a:r>
              <a:rPr lang="en-US" altLang="zh-TW" sz="2600" u="sng" dirty="0">
                <a:solidFill>
                  <a:srgbClr val="FF0000"/>
                </a:solidFill>
                <a:latin typeface="Consolas" panose="020B0609020204030204" pitchFamily="49" charset="0"/>
              </a:rPr>
              <a:t>-n</a:t>
            </a:r>
            <a:r>
              <a:rPr lang="en-US" altLang="zh-TW" sz="2600" b="0" dirty="0">
                <a:latin typeface="Consolas" panose="020B0609020204030204" pitchFamily="49" charset="0"/>
              </a:rPr>
              <a:t>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916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a:t>
            </a:r>
            <a:r>
              <a:rPr lang="en-US" altLang="zh-TW" sz="2600" u="sng" dirty="0">
                <a:solidFill>
                  <a:srgbClr val="FF0000"/>
                </a:solidFill>
                <a:latin typeface="Consolas" panose="020B0609020204030204" pitchFamily="49" charset="0"/>
              </a:rPr>
              <a:t>\</a:t>
            </a:r>
            <a:r>
              <a:rPr lang="en-US" altLang="zh-TW" sz="2600" b="0" dirty="0">
                <a:latin typeface="Consolas" panose="020B0609020204030204" pitchFamily="49" charset="0"/>
              </a:rPr>
              <a:t>     		    "$name (y/n/q)? "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By using the \</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smtClean="0">
                <a:latin typeface="Consolas" panose="020B0609020204030204" pitchFamily="49" charset="0"/>
              </a:rPr>
              <a:t>endif</a:t>
            </a:r>
            <a:r>
              <a:rPr lang="en-US" altLang="zh-TW" sz="2600" b="0" dirty="0" smtClean="0">
                <a:latin typeface="Consolas" panose="020B0609020204030204" pitchFamily="49" charset="0"/>
              </a:rPr>
              <a:t> </a:t>
            </a:r>
            <a:r>
              <a:rPr lang="en-US" altLang="zh-TW" sz="2600" dirty="0">
                <a:solidFill>
                  <a:srgbClr val="009644"/>
                </a:solidFill>
                <a:latin typeface="Consolas" panose="020B0609020204030204" pitchFamily="49" charset="0"/>
              </a:rPr>
              <a:t># symbol, echo extends to the next line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a:t>
            </a:r>
            <a:r>
              <a:rPr lang="en-US" altLang="zh-TW" sz="2600" u="sng" dirty="0">
                <a:solidFill>
                  <a:srgbClr val="FF0000"/>
                </a:solidFill>
                <a:latin typeface="Consolas" panose="020B0609020204030204" pitchFamily="49" charset="0"/>
              </a:rPr>
              <a:t>$&lt;</a:t>
            </a:r>
            <a:r>
              <a:rPr lang="en-US" altLang="zh-TW" sz="2600" dirty="0">
                <a:solidFill>
                  <a:srgbClr val="009644"/>
                </a:solidFill>
                <a:latin typeface="Consolas" panose="020B0609020204030204" pitchFamily="49" charset="0"/>
              </a:rPr>
              <a:t>   # This symbol indicates to</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take input from keyboard</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rrowheads="1"/>
          </p:cNvSpPr>
          <p:nvPr/>
        </p:nvSpPr>
        <p:spPr bwMode="auto">
          <a:xfrm>
            <a:off x="3419872" y="4509120"/>
            <a:ext cx="3581400" cy="914400"/>
          </a:xfrm>
          <a:prstGeom prst="wedgeRectCallout">
            <a:avLst>
              <a:gd name="adj1" fmla="val -77153"/>
              <a:gd name="adj2" fmla="val -54380"/>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lnSpc>
                <a:spcPct val="90000"/>
              </a:lnSpc>
              <a:spcBef>
                <a:spcPct val="0"/>
              </a:spcBef>
              <a:buFontTx/>
              <a:buNone/>
            </a:pPr>
            <a:r>
              <a:rPr lang="en-US" altLang="zh-TW" sz="2800" dirty="0" smtClean="0">
                <a:solidFill>
                  <a:srgbClr val="FFFFFF"/>
                </a:solidFill>
                <a:latin typeface="Arial Narrow" pitchFamily="34" charset="0"/>
              </a:rPr>
              <a:t>What is this?</a:t>
            </a:r>
            <a:endParaRPr lang="en-US" altLang="zh-TW" sz="2800" dirty="0">
              <a:solidFill>
                <a:srgbClr val="FFFFFF"/>
              </a:solidFill>
              <a:latin typeface="Arial Narrow" pitchFamily="34" charset="0"/>
            </a:endParaRPr>
          </a:p>
        </p:txBody>
      </p:sp>
      <p:grpSp>
        <p:nvGrpSpPr>
          <p:cNvPr id="6" name="Group 5"/>
          <p:cNvGrpSpPr/>
          <p:nvPr/>
        </p:nvGrpSpPr>
        <p:grpSpPr>
          <a:xfrm>
            <a:off x="0" y="0"/>
            <a:ext cx="9144000" cy="6858000"/>
            <a:chOff x="0" y="0"/>
            <a:chExt cx="9144000" cy="6858000"/>
          </a:xfrm>
        </p:grpSpPr>
        <p:sp>
          <p:nvSpPr>
            <p:cNvPr id="7" name="Rectangle 6"/>
            <p:cNvSpPr/>
            <p:nvPr/>
          </p:nvSpPr>
          <p:spPr bwMode="auto">
            <a:xfrm>
              <a:off x="0" y="0"/>
              <a:ext cx="9144000" cy="68580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sz="1800" b="0" i="0" u="none" strike="noStrike" kern="0" cap="none" spc="0" normalizeH="0" baseline="0" noProof="0" smtClean="0">
                <a:ln>
                  <a:noFill/>
                </a:ln>
                <a:solidFill>
                  <a:srgbClr val="000000"/>
                </a:solidFill>
                <a:effectLst/>
                <a:uLnTx/>
                <a:uFillTx/>
                <a:latin typeface="Arial" charset="0"/>
                <a:ea typeface="新細明體" charset="-120"/>
              </a:endParaRPr>
            </a:p>
          </p:txBody>
        </p:sp>
        <p:sp>
          <p:nvSpPr>
            <p:cNvPr id="8" name="Rectangle 2"/>
            <p:cNvSpPr txBox="1">
              <a:spLocks noChangeArrowheads="1"/>
            </p:cNvSpPr>
            <p:nvPr/>
          </p:nvSpPr>
          <p:spPr bwMode="auto">
            <a:xfrm>
              <a:off x="457200" y="76200"/>
              <a:ext cx="8229600" cy="8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4400" b="0" i="0" u="none" strike="noStrike" kern="0" cap="none" spc="0" normalizeH="0" baseline="0" noProof="0" smtClean="0">
                  <a:ln>
                    <a:noFill/>
                  </a:ln>
                  <a:solidFill>
                    <a:srgbClr val="0033CC"/>
                  </a:solidFill>
                  <a:effectLst/>
                  <a:uLnTx/>
                  <a:uFillTx/>
                  <a:latin typeface="Arial"/>
                  <a:ea typeface="新細明體"/>
                  <a:cs typeface="+mj-cs"/>
                </a:rPr>
                <a:t>The </a:t>
              </a:r>
              <a:r>
                <a:rPr kumimoji="1" lang="en-US" altLang="zh-TW" sz="4400" b="0" i="0" u="none" strike="noStrike" kern="0" cap="none" spc="0" normalizeH="0" baseline="0" noProof="0" smtClean="0">
                  <a:ln>
                    <a:noFill/>
                  </a:ln>
                  <a:solidFill>
                    <a:srgbClr val="F6368E"/>
                  </a:solidFill>
                  <a:effectLst/>
                  <a:uLnTx/>
                  <a:uFillTx/>
                  <a:latin typeface="Arial"/>
                  <a:ea typeface="新細明體"/>
                  <a:cs typeface="+mj-cs"/>
                </a:rPr>
                <a:t>$&lt;</a:t>
              </a:r>
              <a:r>
                <a:rPr kumimoji="1" lang="en-US" altLang="zh-TW" sz="4400" b="0" i="0" u="none" strike="noStrike" kern="0" cap="none" spc="0" normalizeH="0" baseline="0" noProof="0" smtClean="0">
                  <a:ln>
                    <a:noFill/>
                  </a:ln>
                  <a:solidFill>
                    <a:srgbClr val="0033CC"/>
                  </a:solidFill>
                  <a:effectLst/>
                  <a:uLnTx/>
                  <a:uFillTx/>
                  <a:latin typeface="Arial"/>
                  <a:ea typeface="新細明體"/>
                  <a:cs typeface="+mj-cs"/>
                </a:rPr>
                <a:t> Special Variable</a:t>
              </a:r>
              <a:endParaRPr kumimoji="1" lang="en-US" altLang="zh-TW" sz="4400" b="0" i="0" u="none" strike="noStrike" kern="0" cap="none" spc="0" normalizeH="0" baseline="0" noProof="0" dirty="0" smtClean="0">
                <a:ln>
                  <a:noFill/>
                </a:ln>
                <a:solidFill>
                  <a:srgbClr val="0033CC"/>
                </a:solidFill>
                <a:effectLst/>
                <a:uLnTx/>
                <a:uFillTx/>
                <a:latin typeface="Arial"/>
                <a:ea typeface="新細明體"/>
                <a:cs typeface="+mj-cs"/>
              </a:endParaRPr>
            </a:p>
          </p:txBody>
        </p:sp>
        <p:sp>
          <p:nvSpPr>
            <p:cNvPr id="9" name="Rectangle 3"/>
            <p:cNvSpPr txBox="1">
              <a:spLocks noChangeArrowheads="1"/>
            </p:cNvSpPr>
            <p:nvPr/>
          </p:nvSpPr>
          <p:spPr bwMode="auto">
            <a:xfrm>
              <a:off x="457200" y="861237"/>
              <a:ext cx="8229600" cy="580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3200" b="0" i="0" u="none" strike="noStrike" kern="0" cap="none" spc="0" normalizeH="0" baseline="0" noProof="0" smtClean="0">
                  <a:ln>
                    <a:noFill/>
                  </a:ln>
                  <a:solidFill>
                    <a:srgbClr val="000000"/>
                  </a:solidFill>
                  <a:effectLst/>
                  <a:uLnTx/>
                  <a:uFillTx/>
                  <a:latin typeface="Arial"/>
                  <a:ea typeface="新細明體"/>
                  <a:cs typeface="+mn-cs"/>
                </a:rPr>
                <a:t>C shell is a programming language.  So we should have a way to read keyboard input (just like other programming languages can).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3200" b="1" i="0" u="none" strike="noStrike" kern="0" cap="none" spc="0" normalizeH="0" baseline="0" noProof="0" smtClean="0">
                  <a:ln>
                    <a:noFill/>
                  </a:ln>
                  <a:solidFill>
                    <a:srgbClr val="000000"/>
                  </a:solidFill>
                  <a:effectLst/>
                  <a:uLnTx/>
                  <a:uFillTx/>
                  <a:latin typeface="Arial"/>
                  <a:ea typeface="新細明體"/>
                  <a:cs typeface="+mn-cs"/>
                </a:rPr>
                <a:t>	set X = $&lt;      </a:t>
              </a:r>
              <a:r>
                <a:rPr kumimoji="1" lang="en-US" altLang="zh-TW" sz="3200" b="0" i="0" u="none" strike="noStrike" kern="0" cap="none" spc="0" normalizeH="0" baseline="0" noProof="0" smtClean="0">
                  <a:ln>
                    <a:noFill/>
                  </a:ln>
                  <a:solidFill>
                    <a:srgbClr val="000000"/>
                  </a:solidFill>
                  <a:effectLst/>
                  <a:uLnTx/>
                  <a:uFillTx/>
                  <a:latin typeface="Arial"/>
                  <a:ea typeface="新細明體"/>
                  <a:cs typeface="+mn-cs"/>
                </a:rPr>
                <a:t>or</a:t>
              </a:r>
              <a:r>
                <a:rPr kumimoji="1" lang="en-US" altLang="zh-TW" sz="3200" b="1" i="0" u="none" strike="noStrike" kern="0" cap="none" spc="0" normalizeH="0" baseline="0" noProof="0" smtClean="0">
                  <a:ln>
                    <a:noFill/>
                  </a:ln>
                  <a:solidFill>
                    <a:srgbClr val="000000"/>
                  </a:solidFill>
                  <a:effectLst/>
                  <a:uLnTx/>
                  <a:uFillTx/>
                  <a:latin typeface="Arial"/>
                  <a:ea typeface="新細明體"/>
                  <a:cs typeface="+mn-cs"/>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3200" b="1" i="0" u="none" strike="noStrike" kern="0" cap="none" spc="0" normalizeH="0" baseline="0" noProof="0" smtClean="0">
                  <a:ln>
                    <a:noFill/>
                  </a:ln>
                  <a:solidFill>
                    <a:srgbClr val="000000"/>
                  </a:solidFill>
                  <a:effectLst/>
                  <a:uLnTx/>
                  <a:uFillTx/>
                  <a:latin typeface="Arial"/>
                  <a:ea typeface="新細明體"/>
                  <a:cs typeface="+mn-cs"/>
                </a:rPr>
                <a:t>	set X = $&lt;:q   </a:t>
              </a:r>
              <a:r>
                <a:rPr kumimoji="1" lang="en-US" altLang="zh-TW" sz="3200" b="0" i="0" u="none" strike="noStrike" kern="0" cap="none" spc="0" normalizeH="0" baseline="0" noProof="0" smtClean="0">
                  <a:ln>
                    <a:noFill/>
                  </a:ln>
                  <a:solidFill>
                    <a:srgbClr val="000000"/>
                  </a:solidFill>
                  <a:effectLst/>
                  <a:uLnTx/>
                  <a:uFillTx/>
                  <a:latin typeface="Arial"/>
                  <a:ea typeface="新細明體"/>
                  <a:cs typeface="+mn-cs"/>
                </a:rPr>
                <a:t>or</a:t>
              </a:r>
              <a:endParaRPr kumimoji="1" lang="en-US" altLang="zh-TW" sz="3200" b="1" i="0" u="none" strike="noStrike" kern="0" cap="none" spc="0" normalizeH="0" baseline="0" noProof="0" smtClean="0">
                <a:ln>
                  <a:noFill/>
                </a:ln>
                <a:solidFill>
                  <a:srgbClr val="000000"/>
                </a:solidFill>
                <a:effectLst/>
                <a:uLnTx/>
                <a:uFillTx/>
                <a:latin typeface="Arial"/>
                <a:ea typeface="新細明體"/>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3200" b="1" i="0" u="none" strike="noStrike" kern="0" cap="none" spc="0" normalizeH="0" baseline="0" noProof="0" smtClean="0">
                  <a:ln>
                    <a:noFill/>
                  </a:ln>
                  <a:solidFill>
                    <a:srgbClr val="000000"/>
                  </a:solidFill>
                  <a:effectLst/>
                  <a:uLnTx/>
                  <a:uFillTx/>
                  <a:latin typeface="Arial"/>
                  <a:ea typeface="新細明體"/>
                  <a:cs typeface="+mn-cs"/>
                </a:rPr>
                <a:t>	set X = "$&lt;"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3200" b="0" i="0" u="none" strike="noStrike" kern="0" cap="none" spc="0" normalizeH="0" baseline="0" noProof="0" smtClean="0">
                  <a:ln>
                    <a:noFill/>
                  </a:ln>
                  <a:solidFill>
                    <a:srgbClr val="000000"/>
                  </a:solidFill>
                  <a:effectLst/>
                  <a:uLnTx/>
                  <a:uFillTx/>
                  <a:latin typeface="Arial"/>
                  <a:ea typeface="新細明體"/>
                  <a:cs typeface="+mn-cs"/>
                </a:rPr>
                <a:t>“$&lt;”  means “get </a:t>
              </a:r>
              <a:r>
                <a:rPr kumimoji="1" lang="en-US" altLang="zh-TW" sz="3200" b="0" i="0" u="none" strike="noStrike" kern="0" cap="none" spc="0" normalizeH="0" baseline="0" noProof="0" smtClean="0">
                  <a:ln>
                    <a:noFill/>
                  </a:ln>
                  <a:solidFill>
                    <a:srgbClr val="0033CC"/>
                  </a:solidFill>
                  <a:effectLst/>
                  <a:uLnTx/>
                  <a:uFillTx/>
                  <a:latin typeface="Arial"/>
                  <a:ea typeface="新細明體"/>
                  <a:cs typeface="+mn-cs"/>
                </a:rPr>
                <a:t>one word (in the wc sense of characters up to the 1</a:t>
              </a:r>
              <a:r>
                <a:rPr kumimoji="1" lang="en-US" altLang="zh-TW" sz="3200" b="0" i="0" u="none" strike="noStrike" kern="0" cap="none" spc="0" normalizeH="0" baseline="30000" noProof="0" smtClean="0">
                  <a:ln>
                    <a:noFill/>
                  </a:ln>
                  <a:solidFill>
                    <a:srgbClr val="0033CC"/>
                  </a:solidFill>
                  <a:effectLst/>
                  <a:uLnTx/>
                  <a:uFillTx/>
                  <a:latin typeface="Arial"/>
                  <a:ea typeface="新細明體"/>
                  <a:cs typeface="+mn-cs"/>
                </a:rPr>
                <a:t>st</a:t>
              </a:r>
              <a:r>
                <a:rPr kumimoji="1" lang="en-US" altLang="zh-TW" sz="3200" b="0" i="0" u="none" strike="noStrike" kern="0" cap="none" spc="0" normalizeH="0" baseline="0" noProof="0" smtClean="0">
                  <a:ln>
                    <a:noFill/>
                  </a:ln>
                  <a:solidFill>
                    <a:srgbClr val="0033CC"/>
                  </a:solidFill>
                  <a:effectLst/>
                  <a:uLnTx/>
                  <a:uFillTx/>
                  <a:latin typeface="Arial"/>
                  <a:ea typeface="新細明體"/>
                  <a:cs typeface="+mn-cs"/>
                </a:rPr>
                <a:t> space) </a:t>
              </a:r>
              <a:r>
                <a:rPr kumimoji="1" lang="en-US" altLang="zh-TW" sz="3200" b="0" i="0" u="none" strike="noStrike" kern="0" cap="none" spc="0" normalizeH="0" baseline="0" noProof="0" smtClean="0">
                  <a:ln>
                    <a:noFill/>
                  </a:ln>
                  <a:solidFill>
                    <a:srgbClr val="000000"/>
                  </a:solidFill>
                  <a:effectLst/>
                  <a:uLnTx/>
                  <a:uFillTx/>
                  <a:latin typeface="Arial"/>
                  <a:ea typeface="新細明體"/>
                  <a:cs typeface="+mn-cs"/>
                </a:rPr>
                <a:t>from stdin”</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altLang="zh-TW" sz="2800" b="0" i="0" u="none" strike="noStrike" kern="0" cap="none" spc="0" normalizeH="0" baseline="0" noProof="0" smtClean="0">
                  <a:ln>
                    <a:noFill/>
                  </a:ln>
                  <a:solidFill>
                    <a:srgbClr val="000000"/>
                  </a:solidFill>
                  <a:effectLst/>
                  <a:uLnTx/>
                  <a:uFillTx/>
                  <a:latin typeface="Arial"/>
                  <a:ea typeface="新細明體"/>
                </a:rPr>
                <a:t>But if you used “&lt;” file redirection when running the script, then stdin can be a file.</a:t>
              </a:r>
              <a:endParaRPr kumimoji="1" lang="en-US" altLang="zh-TW" sz="2800" b="0" i="0" u="none" strike="noStrike" kern="0" cap="none" spc="0" normalizeH="0" baseline="0" noProof="0" dirty="0" smtClean="0">
                <a:ln>
                  <a:noFill/>
                </a:ln>
                <a:solidFill>
                  <a:srgbClr val="000000"/>
                </a:solidFill>
                <a:effectLst/>
                <a:uLnTx/>
                <a:uFillTx/>
                <a:latin typeface="Arial"/>
                <a:ea typeface="新細明體"/>
              </a:endParaRPr>
            </a:p>
          </p:txBody>
        </p:sp>
      </p:grpSp>
      <p:sp>
        <p:nvSpPr>
          <p:cNvPr id="10" name="Trapezoid 9"/>
          <p:cNvSpPr>
            <a:spLocks noChangeAspect="1"/>
          </p:cNvSpPr>
          <p:nvPr/>
        </p:nvSpPr>
        <p:spPr bwMode="auto">
          <a:xfrm rot="-2700000">
            <a:off x="-720725" y="427038"/>
            <a:ext cx="3071813" cy="76993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tIns="0" anchor="ctr" anchorCtr="1"/>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ctr" eaLnBrk="1" hangingPunct="1"/>
            <a:r>
              <a:rPr lang="en-US" altLang="zh-TW" sz="2800" b="0" dirty="0" smtClean="0">
                <a:latin typeface="Arial" pitchFamily="34" charset="0"/>
              </a:rPr>
              <a:t>Lecture 3</a:t>
            </a:r>
            <a:r>
              <a:rPr lang="en-US" altLang="zh-TW" sz="2800" b="0" dirty="0">
                <a:latin typeface="Arial" pitchFamily="34" charset="0"/>
              </a:rPr>
              <a:t/>
            </a:r>
            <a:br>
              <a:rPr lang="en-US" altLang="zh-TW" sz="2800" b="0" dirty="0">
                <a:latin typeface="Arial" pitchFamily="34" charset="0"/>
              </a:rPr>
            </a:br>
            <a:r>
              <a:rPr lang="en-US" altLang="zh-TW" sz="2800" b="0" dirty="0">
                <a:latin typeface="Arial" pitchFamily="34" charset="0"/>
              </a:rPr>
              <a:t> slide </a:t>
            </a:r>
            <a:r>
              <a:rPr lang="en-US" altLang="zh-TW" sz="2800" b="0" dirty="0" smtClean="0">
                <a:latin typeface="Arial" pitchFamily="34" charset="0"/>
              </a:rPr>
              <a:t>#116</a:t>
            </a:r>
            <a:endParaRPr lang="en-US" altLang="zh-TW" sz="2800" b="0" dirty="0">
              <a:latin typeface="Arial" pitchFamily="34" charset="0"/>
            </a:endParaRPr>
          </a:p>
          <a:p>
            <a:pPr algn="ctr" eaLnBrk="1" hangingPunct="1"/>
            <a:endParaRPr lang="en-US" altLang="zh-TW" sz="900" b="0" dirty="0">
              <a:latin typeface="Arial" pitchFamily="34" charset="0"/>
            </a:endParaRPr>
          </a:p>
        </p:txBody>
      </p:sp>
    </p:spTree>
    <p:extLst>
      <p:ext uri="{BB962C8B-B14F-4D97-AF65-F5344CB8AC3E}">
        <p14:creationId xmlns:p14="http://schemas.microsoft.com/office/powerpoint/2010/main" val="37277631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a:t>
            </a:r>
            <a:r>
              <a:rPr lang="en-US" altLang="zh-TW" sz="2600" u="sng" dirty="0">
                <a:solidFill>
                  <a:srgbClr val="FF0000"/>
                </a:solidFill>
                <a:latin typeface="Consolas" panose="020B0609020204030204" pitchFamily="49" charset="0"/>
              </a:rPr>
              <a:t>$&lt;</a:t>
            </a:r>
            <a:r>
              <a:rPr lang="en-US" altLang="zh-TW" sz="2600" dirty="0">
                <a:solidFill>
                  <a:srgbClr val="009644"/>
                </a:solidFill>
                <a:latin typeface="Consolas" panose="020B0609020204030204" pitchFamily="49" charset="0"/>
              </a:rPr>
              <a:t>   # This symbol indicates to</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take input from keyboard</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extLst>
      <p:ext uri="{BB962C8B-B14F-4D97-AF65-F5344CB8AC3E}">
        <p14:creationId xmlns:p14="http://schemas.microsoft.com/office/powerpoint/2010/main" val="86275988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u="sng" dirty="0">
                <a:solidFill>
                  <a:srgbClr val="FF0000"/>
                </a:solidFill>
                <a:latin typeface="Consolas" panose="020B0609020204030204" pitchFamily="49" charset="0"/>
              </a:rPr>
              <a:t>$</a:t>
            </a:r>
            <a:r>
              <a:rPr lang="en-US" altLang="zh-TW" sz="2600" u="sng" dirty="0" err="1">
                <a:solidFill>
                  <a:srgbClr val="FF0000"/>
                </a:solidFill>
                <a:latin typeface="Consolas" panose="020B0609020204030204" pitchFamily="49" charset="0"/>
              </a:rPr>
              <a:t>ans</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the string is compared</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n</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to each </a:t>
            </a:r>
            <a:r>
              <a:rPr lang="en-US" altLang="zh-TW" sz="2600" dirty="0">
                <a:solidFill>
                  <a:srgbClr val="0070C0"/>
                </a:solidFill>
                <a:latin typeface="Consolas" panose="020B0609020204030204" pitchFamily="49" charset="0"/>
              </a:rPr>
              <a:t>wildcard pattern</a:t>
            </a:r>
          </a:p>
          <a:p>
            <a:pPr eaLnBrk="1" hangingPunct="1">
              <a:lnSpc>
                <a:spcPct val="85000"/>
              </a:lnSpc>
              <a:spcBef>
                <a:spcPct val="0"/>
              </a:spcBef>
              <a:buFontTx/>
              <a:buNone/>
            </a:pPr>
            <a:r>
              <a:rPr lang="en-US" altLang="zh-TW" sz="2600" b="0" dirty="0">
                <a:latin typeface="Consolas" panose="020B0609020204030204" pitchFamily="49" charset="0"/>
              </a:rPr>
              <a:t>         continue </a:t>
            </a:r>
            <a:r>
              <a:rPr lang="en-US" altLang="zh-TW" sz="2600" dirty="0">
                <a:solidFill>
                  <a:srgbClr val="009644"/>
                </a:solidFill>
                <a:latin typeface="Consolas" panose="020B0609020204030204" pitchFamily="49" charset="0"/>
              </a:rPr>
              <a:t># until a match is found</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q</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y</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939800" y="1625600"/>
            <a:ext cx="7950200" cy="4749800"/>
          </a:xfrm>
          <a:prstGeom prst="rect">
            <a:avLst/>
          </a:prstGeom>
          <a:solidFill>
            <a:schemeClr val="bg1"/>
          </a:solidFill>
          <a:ln w="50800">
            <a:solidFill>
              <a:schemeClr val="bg1"/>
            </a:solidFill>
            <a:miter lim="800000"/>
            <a:headEnd/>
            <a:tailEnd/>
          </a:ln>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90115" name="Rectangle 4"/>
          <p:cNvSpPr>
            <a:spLocks noGrp="1" noChangeArrowheads="1"/>
          </p:cNvSpPr>
          <p:nvPr>
            <p:ph type="body" idx="1"/>
          </p:nvPr>
        </p:nvSpPr>
        <p:spPr>
          <a:xfrm>
            <a:off x="457200" y="1066800"/>
            <a:ext cx="8534400" cy="5791200"/>
          </a:xfrm>
        </p:spPr>
        <p:txBody>
          <a:bodyPr lIns="90488" tIns="44450" rIns="90488" bIns="44450"/>
          <a:lstStyle/>
          <a:p>
            <a:pPr>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Negate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Not Equal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rgbClr val="BFBFBF"/>
                </a:solidFill>
              </a:rPr>
              <a:t>Equal</a:t>
            </a:r>
            <a:r>
              <a:rPr lang="en-US" altLang="zh-TW" sz="2400" dirty="0">
                <a:solidFill>
                  <a:schemeClr val="bg1">
                    <a:lumMod val="75000"/>
                  </a:schemeClr>
                </a:solidFill>
              </a:rPr>
              <a:t>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&gt;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&gt;= </a:t>
            </a:r>
            <a:r>
              <a:rPr lang="en-US" altLang="zh-TW" sz="1800" dirty="0">
                <a:solidFill>
                  <a:schemeClr val="bg1">
                    <a:lumMod val="75000"/>
                  </a:schemeClr>
                </a:solidFill>
              </a:rPr>
              <a:t> </a:t>
            </a:r>
            <a:r>
              <a:rPr lang="en-US" altLang="zh-TW" sz="2400" dirty="0">
                <a:solidFill>
                  <a:schemeClr val="bg1">
                    <a:lumMod val="75000"/>
                  </a:schemeClr>
                </a:solidFill>
              </a:rPr>
              <a:t>Relational - Work</a:t>
            </a:r>
            <a:r>
              <a:rPr lang="en-US" altLang="zh-TW" sz="2000" dirty="0">
                <a:solidFill>
                  <a:schemeClr val="bg1">
                    <a:lumMod val="75000"/>
                  </a:schemeClr>
                </a:solidFill>
              </a:rPr>
              <a:t> </a:t>
            </a:r>
            <a:r>
              <a:rPr lang="en-US" altLang="zh-TW" sz="2400" dirty="0">
                <a:solidFill>
                  <a:schemeClr val="bg1">
                    <a:lumMod val="75000"/>
                  </a:schemeClr>
                </a:solidFill>
              </a:rPr>
              <a:t>just as they do 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rgbClr val="FF0000"/>
                </a:solidFill>
              </a:rPr>
              <a:t>=~</a:t>
            </a:r>
            <a:r>
              <a:rPr lang="en-US" altLang="zh-TW" sz="2400" dirty="0"/>
              <a:t>   	       </a:t>
            </a:r>
            <a:r>
              <a:rPr lang="en-US" altLang="zh-TW" sz="1800" dirty="0"/>
              <a:t> </a:t>
            </a:r>
            <a:r>
              <a:rPr lang="en-US" altLang="zh-TW" sz="2400" dirty="0" smtClean="0">
                <a:solidFill>
                  <a:srgbClr val="0033CC"/>
                </a:solidFill>
              </a:rPr>
              <a:t>Match to Wildcard Pattern</a:t>
            </a:r>
            <a:r>
              <a:rPr lang="en-US" altLang="zh-TW" sz="2400" dirty="0" smtClean="0"/>
              <a:t> </a:t>
            </a:r>
            <a:br>
              <a:rPr lang="en-US" altLang="zh-TW" sz="2400" dirty="0" smtClean="0"/>
            </a:br>
            <a:r>
              <a:rPr lang="en-US" altLang="zh-TW" sz="2400" dirty="0" smtClean="0"/>
              <a:t>	        (The</a:t>
            </a:r>
            <a:r>
              <a:rPr lang="en-US" altLang="zh-TW" sz="2000" dirty="0" smtClean="0"/>
              <a:t> </a:t>
            </a:r>
            <a:r>
              <a:rPr lang="en-US" altLang="zh-TW" sz="2400" dirty="0"/>
              <a:t>variable</a:t>
            </a:r>
            <a:r>
              <a:rPr lang="en-US" altLang="zh-TW" sz="2000" dirty="0"/>
              <a:t> </a:t>
            </a:r>
            <a:r>
              <a:rPr lang="en-US" altLang="zh-TW" sz="2400" dirty="0"/>
              <a:t>goes</a:t>
            </a:r>
            <a:r>
              <a:rPr lang="en-US" altLang="zh-TW" sz="2000" dirty="0"/>
              <a:t> </a:t>
            </a:r>
            <a:r>
              <a:rPr lang="en-US" altLang="zh-TW" sz="2400" dirty="0"/>
              <a:t>on</a:t>
            </a:r>
            <a:r>
              <a:rPr lang="en-US" altLang="zh-TW" sz="2000" dirty="0"/>
              <a:t> </a:t>
            </a:r>
            <a:r>
              <a:rPr lang="en-US" altLang="zh-TW" sz="2400" dirty="0"/>
              <a:t>the</a:t>
            </a:r>
            <a:r>
              <a:rPr lang="en-US" altLang="zh-TW" sz="2000" dirty="0"/>
              <a:t> </a:t>
            </a:r>
            <a:r>
              <a:rPr lang="en-US" altLang="zh-TW" sz="2400" dirty="0" smtClean="0"/>
              <a:t>left</a:t>
            </a:r>
            <a:r>
              <a:rPr lang="en-US" altLang="zh-TW" sz="2000" dirty="0" smtClean="0"/>
              <a:t>-</a:t>
            </a:r>
            <a:r>
              <a:rPr lang="en-US" altLang="zh-TW" sz="2400" dirty="0" smtClean="0"/>
              <a:t>hand sided </a:t>
            </a:r>
            <a:r>
              <a:rPr lang="en-US" altLang="zh-TW" sz="2400" dirty="0"/>
              <a:t>and </a:t>
            </a:r>
            <a:r>
              <a:rPr lang="en-US" altLang="zh-TW" sz="2400" dirty="0" smtClean="0"/>
              <a:t/>
            </a:r>
            <a:br>
              <a:rPr lang="en-US" altLang="zh-TW" sz="2400" dirty="0" smtClean="0"/>
            </a:br>
            <a:r>
              <a:rPr lang="en-US" altLang="zh-TW" sz="2400" dirty="0" smtClean="0"/>
              <a:t>               </a:t>
            </a:r>
            <a:r>
              <a:rPr lang="en-US" altLang="zh-TW" sz="1800" dirty="0" smtClean="0"/>
              <a:t>  </a:t>
            </a:r>
            <a:r>
              <a:rPr lang="en-US" altLang="zh-TW" sz="2400" dirty="0" smtClean="0"/>
              <a:t>the </a:t>
            </a:r>
            <a:r>
              <a:rPr lang="en-US" altLang="zh-TW" sz="2400" dirty="0"/>
              <a:t>pattern on the right-hand side</a:t>
            </a:r>
            <a:r>
              <a:rPr lang="en-US" altLang="zh-TW" sz="2400" dirty="0" smtClean="0"/>
              <a:t>.)</a:t>
            </a:r>
            <a:r>
              <a:rPr lang="en-US" altLang="zh-TW" sz="2400" dirty="0" smtClean="0">
                <a:solidFill>
                  <a:srgbClr val="0C9B4D"/>
                </a:solidFill>
              </a:rPr>
              <a:t> </a:t>
            </a:r>
            <a:endParaRPr lang="en-US" altLang="zh-TW" sz="2400" dirty="0" smtClean="0">
              <a:solidFill>
                <a:srgbClr val="FF0000"/>
              </a:solidFill>
            </a:endParaRPr>
          </a:p>
          <a:p>
            <a:pPr>
              <a:spcBef>
                <a:spcPct val="50000"/>
              </a:spcBef>
              <a:buFontTx/>
              <a:buNone/>
              <a:defRPr/>
            </a:pPr>
            <a:r>
              <a:rPr lang="en-US" altLang="zh-TW" sz="2400" dirty="0" smtClean="0">
                <a:solidFill>
                  <a:srgbClr val="FF0000"/>
                </a:solidFill>
              </a:rPr>
              <a:t>!~</a:t>
            </a:r>
            <a:r>
              <a:rPr lang="en-US" altLang="zh-TW" sz="2400" dirty="0" smtClean="0"/>
              <a:t>   	       </a:t>
            </a:r>
            <a:r>
              <a:rPr lang="en-US" altLang="zh-TW" sz="2400" dirty="0" smtClean="0">
                <a:solidFill>
                  <a:srgbClr val="0033CC"/>
                </a:solidFill>
              </a:rPr>
              <a:t>Not Match to Wildcard Pattern</a:t>
            </a:r>
            <a:br>
              <a:rPr lang="en-US" altLang="zh-TW" sz="2400" dirty="0" smtClean="0">
                <a:solidFill>
                  <a:srgbClr val="0033CC"/>
                </a:solidFill>
              </a:rPr>
            </a:br>
            <a:r>
              <a:rPr lang="en-US" altLang="zh-TW" sz="2400" dirty="0" smtClean="0">
                <a:solidFill>
                  <a:srgbClr val="0033CC"/>
                </a:solidFill>
              </a:rPr>
              <a:t>	       </a:t>
            </a:r>
            <a:r>
              <a:rPr lang="en-US" altLang="zh-TW" sz="2400" dirty="0" smtClean="0"/>
              <a:t>(If the left-hand side does not match the pattern, 	   </a:t>
            </a:r>
            <a:r>
              <a:rPr lang="en-US" altLang="zh-TW" sz="2400" dirty="0"/>
              <a:t>	</a:t>
            </a:r>
            <a:r>
              <a:rPr lang="en-US" altLang="zh-TW" sz="2400" dirty="0" smtClean="0"/>
              <a:t>       </a:t>
            </a:r>
            <a:r>
              <a:rPr lang="en-US" altLang="zh-TW" sz="2000" dirty="0" smtClean="0"/>
              <a:t>  </a:t>
            </a:r>
            <a:r>
              <a:rPr lang="en-US" altLang="zh-TW" sz="2400" dirty="0" smtClean="0"/>
              <a:t>the condition is true.)</a:t>
            </a:r>
          </a:p>
          <a:p>
            <a:pPr marL="1800225" indent="-1800225">
              <a:spcBef>
                <a:spcPts val="0"/>
              </a:spcBef>
              <a:buNone/>
              <a:defRPr/>
            </a:pPr>
            <a:r>
              <a:rPr lang="en-US" altLang="zh-TW" sz="2400" dirty="0"/>
              <a:t> 	</a:t>
            </a:r>
          </a:p>
        </p:txBody>
      </p:sp>
      <p:sp>
        <p:nvSpPr>
          <p:cNvPr id="5" name="Rectangle 2"/>
          <p:cNvSpPr>
            <a:spLocks noChangeArrowheads="1"/>
          </p:cNvSpPr>
          <p:nvPr/>
        </p:nvSpPr>
        <p:spPr bwMode="auto">
          <a:xfrm>
            <a:off x="0" y="762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a:t>
            </a:r>
            <a:r>
              <a:rPr lang="en-US" altLang="zh-TW" sz="4800" dirty="0" smtClean="0">
                <a:solidFill>
                  <a:srgbClr val="0070C0"/>
                </a:solidFill>
              </a:rPr>
              <a:t> Condition Test Operators</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Tree>
    <p:extLst>
      <p:ext uri="{BB962C8B-B14F-4D97-AF65-F5344CB8AC3E}">
        <p14:creationId xmlns:p14="http://schemas.microsoft.com/office/powerpoint/2010/main" val="40716988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n:</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Each case must be on its</a:t>
            </a:r>
          </a:p>
          <a:p>
            <a:pPr eaLnBrk="1" hangingPunct="1">
              <a:lnSpc>
                <a:spcPct val="85000"/>
              </a:lnSpc>
              <a:spcBef>
                <a:spcPct val="0"/>
              </a:spcBef>
              <a:buFontTx/>
              <a:buNone/>
            </a:pPr>
            <a:r>
              <a:rPr lang="en-US" altLang="zh-TW" sz="2600" b="0" dirty="0">
                <a:latin typeface="Consolas" panose="020B0609020204030204" pitchFamily="49" charset="0"/>
              </a:rPr>
              <a:t>         continue </a:t>
            </a:r>
            <a:r>
              <a:rPr lang="en-US" altLang="zh-TW" sz="2600" dirty="0">
                <a:solidFill>
                  <a:srgbClr val="009644"/>
                </a:solidFill>
                <a:latin typeface="Consolas" panose="020B0609020204030204" pitchFamily="49" charset="0"/>
              </a:rPr>
              <a:t># own line</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u="sng" dirty="0" err="1">
                <a:solidFill>
                  <a:srgbClr val="0070C0"/>
                </a:solidFill>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continue</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just like in C, a continue</a:t>
            </a:r>
          </a:p>
          <a:p>
            <a:pPr eaLnBrk="1" hangingPunct="1">
              <a:lnSpc>
                <a:spcPct val="85000"/>
              </a:lnSpc>
              <a:spcBef>
                <a:spcPct val="0"/>
              </a:spcBef>
              <a:buFontTx/>
              <a:buNone/>
            </a:pPr>
            <a:r>
              <a:rPr lang="en-US" altLang="zh-TW" sz="2600" b="0" dirty="0">
                <a:latin typeface="Consolas" panose="020B0609020204030204" pitchFamily="49" charset="0"/>
              </a:rPr>
              <a:t>      case q:     </a:t>
            </a:r>
            <a:r>
              <a:rPr lang="en-US" altLang="zh-TW" sz="2600" dirty="0">
                <a:solidFill>
                  <a:srgbClr val="009644"/>
                </a:solidFill>
                <a:latin typeface="Consolas" panose="020B0609020204030204" pitchFamily="49" charset="0"/>
              </a:rPr>
              <a:t># takes you to the </a:t>
            </a:r>
            <a:r>
              <a:rPr lang="en-US" altLang="zh-TW" sz="2600" dirty="0">
                <a:solidFill>
                  <a:srgbClr val="0070C0"/>
                </a:solidFill>
                <a:latin typeface="Consolas" panose="020B0609020204030204" pitchFamily="49" charset="0"/>
              </a:rPr>
              <a:t>loop top</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u="sng" dirty="0">
              <a:solidFill>
                <a:srgbClr val="FF000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u="sng" dirty="0">
                <a:solidFill>
                  <a:srgbClr val="0070C0"/>
                </a:solidFill>
                <a:latin typeface="Consolas" panose="020B0609020204030204" pitchFamily="49" charset="0"/>
              </a:rPr>
              <a:t>#!/bin/</a:t>
            </a:r>
            <a:r>
              <a:rPr lang="en-US" altLang="zh-TW" sz="2600" u="sng" dirty="0" err="1">
                <a:solidFill>
                  <a:srgbClr val="0070C0"/>
                </a:solidFill>
                <a:latin typeface="Consolas" panose="020B0609020204030204" pitchFamily="49" charset="0"/>
              </a:rPr>
              <a:t>csh</a:t>
            </a:r>
            <a:endParaRPr lang="en-US" altLang="zh-TW" sz="2600" u="sng" dirty="0">
              <a:solidFill>
                <a:srgbClr val="0070C0"/>
              </a:solidFill>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exit</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“exit” ends </a:t>
            </a:r>
            <a:r>
              <a:rPr lang="en-US" altLang="zh-TW" sz="2600" dirty="0">
                <a:solidFill>
                  <a:srgbClr val="00B050"/>
                </a:solidFill>
                <a:latin typeface="Consolas" panose="020B0609020204030204" pitchFamily="49" charset="0"/>
              </a:rPr>
              <a:t>the </a:t>
            </a:r>
            <a:r>
              <a:rPr lang="en-US" altLang="zh-TW" sz="2600" dirty="0">
                <a:solidFill>
                  <a:srgbClr val="0070C0"/>
                </a:solidFill>
                <a:latin typeface="Consolas" panose="020B0609020204030204" pitchFamily="49" charset="0"/>
              </a:rPr>
              <a:t>script </a:t>
            </a:r>
          </a:p>
          <a:p>
            <a:pPr eaLnBrk="1" hangingPunct="1">
              <a:lnSpc>
                <a:spcPct val="85000"/>
              </a:lnSpc>
              <a:spcBef>
                <a:spcPct val="0"/>
              </a:spcBef>
              <a:buFontTx/>
              <a:buNone/>
            </a:pPr>
            <a:r>
              <a:rPr lang="en-US" altLang="zh-TW" sz="2600" dirty="0">
                <a:solidFill>
                  <a:srgbClr val="0070C0"/>
                </a:solidFill>
                <a:latin typeface="Consolas" panose="020B0609020204030204" pitchFamily="49" charset="0"/>
              </a:rPr>
              <a:t>      	    </a:t>
            </a:r>
            <a:r>
              <a:rPr lang="en-US" altLang="zh-TW" sz="2600" dirty="0">
                <a:solidFill>
                  <a:srgbClr val="0C9B4D"/>
                </a:solidFill>
                <a:latin typeface="Consolas" panose="020B0609020204030204" pitchFamily="49" charset="0"/>
              </a:rPr>
              <a:t># No argument means $? will be 0</a:t>
            </a:r>
          </a:p>
          <a:p>
            <a:pPr eaLnBrk="1" hangingPunct="1">
              <a:lnSpc>
                <a:spcPct val="60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0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916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continue</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Use </a:t>
            </a:r>
            <a:r>
              <a:rPr lang="en-US" altLang="zh-TW" sz="2600" dirty="0" err="1">
                <a:solidFill>
                  <a:srgbClr val="009644"/>
                </a:solidFill>
                <a:latin typeface="Consolas" panose="020B0609020204030204" pitchFamily="49" charset="0"/>
              </a:rPr>
              <a:t>breaksw</a:t>
            </a:r>
            <a:r>
              <a:rPr lang="en-US" altLang="zh-TW" sz="2600" dirty="0">
                <a:solidFill>
                  <a:srgbClr val="009644"/>
                </a:solidFill>
                <a:latin typeface="Consolas" panose="020B0609020204030204" pitchFamily="49" charset="0"/>
              </a:rPr>
              <a:t> to stop </a:t>
            </a:r>
            <a:r>
              <a:rPr lang="en-US" altLang="zh-TW" sz="2600" dirty="0" smtClean="0">
                <a:solidFill>
                  <a:srgbClr val="009644"/>
                </a:solidFill>
                <a:latin typeface="Consolas" panose="020B0609020204030204" pitchFamily="49" charset="0"/>
              </a:rPr>
              <a:t>one case</a:t>
            </a:r>
          </a:p>
          <a:p>
            <a:pPr eaLnBrk="1" hangingPunct="1">
              <a:lnSpc>
                <a:spcPct val="85000"/>
              </a:lnSpc>
              <a:spcBef>
                <a:spcPct val="0"/>
              </a:spcBef>
              <a:buFontTx/>
              <a:buNone/>
            </a:pPr>
            <a:r>
              <a:rPr lang="en-US" altLang="zh-TW" sz="2600" b="0" dirty="0" smtClean="0">
                <a:latin typeface="Consolas" panose="020B0609020204030204" pitchFamily="49" charset="0"/>
              </a:rPr>
              <a:t>      case q:     </a:t>
            </a:r>
            <a:r>
              <a:rPr lang="en-US" altLang="zh-TW" sz="2600" dirty="0" smtClean="0">
                <a:solidFill>
                  <a:srgbClr val="009644"/>
                </a:solidFill>
                <a:latin typeface="Consolas" panose="020B0609020204030204" pitchFamily="49" charset="0"/>
              </a:rPr>
              <a:t># from spilling into another</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u="sng" dirty="0">
                <a:solidFill>
                  <a:srgbClr val="FF0000"/>
                </a:solidFill>
                <a:latin typeface="Consolas" panose="020B0609020204030204" pitchFamily="49" charset="0"/>
              </a:rPr>
              <a:t>exit</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(just as </a:t>
            </a:r>
            <a:r>
              <a:rPr lang="en-US" altLang="zh-TW" sz="2600" dirty="0" smtClean="0">
                <a:solidFill>
                  <a:srgbClr val="009644"/>
                </a:solidFill>
                <a:latin typeface="Consolas" panose="020B0609020204030204" pitchFamily="49" charset="0"/>
              </a:rPr>
              <a:t>you use break in C).</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dirty="0">
                <a:solidFill>
                  <a:srgbClr val="009644"/>
                </a:solidFill>
                <a:latin typeface="Consolas" panose="020B0609020204030204" pitchFamily="49" charset="0"/>
              </a:rPr>
              <a:t>      </a:t>
            </a:r>
            <a:r>
              <a:rPr lang="en-US" altLang="zh-TW" sz="2600" b="0" dirty="0">
                <a:latin typeface="Consolas" panose="020B0609020204030204" pitchFamily="49" charset="0"/>
              </a:rPr>
              <a:t>case y: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But</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we </a:t>
            </a:r>
            <a:r>
              <a:rPr lang="en-US" altLang="zh-TW" sz="2600" dirty="0">
                <a:solidFill>
                  <a:srgbClr val="009644"/>
                </a:solidFill>
                <a:latin typeface="Consolas" panose="020B0609020204030204" pitchFamily="49" charset="0"/>
              </a:rPr>
              <a:t>didn’t </a:t>
            </a:r>
            <a:r>
              <a:rPr lang="en-US" altLang="zh-TW" sz="2600" dirty="0" smtClean="0">
                <a:solidFill>
                  <a:srgbClr val="009644"/>
                </a:solidFill>
                <a:latin typeface="Consolas" panose="020B0609020204030204" pitchFamily="49" charset="0"/>
              </a:rPr>
              <a:t>need </a:t>
            </a:r>
            <a:r>
              <a:rPr lang="en-US" altLang="zh-TW" sz="2600" dirty="0" err="1" smtClean="0">
                <a:solidFill>
                  <a:srgbClr val="009644"/>
                </a:solidFill>
                <a:latin typeface="Consolas" panose="020B0609020204030204" pitchFamily="49" charset="0"/>
              </a:rPr>
              <a:t>breaksw</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smtClean="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here, </a:t>
            </a:r>
            <a:r>
              <a:rPr lang="en-US" altLang="zh-TW" sz="2600" dirty="0" smtClean="0">
                <a:solidFill>
                  <a:srgbClr val="009644"/>
                </a:solidFill>
                <a:latin typeface="Consolas" panose="020B0609020204030204" pitchFamily="49" charset="0"/>
              </a:rPr>
              <a:t>because continue &amp;</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r>
              <a:rPr lang="en-US" altLang="zh-TW" sz="2600" b="0" dirty="0" smtClean="0">
                <a:latin typeface="Consolas" panose="020B0609020204030204" pitchFamily="49" charset="0"/>
              </a:rPr>
              <a:t>          </a:t>
            </a:r>
            <a:r>
              <a:rPr lang="en-US" altLang="zh-TW" sz="2600" dirty="0" smtClean="0">
                <a:solidFill>
                  <a:srgbClr val="009644"/>
                </a:solidFill>
                <a:latin typeface="Consolas" panose="020B0609020204030204" pitchFamily="49" charset="0"/>
              </a:rPr>
              <a:t># exit also stop spills.)</a:t>
            </a:r>
          </a:p>
          <a:p>
            <a:pPr eaLnBrk="1" hangingPunct="1">
              <a:lnSpc>
                <a:spcPct val="85000"/>
              </a:lnSpc>
              <a:spcBef>
                <a:spcPct val="0"/>
              </a:spcBef>
              <a:buFontTx/>
              <a:buNone/>
            </a:pPr>
            <a:r>
              <a:rPr lang="en-US" altLang="zh-TW" sz="2600" b="0" dirty="0" smtClean="0">
                <a:latin typeface="Consolas" panose="020B0609020204030204" pitchFamily="49" charset="0"/>
              </a:rPr>
              <a:t>end</a:t>
            </a:r>
            <a:endParaRPr lang="en-US" altLang="zh-TW" sz="2600" b="0" dirty="0">
              <a:latin typeface="Consolas" panose="020B0609020204030204" pitchFamily="49" charset="0"/>
            </a:endParaRP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154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smtClean="0">
                <a:latin typeface="Consolas" panose="020B0609020204030204" pitchFamily="49" charset="0"/>
              </a:rPr>
              <a:t>exit</a:t>
            </a:r>
          </a:p>
          <a:p>
            <a:pPr eaLnBrk="1" hangingPunct="1">
              <a:lnSpc>
                <a:spcPct val="85000"/>
              </a:lnSpc>
              <a:spcBef>
                <a:spcPct val="0"/>
              </a:spcBef>
              <a:buFontTx/>
              <a:buNone/>
            </a:pPr>
            <a:r>
              <a:rPr lang="en-US" altLang="zh-TW" sz="2600" b="0" dirty="0" smtClean="0">
                <a:latin typeface="Consolas" panose="020B0609020204030204" pitchFamily="49" charset="0"/>
              </a:rPr>
              <a:t>      case y:</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u="sng" dirty="0" err="1" smtClean="0">
                <a:solidFill>
                  <a:srgbClr val="FF0000"/>
                </a:solidFill>
                <a:latin typeface="Consolas" panose="020B0609020204030204" pitchFamily="49" charset="0"/>
              </a:rPr>
              <a:t>r</a:t>
            </a:r>
            <a:r>
              <a:rPr lang="en-US" altLang="zh-TW" sz="2600" b="0" dirty="0" err="1" smtClean="0">
                <a:latin typeface="Consolas" panose="020B0609020204030204" pitchFamily="49" charset="0"/>
              </a:rPr>
              <a:t>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although </a:t>
            </a:r>
            <a:r>
              <a:rPr lang="en-US" altLang="zh-TW" sz="2600" dirty="0">
                <a:solidFill>
                  <a:srgbClr val="009644"/>
                </a:solidFill>
                <a:latin typeface="Consolas" panose="020B0609020204030204" pitchFamily="49" charset="0"/>
              </a:rPr>
              <a:t>$</a:t>
            </a:r>
            <a:r>
              <a:rPr lang="en-US" altLang="zh-TW" sz="2600" dirty="0" smtClean="0">
                <a:solidFill>
                  <a:srgbClr val="009644"/>
                </a:solidFill>
                <a:latin typeface="Consolas" panose="020B0609020204030204" pitchFamily="49" charset="0"/>
              </a:rPr>
              <a:t>name can be a</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dirty="0">
                <a:solidFill>
                  <a:srgbClr val="0070C0"/>
                </a:solidFill>
                <a:latin typeface="Consolas" panose="020B0609020204030204" pitchFamily="49" charset="0"/>
              </a:rPr>
              <a:t> 	    </a:t>
            </a:r>
            <a:r>
              <a:rPr lang="en-US" altLang="zh-TW" sz="2600" dirty="0" smtClean="0">
                <a:solidFill>
                  <a:srgbClr val="0070C0"/>
                </a:solidFill>
                <a:latin typeface="Consolas" panose="020B0609020204030204" pitchFamily="49" charset="0"/>
              </a:rPr>
              <a:t>             </a:t>
            </a:r>
            <a:r>
              <a:rPr lang="en-US" altLang="zh-TW" sz="2600" dirty="0" smtClean="0">
                <a:solidFill>
                  <a:srgbClr val="0C9B4D"/>
                </a:solidFill>
                <a:latin typeface="Consolas" panose="020B0609020204030204" pitchFamily="49" charset="0"/>
              </a:rPr>
              <a:t># </a:t>
            </a:r>
            <a:r>
              <a:rPr lang="en-US" altLang="zh-TW" sz="2600" dirty="0" smtClean="0">
                <a:solidFill>
                  <a:srgbClr val="009644"/>
                </a:solidFill>
                <a:latin typeface="Consolas" panose="020B0609020204030204" pitchFamily="49" charset="0"/>
              </a:rPr>
              <a:t>file or directory, the</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smtClean="0">
                <a:solidFill>
                  <a:schemeClr val="bg1"/>
                </a:solidFill>
                <a:latin typeface="Consolas" panose="020B0609020204030204" pitchFamily="49" charset="0"/>
              </a:rPr>
              <a:t>endsw</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             # -</a:t>
            </a:r>
            <a:r>
              <a:rPr lang="en-US" altLang="zh-TW" sz="2600" dirty="0">
                <a:solidFill>
                  <a:srgbClr val="009644"/>
                </a:solidFill>
                <a:latin typeface="Consolas" panose="020B0609020204030204" pitchFamily="49" charset="0"/>
              </a:rPr>
              <a:t>r flag works for </a:t>
            </a:r>
            <a:r>
              <a:rPr lang="en-US" altLang="zh-TW" sz="2600" dirty="0" smtClean="0">
                <a:solidFill>
                  <a:srgbClr val="009644"/>
                </a:solidFill>
                <a:latin typeface="Consolas" panose="020B0609020204030204" pitchFamily="49" charset="0"/>
              </a:rPr>
              <a:t>either</a:t>
            </a:r>
            <a:endParaRPr lang="en-US" altLang="zh-TW" sz="2600" b="0" dirty="0">
              <a:latin typeface="Consolas" panose="020B0609020204030204" pitchFamily="49" charset="0"/>
            </a:endParaRP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
        <p:nvSpPr>
          <p:cNvPr id="6" name="Rectangle 5"/>
          <p:cNvSpPr/>
          <p:nvPr/>
        </p:nvSpPr>
        <p:spPr>
          <a:xfrm>
            <a:off x="152400" y="6248400"/>
            <a:ext cx="4572000" cy="712503"/>
          </a:xfrm>
          <a:prstGeom prst="rect">
            <a:avLst/>
          </a:prstGeom>
        </p:spPr>
        <p:txBody>
          <a:bodyPr>
            <a:spAutoFit/>
          </a:bodyPr>
          <a:lstStyle/>
          <a:p>
            <a:pPr eaLnBrk="1" hangingPunct="1">
              <a:lnSpc>
                <a:spcPct val="85000"/>
              </a:lnSpc>
            </a:pPr>
            <a:r>
              <a:rPr lang="en-US" altLang="zh-TW" sz="2600" b="0" dirty="0">
                <a:latin typeface="Consolas" panose="020B0609020204030204" pitchFamily="49" charset="0"/>
              </a:rPr>
              <a:t> </a:t>
            </a: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70000"/>
              </a:lnSpc>
            </a:pPr>
            <a:r>
              <a:rPr lang="en-US" altLang="zh-TW" sz="2600" b="0" dirty="0">
                <a:latin typeface="Consolas" panose="020B0609020204030204" pitchFamily="49" charset="0"/>
              </a:rPr>
              <a:t>end</a:t>
            </a:r>
            <a:endParaRPr lang="en-US" sz="2600" dirty="0"/>
          </a:p>
        </p:txBody>
      </p:sp>
    </p:spTree>
    <p:extLst>
      <p:ext uri="{BB962C8B-B14F-4D97-AF65-F5344CB8AC3E}">
        <p14:creationId xmlns:p14="http://schemas.microsoft.com/office/powerpoint/2010/main" val="261746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154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smtClean="0">
                <a:latin typeface="Consolas" panose="020B0609020204030204" pitchFamily="49" charset="0"/>
              </a:rPr>
              <a:t>exit</a:t>
            </a:r>
          </a:p>
          <a:p>
            <a:pPr eaLnBrk="1" hangingPunct="1">
              <a:lnSpc>
                <a:spcPct val="85000"/>
              </a:lnSpc>
              <a:spcBef>
                <a:spcPct val="0"/>
              </a:spcBef>
              <a:buFontTx/>
              <a:buNone/>
            </a:pPr>
            <a:r>
              <a:rPr lang="en-US" altLang="zh-TW" sz="2600" b="0" dirty="0" smtClean="0">
                <a:latin typeface="Consolas" panose="020B0609020204030204" pitchFamily="49" charset="0"/>
              </a:rPr>
              <a:t>      case y:</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smtClean="0">
                <a:latin typeface="Consolas" panose="020B0609020204030204" pitchFamily="49" charset="0"/>
              </a:rPr>
              <a:t>-</a:t>
            </a:r>
            <a:r>
              <a:rPr lang="en-US" altLang="zh-TW" sz="2600" b="0" dirty="0" err="1" smtClean="0">
                <a:latin typeface="Consolas" panose="020B0609020204030204" pitchFamily="49" charset="0"/>
              </a:rPr>
              <a:t>r</a:t>
            </a:r>
            <a:r>
              <a:rPr lang="en-US" altLang="zh-TW" sz="2600" u="sng" dirty="0" err="1" smtClean="0">
                <a:solidFill>
                  <a:srgbClr val="FF0000"/>
                </a:solidFill>
                <a:latin typeface="Consolas" panose="020B0609020204030204" pitchFamily="49" charset="0"/>
              </a:rPr>
              <a:t>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The -f </a:t>
            </a:r>
            <a:r>
              <a:rPr lang="en-US" altLang="zh-TW" sz="2600" dirty="0">
                <a:solidFill>
                  <a:srgbClr val="009644"/>
                </a:solidFill>
                <a:latin typeface="Consolas" panose="020B0609020204030204" pitchFamily="49" charset="0"/>
              </a:rPr>
              <a:t>flag </a:t>
            </a:r>
            <a:r>
              <a:rPr lang="en-US" altLang="zh-TW" sz="2600" dirty="0" smtClean="0">
                <a:solidFill>
                  <a:srgbClr val="009644"/>
                </a:solidFill>
                <a:latin typeface="Consolas" panose="020B0609020204030204" pitchFamily="49" charset="0"/>
              </a:rPr>
              <a:t>will ensure</a:t>
            </a:r>
          </a:p>
          <a:p>
            <a:pPr eaLnBrk="1" hangingPunct="1">
              <a:lnSpc>
                <a:spcPct val="85000"/>
              </a:lnSpc>
              <a:spcBef>
                <a:spcPct val="0"/>
              </a:spcBef>
              <a:buFontTx/>
              <a:buNone/>
            </a:pPr>
            <a:r>
              <a:rPr lang="en-US" altLang="zh-TW" sz="2600" dirty="0" smtClean="0">
                <a:solidFill>
                  <a:srgbClr val="009644"/>
                </a:solidFill>
                <a:latin typeface="Consolas" panose="020B0609020204030204" pitchFamily="49" charset="0"/>
              </a:rPr>
              <a:t>                      # that </a:t>
            </a:r>
            <a:r>
              <a:rPr lang="en-US" altLang="zh-TW" sz="2600" dirty="0" err="1" smtClean="0">
                <a:solidFill>
                  <a:srgbClr val="009644"/>
                </a:solidFill>
                <a:latin typeface="Consolas" panose="020B0609020204030204" pitchFamily="49" charset="0"/>
              </a:rPr>
              <a:t>rm</a:t>
            </a:r>
            <a:r>
              <a:rPr lang="en-US" altLang="zh-TW" sz="2600" dirty="0" smtClean="0">
                <a:solidFill>
                  <a:srgbClr val="009644"/>
                </a:solidFill>
                <a:latin typeface="Consolas" panose="020B0609020204030204" pitchFamily="49" charset="0"/>
              </a:rPr>
              <a:t> never asks</a:t>
            </a:r>
            <a:endParaRPr lang="en-US" altLang="zh-TW" sz="2600" b="0" dirty="0">
              <a:latin typeface="Consolas" panose="020B0609020204030204" pitchFamily="49" charset="0"/>
            </a:endParaRPr>
          </a:p>
          <a:p>
            <a:pPr eaLnBrk="1" hangingPunct="1">
              <a:lnSpc>
                <a:spcPct val="55000"/>
              </a:lnSpc>
              <a:spcBef>
                <a:spcPct val="0"/>
              </a:spcBef>
              <a:buFontTx/>
              <a:buNone/>
            </a:pPr>
            <a:r>
              <a:rPr lang="en-US" altLang="zh-TW" sz="2600" b="0" dirty="0" smtClean="0">
                <a:latin typeface="Consolas" panose="020B0609020204030204" pitchFamily="49" charset="0"/>
              </a:rPr>
              <a:t>   </a:t>
            </a:r>
          </a:p>
          <a:p>
            <a:pPr eaLnBrk="1" hangingPunct="1">
              <a:lnSpc>
                <a:spcPct val="85000"/>
              </a:lnSpc>
              <a:spcBef>
                <a:spcPct val="0"/>
              </a:spcBef>
              <a:buFontTx/>
              <a:buNone/>
            </a:pPr>
            <a:endParaRPr lang="en-US" altLang="zh-TW" sz="2600" b="0" dirty="0">
              <a:latin typeface="Consolas" panose="020B0609020204030204" pitchFamily="49" charset="0"/>
            </a:endParaRP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
        <p:nvSpPr>
          <p:cNvPr id="7" name="Rectangle 6"/>
          <p:cNvSpPr/>
          <p:nvPr/>
        </p:nvSpPr>
        <p:spPr>
          <a:xfrm>
            <a:off x="152400" y="6248400"/>
            <a:ext cx="4572000" cy="712503"/>
          </a:xfrm>
          <a:prstGeom prst="rect">
            <a:avLst/>
          </a:prstGeom>
        </p:spPr>
        <p:txBody>
          <a:bodyPr>
            <a:spAutoFit/>
          </a:bodyPr>
          <a:lstStyle/>
          <a:p>
            <a:pPr eaLnBrk="1" hangingPunct="1">
              <a:lnSpc>
                <a:spcPct val="85000"/>
              </a:lnSpc>
            </a:pPr>
            <a:r>
              <a:rPr lang="en-US" altLang="zh-TW" sz="2600" b="0" dirty="0">
                <a:latin typeface="Consolas" panose="020B0609020204030204" pitchFamily="49" charset="0"/>
              </a:rPr>
              <a:t> </a:t>
            </a: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70000"/>
              </a:lnSpc>
            </a:pPr>
            <a:r>
              <a:rPr lang="en-US" altLang="zh-TW" sz="2600" b="0" dirty="0">
                <a:latin typeface="Consolas" panose="020B0609020204030204" pitchFamily="49" charset="0"/>
              </a:rPr>
              <a:t>end</a:t>
            </a:r>
            <a:endParaRPr lang="en-US" sz="2600" dirty="0"/>
          </a:p>
        </p:txBody>
      </p:sp>
    </p:spTree>
    <p:extLst>
      <p:ext uri="{BB962C8B-B14F-4D97-AF65-F5344CB8AC3E}">
        <p14:creationId xmlns:p14="http://schemas.microsoft.com/office/powerpoint/2010/main" val="39342824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u="sng" dirty="0" err="1">
                <a:solidFill>
                  <a:srgbClr val="0070C0"/>
                </a:solidFill>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if</a:t>
            </a:r>
            <a:r>
              <a:rPr lang="en-US" altLang="zh-TW" sz="2600" b="0" dirty="0">
                <a:latin typeface="Consolas" panose="020B0609020204030204" pitchFamily="49" charset="0"/>
              </a:rPr>
              <a:t>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FF0000"/>
                </a:solidFill>
                <a:latin typeface="Consolas" panose="020B0609020204030204" pitchFamily="49" charset="0"/>
              </a:rPr>
              <a:t>endif</a:t>
            </a:r>
            <a:endParaRPr lang="en-US" altLang="zh-TW" sz="2600" u="sng" dirty="0">
              <a:solidFill>
                <a:srgbClr val="FF000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switch</a:t>
            </a:r>
            <a:r>
              <a:rPr lang="en-US" altLang="zh-TW" sz="2600" b="0" dirty="0">
                <a:latin typeface="Consolas" panose="020B0609020204030204" pitchFamily="49" charset="0"/>
              </a:rPr>
              <a:t>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FF0000"/>
                </a:solidFill>
                <a:latin typeface="Consolas" panose="020B0609020204030204" pitchFamily="49" charset="0"/>
              </a:rPr>
              <a:t>endsw</a:t>
            </a:r>
            <a:r>
              <a:rPr lang="en-US" altLang="zh-TW" sz="2600" dirty="0">
                <a:solidFill>
                  <a:srgbClr val="009644"/>
                </a:solidFill>
                <a:latin typeface="Consolas" panose="020B0609020204030204" pitchFamily="49" charset="0"/>
              </a:rPr>
              <a:t> # Notice that each of these control</a:t>
            </a:r>
          </a:p>
          <a:p>
            <a:pPr eaLnBrk="1" hangingPunct="1">
              <a:lnSpc>
                <a:spcPct val="85000"/>
              </a:lnSpc>
              <a:spcBef>
                <a:spcPct val="0"/>
              </a:spcBef>
              <a:buFontTx/>
              <a:buNone/>
            </a:pPr>
            <a:r>
              <a:rPr lang="en-US" altLang="zh-TW" sz="2600" u="sng" dirty="0">
                <a:solidFill>
                  <a:srgbClr val="FF0000"/>
                </a:solidFill>
                <a:latin typeface="Consolas" panose="020B0609020204030204" pitchFamily="49" charset="0"/>
              </a:rPr>
              <a:t>end</a:t>
            </a:r>
            <a:r>
              <a:rPr lang="en-US" altLang="zh-TW" sz="2600" dirty="0">
                <a:solidFill>
                  <a:srgbClr val="009644"/>
                </a:solidFill>
                <a:latin typeface="Consolas" panose="020B0609020204030204" pitchFamily="49" charset="0"/>
              </a:rPr>
              <a:t>      # flow structures ends differently</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019" y="-228600"/>
            <a:ext cx="9168019" cy="7086600"/>
          </a:xfrm>
          <a:prstGeom prst="rect">
            <a:avLst/>
          </a:prstGeom>
        </p:spPr>
      </p:pic>
      <p:sp>
        <p:nvSpPr>
          <p:cNvPr id="5" name="AutoShape 6"/>
          <p:cNvSpPr>
            <a:spLocks noChangeArrowheads="1"/>
          </p:cNvSpPr>
          <p:nvPr/>
        </p:nvSpPr>
        <p:spPr bwMode="auto">
          <a:xfrm>
            <a:off x="2286000" y="1524000"/>
            <a:ext cx="3581400" cy="1524000"/>
          </a:xfrm>
          <a:prstGeom prst="wedgeRectCallout">
            <a:avLst>
              <a:gd name="adj1" fmla="val -59710"/>
              <a:gd name="adj2" fmla="val -11362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4000" b="0" dirty="0">
                <a:solidFill>
                  <a:srgbClr val="000000"/>
                </a:solidFill>
                <a:latin typeface="Arial Narrow" panose="020B0606020202030204" pitchFamily="34" charset="0"/>
                <a:cs typeface="Arial" pitchFamily="34" charset="0"/>
              </a:rPr>
              <a:t>Now, let’s look at this one…</a:t>
            </a:r>
          </a:p>
        </p:txBody>
      </p:sp>
    </p:spTree>
    <p:extLst>
      <p:ext uri="{BB962C8B-B14F-4D97-AF65-F5344CB8AC3E}">
        <p14:creationId xmlns:p14="http://schemas.microsoft.com/office/powerpoint/2010/main" val="40374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p:txBody>
      </p:sp>
    </p:spTree>
    <p:extLst>
      <p:ext uri="{BB962C8B-B14F-4D97-AF65-F5344CB8AC3E}">
        <p14:creationId xmlns:p14="http://schemas.microsoft.com/office/powerpoint/2010/main" val="18118051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12" name="Group 11"/>
          <p:cNvGrpSpPr/>
          <p:nvPr/>
        </p:nvGrpSpPr>
        <p:grpSpPr>
          <a:xfrm>
            <a:off x="3733800" y="2971800"/>
            <a:ext cx="2057400" cy="5334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1" name="Straight Connector 10"/>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echo (</a:t>
            </a:r>
            <a:r>
              <a:rPr lang="en-US" altLang="zh-TW" dirty="0" err="1">
                <a:solidFill>
                  <a:schemeClr val="bg1"/>
                </a:solidFill>
              </a:rPr>
              <a:t>x,y</a:t>
            </a:r>
            <a:r>
              <a:rPr lang="en-US" altLang="zh-TW" dirty="0">
                <a:solidFill>
                  <a:schemeClr val="bg1"/>
                </a:solidFill>
              </a:rPr>
              <a:t>)</a:t>
            </a:r>
          </a:p>
        </p:txBody>
      </p:sp>
      <p:sp>
        <p:nvSpPr>
          <p:cNvPr id="7" name="AutoShape 6"/>
          <p:cNvSpPr>
            <a:spLocks noChangeArrowheads="1"/>
          </p:cNvSpPr>
          <p:nvPr/>
        </p:nvSpPr>
        <p:spPr bwMode="auto">
          <a:xfrm>
            <a:off x="0" y="4648200"/>
            <a:ext cx="3048000" cy="2209800"/>
          </a:xfrm>
          <a:prstGeom prst="wedgeRectCallout">
            <a:avLst>
              <a:gd name="adj1" fmla="val 32066"/>
              <a:gd name="adj2" fmla="val -103066"/>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000000"/>
                </a:solidFill>
                <a:latin typeface="Arial Narrow" panose="020B0606020202030204" pitchFamily="34" charset="0"/>
                <a:cs typeface="Arial" pitchFamily="34" charset="0"/>
              </a:rPr>
              <a:t>Correct. </a:t>
            </a:r>
            <a:r>
              <a:rPr kumimoji="0" lang="en-US" altLang="zh-TW" sz="3600" b="0" dirty="0" err="1">
                <a:solidFill>
                  <a:srgbClr val="000000"/>
                </a:solidFill>
                <a:latin typeface="Arial Narrow" panose="020B0606020202030204" pitchFamily="34" charset="0"/>
                <a:cs typeface="Arial" pitchFamily="34" charset="0"/>
              </a:rPr>
              <a:t>Csh</a:t>
            </a:r>
            <a:r>
              <a:rPr kumimoji="0" lang="en-US" altLang="zh-TW" sz="3600" b="0" dirty="0">
                <a:solidFill>
                  <a:srgbClr val="000000"/>
                </a:solidFill>
                <a:latin typeface="Arial Narrow" panose="020B0606020202030204" pitchFamily="34" charset="0"/>
                <a:cs typeface="Arial" pitchFamily="34" charset="0"/>
              </a:rPr>
              <a:t> passes the argument</a:t>
            </a:r>
            <a:r>
              <a:rPr kumimoji="0" lang="en-US" altLang="zh-TW" sz="4000" b="0" dirty="0">
                <a:solidFill>
                  <a:srgbClr val="000000"/>
                </a:solidFill>
                <a:latin typeface="Arial Narrow" panose="020B0606020202030204" pitchFamily="34" charset="0"/>
                <a:cs typeface="Arial" pitchFamily="34" charset="0"/>
              </a:rPr>
              <a:t> </a:t>
            </a:r>
            <a:r>
              <a:rPr kumimoji="0" lang="en-US" altLang="zh-TW" sz="4000" b="0" u="sng" dirty="0">
                <a:solidFill>
                  <a:srgbClr val="000000"/>
                </a:solidFill>
                <a:latin typeface="Arial Narrow" panose="020B0606020202030204" pitchFamily="34" charset="0"/>
                <a:cs typeface="Arial" pitchFamily="34" charset="0"/>
              </a:rPr>
              <a:t>as-is</a:t>
            </a:r>
            <a:r>
              <a:rPr kumimoji="0" lang="en-US" altLang="zh-TW" sz="4000" b="0" dirty="0">
                <a:solidFill>
                  <a:srgbClr val="000000"/>
                </a:solidFill>
                <a:latin typeface="Arial Narrow" panose="020B0606020202030204" pitchFamily="34" charset="0"/>
                <a:cs typeface="Arial" pitchFamily="34" charset="0"/>
              </a:rPr>
              <a:t>.</a:t>
            </a:r>
          </a:p>
        </p:txBody>
      </p:sp>
      <p:sp>
        <p:nvSpPr>
          <p:cNvPr id="8" name="AutoShape 6"/>
          <p:cNvSpPr>
            <a:spLocks noChangeArrowheads="1"/>
          </p:cNvSpPr>
          <p:nvPr/>
        </p:nvSpPr>
        <p:spPr bwMode="auto">
          <a:xfrm>
            <a:off x="4876800" y="3924300"/>
            <a:ext cx="4267200" cy="2933700"/>
          </a:xfrm>
          <a:prstGeom prst="wedgeRectCallout">
            <a:avLst>
              <a:gd name="adj1" fmla="val -38377"/>
              <a:gd name="adj2" fmla="val -6689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Incorrect. </a:t>
            </a:r>
            <a:r>
              <a:rPr kumimoji="0" lang="en-US" altLang="zh-TW" sz="2600" b="0" dirty="0" err="1">
                <a:solidFill>
                  <a:srgbClr val="000000"/>
                </a:solidFill>
                <a:latin typeface="Arial Narrow" panose="020B0606020202030204" pitchFamily="34" charset="0"/>
                <a:cs typeface="Arial" pitchFamily="34" charset="0"/>
              </a:rPr>
              <a:t>Csh</a:t>
            </a:r>
            <a:r>
              <a:rPr kumimoji="0" lang="en-US" altLang="zh-TW" sz="2600" b="0" dirty="0">
                <a:solidFill>
                  <a:srgbClr val="000000"/>
                </a:solidFill>
                <a:latin typeface="Arial Narrow" panose="020B0606020202030204" pitchFamily="34" charset="0"/>
                <a:cs typeface="Arial" pitchFamily="34" charset="0"/>
              </a:rPr>
              <a:t> can’t understand the purpose of the parentheses.</a:t>
            </a:r>
          </a:p>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Are they an </a:t>
            </a:r>
            <a:r>
              <a:rPr kumimoji="0" lang="en-US" altLang="zh-TW" sz="2600" b="0" dirty="0">
                <a:solidFill>
                  <a:srgbClr val="C00000"/>
                </a:solidFill>
                <a:latin typeface="Arial Narrow" panose="020B0606020202030204" pitchFamily="34" charset="0"/>
                <a:cs typeface="Arial" pitchFamily="34" charset="0"/>
              </a:rPr>
              <a:t>array</a:t>
            </a:r>
            <a:r>
              <a:rPr kumimoji="0" lang="en-US" altLang="zh-TW" sz="2600" b="0" dirty="0">
                <a:solidFill>
                  <a:srgbClr val="000000"/>
                </a:solidFill>
                <a:latin typeface="Arial Narrow" panose="020B0606020202030204" pitchFamily="34" charset="0"/>
                <a:cs typeface="Arial" pitchFamily="34" charset="0"/>
              </a:rPr>
              <a:t> or the invoking of a </a:t>
            </a:r>
            <a:r>
              <a:rPr kumimoji="0" lang="en-US" altLang="zh-TW" sz="2600" b="0" dirty="0">
                <a:solidFill>
                  <a:srgbClr val="C00000"/>
                </a:solidFill>
                <a:latin typeface="Arial Narrow" panose="020B0606020202030204" pitchFamily="34" charset="0"/>
                <a:cs typeface="Arial" pitchFamily="34" charset="0"/>
              </a:rPr>
              <a:t>subshell</a:t>
            </a:r>
            <a:r>
              <a:rPr kumimoji="0" lang="en-US" altLang="zh-TW" sz="2600" b="0" dirty="0">
                <a:solidFill>
                  <a:srgbClr val="000000"/>
                </a:solidFill>
                <a:latin typeface="Arial Narrow" panose="020B0606020202030204" pitchFamily="34" charset="0"/>
                <a:cs typeface="Arial" pitchFamily="34" charset="0"/>
              </a:rPr>
              <a:t>? Well, either way, they don’t make sense in the context, so you get an error.</a:t>
            </a:r>
          </a:p>
        </p:txBody>
      </p:sp>
    </p:spTree>
    <p:extLst>
      <p:ext uri="{BB962C8B-B14F-4D97-AF65-F5344CB8AC3E}">
        <p14:creationId xmlns:p14="http://schemas.microsoft.com/office/powerpoint/2010/main" val="336603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22" presetClass="exit" presetSubtype="4" fill="hold" grpId="1" nodeType="withEffect">
                                  <p:stCondLst>
                                    <p:cond delay="0"/>
                                  </p:stCondLst>
                                  <p:childTnLst>
                                    <p:animEffect transition="out" filter="wipe(down)">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838200"/>
            <a:ext cx="8382000" cy="5257800"/>
          </a:xfrm>
        </p:spPr>
        <p:txBody>
          <a:bodyPr/>
          <a:lstStyle/>
          <a:p>
            <a:pPr marL="0" indent="0" eaLnBrk="1" hangingPunct="1">
              <a:lnSpc>
                <a:spcPct val="90000"/>
              </a:lnSpc>
            </a:pPr>
            <a:endParaRPr lang="zh-TW" altLang="en-US" sz="20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Using the </a:t>
            </a:r>
            <a:r>
              <a:rPr lang="en-US" altLang="zh-TW" sz="2800" b="1" smtClean="0">
                <a:solidFill>
                  <a:srgbClr val="000000"/>
                </a:solidFill>
                <a:latin typeface="Arial Rounded MT Bold" pitchFamily="34" charset="0"/>
              </a:rPr>
              <a:t>if </a:t>
            </a:r>
            <a:r>
              <a:rPr lang="en-US" altLang="zh-TW" sz="2800" smtClean="0">
                <a:solidFill>
                  <a:srgbClr val="000000"/>
                </a:solidFill>
                <a:latin typeface="Arial Rounded MT Bold" pitchFamily="34" charset="0"/>
              </a:rPr>
              <a:t>command, filenames can be tested for the following:</a:t>
            </a:r>
          </a:p>
          <a:p>
            <a:pPr marL="0" indent="0" eaLnBrk="1" hangingPunct="1">
              <a:lnSpc>
                <a:spcPct val="90000"/>
              </a:lnSpc>
              <a:buFontTx/>
              <a:buNone/>
            </a:pPr>
            <a:endParaRPr lang="en-US" altLang="zh-TW" sz="16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if ( -d filename )	#  true if filename is a directory </a:t>
            </a:r>
          </a:p>
          <a:p>
            <a:pPr marL="0" indent="0" eaLnBrk="1" hangingPunct="1">
              <a:lnSpc>
                <a:spcPct val="90000"/>
              </a:lnSpc>
              <a:buFontTx/>
              <a:buNone/>
            </a:pPr>
            <a:r>
              <a:rPr lang="en-US" altLang="zh-TW" sz="2800" smtClean="0">
                <a:solidFill>
                  <a:srgbClr val="000000"/>
                </a:solidFill>
                <a:latin typeface="Arial Rounded MT Bold" pitchFamily="34" charset="0"/>
              </a:rPr>
              <a:t>if ( -e filename )	#  true if filename exists </a:t>
            </a:r>
          </a:p>
          <a:p>
            <a:pPr marL="0" indent="0" eaLnBrk="1" hangingPunct="1">
              <a:lnSpc>
                <a:spcPct val="90000"/>
              </a:lnSpc>
              <a:buFontTx/>
              <a:buNone/>
            </a:pPr>
            <a:r>
              <a:rPr lang="en-US" altLang="zh-TW" sz="2800" smtClean="0">
                <a:solidFill>
                  <a:srgbClr val="000000"/>
                </a:solidFill>
                <a:latin typeface="Arial Rounded MT Bold" pitchFamily="34" charset="0"/>
              </a:rPr>
              <a:t>if ( -f filename )	#  true if filename is a plain file </a:t>
            </a:r>
          </a:p>
          <a:p>
            <a:pPr marL="0" indent="0" eaLnBrk="1" hangingPunct="1">
              <a:lnSpc>
                <a:spcPct val="90000"/>
              </a:lnSpc>
              <a:buFontTx/>
              <a:buNone/>
            </a:pPr>
            <a:r>
              <a:rPr lang="en-US" altLang="zh-TW" sz="2800" smtClean="0">
                <a:solidFill>
                  <a:srgbClr val="000000"/>
                </a:solidFill>
                <a:latin typeface="Arial Rounded MT Bold" pitchFamily="34" charset="0"/>
              </a:rPr>
              <a:t>if ( -o filename )	#  true if you own filename </a:t>
            </a:r>
          </a:p>
          <a:p>
            <a:pPr marL="0" indent="0" eaLnBrk="1" hangingPunct="1">
              <a:lnSpc>
                <a:spcPct val="90000"/>
              </a:lnSpc>
              <a:buFontTx/>
              <a:buNone/>
            </a:pPr>
            <a:r>
              <a:rPr lang="en-US" altLang="zh-TW" sz="2800" smtClean="0">
                <a:solidFill>
                  <a:srgbClr val="000000"/>
                </a:solidFill>
                <a:latin typeface="Arial Rounded MT Bold" pitchFamily="34" charset="0"/>
              </a:rPr>
              <a:t>if ( -r filename )	#  true if filename is readable </a:t>
            </a:r>
          </a:p>
          <a:p>
            <a:pPr marL="0" indent="0" eaLnBrk="1" hangingPunct="1">
              <a:lnSpc>
                <a:spcPct val="90000"/>
              </a:lnSpc>
              <a:buFontTx/>
              <a:buNone/>
            </a:pPr>
            <a:r>
              <a:rPr lang="en-US" altLang="zh-TW" sz="2800" smtClean="0">
                <a:solidFill>
                  <a:srgbClr val="000000"/>
                </a:solidFill>
                <a:latin typeface="Arial Rounded MT Bold" pitchFamily="34" charset="0"/>
              </a:rPr>
              <a:t>if ( -w filename )	#  true if filename is writable </a:t>
            </a:r>
          </a:p>
          <a:p>
            <a:pPr marL="0" indent="0" eaLnBrk="1" hangingPunct="1">
              <a:lnSpc>
                <a:spcPct val="90000"/>
              </a:lnSpc>
              <a:buFontTx/>
              <a:buNone/>
            </a:pPr>
            <a:r>
              <a:rPr lang="en-US" altLang="zh-TW" sz="2800" smtClean="0">
                <a:solidFill>
                  <a:srgbClr val="000000"/>
                </a:solidFill>
                <a:latin typeface="Arial Rounded MT Bold" pitchFamily="34" charset="0"/>
              </a:rPr>
              <a:t>if ( -x filename )	#  true if filename is executable </a:t>
            </a:r>
          </a:p>
          <a:p>
            <a:pPr marL="0" indent="0" eaLnBrk="1" hangingPunct="1">
              <a:lnSpc>
                <a:spcPct val="90000"/>
              </a:lnSpc>
              <a:buFontTx/>
              <a:buNone/>
            </a:pPr>
            <a:r>
              <a:rPr lang="en-US" altLang="zh-TW" sz="2800" smtClean="0">
                <a:solidFill>
                  <a:srgbClr val="000000"/>
                </a:solidFill>
                <a:latin typeface="Arial Rounded MT Bold" pitchFamily="34" charset="0"/>
              </a:rPr>
              <a:t>if ( -z filename )	#  true if filename is empty</a:t>
            </a:r>
            <a:r>
              <a:rPr lang="en-US" altLang="zh-TW" sz="2000" smtClean="0">
                <a:solidFill>
                  <a:srgbClr val="000000"/>
                </a:solidFill>
                <a:latin typeface="Arial Rounded MT Bold" pitchFamily="34" charset="0"/>
              </a:rPr>
              <a:t> </a:t>
            </a:r>
          </a:p>
        </p:txBody>
      </p:sp>
      <p:sp>
        <p:nvSpPr>
          <p:cNvPr id="4"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err="1" smtClean="0">
                <a:solidFill>
                  <a:srgbClr val="0070C0"/>
                </a:solidFill>
              </a:rPr>
              <a:t>Csh</a:t>
            </a:r>
            <a:r>
              <a:rPr lang="en-US" altLang="zh-TW" sz="4800" dirty="0" smtClean="0">
                <a:solidFill>
                  <a:srgbClr val="0070C0"/>
                </a:solidFill>
              </a:rPr>
              <a:t> </a:t>
            </a:r>
            <a:r>
              <a:rPr lang="en-US" altLang="zh-TW" sz="4800" dirty="0">
                <a:solidFill>
                  <a:srgbClr val="0070C0"/>
                </a:solidFill>
              </a:rPr>
              <a:t>Conditional File </a:t>
            </a:r>
            <a:r>
              <a:rPr lang="en-US" altLang="zh-TW" sz="4800" dirty="0" smtClean="0">
                <a:solidFill>
                  <a:srgbClr val="0070C0"/>
                </a:solidFill>
              </a:rPr>
              <a:t>Tests</a:t>
            </a:r>
            <a:r>
              <a:rPr lang="en-US" altLang="zh-TW" sz="4800" dirty="0">
                <a:solidFill>
                  <a:srgbClr val="0070C0"/>
                </a:solidFill>
              </a:rPr>
              <a:t/>
            </a:r>
            <a:br>
              <a:rPr lang="en-US" altLang="zh-TW" sz="4800" dirty="0">
                <a:solidFill>
                  <a:srgbClr val="0070C0"/>
                </a:solidFill>
              </a:rPr>
            </a:br>
            <a:r>
              <a:rPr lang="en-US" altLang="zh-TW" sz="4400" dirty="0" smtClean="0">
                <a:solidFill>
                  <a:srgbClr val="FF0000"/>
                </a:solidFill>
              </a:rPr>
              <a:t> </a:t>
            </a:r>
            <a:endParaRPr lang="en-US" altLang="zh-TW" sz="48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000000"/>
                </a:solidFill>
                <a:latin typeface="Arial Narrow" panose="020B0606020202030204" pitchFamily="34" charset="0"/>
                <a:cs typeface="Arial" pitchFamily="34" charset="0"/>
              </a:rPr>
              <a:t>Correct. </a:t>
            </a:r>
            <a:r>
              <a:rPr kumimoji="0" lang="en-US" altLang="zh-TW" sz="3600" b="0" dirty="0" err="1">
                <a:solidFill>
                  <a:srgbClr val="000000"/>
                </a:solidFill>
                <a:latin typeface="Arial Narrow" panose="020B0606020202030204" pitchFamily="34" charset="0"/>
                <a:cs typeface="Arial" pitchFamily="34" charset="0"/>
              </a:rPr>
              <a:t>Csh</a:t>
            </a:r>
            <a:r>
              <a:rPr kumimoji="0" lang="en-US" altLang="zh-TW" sz="3600" b="0" dirty="0">
                <a:solidFill>
                  <a:srgbClr val="000000"/>
                </a:solidFill>
                <a:latin typeface="Arial Narrow" panose="020B0606020202030204" pitchFamily="34" charset="0"/>
                <a:cs typeface="Arial" pitchFamily="34" charset="0"/>
              </a:rPr>
              <a:t> passes the </a:t>
            </a:r>
            <a:r>
              <a:rPr kumimoji="0" lang="en-US" altLang="zh-TW" sz="3600" b="0" u="sng" dirty="0">
                <a:solidFill>
                  <a:srgbClr val="000000"/>
                </a:solidFill>
                <a:latin typeface="Arial Narrow" panose="020B0606020202030204" pitchFamily="34" charset="0"/>
                <a:cs typeface="Arial" pitchFamily="34" charset="0"/>
              </a:rPr>
              <a:t>three</a:t>
            </a:r>
            <a:r>
              <a:rPr kumimoji="0" lang="en-US" altLang="zh-TW" sz="3600" b="0" dirty="0">
                <a:solidFill>
                  <a:srgbClr val="000000"/>
                </a:solidFill>
                <a:latin typeface="Arial Narrow" panose="020B0606020202030204" pitchFamily="34" charset="0"/>
                <a:cs typeface="Arial" pitchFamily="34" charset="0"/>
              </a:rPr>
              <a:t> arguments</a:t>
            </a:r>
            <a:r>
              <a:rPr kumimoji="0" lang="en-US" altLang="zh-TW" sz="4000" b="0" dirty="0">
                <a:solidFill>
                  <a:srgbClr val="000000"/>
                </a:solidFill>
                <a:latin typeface="Arial Narrow" panose="020B0606020202030204" pitchFamily="34" charset="0"/>
                <a:cs typeface="Arial" pitchFamily="34" charset="0"/>
              </a:rPr>
              <a:t> </a:t>
            </a:r>
            <a:r>
              <a:rPr kumimoji="0" lang="en-US" altLang="zh-TW" sz="4000" b="0" u="sng" dirty="0">
                <a:solidFill>
                  <a:srgbClr val="000000"/>
                </a:solidFill>
                <a:latin typeface="Arial Narrow" panose="020B0606020202030204" pitchFamily="34" charset="0"/>
                <a:cs typeface="Arial" pitchFamily="34" charset="0"/>
              </a:rPr>
              <a:t>as-is</a:t>
            </a:r>
            <a:r>
              <a:rPr kumimoji="0" lang="en-US" altLang="zh-TW" sz="4000" b="0" dirty="0">
                <a:solidFill>
                  <a:srgbClr val="000000"/>
                </a:solidFill>
                <a:latin typeface="Arial Narrow" panose="020B0606020202030204" pitchFamily="34" charset="0"/>
                <a:cs typeface="Arial"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Incorrect. </a:t>
            </a:r>
            <a:r>
              <a:rPr kumimoji="0" lang="en-US" altLang="zh-TW" sz="2600" b="0" dirty="0" err="1">
                <a:solidFill>
                  <a:srgbClr val="000000"/>
                </a:solidFill>
                <a:latin typeface="Arial Narrow" panose="020B0606020202030204" pitchFamily="34" charset="0"/>
                <a:cs typeface="Arial" pitchFamily="34" charset="0"/>
              </a:rPr>
              <a:t>Csh</a:t>
            </a:r>
            <a:r>
              <a:rPr kumimoji="0" lang="en-US" altLang="zh-TW" sz="2600" b="0" dirty="0">
                <a:solidFill>
                  <a:srgbClr val="000000"/>
                </a:solidFill>
                <a:latin typeface="Arial Narrow" panose="020B0606020202030204" pitchFamily="34" charset="0"/>
                <a:cs typeface="Arial" pitchFamily="34" charset="0"/>
              </a:rPr>
              <a:t> expands the * before passing to expr. </a:t>
            </a:r>
          </a:p>
        </p:txBody>
      </p:sp>
    </p:spTree>
    <p:extLst>
      <p:ext uri="{BB962C8B-B14F-4D97-AF65-F5344CB8AC3E}">
        <p14:creationId xmlns:p14="http://schemas.microsoft.com/office/powerpoint/2010/main" val="424087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7" name="Group 6"/>
          <p:cNvGrpSpPr/>
          <p:nvPr/>
        </p:nvGrpSpPr>
        <p:grpSpPr>
          <a:xfrm>
            <a:off x="3733800" y="2971800"/>
            <a:ext cx="2057400" cy="5334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000000"/>
                </a:solidFill>
                <a:latin typeface="Arial Narrow" panose="020B0606020202030204" pitchFamily="34" charset="0"/>
                <a:cs typeface="Arial" pitchFamily="34" charset="0"/>
              </a:rPr>
              <a:t>Correct. </a:t>
            </a:r>
            <a:r>
              <a:rPr kumimoji="0" lang="en-US" altLang="zh-TW" sz="3600" b="0" dirty="0" err="1">
                <a:solidFill>
                  <a:srgbClr val="000000"/>
                </a:solidFill>
                <a:latin typeface="Arial Narrow" panose="020B0606020202030204" pitchFamily="34" charset="0"/>
                <a:cs typeface="Arial" pitchFamily="34" charset="0"/>
              </a:rPr>
              <a:t>Csh</a:t>
            </a:r>
            <a:r>
              <a:rPr kumimoji="0" lang="en-US" altLang="zh-TW" sz="3600" b="0" dirty="0">
                <a:solidFill>
                  <a:srgbClr val="000000"/>
                </a:solidFill>
                <a:latin typeface="Arial Narrow" panose="020B0606020202030204" pitchFamily="34" charset="0"/>
                <a:cs typeface="Arial" pitchFamily="34" charset="0"/>
              </a:rPr>
              <a:t> passes the </a:t>
            </a:r>
            <a:r>
              <a:rPr kumimoji="0" lang="en-US" altLang="zh-TW" sz="3600" b="0" u="sng" dirty="0">
                <a:solidFill>
                  <a:srgbClr val="000000"/>
                </a:solidFill>
                <a:latin typeface="Arial Narrow" panose="020B0606020202030204" pitchFamily="34" charset="0"/>
                <a:cs typeface="Arial" pitchFamily="34" charset="0"/>
              </a:rPr>
              <a:t>three</a:t>
            </a:r>
            <a:r>
              <a:rPr kumimoji="0" lang="en-US" altLang="zh-TW" sz="3600" b="0" dirty="0">
                <a:solidFill>
                  <a:srgbClr val="000000"/>
                </a:solidFill>
                <a:latin typeface="Arial Narrow" panose="020B0606020202030204" pitchFamily="34" charset="0"/>
                <a:cs typeface="Arial" pitchFamily="34" charset="0"/>
              </a:rPr>
              <a:t> arguments</a:t>
            </a:r>
            <a:r>
              <a:rPr kumimoji="0" lang="en-US" altLang="zh-TW" sz="4000" b="0" dirty="0">
                <a:solidFill>
                  <a:srgbClr val="000000"/>
                </a:solidFill>
                <a:latin typeface="Arial Narrow" panose="020B0606020202030204" pitchFamily="34" charset="0"/>
                <a:cs typeface="Arial" pitchFamily="34" charset="0"/>
              </a:rPr>
              <a:t> </a:t>
            </a:r>
            <a:r>
              <a:rPr kumimoji="0" lang="en-US" altLang="zh-TW" sz="4000" b="0" u="sng" dirty="0">
                <a:solidFill>
                  <a:srgbClr val="000000"/>
                </a:solidFill>
                <a:latin typeface="Arial Narrow" panose="020B0606020202030204" pitchFamily="34" charset="0"/>
                <a:cs typeface="Arial" pitchFamily="34" charset="0"/>
              </a:rPr>
              <a:t>as-is</a:t>
            </a:r>
            <a:r>
              <a:rPr kumimoji="0" lang="en-US" altLang="zh-TW" sz="4000" b="0" dirty="0">
                <a:solidFill>
                  <a:srgbClr val="000000"/>
                </a:solidFill>
                <a:latin typeface="Arial Narrow" panose="020B0606020202030204" pitchFamily="34" charset="0"/>
                <a:cs typeface="Arial" pitchFamily="34" charset="0"/>
              </a:rPr>
              <a:t>.</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Incorrect. </a:t>
            </a:r>
            <a:r>
              <a:rPr kumimoji="0" lang="en-US" altLang="zh-TW" sz="2600" b="0" dirty="0" err="1">
                <a:solidFill>
                  <a:srgbClr val="000000"/>
                </a:solidFill>
                <a:latin typeface="Arial Narrow" panose="020B0606020202030204" pitchFamily="34" charset="0"/>
                <a:cs typeface="Arial" pitchFamily="34" charset="0"/>
              </a:rPr>
              <a:t>Csh</a:t>
            </a:r>
            <a:r>
              <a:rPr kumimoji="0" lang="en-US" altLang="zh-TW" sz="2600" b="0" dirty="0">
                <a:solidFill>
                  <a:srgbClr val="000000"/>
                </a:solidFill>
                <a:latin typeface="Arial Narrow" panose="020B0606020202030204" pitchFamily="34" charset="0"/>
                <a:cs typeface="Arial" pitchFamily="34" charset="0"/>
              </a:rPr>
              <a:t> expands the * before passing to expr. This can:</a:t>
            </a:r>
          </a:p>
          <a:p>
            <a:pPr eaLnBrk="1" hangingPunct="1">
              <a:buClr>
                <a:srgbClr val="BBE0E3"/>
              </a:buClr>
              <a:buSzPct val="85000"/>
              <a:buFont typeface="Wingdings" panose="05000000000000000000" pitchFamily="2" charset="2"/>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Cause expr crash due to</a:t>
            </a:r>
            <a:br>
              <a:rPr kumimoji="0" lang="en-US" altLang="zh-TW" sz="2400" b="0" dirty="0">
                <a:solidFill>
                  <a:srgbClr val="C00000"/>
                </a:solidFill>
                <a:latin typeface="Arial Narrow" panose="020B0606020202030204" pitchFamily="34" charset="0"/>
                <a:cs typeface="Arial" pitchFamily="34" charset="0"/>
              </a:rPr>
            </a:br>
            <a:r>
              <a:rPr kumimoji="0" lang="en-US" altLang="zh-TW" sz="2400" b="0" dirty="0">
                <a:solidFill>
                  <a:srgbClr val="C00000"/>
                </a:solidFill>
                <a:latin typeface="Arial Narrow" panose="020B0606020202030204" pitchFamily="34" charset="0"/>
                <a:cs typeface="Arial" pitchFamily="34" charset="0"/>
              </a:rPr>
              <a:t>   bad inputs.</a:t>
            </a:r>
            <a:r>
              <a:rPr kumimoji="0" lang="en-US" altLang="zh-TW" sz="2400" b="0" dirty="0">
                <a:solidFill>
                  <a:srgbClr val="000000"/>
                </a:solidFill>
                <a:latin typeface="Arial Narrow" panose="020B0606020202030204" pitchFamily="34" charset="0"/>
                <a:cs typeface="Arial" pitchFamily="34" charset="0"/>
              </a:rPr>
              <a:t> (This is, by far,</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the most likely outcome.)</a:t>
            </a:r>
          </a:p>
          <a:p>
            <a:pPr eaLnBrk="1" hangingPunct="1">
              <a:buClr>
                <a:srgbClr val="BBE0E3"/>
              </a:buClr>
              <a:buSzPct val="85000"/>
              <a:buFontTx/>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Produce the correct </a:t>
            </a:r>
            <a:br>
              <a:rPr kumimoji="0" lang="en-US" altLang="zh-TW" sz="2400" b="0" dirty="0">
                <a:solidFill>
                  <a:srgbClr val="C00000"/>
                </a:solidFill>
                <a:latin typeface="Arial Narrow" panose="020B0606020202030204" pitchFamily="34" charset="0"/>
                <a:cs typeface="Arial" pitchFamily="34" charset="0"/>
              </a:rPr>
            </a:br>
            <a:r>
              <a:rPr kumimoji="0" lang="en-US" altLang="zh-TW" sz="2400" b="0" dirty="0">
                <a:solidFill>
                  <a:srgbClr val="C00000"/>
                </a:solidFill>
                <a:latin typeface="Arial Narrow" panose="020B0606020202030204" pitchFamily="34" charset="0"/>
                <a:cs typeface="Arial" pitchFamily="34" charset="0"/>
              </a:rPr>
              <a:t>  answer of “30”</a:t>
            </a:r>
            <a:r>
              <a:rPr kumimoji="0" lang="en-US" altLang="zh-TW" sz="2400" b="0" dirty="0">
                <a:solidFill>
                  <a:srgbClr val="000000"/>
                </a:solidFill>
                <a:latin typeface="Arial Narrow" panose="020B0606020202030204" pitchFamily="34" charset="0"/>
                <a:cs typeface="Arial" pitchFamily="34" charset="0"/>
              </a:rPr>
              <a:t> (but only if,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by wild chance, the current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directory contains just 1 file,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and that file is named “*”).</a:t>
            </a:r>
          </a:p>
          <a:p>
            <a:pPr eaLnBrk="1" hangingPunct="1">
              <a:buClr>
                <a:srgbClr val="BBE0E3"/>
              </a:buClr>
              <a:buSzPct val="85000"/>
              <a:buFontTx/>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Produce the answer of “11”</a:t>
            </a:r>
            <a:r>
              <a:rPr kumimoji="0" lang="en-US" altLang="zh-TW" sz="2400" b="0" dirty="0">
                <a:solidFill>
                  <a:srgbClr val="000000"/>
                </a:solidFill>
                <a:latin typeface="Arial Narrow" panose="020B0606020202030204" pitchFamily="34" charset="0"/>
                <a:cs typeface="Arial" pitchFamily="34" charset="0"/>
              </a:rPr>
              <a:t>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(if the directory contains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just 1 file, named “+”).</a:t>
            </a:r>
          </a:p>
          <a:p>
            <a:pPr eaLnBrk="1" hangingPunct="1">
              <a:buClr>
                <a:srgbClr val="BBE0E3"/>
              </a:buClr>
              <a:buSzPct val="85000"/>
              <a:buFont typeface="Wingdings" panose="05000000000000000000" pitchFamily="2" charset="2"/>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etc.</a:t>
            </a:r>
            <a:endParaRPr kumimoji="0" lang="en-US" altLang="zh-TW" sz="2400" b="0" dirty="0">
              <a:solidFill>
                <a:srgbClr val="000000"/>
              </a:solidFill>
              <a:latin typeface="Arial Narrow" panose="020B0606020202030204" pitchFamily="34" charset="0"/>
              <a:cs typeface="Arial" pitchFamily="34" charset="0"/>
            </a:endParaRPr>
          </a:p>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 </a:t>
            </a:r>
          </a:p>
        </p:txBody>
      </p:sp>
    </p:spTree>
    <p:extLst>
      <p:ext uri="{BB962C8B-B14F-4D97-AF65-F5344CB8AC3E}">
        <p14:creationId xmlns:p14="http://schemas.microsoft.com/office/powerpoint/2010/main" val="6181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7" name="Group 6"/>
          <p:cNvGrpSpPr/>
          <p:nvPr/>
        </p:nvGrpSpPr>
        <p:grpSpPr>
          <a:xfrm>
            <a:off x="3733800" y="2971800"/>
            <a:ext cx="2057400" cy="1066800"/>
            <a:chOff x="3733800" y="2971800"/>
            <a:chExt cx="2057400" cy="533400"/>
          </a:xfrm>
        </p:grpSpPr>
        <p:sp>
          <p:nvSpPr>
            <p:cNvPr id="8" name="Rectangle 7"/>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9" name="Straight Connector 8"/>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5" name="Group 14"/>
          <p:cNvGrpSpPr/>
          <p:nvPr/>
        </p:nvGrpSpPr>
        <p:grpSpPr>
          <a:xfrm>
            <a:off x="6553200" y="2971800"/>
            <a:ext cx="2322576" cy="1066800"/>
            <a:chOff x="3733800" y="2971800"/>
            <a:chExt cx="2057400" cy="533400"/>
          </a:xfrm>
        </p:grpSpPr>
        <p:sp>
          <p:nvSpPr>
            <p:cNvPr id="16" name="Rectangle 15"/>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7" name="Straight Connector 16"/>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2578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solidFill>
              </a:rPr>
              <a:t>% expr 5 * 6</a:t>
            </a:r>
            <a:r>
              <a:rPr lang="en-US" altLang="zh-TW"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a:t>
            </a:r>
            <a:r>
              <a:rPr lang="en-US" altLang="zh-TW" dirty="0">
                <a:solidFill>
                  <a:schemeClr val="bg1"/>
                </a:solidFill>
              </a:rPr>
              <a:t>% expr "5 * 6"</a:t>
            </a:r>
          </a:p>
        </p:txBody>
      </p:sp>
      <p:sp>
        <p:nvSpPr>
          <p:cNvPr id="11" name="AutoShape 6"/>
          <p:cNvSpPr>
            <a:spLocks noChangeArrowheads="1"/>
          </p:cNvSpPr>
          <p:nvPr/>
        </p:nvSpPr>
        <p:spPr bwMode="auto">
          <a:xfrm>
            <a:off x="0" y="4648200"/>
            <a:ext cx="3048000" cy="2209800"/>
          </a:xfrm>
          <a:prstGeom prst="wedgeRectCallout">
            <a:avLst>
              <a:gd name="adj1" fmla="val 31521"/>
              <a:gd name="adj2" fmla="val -8977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000000"/>
                </a:solidFill>
                <a:latin typeface="Arial Narrow" panose="020B0606020202030204" pitchFamily="34" charset="0"/>
                <a:cs typeface="Arial" pitchFamily="34" charset="0"/>
              </a:rPr>
              <a:t>Correct. </a:t>
            </a:r>
            <a:r>
              <a:rPr kumimoji="0" lang="en-US" altLang="zh-TW" sz="3600" b="0" dirty="0" err="1">
                <a:solidFill>
                  <a:srgbClr val="000000"/>
                </a:solidFill>
                <a:latin typeface="Arial Narrow" panose="020B0606020202030204" pitchFamily="34" charset="0"/>
                <a:cs typeface="Arial" pitchFamily="34" charset="0"/>
              </a:rPr>
              <a:t>Csh</a:t>
            </a:r>
            <a:r>
              <a:rPr kumimoji="0" lang="en-US" altLang="zh-TW" sz="3600" b="0" dirty="0">
                <a:solidFill>
                  <a:srgbClr val="000000"/>
                </a:solidFill>
                <a:latin typeface="Arial Narrow" panose="020B0606020202030204" pitchFamily="34" charset="0"/>
                <a:cs typeface="Arial" pitchFamily="34" charset="0"/>
              </a:rPr>
              <a:t> passes the </a:t>
            </a:r>
            <a:r>
              <a:rPr kumimoji="0" lang="en-US" altLang="zh-TW" sz="3600" b="0" u="sng" dirty="0">
                <a:solidFill>
                  <a:srgbClr val="000000"/>
                </a:solidFill>
                <a:latin typeface="Arial Narrow" panose="020B0606020202030204" pitchFamily="34" charset="0"/>
                <a:cs typeface="Arial" pitchFamily="34" charset="0"/>
              </a:rPr>
              <a:t>three</a:t>
            </a:r>
            <a:r>
              <a:rPr kumimoji="0" lang="en-US" altLang="zh-TW" sz="3600" b="0" dirty="0">
                <a:solidFill>
                  <a:srgbClr val="000000"/>
                </a:solidFill>
                <a:latin typeface="Arial Narrow" panose="020B0606020202030204" pitchFamily="34" charset="0"/>
                <a:cs typeface="Arial" pitchFamily="34" charset="0"/>
              </a:rPr>
              <a:t> arguments</a:t>
            </a:r>
            <a:r>
              <a:rPr kumimoji="0" lang="en-US" altLang="zh-TW" sz="4000" b="0" dirty="0">
                <a:solidFill>
                  <a:srgbClr val="000000"/>
                </a:solidFill>
                <a:latin typeface="Arial Narrow" panose="020B0606020202030204" pitchFamily="34" charset="0"/>
                <a:cs typeface="Arial" pitchFamily="34" charset="0"/>
              </a:rPr>
              <a:t> </a:t>
            </a:r>
            <a:r>
              <a:rPr kumimoji="0" lang="en-US" altLang="zh-TW" sz="4000" b="0" u="sng" dirty="0">
                <a:solidFill>
                  <a:srgbClr val="000000"/>
                </a:solidFill>
                <a:latin typeface="Arial Narrow" panose="020B0606020202030204" pitchFamily="34" charset="0"/>
                <a:cs typeface="Arial" pitchFamily="34" charset="0"/>
              </a:rPr>
              <a:t>as-is</a:t>
            </a:r>
            <a:r>
              <a:rPr kumimoji="0" lang="en-US" altLang="zh-TW" sz="4000" b="0" dirty="0">
                <a:solidFill>
                  <a:srgbClr val="000000"/>
                </a:solidFill>
                <a:latin typeface="Arial Narrow" panose="020B0606020202030204" pitchFamily="34" charset="0"/>
                <a:cs typeface="Arial" pitchFamily="34" charset="0"/>
              </a:rPr>
              <a:t>.</a:t>
            </a:r>
          </a:p>
        </p:txBody>
      </p:sp>
      <p:sp>
        <p:nvSpPr>
          <p:cNvPr id="3" name="Rectangle 2"/>
          <p:cNvSpPr/>
          <p:nvPr/>
        </p:nvSpPr>
        <p:spPr bwMode="auto">
          <a:xfrm>
            <a:off x="5867400" y="2438400"/>
            <a:ext cx="3276600" cy="3200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14"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000000"/>
                </a:solidFill>
                <a:latin typeface="Arial Narrow" panose="020B0606020202030204" pitchFamily="34" charset="0"/>
                <a:cs typeface="Arial" pitchFamily="34" charset="0"/>
              </a:rPr>
              <a:t>But there is another (incorrect) thing to try. </a:t>
            </a:r>
            <a:r>
              <a:rPr kumimoji="0" lang="en-US" altLang="zh-TW" sz="3600" b="0" dirty="0" err="1">
                <a:solidFill>
                  <a:srgbClr val="FF9900"/>
                </a:solidFill>
                <a:latin typeface="Arial Narrow" panose="020B0606020202030204" pitchFamily="34" charset="0"/>
                <a:cs typeface="Arial" pitchFamily="34" charset="0"/>
              </a:rPr>
              <a:t>Csh</a:t>
            </a:r>
            <a:r>
              <a:rPr kumimoji="0" lang="en-US" altLang="zh-TW" sz="3600" b="0" dirty="0">
                <a:solidFill>
                  <a:srgbClr val="FF9900"/>
                </a:solidFill>
                <a:latin typeface="Arial Narrow" panose="020B0606020202030204" pitchFamily="34" charset="0"/>
                <a:cs typeface="Arial" pitchFamily="34" charset="0"/>
              </a:rPr>
              <a:t> now passes the </a:t>
            </a:r>
            <a:r>
              <a:rPr kumimoji="0" lang="en-US" altLang="zh-TW" sz="3600" u="sng" dirty="0">
                <a:solidFill>
                  <a:srgbClr val="FF9900"/>
                </a:solidFill>
                <a:latin typeface="Arial Narrow" panose="020B0606020202030204" pitchFamily="34" charset="0"/>
                <a:cs typeface="Arial" pitchFamily="34" charset="0"/>
              </a:rPr>
              <a:t>one</a:t>
            </a:r>
            <a:r>
              <a:rPr kumimoji="0" lang="en-US" altLang="zh-TW" sz="3600" b="0" dirty="0">
                <a:solidFill>
                  <a:srgbClr val="FF9900"/>
                </a:solidFill>
                <a:latin typeface="Arial Narrow" panose="020B0606020202030204" pitchFamily="34" charset="0"/>
                <a:cs typeface="Arial" pitchFamily="34" charset="0"/>
              </a:rPr>
              <a:t> argument</a:t>
            </a:r>
            <a:r>
              <a:rPr kumimoji="0" lang="en-US" altLang="zh-TW" sz="4000" b="0" dirty="0">
                <a:solidFill>
                  <a:srgbClr val="FF9900"/>
                </a:solidFill>
                <a:latin typeface="Arial Narrow" panose="020B0606020202030204" pitchFamily="34" charset="0"/>
                <a:cs typeface="Arial" pitchFamily="34" charset="0"/>
              </a:rPr>
              <a:t> </a:t>
            </a:r>
            <a:r>
              <a:rPr kumimoji="0" lang="en-US" altLang="zh-TW" sz="4000" b="0" u="sng" dirty="0">
                <a:solidFill>
                  <a:srgbClr val="FF9900"/>
                </a:solidFill>
                <a:latin typeface="Arial Narrow" panose="020B0606020202030204" pitchFamily="34" charset="0"/>
                <a:cs typeface="Arial" pitchFamily="34" charset="0"/>
              </a:rPr>
              <a:t>as-is</a:t>
            </a:r>
            <a:r>
              <a:rPr kumimoji="0" lang="en-US" altLang="zh-TW" sz="4000" b="0" dirty="0">
                <a:solidFill>
                  <a:srgbClr val="FF9900"/>
                </a:solidFill>
                <a:latin typeface="Arial Narrow" panose="020B0606020202030204" pitchFamily="34" charset="0"/>
                <a:cs typeface="Arial" pitchFamily="34" charset="0"/>
              </a:rPr>
              <a:t>.</a:t>
            </a:r>
          </a:p>
          <a:p>
            <a:pPr eaLnBrk="1" hangingPunct="1">
              <a:buClr>
                <a:srgbClr val="BBE0E3"/>
              </a:buClr>
              <a:buSzPct val="85000"/>
              <a:buFont typeface="Wingdings" panose="05000000000000000000" pitchFamily="2" charset="2"/>
              <a:buNone/>
            </a:pPr>
            <a:r>
              <a:rPr kumimoji="0" lang="en-US" altLang="zh-TW" sz="4000" b="0" dirty="0">
                <a:solidFill>
                  <a:srgbClr val="FF9900"/>
                </a:solidFill>
                <a:latin typeface="Arial Narrow" panose="020B0606020202030204" pitchFamily="34" charset="0"/>
                <a:cs typeface="Arial" pitchFamily="34" charset="0"/>
              </a:rPr>
              <a:t>expr just prints 5 * 6 </a:t>
            </a:r>
          </a:p>
        </p:txBody>
      </p:sp>
      <p:sp>
        <p:nvSpPr>
          <p:cNvPr id="12" name="AutoShape 6"/>
          <p:cNvSpPr>
            <a:spLocks noChangeArrowheads="1"/>
          </p:cNvSpPr>
          <p:nvPr/>
        </p:nvSpPr>
        <p:spPr bwMode="auto">
          <a:xfrm>
            <a:off x="5791200" y="990600"/>
            <a:ext cx="3352800" cy="5867400"/>
          </a:xfrm>
          <a:prstGeom prst="wedgeRectCallout">
            <a:avLst>
              <a:gd name="adj1" fmla="val -72576"/>
              <a:gd name="adj2" fmla="val 6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Incorrect. </a:t>
            </a:r>
            <a:r>
              <a:rPr kumimoji="0" lang="en-US" altLang="zh-TW" sz="2600" b="0" dirty="0" err="1">
                <a:solidFill>
                  <a:srgbClr val="000000"/>
                </a:solidFill>
                <a:latin typeface="Arial Narrow" panose="020B0606020202030204" pitchFamily="34" charset="0"/>
                <a:cs typeface="Arial" pitchFamily="34" charset="0"/>
              </a:rPr>
              <a:t>Csh</a:t>
            </a:r>
            <a:r>
              <a:rPr kumimoji="0" lang="en-US" altLang="zh-TW" sz="2600" b="0" dirty="0">
                <a:solidFill>
                  <a:srgbClr val="000000"/>
                </a:solidFill>
                <a:latin typeface="Arial Narrow" panose="020B0606020202030204" pitchFamily="34" charset="0"/>
                <a:cs typeface="Arial" pitchFamily="34" charset="0"/>
              </a:rPr>
              <a:t> expands the * before passing to expr. This can:</a:t>
            </a:r>
          </a:p>
          <a:p>
            <a:pPr eaLnBrk="1" hangingPunct="1">
              <a:buClr>
                <a:srgbClr val="BBE0E3"/>
              </a:buClr>
              <a:buSzPct val="85000"/>
              <a:buFont typeface="Wingdings" panose="05000000000000000000" pitchFamily="2" charset="2"/>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Cause expr crash due to </a:t>
            </a:r>
            <a:br>
              <a:rPr kumimoji="0" lang="en-US" altLang="zh-TW" sz="2400" b="0" dirty="0">
                <a:solidFill>
                  <a:srgbClr val="C00000"/>
                </a:solidFill>
                <a:latin typeface="Arial Narrow" panose="020B0606020202030204" pitchFamily="34" charset="0"/>
                <a:cs typeface="Arial" pitchFamily="34" charset="0"/>
              </a:rPr>
            </a:br>
            <a:r>
              <a:rPr kumimoji="0" lang="en-US" altLang="zh-TW" sz="2400" b="0" dirty="0">
                <a:solidFill>
                  <a:srgbClr val="C00000"/>
                </a:solidFill>
                <a:latin typeface="Arial Narrow" panose="020B0606020202030204" pitchFamily="34" charset="0"/>
                <a:cs typeface="Arial" pitchFamily="34" charset="0"/>
              </a:rPr>
              <a:t>   bad inputs.</a:t>
            </a:r>
            <a:r>
              <a:rPr kumimoji="0" lang="en-US" altLang="zh-TW" sz="2400" b="0" dirty="0">
                <a:solidFill>
                  <a:srgbClr val="000000"/>
                </a:solidFill>
                <a:latin typeface="Arial Narrow" panose="020B0606020202030204" pitchFamily="34" charset="0"/>
                <a:cs typeface="Arial" pitchFamily="34" charset="0"/>
              </a:rPr>
              <a:t> (This is, by far,</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the most likely outcome.)</a:t>
            </a:r>
          </a:p>
          <a:p>
            <a:pPr eaLnBrk="1" hangingPunct="1">
              <a:buClr>
                <a:srgbClr val="BBE0E3"/>
              </a:buClr>
              <a:buSzPct val="85000"/>
              <a:buFontTx/>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Produce the correct </a:t>
            </a:r>
            <a:br>
              <a:rPr kumimoji="0" lang="en-US" altLang="zh-TW" sz="2400" b="0" dirty="0">
                <a:solidFill>
                  <a:srgbClr val="C00000"/>
                </a:solidFill>
                <a:latin typeface="Arial Narrow" panose="020B0606020202030204" pitchFamily="34" charset="0"/>
                <a:cs typeface="Arial" pitchFamily="34" charset="0"/>
              </a:rPr>
            </a:br>
            <a:r>
              <a:rPr kumimoji="0" lang="en-US" altLang="zh-TW" sz="2400" b="0" dirty="0">
                <a:solidFill>
                  <a:srgbClr val="C00000"/>
                </a:solidFill>
                <a:latin typeface="Arial Narrow" panose="020B0606020202030204" pitchFamily="34" charset="0"/>
                <a:cs typeface="Arial" pitchFamily="34" charset="0"/>
              </a:rPr>
              <a:t>  answer of “30”</a:t>
            </a:r>
            <a:r>
              <a:rPr kumimoji="0" lang="en-US" altLang="zh-TW" sz="2400" b="0" dirty="0">
                <a:solidFill>
                  <a:srgbClr val="000000"/>
                </a:solidFill>
                <a:latin typeface="Arial Narrow" panose="020B0606020202030204" pitchFamily="34" charset="0"/>
                <a:cs typeface="Arial" pitchFamily="34" charset="0"/>
              </a:rPr>
              <a:t> (but only if,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by wild chance, the current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directory contains just 1 file,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and that file is named “*”).</a:t>
            </a:r>
          </a:p>
          <a:p>
            <a:pPr eaLnBrk="1" hangingPunct="1">
              <a:buClr>
                <a:srgbClr val="BBE0E3"/>
              </a:buClr>
              <a:buSzPct val="85000"/>
              <a:buFontTx/>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Produce the answer of “11”</a:t>
            </a:r>
            <a:r>
              <a:rPr kumimoji="0" lang="en-US" altLang="zh-TW" sz="2400" b="0" dirty="0">
                <a:solidFill>
                  <a:srgbClr val="000000"/>
                </a:solidFill>
                <a:latin typeface="Arial Narrow" panose="020B0606020202030204" pitchFamily="34" charset="0"/>
                <a:cs typeface="Arial" pitchFamily="34" charset="0"/>
              </a:rPr>
              <a:t>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(if the directory contains </a:t>
            </a:r>
            <a:br>
              <a:rPr kumimoji="0" lang="en-US" altLang="zh-TW" sz="2400" b="0" dirty="0">
                <a:solidFill>
                  <a:srgbClr val="000000"/>
                </a:solidFill>
                <a:latin typeface="Arial Narrow" panose="020B0606020202030204" pitchFamily="34" charset="0"/>
                <a:cs typeface="Arial" pitchFamily="34" charset="0"/>
              </a:rPr>
            </a:br>
            <a:r>
              <a:rPr kumimoji="0" lang="en-US" altLang="zh-TW" sz="2400" b="0" dirty="0">
                <a:solidFill>
                  <a:srgbClr val="000000"/>
                </a:solidFill>
                <a:latin typeface="Arial Narrow" panose="020B0606020202030204" pitchFamily="34" charset="0"/>
                <a:cs typeface="Arial" pitchFamily="34" charset="0"/>
              </a:rPr>
              <a:t>  just 1 file, named “+”).</a:t>
            </a:r>
          </a:p>
          <a:p>
            <a:pPr eaLnBrk="1" hangingPunct="1">
              <a:buClr>
                <a:srgbClr val="BBE0E3"/>
              </a:buClr>
              <a:buSzPct val="85000"/>
              <a:buFont typeface="Wingdings" panose="05000000000000000000" pitchFamily="2" charset="2"/>
              <a:buNone/>
            </a:pPr>
            <a:r>
              <a:rPr kumimoji="0" lang="en-US" altLang="zh-TW" sz="2400" b="0" dirty="0">
                <a:solidFill>
                  <a:srgbClr val="000000"/>
                </a:solidFill>
                <a:latin typeface="Arial Narrow" panose="020B0606020202030204" pitchFamily="34" charset="0"/>
                <a:cs typeface="Arial" pitchFamily="34" charset="0"/>
              </a:rPr>
              <a:t>• </a:t>
            </a:r>
            <a:r>
              <a:rPr kumimoji="0" lang="en-US" altLang="zh-TW" sz="2400" b="0" dirty="0">
                <a:solidFill>
                  <a:srgbClr val="C00000"/>
                </a:solidFill>
                <a:latin typeface="Arial Narrow" panose="020B0606020202030204" pitchFamily="34" charset="0"/>
                <a:cs typeface="Arial" pitchFamily="34" charset="0"/>
              </a:rPr>
              <a:t>etc.</a:t>
            </a:r>
            <a:endParaRPr kumimoji="0" lang="en-US" altLang="zh-TW" sz="2400" b="0" dirty="0">
              <a:solidFill>
                <a:srgbClr val="000000"/>
              </a:solidFill>
              <a:latin typeface="Arial Narrow" panose="020B0606020202030204" pitchFamily="34" charset="0"/>
              <a:cs typeface="Arial" pitchFamily="34" charset="0"/>
            </a:endParaRPr>
          </a:p>
          <a:p>
            <a:pPr eaLnBrk="1" hangingPunct="1">
              <a:buClr>
                <a:srgbClr val="BBE0E3"/>
              </a:buClr>
              <a:buSzPct val="85000"/>
              <a:buFont typeface="Wingdings" panose="05000000000000000000" pitchFamily="2" charset="2"/>
              <a:buNone/>
            </a:pPr>
            <a:r>
              <a:rPr kumimoji="0" lang="en-US" altLang="zh-TW" sz="2600" b="0" dirty="0">
                <a:solidFill>
                  <a:srgbClr val="000000"/>
                </a:solidFill>
                <a:latin typeface="Arial Narrow" panose="020B0606020202030204" pitchFamily="34" charset="0"/>
                <a:cs typeface="Arial" pitchFamily="34" charset="0"/>
              </a:rPr>
              <a:t> </a:t>
            </a:r>
          </a:p>
        </p:txBody>
      </p:sp>
      <p:sp>
        <p:nvSpPr>
          <p:cNvPr id="21" name="AutoShape 6"/>
          <p:cNvSpPr>
            <a:spLocks noChangeArrowheads="1"/>
          </p:cNvSpPr>
          <p:nvPr/>
        </p:nvSpPr>
        <p:spPr bwMode="auto">
          <a:xfrm>
            <a:off x="2438400" y="3733800"/>
            <a:ext cx="3886200" cy="3124200"/>
          </a:xfrm>
          <a:prstGeom prst="wedgeRectCallout">
            <a:avLst>
              <a:gd name="adj1" fmla="val 87319"/>
              <a:gd name="adj2" fmla="val -495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BBE0E3"/>
              </a:buClr>
              <a:buSzPct val="85000"/>
              <a:buFont typeface="Wingdings" panose="05000000000000000000" pitchFamily="2" charset="2"/>
              <a:buNone/>
            </a:pPr>
            <a:r>
              <a:rPr kumimoji="0" lang="en-US" altLang="zh-TW" sz="3600" b="0" dirty="0">
                <a:solidFill>
                  <a:srgbClr val="8E5500"/>
                </a:solidFill>
                <a:latin typeface="Arial Narrow" panose="020B0606020202030204" pitchFamily="34" charset="0"/>
                <a:cs typeface="Arial" pitchFamily="34" charset="0"/>
              </a:rPr>
              <a:t>But there is another (incorrect) thing to try. </a:t>
            </a:r>
            <a:r>
              <a:rPr kumimoji="0" lang="en-US" altLang="zh-TW" sz="3600" b="0" dirty="0" err="1">
                <a:solidFill>
                  <a:srgbClr val="000000"/>
                </a:solidFill>
                <a:latin typeface="Arial Narrow" panose="020B0606020202030204" pitchFamily="34" charset="0"/>
                <a:cs typeface="Arial" pitchFamily="34" charset="0"/>
              </a:rPr>
              <a:t>Csh</a:t>
            </a:r>
            <a:r>
              <a:rPr kumimoji="0" lang="en-US" altLang="zh-TW" sz="3600" b="0" dirty="0">
                <a:solidFill>
                  <a:srgbClr val="000000"/>
                </a:solidFill>
                <a:latin typeface="Arial Narrow" panose="020B0606020202030204" pitchFamily="34" charset="0"/>
                <a:cs typeface="Arial" pitchFamily="34" charset="0"/>
              </a:rPr>
              <a:t> now passes the </a:t>
            </a:r>
            <a:r>
              <a:rPr kumimoji="0" lang="en-US" altLang="zh-TW" sz="3600" u="sng" dirty="0">
                <a:solidFill>
                  <a:srgbClr val="000000"/>
                </a:solidFill>
                <a:latin typeface="Arial Narrow" panose="020B0606020202030204" pitchFamily="34" charset="0"/>
                <a:cs typeface="Arial" pitchFamily="34" charset="0"/>
              </a:rPr>
              <a:t>one</a:t>
            </a:r>
            <a:r>
              <a:rPr kumimoji="0" lang="en-US" altLang="zh-TW" sz="3600" b="0" dirty="0">
                <a:solidFill>
                  <a:srgbClr val="000000"/>
                </a:solidFill>
                <a:latin typeface="Arial Narrow" panose="020B0606020202030204" pitchFamily="34" charset="0"/>
                <a:cs typeface="Arial" pitchFamily="34" charset="0"/>
              </a:rPr>
              <a:t> argument</a:t>
            </a:r>
            <a:r>
              <a:rPr kumimoji="0" lang="en-US" altLang="zh-TW" sz="4000" b="0" dirty="0">
                <a:solidFill>
                  <a:srgbClr val="000000"/>
                </a:solidFill>
                <a:latin typeface="Arial Narrow" panose="020B0606020202030204" pitchFamily="34" charset="0"/>
                <a:cs typeface="Arial" pitchFamily="34" charset="0"/>
              </a:rPr>
              <a:t> </a:t>
            </a:r>
            <a:r>
              <a:rPr kumimoji="0" lang="en-US" altLang="zh-TW" sz="4000" b="0" u="sng" dirty="0">
                <a:solidFill>
                  <a:srgbClr val="000000"/>
                </a:solidFill>
                <a:latin typeface="Arial Narrow" panose="020B0606020202030204" pitchFamily="34" charset="0"/>
                <a:cs typeface="Arial" pitchFamily="34" charset="0"/>
              </a:rPr>
              <a:t>as-is</a:t>
            </a:r>
            <a:r>
              <a:rPr kumimoji="0" lang="en-US" altLang="zh-TW" sz="4000" b="0" dirty="0">
                <a:solidFill>
                  <a:srgbClr val="000000"/>
                </a:solidFill>
                <a:latin typeface="Arial Narrow" panose="020B0606020202030204" pitchFamily="34" charset="0"/>
                <a:cs typeface="Arial" pitchFamily="34" charset="0"/>
              </a:rPr>
              <a:t>.</a:t>
            </a:r>
          </a:p>
          <a:p>
            <a:pPr eaLnBrk="1" hangingPunct="1">
              <a:buClr>
                <a:srgbClr val="BBE0E3"/>
              </a:buClr>
              <a:buSzPct val="85000"/>
              <a:buFont typeface="Wingdings" panose="05000000000000000000" pitchFamily="2" charset="2"/>
              <a:buNone/>
            </a:pPr>
            <a:r>
              <a:rPr kumimoji="0" lang="en-US" altLang="zh-TW" sz="4000" b="0" dirty="0">
                <a:solidFill>
                  <a:srgbClr val="000000"/>
                </a:solidFill>
                <a:latin typeface="Arial Narrow" panose="020B0606020202030204" pitchFamily="34" charset="0"/>
                <a:cs typeface="Arial" pitchFamily="34" charset="0"/>
              </a:rPr>
              <a:t>expr just prints 5 * 6 </a:t>
            </a:r>
          </a:p>
        </p:txBody>
      </p:sp>
    </p:spTree>
    <p:extLst>
      <p:ext uri="{BB962C8B-B14F-4D97-AF65-F5344CB8AC3E}">
        <p14:creationId xmlns:p14="http://schemas.microsoft.com/office/powerpoint/2010/main" val="30550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grpId="0" nodeType="clickEffect">
                                  <p:stCondLst>
                                    <p:cond delay="0"/>
                                  </p:stCondLst>
                                  <p:childTnLst>
                                    <p:animEffect transition="out" filter="randombar(horizontal)">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14" grpId="0" animBg="1"/>
      <p:bldP spid="14" grpId="1" animBg="1"/>
      <p:bldP spid="12" grpId="0" animBg="1"/>
      <p:bldP spid="21" grpId="0" animBg="1"/>
      <p:bldP spid="21"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p:txBody>
      </p:sp>
    </p:spTree>
    <p:extLst>
      <p:ext uri="{BB962C8B-B14F-4D97-AF65-F5344CB8AC3E}">
        <p14:creationId xmlns:p14="http://schemas.microsoft.com/office/powerpoint/2010/main" val="34587188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t>grep is a command you’ll meet later today.</a:t>
            </a:r>
          </a:p>
          <a:p>
            <a:pPr marL="457200" lvl="1" indent="0" eaLnBrk="1" hangingPunct="1">
              <a:buNone/>
            </a:pPr>
            <a:r>
              <a:rPr lang="en-US" altLang="zh-TW" sz="2600" dirty="0"/>
              <a:t>The argument passed to grep in the example above is a </a:t>
            </a:r>
            <a:r>
              <a:rPr lang="en-US" altLang="zh-TW" b="1" dirty="0">
                <a:solidFill>
                  <a:srgbClr val="FF0000"/>
                </a:solidFill>
              </a:rPr>
              <a:t>regular expression</a:t>
            </a:r>
            <a:r>
              <a:rPr lang="en-US" altLang="zh-TW" sz="2600" dirty="0"/>
              <a:t>. You’ll learn regular expressions soon. </a:t>
            </a:r>
            <a:r>
              <a:rPr lang="en-US" altLang="zh-TW" sz="2600" dirty="0">
                <a:solidFill>
                  <a:schemeClr val="bg1"/>
                </a:solidFill>
              </a:rPr>
              <a:t>The point at the moment, however, is just that regular expressions use special symbols.</a:t>
            </a:r>
          </a:p>
        </p:txBody>
      </p:sp>
    </p:spTree>
    <p:extLst>
      <p:ext uri="{BB962C8B-B14F-4D97-AF65-F5344CB8AC3E}">
        <p14:creationId xmlns:p14="http://schemas.microsoft.com/office/powerpoint/2010/main" val="2354068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0668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0668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r>
              <a:rPr lang="en-US" altLang="zh-TW" sz="2400" dirty="0">
                <a:solidFill>
                  <a:schemeClr val="bg1">
                    <a:lumMod val="65000"/>
                  </a:schemeClr>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chemeClr val="bg1"/>
                </a:solidFill>
              </a:rPr>
              <a:t>% </a:t>
            </a:r>
            <a:r>
              <a:rPr lang="en-US" altLang="zh-TW" dirty="0" err="1">
                <a:solidFill>
                  <a:schemeClr val="bg1"/>
                </a:solidFill>
              </a:rPr>
              <a:t>grep</a:t>
            </a:r>
            <a:r>
              <a:rPr lang="en-US" altLang="zh-TW" dirty="0">
                <a:solidFill>
                  <a:schemeClr val="bg1"/>
                </a:solidFill>
              </a:rPr>
              <a:t> a*b</a:t>
            </a:r>
          </a:p>
          <a:p>
            <a:pPr marL="457200" lvl="1" indent="0" eaLnBrk="1" hangingPunct="1">
              <a:buNone/>
            </a:pPr>
            <a:r>
              <a:rPr lang="en-US" altLang="zh-TW" b="1" dirty="0">
                <a:solidFill>
                  <a:schemeClr val="bg1">
                    <a:lumMod val="50000"/>
                  </a:schemeClr>
                </a:solidFill>
              </a:rPr>
              <a:t>grep is a command you’ll meet later today.</a:t>
            </a:r>
          </a:p>
          <a:p>
            <a:pPr marL="457200" lvl="1" indent="0" eaLnBrk="1" hangingPunct="1">
              <a:buNone/>
            </a:pPr>
            <a:r>
              <a:rPr lang="en-US" altLang="zh-TW" sz="2600" dirty="0">
                <a:solidFill>
                  <a:schemeClr val="bg1">
                    <a:lumMod val="50000"/>
                  </a:schemeClr>
                </a:solidFill>
              </a:rPr>
              <a:t>The argument passed to grep in the example above is a </a:t>
            </a:r>
            <a:r>
              <a:rPr lang="en-US" altLang="zh-TW" b="1" dirty="0">
                <a:solidFill>
                  <a:schemeClr val="bg1">
                    <a:lumMod val="50000"/>
                  </a:schemeClr>
                </a:solidFill>
              </a:rPr>
              <a:t>regular expression</a:t>
            </a:r>
            <a:r>
              <a:rPr lang="en-US" altLang="zh-TW" sz="2600" dirty="0">
                <a:solidFill>
                  <a:schemeClr val="bg1">
                    <a:lumMod val="50000"/>
                  </a:schemeClr>
                </a:solidFill>
              </a:rPr>
              <a:t>. You’ll learn regular expressions soon. </a:t>
            </a:r>
            <a:r>
              <a:rPr lang="en-US" altLang="zh-TW" sz="2600" dirty="0"/>
              <a:t>The point at the moment, however, is just that </a:t>
            </a:r>
            <a:r>
              <a:rPr lang="en-US" altLang="zh-TW" sz="2600" b="1" dirty="0">
                <a:solidFill>
                  <a:srgbClr val="FF0000"/>
                </a:solidFill>
              </a:rPr>
              <a:t>regular expressions use special symbols.</a:t>
            </a:r>
          </a:p>
        </p:txBody>
      </p:sp>
    </p:spTree>
    <p:extLst>
      <p:ext uri="{BB962C8B-B14F-4D97-AF65-F5344CB8AC3E}">
        <p14:creationId xmlns:p14="http://schemas.microsoft.com/office/powerpoint/2010/main" val="30498588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620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5" name="Rectangle 4"/>
          <p:cNvSpPr/>
          <p:nvPr/>
        </p:nvSpPr>
        <p:spPr bwMode="auto">
          <a:xfrm>
            <a:off x="3733800" y="2971800"/>
            <a:ext cx="2057400"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6" name="Rectangle 5"/>
          <p:cNvSpPr/>
          <p:nvPr/>
        </p:nvSpPr>
        <p:spPr bwMode="auto">
          <a:xfrm>
            <a:off x="6553200" y="2971800"/>
            <a:ext cx="2322576" cy="1524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sp>
        <p:nvSpPr>
          <p:cNvPr id="49154" name="Title 1"/>
          <p:cNvSpPr>
            <a:spLocks noGrp="1"/>
          </p:cNvSpPr>
          <p:nvPr>
            <p:ph type="title" idx="4294967295"/>
          </p:nvPr>
        </p:nvSpPr>
        <p:spPr>
          <a:xfrm>
            <a:off x="457200" y="0"/>
            <a:ext cx="8229600" cy="1143000"/>
          </a:xfrm>
        </p:spPr>
        <p:txBody>
          <a:bodyPr/>
          <a:lstStyle/>
          <a:p>
            <a:pPr eaLnBrk="1" hangingPunct="1"/>
            <a:r>
              <a:rPr lang="en-US" altLang="zh-TW">
                <a:solidFill>
                  <a:srgbClr val="0033CC"/>
                </a:solidFill>
              </a:rPr>
              <a:t>Why is quoting a problem?</a:t>
            </a:r>
            <a:endParaRPr lang="zh-TW" altLang="zh-TW">
              <a:solidFill>
                <a:srgbClr val="0033CC"/>
              </a:solidFill>
            </a:endParaRPr>
          </a:p>
        </p:txBody>
      </p:sp>
      <p:grpSp>
        <p:nvGrpSpPr>
          <p:cNvPr id="8" name="Group 7"/>
          <p:cNvGrpSpPr/>
          <p:nvPr/>
        </p:nvGrpSpPr>
        <p:grpSpPr>
          <a:xfrm>
            <a:off x="3733800" y="2971800"/>
            <a:ext cx="2057400" cy="1524000"/>
            <a:chOff x="3733800" y="2971800"/>
            <a:chExt cx="2057400" cy="533400"/>
          </a:xfrm>
        </p:grpSpPr>
        <p:sp>
          <p:nvSpPr>
            <p:cNvPr id="9" name="Rectangle 8"/>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0" name="Straight Connector 9"/>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12" name="Group 11"/>
          <p:cNvGrpSpPr/>
          <p:nvPr/>
        </p:nvGrpSpPr>
        <p:grpSpPr>
          <a:xfrm>
            <a:off x="6553200" y="2971800"/>
            <a:ext cx="2322576" cy="1524000"/>
            <a:chOff x="3733800" y="2971800"/>
            <a:chExt cx="2057400" cy="533400"/>
          </a:xfrm>
        </p:grpSpPr>
        <p:sp>
          <p:nvSpPr>
            <p:cNvPr id="13" name="Rectangle 12"/>
            <p:cNvSpPr/>
            <p:nvPr/>
          </p:nvSpPr>
          <p:spPr bwMode="auto">
            <a:xfrm>
              <a:off x="3733800" y="2971800"/>
              <a:ext cx="2057400" cy="533400"/>
            </a:xfrm>
            <a:prstGeom prst="rect">
              <a:avLst/>
            </a:prstGeom>
            <a:solidFill>
              <a:schemeClr val="tx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cxnSp>
          <p:nvCxnSpPr>
            <p:cNvPr id="14" name="Straight Connector 13"/>
            <p:cNvCxnSpPr/>
            <p:nvPr/>
          </p:nvCxnSpPr>
          <p:spPr bwMode="auto">
            <a:xfrm>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flipV="1">
              <a:off x="3733800" y="2971800"/>
              <a:ext cx="2057400"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9155" name="Content Placeholder 2"/>
          <p:cNvSpPr>
            <a:spLocks noGrp="1"/>
          </p:cNvSpPr>
          <p:nvPr>
            <p:ph idx="4294967295"/>
          </p:nvPr>
        </p:nvSpPr>
        <p:spPr>
          <a:xfrm>
            <a:off x="228600" y="1295400"/>
            <a:ext cx="8839200" cy="5562600"/>
          </a:xfrm>
        </p:spPr>
        <p:txBody>
          <a:bodyPr/>
          <a:lstStyle/>
          <a:p>
            <a:pPr eaLnBrk="1" hangingPunct="1"/>
            <a:r>
              <a:rPr lang="en-US" altLang="zh-TW" sz="3100" dirty="0"/>
              <a:t>Command</a:t>
            </a:r>
            <a:r>
              <a:rPr lang="en-US" altLang="zh-TW" sz="2800" dirty="0"/>
              <a:t> </a:t>
            </a:r>
            <a:r>
              <a:rPr lang="en-US" altLang="zh-TW" sz="3100" dirty="0"/>
              <a:t>arguments</a:t>
            </a:r>
            <a:r>
              <a:rPr lang="en-US" altLang="zh-TW" sz="2800" dirty="0"/>
              <a:t> </a:t>
            </a:r>
            <a:r>
              <a:rPr lang="en-US" altLang="zh-TW" sz="3100" dirty="0"/>
              <a:t>may</a:t>
            </a:r>
            <a:r>
              <a:rPr lang="en-US" altLang="zh-TW" sz="2800" dirty="0"/>
              <a:t> </a:t>
            </a:r>
            <a:r>
              <a:rPr lang="en-US" altLang="zh-TW" sz="3100" dirty="0"/>
              <a:t>use</a:t>
            </a:r>
            <a:r>
              <a:rPr lang="en-US" altLang="zh-TW" sz="2800" dirty="0"/>
              <a:t> </a:t>
            </a:r>
            <a:r>
              <a:rPr lang="en-US" altLang="zh-TW" sz="3100" dirty="0"/>
              <a:t>special</a:t>
            </a:r>
            <a:r>
              <a:rPr lang="en-US" altLang="zh-TW" sz="2800" dirty="0"/>
              <a:t> </a:t>
            </a:r>
            <a:r>
              <a:rPr lang="en-US" altLang="zh-TW" sz="3100" dirty="0"/>
              <a:t>symbols</a:t>
            </a:r>
          </a:p>
          <a:p>
            <a:pPr eaLnBrk="1" hangingPunct="1"/>
            <a:r>
              <a:rPr lang="en-US" altLang="zh-TW" sz="3100" dirty="0"/>
              <a:t>But the UNIX shell also uses special symbols</a:t>
            </a:r>
          </a:p>
          <a:p>
            <a:pPr eaLnBrk="1" hangingPunct="1"/>
            <a:r>
              <a:rPr lang="en-US" altLang="zh-TW" sz="3100" dirty="0">
                <a:solidFill>
                  <a:srgbClr val="0033CC"/>
                </a:solidFill>
              </a:rPr>
              <a:t>For example, compare:</a:t>
            </a:r>
          </a:p>
          <a:p>
            <a:pPr marL="457200" lvl="1" indent="0" eaLnBrk="1" hangingPunct="1">
              <a:buNone/>
            </a:pP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echo (</a:t>
            </a:r>
            <a:r>
              <a:rPr lang="en-US" altLang="zh-TW" dirty="0" err="1">
                <a:solidFill>
                  <a:schemeClr val="bg1">
                    <a:lumMod val="65000"/>
                  </a:schemeClr>
                </a:solidFill>
              </a:rPr>
              <a:t>x,y</a:t>
            </a:r>
            <a:r>
              <a:rPr lang="en-US" altLang="zh-TW" dirty="0">
                <a:solidFill>
                  <a:schemeClr val="bg1">
                    <a:lumMod val="65000"/>
                  </a:schemeClr>
                </a:solidFill>
              </a:rPr>
              <a:t>)</a:t>
            </a:r>
          </a:p>
          <a:p>
            <a:pPr marL="457200" lvl="1" indent="0" eaLnBrk="1" hangingPunct="1">
              <a:buNone/>
            </a:pP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lumMod val="65000"/>
                  </a:schemeClr>
                </a:solidFill>
              </a:rPr>
              <a:t> </a:t>
            </a:r>
            <a:r>
              <a:rPr lang="en-US" altLang="zh-TW" dirty="0">
                <a:solidFill>
                  <a:schemeClr val="bg1">
                    <a:lumMod val="65000"/>
                  </a:schemeClr>
                </a:solidFill>
              </a:rPr>
              <a:t>% expr 5 * 6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dirty="0">
                <a:solidFill>
                  <a:schemeClr val="bg1">
                    <a:lumMod val="65000"/>
                  </a:schemeClr>
                </a:solidFill>
              </a:rPr>
              <a:t> % expr "5 * 6"</a:t>
            </a:r>
          </a:p>
          <a:p>
            <a:pPr marL="457200" lvl="1" indent="0" eaLnBrk="1" hangingPunct="1">
              <a:buNone/>
            </a:pP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r>
              <a:rPr lang="en-US" altLang="zh-TW" sz="2400" dirty="0">
                <a:solidFill>
                  <a:srgbClr val="A6A6A6"/>
                </a:solidFill>
              </a:rPr>
              <a:t> </a:t>
            </a:r>
            <a:r>
              <a:rPr lang="en-US" altLang="zh-TW" sz="2000" dirty="0">
                <a:solidFill>
                  <a:schemeClr val="bg1">
                    <a:lumMod val="65000"/>
                  </a:schemeClr>
                </a:solidFill>
              </a:rPr>
              <a:t>     </a:t>
            </a:r>
            <a:r>
              <a:rPr lang="en-US" altLang="zh-TW" sz="2000" dirty="0">
                <a:solidFill>
                  <a:srgbClr val="0033CC"/>
                </a:solidFill>
              </a:rPr>
              <a:t> vs </a:t>
            </a:r>
            <a:r>
              <a:rPr lang="en-US" altLang="zh-TW" sz="2000" dirty="0">
                <a:solidFill>
                  <a:schemeClr val="bg1">
                    <a:lumMod val="65000"/>
                  </a:schemeClr>
                </a:solidFill>
              </a:rPr>
              <a:t>  </a:t>
            </a:r>
            <a:r>
              <a:rPr lang="en-US" altLang="zh-TW" sz="1000" dirty="0">
                <a:solidFill>
                  <a:schemeClr val="bg1"/>
                </a:solidFill>
              </a:rPr>
              <a:t> </a:t>
            </a:r>
            <a:r>
              <a:rPr lang="en-US" altLang="zh-TW" dirty="0">
                <a:solidFill>
                  <a:srgbClr val="A6A6A6"/>
                </a:solidFill>
              </a:rPr>
              <a:t>% </a:t>
            </a:r>
            <a:r>
              <a:rPr lang="en-US" altLang="zh-TW" dirty="0" err="1">
                <a:solidFill>
                  <a:srgbClr val="A6A6A6"/>
                </a:solidFill>
              </a:rPr>
              <a:t>grep</a:t>
            </a:r>
            <a:r>
              <a:rPr lang="en-US" altLang="zh-TW" dirty="0">
                <a:solidFill>
                  <a:srgbClr val="A6A6A6"/>
                </a:solidFill>
              </a:rPr>
              <a:t> a*b</a:t>
            </a:r>
          </a:p>
        </p:txBody>
      </p:sp>
    </p:spTree>
    <p:extLst>
      <p:ext uri="{BB962C8B-B14F-4D97-AF65-F5344CB8AC3E}">
        <p14:creationId xmlns:p14="http://schemas.microsoft.com/office/powerpoint/2010/main" val="10315681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76200"/>
            <a:ext cx="7620000" cy="990600"/>
          </a:xfrm>
        </p:spPr>
        <p:txBody>
          <a:bodyPr>
            <a:normAutofit fontScale="90000"/>
          </a:bodyPr>
          <a:lstStyle/>
          <a:p>
            <a:pPr eaLnBrk="1" hangingPunct="1">
              <a:defRPr/>
            </a:pPr>
            <a:r>
              <a:rPr lang="en-US" altLang="zh-TW" sz="4000">
                <a:solidFill>
                  <a:srgbClr val="0033CC"/>
                </a:solidFill>
              </a:rPr>
              <a:t>Resolving the conflicting meanings of special symbols</a:t>
            </a:r>
          </a:p>
        </p:txBody>
      </p:sp>
      <p:sp>
        <p:nvSpPr>
          <p:cNvPr id="50179" name="Content Placeholder 2"/>
          <p:cNvSpPr>
            <a:spLocks noGrp="1"/>
          </p:cNvSpPr>
          <p:nvPr>
            <p:ph idx="4294967295"/>
          </p:nvPr>
        </p:nvSpPr>
        <p:spPr>
          <a:xfrm>
            <a:off x="152400" y="1371600"/>
            <a:ext cx="8839200" cy="5410200"/>
          </a:xfrm>
        </p:spPr>
        <p:txBody>
          <a:bodyPr/>
          <a:lstStyle/>
          <a:p>
            <a:pPr eaLnBrk="1" hangingPunct="1">
              <a:lnSpc>
                <a:spcPct val="90000"/>
              </a:lnSpc>
            </a:pPr>
            <a:r>
              <a:rPr lang="en-US" altLang="zh-TW" sz="3000" dirty="0"/>
              <a:t>When you include </a:t>
            </a:r>
            <a:r>
              <a:rPr lang="en-US" altLang="zh-TW" sz="3000" dirty="0" smtClean="0"/>
              <a:t>a special </a:t>
            </a:r>
            <a:r>
              <a:rPr lang="en-US" altLang="zh-TW" sz="3000" dirty="0"/>
              <a:t>symbol within a command’s arguments, </a:t>
            </a:r>
            <a:r>
              <a:rPr lang="en-US" altLang="zh-TW" sz="3000" dirty="0" smtClean="0"/>
              <a:t>will </a:t>
            </a:r>
            <a:r>
              <a:rPr lang="en-US" altLang="zh-TW" sz="3000" dirty="0"/>
              <a:t>the shell:</a:t>
            </a:r>
          </a:p>
          <a:p>
            <a:pPr lvl="1" eaLnBrk="1" hangingPunct="1">
              <a:lnSpc>
                <a:spcPct val="90000"/>
              </a:lnSpc>
              <a:spcBef>
                <a:spcPct val="0"/>
              </a:spcBef>
            </a:pPr>
            <a:r>
              <a:rPr lang="en-US" altLang="zh-TW" sz="2600" dirty="0">
                <a:solidFill>
                  <a:srgbClr val="FF0000"/>
                </a:solidFill>
              </a:rPr>
              <a:t>Do something special with the character? </a:t>
            </a:r>
          </a:p>
          <a:p>
            <a:pPr lvl="1" eaLnBrk="1" hangingPunct="1">
              <a:lnSpc>
                <a:spcPct val="90000"/>
              </a:lnSpc>
            </a:pPr>
            <a:r>
              <a:rPr lang="en-US" altLang="zh-TW" sz="2600" dirty="0">
                <a:solidFill>
                  <a:srgbClr val="FF0000"/>
                </a:solidFill>
              </a:rPr>
              <a:t>Or pass it unchanged to the command’s program? </a:t>
            </a:r>
            <a:br>
              <a:rPr lang="en-US" altLang="zh-TW" sz="2600" dirty="0">
                <a:solidFill>
                  <a:srgbClr val="FF0000"/>
                </a:solidFill>
              </a:rPr>
            </a:br>
            <a:endParaRPr lang="en-US" altLang="zh-TW" sz="1600" dirty="0">
              <a:solidFill>
                <a:srgbClr val="FF0000"/>
              </a:solidFill>
            </a:endParaRPr>
          </a:p>
          <a:p>
            <a:pPr eaLnBrk="1" hangingPunct="1">
              <a:lnSpc>
                <a:spcPct val="90000"/>
              </a:lnSpc>
            </a:pPr>
            <a:r>
              <a:rPr lang="en-US" altLang="zh-TW" sz="3000" dirty="0"/>
              <a:t>The "$" character is a good example:</a:t>
            </a:r>
          </a:p>
          <a:p>
            <a:pPr lvl="1" eaLnBrk="1" hangingPunct="1">
              <a:lnSpc>
                <a:spcPct val="90000"/>
              </a:lnSpc>
              <a:spcBef>
                <a:spcPct val="0"/>
              </a:spcBef>
            </a:pPr>
            <a:r>
              <a:rPr lang="en-US" altLang="zh-TW" sz="2600" dirty="0">
                <a:solidFill>
                  <a:srgbClr val="FF0000"/>
                </a:solidFill>
              </a:rPr>
              <a:t>It could be the beginning of a shell variable name. </a:t>
            </a:r>
          </a:p>
          <a:p>
            <a:pPr lvl="1" eaLnBrk="1" hangingPunct="1">
              <a:lnSpc>
                <a:spcPct val="90000"/>
              </a:lnSpc>
            </a:pPr>
            <a:r>
              <a:rPr lang="en-US" altLang="zh-TW" sz="2600" dirty="0">
                <a:solidFill>
                  <a:srgbClr val="FF0000"/>
                </a:solidFill>
              </a:rPr>
              <a:t>It could be part of a regular expression.</a:t>
            </a:r>
            <a:br>
              <a:rPr lang="en-US" altLang="zh-TW" sz="2600" dirty="0">
                <a:solidFill>
                  <a:srgbClr val="FF0000"/>
                </a:solidFill>
              </a:rPr>
            </a:br>
            <a:endParaRPr lang="en-US" altLang="zh-TW" sz="1400" dirty="0">
              <a:solidFill>
                <a:srgbClr val="FF0000"/>
              </a:solidFill>
            </a:endParaRPr>
          </a:p>
          <a:p>
            <a:pPr eaLnBrk="1" hangingPunct="1">
              <a:lnSpc>
                <a:spcPct val="90000"/>
              </a:lnSpc>
            </a:pPr>
            <a:r>
              <a:rPr lang="en-US" altLang="zh-TW" sz="3000" dirty="0"/>
              <a:t>If you need a regular expression, you must know:</a:t>
            </a:r>
          </a:p>
          <a:p>
            <a:pPr lvl="1" eaLnBrk="1" hangingPunct="1">
              <a:lnSpc>
                <a:spcPct val="90000"/>
              </a:lnSpc>
            </a:pPr>
            <a:r>
              <a:rPr lang="en-US" altLang="zh-TW" sz="2600" dirty="0" smtClean="0">
                <a:solidFill>
                  <a:srgbClr val="FF0000"/>
                </a:solidFill>
              </a:rPr>
              <a:t>Are </a:t>
            </a:r>
            <a:r>
              <a:rPr lang="en-US" altLang="zh-TW" sz="2600" dirty="0">
                <a:solidFill>
                  <a:srgbClr val="FF0000"/>
                </a:solidFill>
              </a:rPr>
              <a:t>any symbols in the expression also shell symbols?</a:t>
            </a:r>
          </a:p>
          <a:p>
            <a:pPr lvl="1" eaLnBrk="1" hangingPunct="1">
              <a:lnSpc>
                <a:spcPct val="90000"/>
              </a:lnSpc>
            </a:pPr>
            <a:r>
              <a:rPr lang="en-US" altLang="zh-TW" sz="2600" dirty="0" smtClean="0">
                <a:solidFill>
                  <a:srgbClr val="FF0000"/>
                </a:solidFill>
              </a:rPr>
              <a:t>What is the </a:t>
            </a:r>
            <a:r>
              <a:rPr lang="en-US" altLang="zh-TW" sz="2600" dirty="0">
                <a:solidFill>
                  <a:srgbClr val="FF0000"/>
                </a:solidFill>
              </a:rPr>
              <a:t>right </a:t>
            </a:r>
            <a:r>
              <a:rPr lang="en-US" altLang="zh-TW" sz="2600" dirty="0" smtClean="0">
                <a:solidFill>
                  <a:srgbClr val="FF0000"/>
                </a:solidFill>
              </a:rPr>
              <a:t>way to </a:t>
            </a:r>
            <a:r>
              <a:rPr lang="en-US" altLang="zh-TW" sz="2600" dirty="0">
                <a:solidFill>
                  <a:srgbClr val="FF0000"/>
                </a:solidFill>
              </a:rPr>
              <a:t>quote </a:t>
            </a:r>
            <a:r>
              <a:rPr lang="en-US" altLang="zh-TW" sz="2600" dirty="0" smtClean="0">
                <a:solidFill>
                  <a:srgbClr val="FF0000"/>
                </a:solidFill>
              </a:rPr>
              <a:t>any such </a:t>
            </a:r>
            <a:r>
              <a:rPr lang="en-US" altLang="zh-TW" sz="2600" dirty="0">
                <a:solidFill>
                  <a:srgbClr val="FF0000"/>
                </a:solidFill>
              </a:rPr>
              <a:t>symbols, so as to pass them </a:t>
            </a:r>
            <a:r>
              <a:rPr lang="en-US" altLang="zh-TW" sz="2600" dirty="0" smtClean="0">
                <a:solidFill>
                  <a:srgbClr val="FF0000"/>
                </a:solidFill>
              </a:rPr>
              <a:t>on, unmodified, to </a:t>
            </a:r>
            <a:r>
              <a:rPr lang="en-US" altLang="zh-TW" sz="2600" dirty="0">
                <a:solidFill>
                  <a:srgbClr val="FF0000"/>
                </a:solidFill>
              </a:rPr>
              <a:t>the </a:t>
            </a:r>
            <a:r>
              <a:rPr lang="en-US" altLang="zh-TW" sz="2600" dirty="0" smtClean="0">
                <a:solidFill>
                  <a:srgbClr val="FF0000"/>
                </a:solidFill>
              </a:rPr>
              <a:t>command?</a:t>
            </a:r>
            <a:endParaRPr lang="en-US" altLang="zh-TW" sz="2600" dirty="0">
              <a:solidFill>
                <a:srgbClr val="FF0000"/>
              </a:solidFill>
            </a:endParaRPr>
          </a:p>
        </p:txBody>
      </p:sp>
    </p:spTree>
    <p:extLst>
      <p:ext uri="{BB962C8B-B14F-4D97-AF65-F5344CB8AC3E}">
        <p14:creationId xmlns:p14="http://schemas.microsoft.com/office/powerpoint/2010/main" val="330460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randombar(horizontal)">
                                      <p:cBhvr>
                                        <p:cTn id="7" dur="500"/>
                                        <p:tgtEl>
                                          <p:spTgt spid="50179">
                                            <p:txEl>
                                              <p:pRg st="0" end="0"/>
                                            </p:txEl>
                                          </p:spTgt>
                                        </p:tgtEl>
                                      </p:cBhvr>
                                    </p:animEffect>
                                  </p:childTnLst>
                                  <p:subTnLst>
                                    <p:animClr clrSpc="rgb" dir="cw">
                                      <p:cBhvr override="childStyle">
                                        <p:cTn dur="1" fill="hold" display="0" masterRel="nextClick" afterEffect="1"/>
                                        <p:tgtEl>
                                          <p:spTgt spid="50179">
                                            <p:txEl>
                                              <p:pRg st="0" end="0"/>
                                            </p:txEl>
                                          </p:spTgt>
                                        </p:tgtEl>
                                        <p:attrNameLst>
                                          <p:attrName>ppt_c</p:attrName>
                                        </p:attrNameLst>
                                      </p:cBhvr>
                                      <p:to>
                                        <a:schemeClr val="tx1"/>
                                      </p:to>
                                    </p:animClr>
                                  </p:subTnLst>
                                </p:cTn>
                              </p:par>
                              <p:par>
                                <p:cTn id="8" presetID="14"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randombar(horizontal)">
                                      <p:cBhvr>
                                        <p:cTn id="10" dur="500"/>
                                        <p:tgtEl>
                                          <p:spTgt spid="50179">
                                            <p:txEl>
                                              <p:pRg st="1" end="1"/>
                                            </p:txEl>
                                          </p:spTgt>
                                        </p:tgtEl>
                                      </p:cBhvr>
                                    </p:animEffect>
                                  </p:childTnLst>
                                  <p:subTnLst>
                                    <p:animClr clrSpc="rgb" dir="cw">
                                      <p:cBhvr override="childStyle">
                                        <p:cTn dur="1" fill="hold" display="0" masterRel="nextClick" afterEffect="1"/>
                                        <p:tgtEl>
                                          <p:spTgt spid="50179">
                                            <p:txEl>
                                              <p:pRg st="1" end="1"/>
                                            </p:txEl>
                                          </p:spTgt>
                                        </p:tgtEl>
                                        <p:attrNameLst>
                                          <p:attrName>ppt_c</p:attrName>
                                        </p:attrNameLst>
                                      </p:cBhvr>
                                      <p:to>
                                        <a:schemeClr val="tx1"/>
                                      </p:to>
                                    </p:animClr>
                                  </p:subTnLst>
                                </p:cTn>
                              </p:par>
                              <p:par>
                                <p:cTn id="11" presetID="14" presetClass="entr" presetSubtype="10"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randombar(horizontal)">
                                      <p:cBhvr>
                                        <p:cTn id="13" dur="500"/>
                                        <p:tgtEl>
                                          <p:spTgt spid="50179">
                                            <p:txEl>
                                              <p:pRg st="2" end="2"/>
                                            </p:txEl>
                                          </p:spTgt>
                                        </p:tgtEl>
                                      </p:cBhvr>
                                    </p:animEffect>
                                  </p:childTnLst>
                                  <p:subTnLst>
                                    <p:animClr clrSpc="rgb" dir="cw">
                                      <p:cBhvr override="childStyle">
                                        <p:cTn dur="1" fill="hold" display="0" masterRel="nextClick" afterEffect="1"/>
                                        <p:tgtEl>
                                          <p:spTgt spid="50179">
                                            <p:txEl>
                                              <p:pRg st="2" end="2"/>
                                            </p:txEl>
                                          </p:spTgt>
                                        </p:tgtEl>
                                        <p:attrNameLst>
                                          <p:attrName>ppt_c</p:attrName>
                                        </p:attrNameLst>
                                      </p:cBhvr>
                                      <p:to>
                                        <a:schemeClr val="tx1"/>
                                      </p:to>
                                    </p:animClr>
                                  </p:sub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randombar(horizontal)">
                                      <p:cBhvr>
                                        <p:cTn id="18" dur="500"/>
                                        <p:tgtEl>
                                          <p:spTgt spid="50179">
                                            <p:txEl>
                                              <p:pRg st="3" end="3"/>
                                            </p:txEl>
                                          </p:spTgt>
                                        </p:tgtEl>
                                      </p:cBhvr>
                                    </p:animEffect>
                                  </p:childTnLst>
                                  <p:subTnLst>
                                    <p:animClr clrSpc="rgb" dir="cw">
                                      <p:cBhvr override="childStyle">
                                        <p:cTn dur="1" fill="hold" display="0" masterRel="nextClick" afterEffect="1"/>
                                        <p:tgtEl>
                                          <p:spTgt spid="50179">
                                            <p:txEl>
                                              <p:pRg st="3" end="3"/>
                                            </p:txEl>
                                          </p:spTgt>
                                        </p:tgtEl>
                                        <p:attrNameLst>
                                          <p:attrName>ppt_c</p:attrName>
                                        </p:attrNameLst>
                                      </p:cBhvr>
                                      <p:to>
                                        <a:schemeClr val="tx1"/>
                                      </p:to>
                                    </p:animClr>
                                  </p:subTnLst>
                                </p:cTn>
                              </p:par>
                              <p:par>
                                <p:cTn id="19" presetID="14"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randombar(horizontal)">
                                      <p:cBhvr>
                                        <p:cTn id="21" dur="500"/>
                                        <p:tgtEl>
                                          <p:spTgt spid="50179">
                                            <p:txEl>
                                              <p:pRg st="4" end="4"/>
                                            </p:txEl>
                                          </p:spTgt>
                                        </p:tgtEl>
                                      </p:cBhvr>
                                    </p:animEffect>
                                  </p:childTnLst>
                                  <p:subTnLst>
                                    <p:animClr clrSpc="rgb" dir="cw">
                                      <p:cBhvr override="childStyle">
                                        <p:cTn dur="1" fill="hold" display="0" masterRel="nextClick" afterEffect="1"/>
                                        <p:tgtEl>
                                          <p:spTgt spid="50179">
                                            <p:txEl>
                                              <p:pRg st="4" end="4"/>
                                            </p:txEl>
                                          </p:spTgt>
                                        </p:tgtEl>
                                        <p:attrNameLst>
                                          <p:attrName>ppt_c</p:attrName>
                                        </p:attrNameLst>
                                      </p:cBhvr>
                                      <p:to>
                                        <a:schemeClr val="tx1"/>
                                      </p:to>
                                    </p:animClr>
                                  </p:subTnLst>
                                </p:cTn>
                              </p:par>
                              <p:par>
                                <p:cTn id="22" presetID="14" presetClass="entr" presetSubtype="10" fill="hold" nodeType="withEffect">
                                  <p:stCondLst>
                                    <p:cond delay="0"/>
                                  </p:stCondLst>
                                  <p:childTnLst>
                                    <p:set>
                                      <p:cBhvr>
                                        <p:cTn id="23" dur="1" fill="hold">
                                          <p:stCondLst>
                                            <p:cond delay="0"/>
                                          </p:stCondLst>
                                        </p:cTn>
                                        <p:tgtEl>
                                          <p:spTgt spid="50179">
                                            <p:txEl>
                                              <p:pRg st="5" end="5"/>
                                            </p:txEl>
                                          </p:spTgt>
                                        </p:tgtEl>
                                        <p:attrNameLst>
                                          <p:attrName>style.visibility</p:attrName>
                                        </p:attrNameLst>
                                      </p:cBhvr>
                                      <p:to>
                                        <p:strVal val="visible"/>
                                      </p:to>
                                    </p:set>
                                    <p:animEffect transition="in" filter="randombar(horizontal)">
                                      <p:cBhvr>
                                        <p:cTn id="24" dur="500"/>
                                        <p:tgtEl>
                                          <p:spTgt spid="50179">
                                            <p:txEl>
                                              <p:pRg st="5" end="5"/>
                                            </p:txEl>
                                          </p:spTgt>
                                        </p:tgtEl>
                                      </p:cBhvr>
                                    </p:animEffect>
                                  </p:childTnLst>
                                  <p:subTnLst>
                                    <p:animClr clrSpc="rgb" dir="cw">
                                      <p:cBhvr override="childStyle">
                                        <p:cTn dur="1" fill="hold" display="0" masterRel="nextClick" afterEffect="1"/>
                                        <p:tgtEl>
                                          <p:spTgt spid="50179">
                                            <p:txEl>
                                              <p:pRg st="5" end="5"/>
                                            </p:txEl>
                                          </p:spTgt>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randombar(horizontal)">
                                      <p:cBhvr>
                                        <p:cTn id="29" dur="500"/>
                                        <p:tgtEl>
                                          <p:spTgt spid="50179">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randombar(horizontal)">
                                      <p:cBhvr>
                                        <p:cTn id="32" dur="500"/>
                                        <p:tgtEl>
                                          <p:spTgt spid="50179">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50179">
                                            <p:txEl>
                                              <p:pRg st="8" end="8"/>
                                            </p:txEl>
                                          </p:spTgt>
                                        </p:tgtEl>
                                        <p:attrNameLst>
                                          <p:attrName>style.visibility</p:attrName>
                                        </p:attrNameLst>
                                      </p:cBhvr>
                                      <p:to>
                                        <p:strVal val="visible"/>
                                      </p:to>
                                    </p:set>
                                    <p:animEffect transition="in" filter="randombar(horizontal)">
                                      <p:cBhvr>
                                        <p:cTn id="35"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pPr eaLnBrk="1" hangingPunct="1"/>
            <a:r>
              <a:rPr lang="en-US" altLang="zh-TW">
                <a:solidFill>
                  <a:srgbClr val="0033CC"/>
                </a:solidFill>
              </a:rPr>
              <a:t>OK, so how do we quote them?</a:t>
            </a:r>
          </a:p>
        </p:txBody>
      </p:sp>
      <p:sp>
        <p:nvSpPr>
          <p:cNvPr id="51203" name="Content Placeholder 2"/>
          <p:cNvSpPr>
            <a:spLocks noGrp="1"/>
          </p:cNvSpPr>
          <p:nvPr>
            <p:ph idx="4294967295"/>
          </p:nvPr>
        </p:nvSpPr>
        <p:spPr/>
        <p:txBody>
          <a:bodyPr/>
          <a:lstStyle/>
          <a:p>
            <a:pPr eaLnBrk="1" hangingPunct="1"/>
            <a:r>
              <a:rPr lang="en-US" altLang="zh-TW" dirty="0"/>
              <a:t>There are three special shell symbols provide for quoting:</a:t>
            </a:r>
          </a:p>
          <a:p>
            <a:pPr eaLnBrk="1" hangingPunct="1"/>
            <a:endParaRPr lang="en-US" altLang="zh-TW" dirty="0"/>
          </a:p>
          <a:p>
            <a:pPr eaLnBrk="1" hangingPunct="1"/>
            <a:endParaRPr lang="en-US" altLang="zh-TW" dirty="0"/>
          </a:p>
          <a:p>
            <a:pPr eaLnBrk="1" hangingPunct="1"/>
            <a:endParaRPr lang="en-US" altLang="zh-TW" dirty="0"/>
          </a:p>
          <a:p>
            <a:pPr eaLnBrk="1" hangingPunct="1">
              <a:buFontTx/>
              <a:buNone/>
            </a:pPr>
            <a:r>
              <a:rPr lang="en-US" altLang="zh-TW" sz="2800" dirty="0"/>
              <a:t>	Notes: </a:t>
            </a:r>
            <a:br>
              <a:rPr lang="en-US" altLang="zh-TW" sz="2800" dirty="0"/>
            </a:br>
            <a:r>
              <a:rPr lang="en-US" altLang="zh-TW" sz="2800" dirty="0"/>
              <a:t>The ` symbol is different from the </a:t>
            </a:r>
            <a:r>
              <a:rPr lang="en-US" altLang="zh-TW" sz="2800" b="1" dirty="0">
                <a:latin typeface="Arial Narrow" pitchFamily="34" charset="0"/>
              </a:rPr>
              <a:t>'</a:t>
            </a:r>
            <a:r>
              <a:rPr lang="en-US" altLang="zh-TW" sz="2800" dirty="0"/>
              <a:t> symbol.    </a:t>
            </a:r>
            <a:br>
              <a:rPr lang="en-US" altLang="zh-TW" sz="2800" dirty="0"/>
            </a:br>
            <a:r>
              <a:rPr lang="en-US" altLang="zh-TW" sz="2800" dirty="0"/>
              <a:t>The ` symbol is not used for quoting.</a:t>
            </a:r>
          </a:p>
        </p:txBody>
      </p:sp>
      <p:graphicFrame>
        <p:nvGraphicFramePr>
          <p:cNvPr id="4" name="Table 3"/>
          <p:cNvGraphicFramePr>
            <a:graphicFrameLocks noGrp="1"/>
          </p:cNvGraphicFramePr>
          <p:nvPr/>
        </p:nvGraphicFramePr>
        <p:xfrm>
          <a:off x="1600200" y="2895600"/>
          <a:ext cx="6324600" cy="1033464"/>
        </p:xfrm>
        <a:graphic>
          <a:graphicData uri="http://schemas.openxmlformats.org/drawingml/2006/table">
            <a:tbl>
              <a:tblPr/>
              <a:tblGrid>
                <a:gridCol w="1169988">
                  <a:extLst>
                    <a:ext uri="{9D8B030D-6E8A-4147-A177-3AD203B41FA5}">
                      <a16:colId xmlns:a16="http://schemas.microsoft.com/office/drawing/2014/main" xmlns="" val="20000"/>
                    </a:ext>
                  </a:extLst>
                </a:gridCol>
                <a:gridCol w="5154612">
                  <a:extLst>
                    <a:ext uri="{9D8B030D-6E8A-4147-A177-3AD203B41FA5}">
                      <a16:colId xmlns:a16="http://schemas.microsoft.com/office/drawing/2014/main" xmlns="" val="20001"/>
                    </a:ext>
                  </a:extLst>
                </a:gridCol>
              </a:tblGrid>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Weak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rgbClr val="CC3300"/>
                          </a:solidFill>
                          <a:effectLst/>
                          <a:latin typeface="Arial Narrow" pitchFamily="34" charset="0"/>
                          <a:ea typeface="新細明體" pitchFamily="18" charset="-12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Strong quotes</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44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FF0000"/>
                          </a:solidFill>
                          <a:effectLst/>
                          <a:latin typeface="Arial" pitchFamily="34" charset="0"/>
                          <a:ea typeface="新細明體" pitchFamily="18" charset="-120"/>
                          <a:cs typeface="Arial" pitchFamily="34" charset="0"/>
                        </a:rPr>
                        <a:t>\</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2000" b="0" i="0" u="none" strike="noStrike" cap="none" normalizeH="0" baseline="0">
                          <a:ln>
                            <a:noFill/>
                          </a:ln>
                          <a:solidFill>
                            <a:srgbClr val="000000"/>
                          </a:solidFill>
                          <a:effectLst/>
                          <a:latin typeface="Arial" pitchFamily="34" charset="0"/>
                          <a:ea typeface="新細明體" pitchFamily="18" charset="-120"/>
                          <a:cs typeface="Arial" pitchFamily="34" charset="0"/>
                        </a:rPr>
                        <a:t>  Single character quote</a:t>
                      </a:r>
                    </a:p>
                  </a:txBody>
                  <a:tcPr marL="8538" marR="8538" marT="8538"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695642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222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t>You can prevent the shell from interpreting a character by placing a backslash ("\") in front of it. </a:t>
            </a:r>
          </a:p>
          <a:p>
            <a:pPr marL="0" indent="0" eaLnBrk="1" hangingPunct="1">
              <a:lnSpc>
                <a:spcPct val="80000"/>
              </a:lnSpc>
              <a:buFontTx/>
              <a:buNone/>
            </a:pPr>
            <a:r>
              <a:rPr lang="en-US" altLang="zh-TW" sz="2500"/>
              <a:t>Here is a script to delete files with an asterisk in their names: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solidFill>
                  <a:schemeClr val="bg1"/>
                </a:solidFill>
              </a:rPr>
              <a:t>This “\” was necessary because the “?” is also a shell symbol. 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t> </a:t>
            </a:r>
          </a:p>
        </p:txBody>
      </p:sp>
    </p:spTree>
    <p:extLst>
      <p:ext uri="{BB962C8B-B14F-4D97-AF65-F5344CB8AC3E}">
        <p14:creationId xmlns:p14="http://schemas.microsoft.com/office/powerpoint/2010/main" val="1850528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內容版面配置區 2"/>
          <p:cNvSpPr>
            <a:spLocks noGrp="1"/>
          </p:cNvSpPr>
          <p:nvPr>
            <p:ph idx="1"/>
          </p:nvPr>
        </p:nvSpPr>
        <p:spPr>
          <a:xfrm>
            <a:off x="0" y="1600200"/>
            <a:ext cx="9144000" cy="5257800"/>
          </a:xfrm>
        </p:spPr>
        <p:txBody>
          <a:bodyPr/>
          <a:lstStyle/>
          <a:p>
            <a:r>
              <a:rPr lang="en-US" altLang="zh-TW" sz="2400"/>
              <a:t>Suppose you want to write a script that accepts a "-r" option, as an input argument. Well then, the following line will not work:</a:t>
            </a:r>
          </a:p>
          <a:p>
            <a:pPr>
              <a:buFontTx/>
              <a:buNone/>
            </a:pPr>
            <a:r>
              <a:rPr lang="en-US" altLang="zh-TW" sz="2400"/>
              <a:t>		if ( $argv[1] == -r ) echo "The -r flag was given."</a:t>
            </a:r>
            <a:br>
              <a:rPr lang="en-US" altLang="zh-TW" sz="2400"/>
            </a:br>
            <a:endParaRPr lang="en-US" altLang="zh-TW" sz="2400"/>
          </a:p>
          <a:p>
            <a:r>
              <a:rPr lang="en-US" altLang="zh-TW" sz="2400">
                <a:solidFill>
                  <a:schemeClr val="bg1"/>
                </a:solidFill>
              </a:rPr>
              <a:t>If the first argument is "-r" then this is evaluated as:</a:t>
            </a:r>
          </a:p>
          <a:p>
            <a:pPr>
              <a:buFontTx/>
              <a:buNone/>
            </a:pPr>
            <a:r>
              <a:rPr lang="en-US" altLang="zh-TW" sz="2400">
                <a:solidFill>
                  <a:schemeClr val="bg1"/>
                </a:solidFill>
              </a:rPr>
              <a:t>		if ( -r =~ -r ) echo "The -r flag was given." </a:t>
            </a:r>
            <a:br>
              <a:rPr lang="en-US" altLang="zh-TW" sz="2400">
                <a:solidFill>
                  <a:schemeClr val="bg1"/>
                </a:solidFill>
              </a:rPr>
            </a:br>
            <a:endParaRPr lang="en-US" altLang="zh-TW" sz="2400">
              <a:solidFill>
                <a:schemeClr val="bg1"/>
              </a:solidFill>
            </a:endParaRPr>
          </a:p>
          <a:p>
            <a:r>
              <a:rPr lang="en-US" altLang="zh-TW" sz="2400">
                <a:solidFill>
                  <a:schemeClr val="bg1"/>
                </a:solidFill>
              </a:rPr>
              <a:t>The C shell thinks you meant to use a file operator,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a:solidFill>
                  <a:schemeClr val="bg1"/>
                </a:solidFill>
              </a:rPr>
              <a:t>		if ( X$argv[1] =~ X-r ) echo found it</a:t>
            </a:r>
            <a:endParaRPr lang="zh-TW" altLang="en-US" sz="2400">
              <a:solidFill>
                <a:schemeClr val="bg1"/>
              </a:solidFill>
            </a:endParaRPr>
          </a:p>
        </p:txBody>
      </p:sp>
      <p:sp>
        <p:nvSpPr>
          <p:cNvPr id="9421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a:solidFill>
                  <a:srgbClr val="0070C0"/>
                </a:solidFill>
              </a:rPr>
              <a:t>Conditional Expressions</a:t>
            </a:r>
            <a:br>
              <a:rPr lang="en-US" altLang="zh-TW" sz="4800" dirty="0">
                <a:solidFill>
                  <a:srgbClr val="0070C0"/>
                </a:solidFill>
              </a:rPr>
            </a:br>
            <a:r>
              <a:rPr lang="en-US" altLang="zh-TW" sz="4400" dirty="0">
                <a:solidFill>
                  <a:srgbClr val="FF0000"/>
                </a:solidFill>
              </a:rPr>
              <a:t>a tricky expression to test</a:t>
            </a:r>
            <a:endParaRPr lang="en-US" altLang="zh-TW" sz="4800" dirty="0">
              <a:solidFill>
                <a:srgbClr val="FF0000"/>
              </a:solidFill>
            </a:endParaRPr>
          </a:p>
        </p:txBody>
      </p:sp>
    </p:spTree>
    <p:extLst>
      <p:ext uri="{BB962C8B-B14F-4D97-AF65-F5344CB8AC3E}">
        <p14:creationId xmlns:p14="http://schemas.microsoft.com/office/powerpoint/2010/main" val="7524526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325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a:solidFill>
                  <a:srgbClr val="B2B2B2"/>
                </a:solidFill>
              </a:rPr>
              <a:t>Here is a script to delete files with an asterisk in their names:</a:t>
            </a:r>
            <a:r>
              <a:rPr lang="en-US" altLang="zh-TW" sz="2500"/>
              <a:t> </a:t>
            </a:r>
          </a:p>
          <a:p>
            <a:pPr marL="0" indent="0" eaLnBrk="1" hangingPunct="1">
              <a:lnSpc>
                <a:spcPct val="80000"/>
              </a:lnSpc>
              <a:spcBef>
                <a:spcPct val="35000"/>
              </a:spcBef>
              <a:buFontTx/>
              <a:buNone/>
            </a:pPr>
            <a:r>
              <a:rPr lang="en-US" altLang="zh-TW" sz="2400">
                <a:latin typeface="High Tower Text" pitchFamily="18" charset="0"/>
                <a:ea typeface="Batang" pitchFamily="18" charset="-127"/>
                <a:cs typeface="FrankRuehl" pitchFamily="34" charset="-79"/>
              </a:rPr>
              <a:t>	echo This script removes all files that </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contain an asterisk in the name.</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echo Are you sure you want to remove these files\?</a:t>
            </a:r>
            <a:br>
              <a:rPr lang="en-US" altLang="zh-TW" sz="2400">
                <a:latin typeface="High Tower Text" pitchFamily="18" charset="0"/>
                <a:ea typeface="Batang" pitchFamily="18" charset="-127"/>
                <a:cs typeface="FrankRuehl" pitchFamily="34" charset="-79"/>
              </a:rPr>
            </a:br>
            <a:r>
              <a:rPr lang="en-US" altLang="zh-TW" sz="2400">
                <a:latin typeface="High Tower Text" pitchFamily="18" charset="0"/>
                <a:ea typeface="Batang" pitchFamily="18" charset="-127"/>
                <a:cs typeface="FrankRuehl" pitchFamily="34" charset="-79"/>
              </a:rPr>
              <a:t>	rm </a:t>
            </a:r>
            <a:r>
              <a:rPr lang="en-US" altLang="zh-TW" sz="2400">
                <a:latin typeface="Garamond" pitchFamily="18" charset="0"/>
                <a:ea typeface="Batang" pitchFamily="18" charset="-127"/>
                <a:cs typeface="FrankRuehl" pitchFamily="34" charset="-79"/>
              </a:rPr>
              <a:t>-</a:t>
            </a:r>
            <a:r>
              <a:rPr lang="en-US" altLang="zh-TW" sz="2400">
                <a:latin typeface="High Tower Text" pitchFamily="18" charset="0"/>
                <a:ea typeface="Batang" pitchFamily="18" charset="-127"/>
                <a:cs typeface="FrankRuehl" pitchFamily="34" charset="-79"/>
              </a:rPr>
              <a:t>i *\**</a:t>
            </a:r>
            <a:r>
              <a:rPr lang="en-US" altLang="zh-TW" sz="2700"/>
              <a:t/>
            </a:r>
            <a:br>
              <a:rPr lang="en-US" altLang="zh-TW" sz="2700"/>
            </a:br>
            <a:endParaRPr lang="en-US" altLang="zh-TW" sz="2700"/>
          </a:p>
          <a:p>
            <a:pPr marL="0" indent="0" eaLnBrk="1" hangingPunct="1">
              <a:lnSpc>
                <a:spcPct val="80000"/>
              </a:lnSpc>
              <a:buFontTx/>
              <a:buNone/>
            </a:pPr>
            <a:r>
              <a:rPr lang="en-US" altLang="zh-TW" sz="2500"/>
              <a:t>This “\” was necessary because the “?” is also a shell symbol. </a:t>
            </a:r>
            <a:r>
              <a:rPr lang="en-US" altLang="zh-TW" sz="2500">
                <a:solidFill>
                  <a:schemeClr val="bg1"/>
                </a:solidFill>
              </a:rPr>
              <a:t>Without the “\”, the program would look for all files that match the pattern "files?." If you had “filesA” and “filesB” then you would have (wrongly) gotten: </a:t>
            </a:r>
          </a:p>
          <a:p>
            <a:pPr marL="0" indent="0" eaLnBrk="1" hangingPunct="1">
              <a:lnSpc>
                <a:spcPct val="80000"/>
              </a:lnSpc>
              <a:spcBef>
                <a:spcPct val="40000"/>
              </a:spcBef>
              <a:buFontTx/>
              <a:buNone/>
            </a:pPr>
            <a:r>
              <a:rPr lang="en-US" altLang="zh-TW" sz="2400">
                <a:solidFill>
                  <a:schemeClr val="bg1"/>
                </a:solidFill>
                <a:latin typeface="High Tower Text" pitchFamily="18" charset="0"/>
                <a:ea typeface="Batang" pitchFamily="18" charset="-127"/>
              </a:rPr>
              <a:t>   Are you sure you want to remove these filesA filesB</a:t>
            </a:r>
            <a:r>
              <a:rPr lang="en-US" altLang="zh-TW" sz="2400">
                <a:solidFill>
                  <a:schemeClr val="bg1"/>
                </a:solidFill>
                <a:latin typeface="High Tower Text" pitchFamily="18" charset="0"/>
              </a:rPr>
              <a:t/>
            </a:r>
            <a:br>
              <a:rPr lang="en-US" altLang="zh-TW" sz="2400">
                <a:solidFill>
                  <a:schemeClr val="bg1"/>
                </a:solidFill>
                <a:latin typeface="High Tower Text" pitchFamily="18" charset="0"/>
              </a:rPr>
            </a:br>
            <a:r>
              <a:rPr lang="en-US" altLang="zh-TW" sz="2700">
                <a:solidFill>
                  <a:schemeClr val="bg1"/>
                </a:solidFill>
              </a:rPr>
              <a:t> </a:t>
            </a:r>
          </a:p>
        </p:txBody>
      </p:sp>
      <p:cxnSp>
        <p:nvCxnSpPr>
          <p:cNvPr id="5" name="Straight Arrow Connector 4"/>
          <p:cNvCxnSpPr/>
          <p:nvPr/>
        </p:nvCxnSpPr>
        <p:spPr>
          <a:xfrm flipV="1">
            <a:off x="1371600" y="3352800"/>
            <a:ext cx="6019800" cy="838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4080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chemeClr val="bg1">
                    <a:lumMod val="65000"/>
                  </a:schemeClr>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Without the “\”, the program would look for all files that match the pattern "</a:t>
            </a:r>
            <a:r>
              <a:rPr lang="en-US" altLang="zh-TW" sz="2500" dirty="0">
                <a:solidFill>
                  <a:srgbClr val="FF0000"/>
                </a:solidFill>
              </a:rPr>
              <a:t>files?</a:t>
            </a:r>
            <a:r>
              <a:rPr lang="en-US" altLang="zh-TW" sz="2500" dirty="0"/>
              <a:t>”. </a:t>
            </a:r>
            <a:endParaRPr lang="en-US" altLang="zh-TW" sz="2700" dirty="0"/>
          </a:p>
        </p:txBody>
      </p:sp>
      <p:sp>
        <p:nvSpPr>
          <p:cNvPr id="2" name="Arc 1"/>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5" name="Group 4"/>
          <p:cNvGrpSpPr/>
          <p:nvPr/>
        </p:nvGrpSpPr>
        <p:grpSpPr>
          <a:xfrm>
            <a:off x="7452360" y="3234519"/>
            <a:ext cx="93261" cy="76200"/>
            <a:chOff x="7450539" y="2590800"/>
            <a:chExt cx="93261" cy="76200"/>
          </a:xfrm>
        </p:grpSpPr>
        <p:cxnSp>
          <p:nvCxnSpPr>
            <p:cNvPr id="4" name="Straight Connector 3"/>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2346938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427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a:t>
            </a:r>
            <a:r>
              <a:rPr lang="en-US" altLang="zh-TW" sz="2500" dirty="0"/>
              <a:t>"</a:t>
            </a:r>
            <a:r>
              <a:rPr lang="en-US" altLang="zh-TW" sz="2500" dirty="0">
                <a:solidFill>
                  <a:srgbClr val="FF0000"/>
                </a:solidFill>
              </a:rPr>
              <a:t>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t>
            </a:r>
            <a:r>
              <a:rPr lang="en-US" altLang="zh-TW" sz="2400" dirty="0">
                <a:solidFill>
                  <a:schemeClr val="bg1"/>
                </a:solidFill>
                <a:latin typeface="High Tower Text" pitchFamily="18" charset="0"/>
                <a:ea typeface="Batang" pitchFamily="18" charset="-127"/>
              </a:rPr>
              <a:t>Are you sure you want to remove these </a:t>
            </a:r>
            <a:r>
              <a:rPr lang="en-US" altLang="zh-TW" sz="2400" dirty="0" err="1">
                <a:solidFill>
                  <a:schemeClr val="bg1"/>
                </a:solidFill>
                <a:latin typeface="High Tower Text" pitchFamily="18" charset="0"/>
                <a:ea typeface="Batang" pitchFamily="18" charset="-127"/>
              </a:rPr>
              <a:t>filesA</a:t>
            </a:r>
            <a:r>
              <a:rPr lang="en-US" altLang="zh-TW" sz="2400" dirty="0">
                <a:solidFill>
                  <a:schemeClr val="bg1"/>
                </a:solidFill>
                <a:latin typeface="High Tower Text" pitchFamily="18" charset="0"/>
                <a:ea typeface="Batang" pitchFamily="18" charset="-127"/>
              </a:rPr>
              <a:t> </a:t>
            </a:r>
            <a:r>
              <a:rPr lang="en-US" altLang="zh-TW" sz="2400" dirty="0" err="1">
                <a:solidFill>
                  <a:schemeClr val="bg1"/>
                </a:solidFill>
                <a:latin typeface="High Tower Text" pitchFamily="18" charset="0"/>
                <a:ea typeface="Batang" pitchFamily="18" charset="-127"/>
              </a:rPr>
              <a:t>filesB</a:t>
            </a:r>
            <a:r>
              <a:rPr lang="en-US" altLang="zh-TW" sz="2400" dirty="0">
                <a:solidFill>
                  <a:schemeClr val="bg1"/>
                </a:solidFill>
                <a:latin typeface="High Tower Text" pitchFamily="18" charset="0"/>
              </a:rPr>
              <a:t/>
            </a:r>
            <a:br>
              <a:rPr lang="en-US" altLang="zh-TW" sz="2400" dirty="0">
                <a:solidFill>
                  <a:schemeClr val="bg1"/>
                </a:solidFill>
                <a:latin typeface="High Tower Text" pitchFamily="18" charset="0"/>
              </a:rPr>
            </a:br>
            <a:r>
              <a:rPr lang="en-US" altLang="zh-TW" sz="2700" dirty="0"/>
              <a:t> </a:t>
            </a:r>
          </a:p>
        </p:txBody>
      </p:sp>
      <p:sp>
        <p:nvSpPr>
          <p:cNvPr id="54276" name="Oval 4"/>
          <p:cNvSpPr>
            <a:spLocks noChangeArrowheads="1"/>
          </p:cNvSpPr>
          <p:nvPr/>
        </p:nvSpPr>
        <p:spPr bwMode="auto">
          <a:xfrm>
            <a:off x="2438400" y="4648200"/>
            <a:ext cx="381000" cy="457200"/>
          </a:xfrm>
          <a:prstGeom prst="ellipse">
            <a:avLst/>
          </a:prstGeom>
          <a:noFill/>
          <a:ln w="25400">
            <a:solidFill>
              <a:srgbClr val="FF0000"/>
            </a:solidFill>
            <a:round/>
            <a:headEnd/>
            <a:tailEnd/>
          </a:ln>
        </p:spPr>
        <p:txBody>
          <a:bodyPr wrap="none" anchor="ctr"/>
          <a:lstStyle/>
          <a:p>
            <a:pPr eaLnBrk="1" hangingPunct="1"/>
            <a:endParaRPr lang="zh-TW" altLang="en-US">
              <a:solidFill>
                <a:srgbClr val="000000"/>
              </a:solidFill>
              <a:cs typeface="Arial" pitchFamily="34" charset="0"/>
            </a:endParaRPr>
          </a:p>
        </p:txBody>
      </p:sp>
      <p:sp>
        <p:nvSpPr>
          <p:cNvPr id="54277" name="Oval 5"/>
          <p:cNvSpPr>
            <a:spLocks noChangeArrowheads="1"/>
          </p:cNvSpPr>
          <p:nvPr/>
        </p:nvSpPr>
        <p:spPr bwMode="auto">
          <a:xfrm>
            <a:off x="5105400" y="4648200"/>
            <a:ext cx="304800" cy="457200"/>
          </a:xfrm>
          <a:prstGeom prst="ellipse">
            <a:avLst/>
          </a:prstGeom>
          <a:noFill/>
          <a:ln w="25400">
            <a:solidFill>
              <a:srgbClr val="FF0000"/>
            </a:solidFill>
            <a:round/>
            <a:headEnd/>
            <a:tailEnd/>
          </a:ln>
        </p:spPr>
        <p:txBody>
          <a:bodyPr wrap="none" anchor="ctr"/>
          <a:lstStyle/>
          <a:p>
            <a:pPr eaLnBrk="1" hangingPunct="1"/>
            <a:endParaRPr lang="zh-TW" altLang="en-US">
              <a:solidFill>
                <a:srgbClr val="000000"/>
              </a:solidFill>
              <a:cs typeface="Arial" pitchFamily="34" charset="0"/>
            </a:endParaRPr>
          </a:p>
        </p:txBody>
      </p:sp>
      <p:sp>
        <p:nvSpPr>
          <p:cNvPr id="54278" name="Oval 6"/>
          <p:cNvSpPr>
            <a:spLocks noChangeArrowheads="1"/>
          </p:cNvSpPr>
          <p:nvPr/>
        </p:nvSpPr>
        <p:spPr bwMode="auto">
          <a:xfrm>
            <a:off x="6781800" y="4648200"/>
            <a:ext cx="304800" cy="457200"/>
          </a:xfrm>
          <a:prstGeom prst="ellipse">
            <a:avLst/>
          </a:prstGeom>
          <a:noFill/>
          <a:ln w="25400">
            <a:solidFill>
              <a:srgbClr val="FF0000"/>
            </a:solidFill>
            <a:round/>
            <a:headEnd/>
            <a:tailEnd/>
          </a:ln>
        </p:spPr>
        <p:txBody>
          <a:bodyPr wrap="none" anchor="ctr"/>
          <a:lstStyle/>
          <a:p>
            <a:pPr eaLnBrk="1" hangingPunct="1"/>
            <a:endParaRPr lang="zh-TW" altLang="en-US">
              <a:solidFill>
                <a:srgbClr val="000000"/>
              </a:solidFill>
              <a:cs typeface="Arial" pitchFamily="34" charset="0"/>
            </a:endParaRPr>
          </a:p>
        </p:txBody>
      </p:sp>
      <p:sp>
        <p:nvSpPr>
          <p:cNvPr id="54279" name="Arc 7"/>
          <p:cNvSpPr>
            <a:spLocks/>
          </p:cNvSpPr>
          <p:nvPr/>
        </p:nvSpPr>
        <p:spPr bwMode="auto">
          <a:xfrm flipV="1">
            <a:off x="2743200" y="4800600"/>
            <a:ext cx="24384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pPr eaLnBrk="1" hangingPunct="1"/>
            <a:endParaRPr lang="en-US">
              <a:solidFill>
                <a:srgbClr val="000000"/>
              </a:solidFill>
              <a:cs typeface="Arial" pitchFamily="34" charset="0"/>
            </a:endParaRPr>
          </a:p>
        </p:txBody>
      </p:sp>
      <p:sp>
        <p:nvSpPr>
          <p:cNvPr id="54280" name="Arc 8"/>
          <p:cNvSpPr>
            <a:spLocks/>
          </p:cNvSpPr>
          <p:nvPr/>
        </p:nvSpPr>
        <p:spPr bwMode="auto">
          <a:xfrm flipV="1">
            <a:off x="2743200" y="4648200"/>
            <a:ext cx="4114800" cy="8382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9525">
            <a:solidFill>
              <a:srgbClr val="FF0000"/>
            </a:solidFill>
            <a:round/>
            <a:headEnd/>
            <a:tailEnd type="triangle" w="med" len="med"/>
          </a:ln>
        </p:spPr>
        <p:txBody>
          <a:bodyPr wrap="none" anchor="ctr"/>
          <a:lstStyle/>
          <a:p>
            <a:pPr eaLnBrk="1" hangingPunct="1"/>
            <a:endParaRPr lang="en-US">
              <a:solidFill>
                <a:srgbClr val="000000"/>
              </a:solidFill>
              <a:cs typeface="Arial" pitchFamily="34" charset="0"/>
            </a:endParaRPr>
          </a:p>
        </p:txBody>
      </p:sp>
      <p:sp>
        <p:nvSpPr>
          <p:cNvPr id="9" name="Arc 8"/>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10" name="Group 9"/>
          <p:cNvGrpSpPr/>
          <p:nvPr/>
        </p:nvGrpSpPr>
        <p:grpSpPr>
          <a:xfrm>
            <a:off x="7452360" y="3234519"/>
            <a:ext cx="93261" cy="76200"/>
            <a:chOff x="7450539" y="2590800"/>
            <a:chExt cx="93261" cy="76200"/>
          </a:xfrm>
        </p:grpSpPr>
        <p:cxnSp>
          <p:nvCxnSpPr>
            <p:cNvPr id="11" name="Straight Connector 10"/>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8750989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529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solidFill>
                  <a:srgbClr val="B2B2B2"/>
                </a:solidFill>
              </a:rPr>
              <a:t>You can prevent the shell from interpreting a character by placing a backslash ("\") in front of it. </a:t>
            </a:r>
          </a:p>
          <a:p>
            <a:pPr marL="0" indent="0" eaLnBrk="1" hangingPunct="1">
              <a:lnSpc>
                <a:spcPct val="80000"/>
              </a:lnSpc>
              <a:buFontTx/>
              <a:buNone/>
            </a:pPr>
            <a:r>
              <a:rPr lang="en-US" altLang="zh-TW" sz="2500" dirty="0">
                <a:solidFill>
                  <a:srgbClr val="B2B2B2"/>
                </a:solidFill>
              </a:rPr>
              <a:t>Here is a script to delete files with an asterisk in their names:</a:t>
            </a:r>
            <a:r>
              <a:rPr lang="en-US" altLang="zh-TW" sz="2500" dirty="0"/>
              <a:t> </a:t>
            </a:r>
          </a:p>
          <a:p>
            <a:pPr marL="0" indent="0" eaLnBrk="1" hangingPunct="1">
              <a:lnSpc>
                <a:spcPct val="80000"/>
              </a:lnSpc>
              <a:spcBef>
                <a:spcPct val="35000"/>
              </a:spcBef>
              <a:buFontTx/>
              <a:buNone/>
            </a:pPr>
            <a:r>
              <a:rPr lang="en-US" altLang="zh-TW" sz="2400" dirty="0">
                <a:latin typeface="High Tower Text" pitchFamily="18" charset="0"/>
                <a:ea typeface="Batang" pitchFamily="18" charset="-127"/>
                <a:cs typeface="FrankRuehl" pitchFamily="34" charset="-79"/>
              </a:rPr>
              <a:t>	echo This script removes all files that </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contain an asterisk in the name.</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echo Are you sure you want to remove these files</a:t>
            </a:r>
            <a:r>
              <a:rPr lang="en-US" altLang="zh-TW" sz="2400" dirty="0">
                <a:solidFill>
                  <a:srgbClr val="A6A6A6"/>
                </a:solidFill>
                <a:latin typeface="High Tower Text" pitchFamily="18" charset="0"/>
                <a:ea typeface="Batang" pitchFamily="18" charset="-127"/>
                <a:cs typeface="FrankRuehl" pitchFamily="34" charset="-79"/>
              </a:rPr>
              <a:t>\</a:t>
            </a:r>
            <a:r>
              <a:rPr lang="en-US" altLang="zh-TW" sz="2400" dirty="0">
                <a:latin typeface="High Tower Text" pitchFamily="18" charset="0"/>
                <a:ea typeface="Batang" pitchFamily="18" charset="-127"/>
                <a:cs typeface="FrankRuehl" pitchFamily="34" charset="-79"/>
              </a:rPr>
              <a:t>?</a:t>
            </a:r>
            <a:br>
              <a:rPr lang="en-US" altLang="zh-TW" sz="2400" dirty="0">
                <a:latin typeface="High Tower Text" pitchFamily="18" charset="0"/>
                <a:ea typeface="Batang" pitchFamily="18" charset="-127"/>
                <a:cs typeface="FrankRuehl" pitchFamily="34" charset="-79"/>
              </a:rPr>
            </a:br>
            <a:r>
              <a:rPr lang="en-US" altLang="zh-TW" sz="2400" dirty="0">
                <a:latin typeface="High Tower Text" pitchFamily="18" charset="0"/>
                <a:ea typeface="Batang" pitchFamily="18" charset="-127"/>
                <a:cs typeface="FrankRuehl" pitchFamily="34" charset="-79"/>
              </a:rPr>
              <a:t>	</a:t>
            </a:r>
            <a:r>
              <a:rPr lang="en-US" altLang="zh-TW" sz="2400" dirty="0" err="1">
                <a:latin typeface="High Tower Text" pitchFamily="18" charset="0"/>
                <a:ea typeface="Batang" pitchFamily="18" charset="-127"/>
                <a:cs typeface="FrankRuehl" pitchFamily="34" charset="-79"/>
              </a:rPr>
              <a:t>rm</a:t>
            </a:r>
            <a:r>
              <a:rPr lang="en-US" altLang="zh-TW" sz="2400" dirty="0">
                <a:latin typeface="High Tower Text" pitchFamily="18" charset="0"/>
                <a:ea typeface="Batang" pitchFamily="18" charset="-127"/>
                <a:cs typeface="FrankRuehl" pitchFamily="34" charset="-79"/>
              </a:rPr>
              <a:t> </a:t>
            </a:r>
            <a:r>
              <a:rPr lang="en-US" altLang="zh-TW" sz="2400" dirty="0">
                <a:latin typeface="Garamond" pitchFamily="18" charset="0"/>
                <a:ea typeface="Batang" pitchFamily="18" charset="-127"/>
                <a:cs typeface="FrankRuehl" pitchFamily="34" charset="-79"/>
              </a:rPr>
              <a:t>-</a:t>
            </a:r>
            <a:r>
              <a:rPr lang="en-US" altLang="zh-TW" sz="2400" dirty="0" err="1">
                <a:latin typeface="High Tower Text" pitchFamily="18" charset="0"/>
                <a:ea typeface="Batang" pitchFamily="18" charset="-127"/>
                <a:cs typeface="FrankRuehl" pitchFamily="34" charset="-79"/>
              </a:rPr>
              <a:t>i</a:t>
            </a:r>
            <a:r>
              <a:rPr lang="en-US" altLang="zh-TW" sz="2400" dirty="0">
                <a:latin typeface="High Tower Text" pitchFamily="18" charset="0"/>
                <a:ea typeface="Batang" pitchFamily="18" charset="-127"/>
                <a:cs typeface="FrankRuehl" pitchFamily="34" charset="-79"/>
              </a:rPr>
              <a:t> *\**</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500" dirty="0">
                <a:solidFill>
                  <a:srgbClr val="B2B2B2"/>
                </a:solidFill>
              </a:rPr>
              <a:t>This “\” was necessary because the “?” is also a shell symbol.</a:t>
            </a:r>
            <a:r>
              <a:rPr lang="en-US" altLang="zh-TW" sz="2500" dirty="0"/>
              <a:t> </a:t>
            </a:r>
            <a:r>
              <a:rPr lang="en-US" altLang="zh-TW" sz="2500" dirty="0">
                <a:solidFill>
                  <a:srgbClr val="B2B2B2"/>
                </a:solidFill>
              </a:rPr>
              <a:t>Without the “\”, the program would look for all files that match the pattern "files?”.</a:t>
            </a:r>
            <a:r>
              <a:rPr lang="en-US" altLang="zh-TW" sz="2500" dirty="0"/>
              <a:t> If you had “</a:t>
            </a:r>
            <a:r>
              <a:rPr lang="en-US" altLang="zh-TW" sz="2500" dirty="0" err="1"/>
              <a:t>filesA</a:t>
            </a:r>
            <a:r>
              <a:rPr lang="en-US" altLang="zh-TW" sz="2500" dirty="0"/>
              <a:t>” and “</a:t>
            </a:r>
            <a:r>
              <a:rPr lang="en-US" altLang="zh-TW" sz="2500" dirty="0" err="1"/>
              <a:t>filesB</a:t>
            </a:r>
            <a:r>
              <a:rPr lang="en-US" altLang="zh-TW" sz="2500" dirty="0"/>
              <a:t>” then you would have (wrongly) gotten: </a:t>
            </a:r>
          </a:p>
          <a:p>
            <a:pPr marL="0" indent="0" eaLnBrk="1" hangingPunct="1">
              <a:lnSpc>
                <a:spcPct val="80000"/>
              </a:lnSpc>
              <a:spcBef>
                <a:spcPct val="40000"/>
              </a:spcBef>
              <a:buFontTx/>
              <a:buNone/>
            </a:pPr>
            <a:r>
              <a:rPr lang="en-US" altLang="zh-TW" sz="2400" dirty="0">
                <a:latin typeface="High Tower Text" pitchFamily="18" charset="0"/>
                <a:ea typeface="Batang" pitchFamily="18" charset="-127"/>
              </a:rPr>
              <a:t>   Are you sure you want to remove these </a:t>
            </a:r>
            <a:r>
              <a:rPr lang="en-US" altLang="zh-TW" sz="2400" dirty="0" err="1">
                <a:latin typeface="High Tower Text" pitchFamily="18" charset="0"/>
                <a:ea typeface="Batang" pitchFamily="18" charset="-127"/>
              </a:rPr>
              <a:t>filesA</a:t>
            </a:r>
            <a:r>
              <a:rPr lang="en-US" altLang="zh-TW" sz="2400" dirty="0">
                <a:latin typeface="High Tower Text" pitchFamily="18" charset="0"/>
                <a:ea typeface="Batang" pitchFamily="18" charset="-127"/>
              </a:rPr>
              <a:t> </a:t>
            </a:r>
            <a:r>
              <a:rPr lang="en-US" altLang="zh-TW" sz="2400" dirty="0" err="1">
                <a:latin typeface="High Tower Text" pitchFamily="18" charset="0"/>
                <a:ea typeface="Batang" pitchFamily="18" charset="-127"/>
              </a:rPr>
              <a:t>filesB</a:t>
            </a:r>
            <a:r>
              <a:rPr lang="en-US" altLang="zh-TW" sz="2400" dirty="0">
                <a:latin typeface="High Tower Text" pitchFamily="18" charset="0"/>
              </a:rPr>
              <a:t/>
            </a:r>
            <a:br>
              <a:rPr lang="en-US" altLang="zh-TW" sz="2400" dirty="0">
                <a:latin typeface="High Tower Text" pitchFamily="18" charset="0"/>
              </a:rPr>
            </a:br>
            <a:r>
              <a:rPr lang="en-US" altLang="zh-TW" sz="2700" dirty="0"/>
              <a:t> </a:t>
            </a:r>
          </a:p>
        </p:txBody>
      </p:sp>
      <p:sp>
        <p:nvSpPr>
          <p:cNvPr id="225294" name="Line 14"/>
          <p:cNvSpPr>
            <a:spLocks noChangeShapeType="1"/>
          </p:cNvSpPr>
          <p:nvPr/>
        </p:nvSpPr>
        <p:spPr bwMode="auto">
          <a:xfrm flipH="1">
            <a:off x="6019800" y="3429000"/>
            <a:ext cx="1371600" cy="2057400"/>
          </a:xfrm>
          <a:prstGeom prst="line">
            <a:avLst/>
          </a:prstGeom>
          <a:noFill/>
          <a:ln w="9525">
            <a:solidFill>
              <a:schemeClr val="tx1"/>
            </a:solidFill>
            <a:round/>
            <a:headEnd/>
            <a:tailEnd type="triangle" w="med" len="med"/>
          </a:ln>
        </p:spPr>
        <p:txBody>
          <a:bodyPr/>
          <a:lstStyle/>
          <a:p>
            <a:pPr eaLnBrk="1" hangingPunct="1"/>
            <a:endParaRPr lang="en-US">
              <a:solidFill>
                <a:srgbClr val="000000"/>
              </a:solidFill>
              <a:cs typeface="Arial" pitchFamily="34" charset="0"/>
            </a:endParaRPr>
          </a:p>
        </p:txBody>
      </p:sp>
      <p:sp>
        <p:nvSpPr>
          <p:cNvPr id="225295" name="Line 15"/>
          <p:cNvSpPr>
            <a:spLocks noChangeShapeType="1"/>
          </p:cNvSpPr>
          <p:nvPr/>
        </p:nvSpPr>
        <p:spPr bwMode="auto">
          <a:xfrm flipH="1">
            <a:off x="7010400" y="3429000"/>
            <a:ext cx="457200" cy="2057400"/>
          </a:xfrm>
          <a:prstGeom prst="line">
            <a:avLst/>
          </a:prstGeom>
          <a:noFill/>
          <a:ln w="9525">
            <a:solidFill>
              <a:schemeClr val="tx1"/>
            </a:solidFill>
            <a:round/>
            <a:headEnd/>
            <a:tailEnd type="triangle" w="med" len="med"/>
          </a:ln>
        </p:spPr>
        <p:txBody>
          <a:bodyPr/>
          <a:lstStyle/>
          <a:p>
            <a:pPr eaLnBrk="1" hangingPunct="1"/>
            <a:endParaRPr lang="en-US">
              <a:solidFill>
                <a:srgbClr val="000000"/>
              </a:solidFill>
              <a:cs typeface="Arial" pitchFamily="34" charset="0"/>
            </a:endParaRPr>
          </a:p>
        </p:txBody>
      </p:sp>
      <p:sp>
        <p:nvSpPr>
          <p:cNvPr id="6" name="Arc 5"/>
          <p:cNvSpPr/>
          <p:nvPr/>
        </p:nvSpPr>
        <p:spPr bwMode="auto">
          <a:xfrm rot="17665200">
            <a:off x="7434135" y="3159931"/>
            <a:ext cx="252484" cy="126620"/>
          </a:xfrm>
          <a:prstGeom prst="arc">
            <a:avLst>
              <a:gd name="adj1" fmla="val 15688140"/>
              <a:gd name="adj2" fmla="val 1826050"/>
            </a:avLst>
          </a:prstGeom>
          <a:noFill/>
          <a:ln w="28575"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a:solidFill>
                <a:srgbClr val="000000"/>
              </a:solidFill>
              <a:latin typeface="Arial" charset="0"/>
              <a:ea typeface="新細明體" charset="-120"/>
              <a:cs typeface="Arial" pitchFamily="34" charset="0"/>
            </a:endParaRPr>
          </a:p>
        </p:txBody>
      </p:sp>
      <p:grpSp>
        <p:nvGrpSpPr>
          <p:cNvPr id="7" name="Group 6"/>
          <p:cNvGrpSpPr/>
          <p:nvPr/>
        </p:nvGrpSpPr>
        <p:grpSpPr>
          <a:xfrm>
            <a:off x="7452360" y="3234519"/>
            <a:ext cx="93261" cy="76200"/>
            <a:chOff x="7450539" y="2590800"/>
            <a:chExt cx="93261" cy="76200"/>
          </a:xfrm>
        </p:grpSpPr>
        <p:cxnSp>
          <p:nvCxnSpPr>
            <p:cNvPr id="8" name="Straight Connector 7"/>
            <p:cNvCxnSpPr/>
            <p:nvPr/>
          </p:nvCxnSpPr>
          <p:spPr bwMode="auto">
            <a:xfrm flipH="1">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7450539" y="2590800"/>
              <a:ext cx="93261" cy="762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64091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25295"/>
                                        </p:tgtEl>
                                      </p:cBhvr>
                                    </p:animEffect>
                                    <p:set>
                                      <p:cBhvr>
                                        <p:cTn id="7" dur="1" fill="hold">
                                          <p:stCondLst>
                                            <p:cond delay="499"/>
                                          </p:stCondLst>
                                        </p:cTn>
                                        <p:tgtEl>
                                          <p:spTgt spid="22529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5294"/>
                                        </p:tgtEl>
                                      </p:cBhvr>
                                    </p:animEffect>
                                    <p:set>
                                      <p:cBhvr>
                                        <p:cTn id="10" dur="1" fill="hold">
                                          <p:stCondLst>
                                            <p:cond delay="499"/>
                                          </p:stCondLst>
                                        </p:cTn>
                                        <p:tgtEl>
                                          <p:spTgt spid="225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animBg="1"/>
      <p:bldP spid="22529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632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a:t>
            </a:r>
            <a:r>
              <a:rPr lang="en-US" altLang="zh-TW" sz="2700" dirty="0">
                <a:solidFill>
                  <a:schemeClr val="accent2"/>
                </a:solidFill>
              </a:rPr>
              <a:t>end of line character</a:t>
            </a:r>
            <a:r>
              <a:rPr lang="en-US" altLang="zh-TW" sz="2700" dirty="0"/>
              <a:t>,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 </a:t>
            </a:r>
          </a:p>
          <a:p>
            <a:pPr marL="0" indent="0" eaLnBrk="1" hangingPunct="1">
              <a:lnSpc>
                <a:spcPct val="80000"/>
              </a:lnSpc>
            </a:pPr>
            <a:endParaRPr lang="en-US" altLang="zh-TW" sz="2700" dirty="0"/>
          </a:p>
        </p:txBody>
      </p:sp>
      <p:cxnSp>
        <p:nvCxnSpPr>
          <p:cNvPr id="56324" name="Straight Arrow Connector 5"/>
          <p:cNvCxnSpPr>
            <a:cxnSpLocks noChangeShapeType="1"/>
          </p:cNvCxnSpPr>
          <p:nvPr/>
        </p:nvCxnSpPr>
        <p:spPr bwMode="auto">
          <a:xfrm flipH="1" flipV="1">
            <a:off x="3505200" y="2600325"/>
            <a:ext cx="2017712" cy="1743075"/>
          </a:xfrm>
          <a:prstGeom prst="straightConnector1">
            <a:avLst/>
          </a:prstGeom>
          <a:noFill/>
          <a:ln w="28575" algn="ctr">
            <a:solidFill>
              <a:schemeClr val="accent2"/>
            </a:solidFill>
            <a:round/>
            <a:headEnd/>
            <a:tailEnd type="arrow" w="med" len="med"/>
          </a:ln>
        </p:spPr>
      </p:cxnSp>
      <p:cxnSp>
        <p:nvCxnSpPr>
          <p:cNvPr id="56325" name="Straight Arrow Connector 8"/>
          <p:cNvCxnSpPr>
            <a:cxnSpLocks noChangeShapeType="1"/>
          </p:cNvCxnSpPr>
          <p:nvPr/>
        </p:nvCxnSpPr>
        <p:spPr bwMode="auto">
          <a:xfrm flipH="1" flipV="1">
            <a:off x="1574800" y="2914650"/>
            <a:ext cx="3640138" cy="1447800"/>
          </a:xfrm>
          <a:prstGeom prst="straightConnector1">
            <a:avLst/>
          </a:prstGeom>
          <a:noFill/>
          <a:ln w="28575" algn="ctr">
            <a:solidFill>
              <a:schemeClr val="accent2"/>
            </a:solidFill>
            <a:round/>
            <a:headEnd/>
            <a:tailEnd type="arrow" w="med" len="med"/>
          </a:ln>
        </p:spPr>
      </p:cxnSp>
    </p:spTree>
    <p:extLst>
      <p:ext uri="{BB962C8B-B14F-4D97-AF65-F5344CB8AC3E}">
        <p14:creationId xmlns:p14="http://schemas.microsoft.com/office/powerpoint/2010/main" val="6727622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734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700" dirty="0"/>
              <a:t>The backslash is the "strongest" method of quotation. It works when every other method fails. If you want to place text on two or more lines for readability, use the backslash as the last character on the line: </a:t>
            </a:r>
          </a:p>
          <a:p>
            <a:pPr marL="0" indent="0" eaLnBrk="1" hangingPunct="1">
              <a:lnSpc>
                <a:spcPct val="80000"/>
              </a:lnSpc>
              <a:buFontTx/>
              <a:buNone/>
            </a:pP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400" dirty="0">
                <a:latin typeface="High Tower Text" pitchFamily="18" charset="0"/>
              </a:rPr>
              <a:t> </a:t>
            </a:r>
            <a:r>
              <a:rPr lang="en-US" altLang="zh-TW" sz="2400" b="1" dirty="0">
                <a:latin typeface="High Tower Text" pitchFamily="18" charset="0"/>
              </a:rPr>
              <a:t>echo This could be \</a:t>
            </a:r>
            <a:br>
              <a:rPr lang="en-US" altLang="zh-TW" sz="2400" b="1" dirty="0">
                <a:latin typeface="High Tower Text" pitchFamily="18" charset="0"/>
              </a:rPr>
            </a:br>
            <a:r>
              <a:rPr lang="en-US" altLang="zh-TW" sz="2400" b="1" dirty="0">
                <a:latin typeface="High Tower Text" pitchFamily="18" charset="0"/>
              </a:rPr>
              <a:t>    a very \</a:t>
            </a:r>
            <a:br>
              <a:rPr lang="en-US" altLang="zh-TW" sz="2400" b="1" dirty="0">
                <a:latin typeface="High Tower Text" pitchFamily="18" charset="0"/>
              </a:rPr>
            </a:br>
            <a:r>
              <a:rPr lang="en-US" altLang="zh-TW" sz="2400" b="1" dirty="0">
                <a:latin typeface="High Tower Text" pitchFamily="18" charset="0"/>
              </a:rPr>
              <a:t>    long line\! But it was not.</a:t>
            </a:r>
            <a:r>
              <a:rPr lang="en-US" altLang="zh-TW" sz="2400" dirty="0">
                <a:latin typeface="High Tower Text" pitchFamily="18" charset="0"/>
              </a:rPr>
              <a:t/>
            </a:r>
            <a:br>
              <a:rPr lang="en-US" altLang="zh-TW" sz="2400" dirty="0">
                <a:latin typeface="High Tower Text" pitchFamily="18" charset="0"/>
              </a:rPr>
            </a:br>
            <a:r>
              <a:rPr lang="en-US" altLang="zh-TW" sz="2400" dirty="0">
                <a:latin typeface="High Tower Text" pitchFamily="18" charset="0"/>
              </a:rPr>
              <a:t>    This could be a very long line! But it was not.</a:t>
            </a:r>
            <a:br>
              <a:rPr lang="en-US" altLang="zh-TW" sz="2400" dirty="0">
                <a:latin typeface="High Tower Text" pitchFamily="18" charset="0"/>
              </a:rPr>
            </a:br>
            <a:r>
              <a:rPr lang="en-US" altLang="zh-TW" sz="2400" dirty="0">
                <a:latin typeface="High Tower Text" pitchFamily="18" charset="0"/>
              </a:rPr>
              <a:t>    </a:t>
            </a:r>
            <a:r>
              <a:rPr lang="en-US" altLang="zh-TW" sz="2200" dirty="0">
                <a:latin typeface="Arial" panose="020B0604020202020204" pitchFamily="34" charset="0"/>
                <a:cs typeface="Arial" panose="020B0604020202020204" pitchFamily="34" charset="0"/>
              </a:rPr>
              <a:t>%</a:t>
            </a:r>
            <a:r>
              <a:rPr lang="en-US" altLang="zh-TW" sz="2700" dirty="0"/>
              <a:t/>
            </a:r>
            <a:br>
              <a:rPr lang="en-US" altLang="zh-TW" sz="2700" dirty="0"/>
            </a:br>
            <a:endParaRPr lang="en-US" altLang="zh-TW" sz="2700" dirty="0"/>
          </a:p>
          <a:p>
            <a:pPr marL="0" indent="0" eaLnBrk="1" hangingPunct="1">
              <a:lnSpc>
                <a:spcPct val="80000"/>
              </a:lnSpc>
              <a:buFontTx/>
              <a:buNone/>
            </a:pPr>
            <a:r>
              <a:rPr lang="en-US" altLang="zh-TW" sz="2700" dirty="0"/>
              <a:t>These “\” escape (or quote) the end of line character, so that it no longer has a special meaning.  </a:t>
            </a:r>
          </a:p>
          <a:p>
            <a:pPr marL="0" indent="0" eaLnBrk="1" hangingPunct="1">
              <a:lnSpc>
                <a:spcPct val="80000"/>
              </a:lnSpc>
              <a:buFontTx/>
              <a:buNone/>
            </a:pPr>
            <a:endParaRPr lang="en-US" altLang="zh-TW" sz="2700" dirty="0"/>
          </a:p>
          <a:p>
            <a:pPr marL="0" indent="0" eaLnBrk="1" hangingPunct="1">
              <a:lnSpc>
                <a:spcPct val="80000"/>
              </a:lnSpc>
              <a:buFontTx/>
              <a:buNone/>
            </a:pPr>
            <a:r>
              <a:rPr lang="en-US" altLang="zh-TW" sz="2700" dirty="0"/>
              <a:t>The other “\” escapes the </a:t>
            </a:r>
            <a:r>
              <a:rPr lang="en-US" altLang="zh-TW" sz="2700" dirty="0">
                <a:solidFill>
                  <a:schemeClr val="accent2"/>
                </a:solidFill>
              </a:rPr>
              <a:t>exclamation point</a:t>
            </a:r>
            <a:r>
              <a:rPr lang="en-US" altLang="zh-TW" sz="2400" dirty="0">
                <a:latin typeface="High Tower Text" pitchFamily="18" charset="0"/>
              </a:rPr>
              <a:t/>
            </a:r>
            <a:br>
              <a:rPr lang="en-US" altLang="zh-TW" sz="2400" dirty="0">
                <a:latin typeface="High Tower Text" pitchFamily="18" charset="0"/>
              </a:rPr>
            </a:br>
            <a:r>
              <a:rPr lang="en-US" altLang="zh-TW" sz="2700" dirty="0"/>
              <a:t> </a:t>
            </a:r>
          </a:p>
          <a:p>
            <a:pPr marL="0" indent="0" eaLnBrk="1" hangingPunct="1">
              <a:lnSpc>
                <a:spcPct val="80000"/>
              </a:lnSpc>
            </a:pPr>
            <a:endParaRPr lang="en-US" altLang="zh-TW" sz="2700" dirty="0"/>
          </a:p>
        </p:txBody>
      </p:sp>
      <p:cxnSp>
        <p:nvCxnSpPr>
          <p:cNvPr id="9" name="Straight Arrow Connector 8"/>
          <p:cNvCxnSpPr/>
          <p:nvPr/>
        </p:nvCxnSpPr>
        <p:spPr>
          <a:xfrm rot="10800000">
            <a:off x="1905001" y="3276600"/>
            <a:ext cx="2667000" cy="2209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3110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dirty="0">
                <a:solidFill>
                  <a:srgbClr val="0033CC"/>
                </a:solidFill>
              </a:rPr>
              <a:t>The </a:t>
            </a:r>
            <a:r>
              <a:rPr lang="en-US" altLang="zh-TW" b="1" dirty="0">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t>To quote several character at once, you </a:t>
            </a:r>
            <a:r>
              <a:rPr lang="en-US" altLang="zh-TW" sz="2500" i="1" dirty="0"/>
              <a:t>can</a:t>
            </a:r>
            <a:r>
              <a:rPr lang="en-US" altLang="zh-TW" sz="2500" dirty="0"/>
              <a:t> use backslashes:</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 \ \ \ \ \ b</a:t>
            </a:r>
            <a:r>
              <a:rPr lang="en-US" altLang="zh-TW" sz="2500" dirty="0">
                <a:latin typeface="Courier"/>
              </a:rPr>
              <a:t/>
            </a:r>
            <a:br>
              <a:rPr lang="en-US" altLang="zh-TW" sz="2500" dirty="0">
                <a:latin typeface="Courier"/>
              </a:rPr>
            </a:br>
            <a:endParaRPr lang="en-US" altLang="zh-TW" sz="500" dirty="0">
              <a:latin typeface="Courier"/>
            </a:endParaRPr>
          </a:p>
          <a:p>
            <a:pPr marL="0" indent="0" eaLnBrk="1" hangingPunct="1">
              <a:lnSpc>
                <a:spcPct val="90000"/>
              </a:lnSpc>
              <a:buFontTx/>
              <a:buNone/>
            </a:pPr>
            <a:r>
              <a:rPr lang="en-US" altLang="zh-TW" sz="2500" dirty="0"/>
              <a:t>This is ugly, but it works. </a:t>
            </a:r>
          </a:p>
        </p:txBody>
      </p:sp>
    </p:spTree>
    <p:extLst>
      <p:ext uri="{BB962C8B-B14F-4D97-AF65-F5344CB8AC3E}">
        <p14:creationId xmlns:p14="http://schemas.microsoft.com/office/powerpoint/2010/main" val="2490389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rgbClr val="7F7F7F"/>
                </a:solidFill>
              </a:rPr>
              <a:t>To quote several character at once, you </a:t>
            </a:r>
            <a:r>
              <a:rPr lang="en-US" altLang="zh-TW" sz="2500" i="1" dirty="0">
                <a:solidFill>
                  <a:srgbClr val="7F7F7F"/>
                </a:solidFill>
              </a:rPr>
              <a:t>can</a:t>
            </a:r>
            <a:r>
              <a:rPr lang="en-US" altLang="zh-TW" sz="2500" dirty="0">
                <a:solidFill>
                  <a:srgbClr val="7F7F7F"/>
                </a:solidFill>
              </a:rPr>
              <a:t> use backslashes:</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a\ \ \ \ \ \ \ b</a:t>
            </a:r>
            <a:r>
              <a:rPr lang="en-US" altLang="zh-TW" sz="2500" dirty="0">
                <a:solidFill>
                  <a:srgbClr val="7F7F7F"/>
                </a:solidFill>
                <a:latin typeface="Courier"/>
              </a:rPr>
              <a:t/>
            </a:r>
            <a:br>
              <a:rPr lang="en-US" altLang="zh-TW" sz="2500" dirty="0">
                <a:solidFill>
                  <a:srgbClr val="7F7F7F"/>
                </a:solidFill>
                <a:latin typeface="Courier"/>
              </a:rPr>
            </a:br>
            <a:endParaRPr lang="en-US" altLang="zh-TW" sz="500" dirty="0">
              <a:solidFill>
                <a:srgbClr val="7F7F7F"/>
              </a:solidFill>
              <a:latin typeface="Courier"/>
            </a:endParaRPr>
          </a:p>
          <a:p>
            <a:pPr marL="0" indent="0" eaLnBrk="1" hangingPunct="1">
              <a:lnSpc>
                <a:spcPct val="90000"/>
              </a:lnSpc>
              <a:buFontTx/>
              <a:buNone/>
            </a:pPr>
            <a:r>
              <a:rPr lang="en-US" altLang="zh-TW" sz="2500" dirty="0">
                <a:solidFill>
                  <a:srgbClr val="7F7F7F"/>
                </a:solidFill>
              </a:rPr>
              <a:t>This is ugly, but it works. </a:t>
            </a:r>
          </a:p>
          <a:p>
            <a:pPr marL="0" indent="0" eaLnBrk="1" hangingPunct="1">
              <a:lnSpc>
                <a:spcPct val="90000"/>
              </a:lnSpc>
              <a:buFontTx/>
              <a:buNone/>
            </a:pPr>
            <a:r>
              <a:rPr lang="en-US" altLang="zh-TW" sz="2500" dirty="0"/>
              <a:t>It is easier to use pairs of quotation marks to indicate the start and end of the characters to be quoted: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'a       b'</a:t>
            </a:r>
            <a:r>
              <a:rPr lang="en-US" altLang="zh-TW" sz="2500" dirty="0">
                <a:latin typeface="Courier"/>
              </a:rPr>
              <a:t/>
            </a:r>
            <a:br>
              <a:rPr lang="en-US" altLang="zh-TW" sz="2500" dirty="0">
                <a:latin typeface="Courier"/>
              </a:rPr>
            </a:br>
            <a:endParaRPr lang="en-US" altLang="zh-TW" sz="1000" dirty="0">
              <a:latin typeface="Courier"/>
            </a:endParaRPr>
          </a:p>
        </p:txBody>
      </p:sp>
    </p:spTree>
    <p:extLst>
      <p:ext uri="{BB962C8B-B14F-4D97-AF65-F5344CB8AC3E}">
        <p14:creationId xmlns:p14="http://schemas.microsoft.com/office/powerpoint/2010/main" val="32245930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t>Inside the single quotes, you can use almost all shell symbols: </a:t>
            </a:r>
          </a:p>
          <a:p>
            <a:pPr marL="0" indent="0" eaLnBrk="1" hangingPunct="1">
              <a:lnSpc>
                <a:spcPct val="90000"/>
              </a:lnSpc>
              <a:buFontTx/>
              <a:buNone/>
            </a:pPr>
            <a:r>
              <a:rPr lang="en-US" altLang="zh-TW" sz="2500" dirty="0"/>
              <a:t>%</a:t>
            </a:r>
            <a:r>
              <a:rPr lang="en-US" altLang="zh-TW" sz="2500" dirty="0">
                <a:latin typeface="Courier"/>
              </a:rPr>
              <a:t> </a:t>
            </a:r>
            <a:r>
              <a:rPr lang="en-US" altLang="zh-TW" sz="2500" b="1" dirty="0">
                <a:latin typeface="Courier"/>
              </a:rPr>
              <a:t>echo 'What is a $ doing *here*???'</a:t>
            </a:r>
            <a:r>
              <a:rPr lang="en-US" altLang="zh-TW" sz="2500" dirty="0">
                <a:latin typeface="Courier"/>
              </a:rPr>
              <a:t/>
            </a:r>
            <a:br>
              <a:rPr lang="en-US" altLang="zh-TW" sz="2500" dirty="0">
                <a:latin typeface="Courier"/>
              </a:rPr>
            </a:br>
            <a:r>
              <a:rPr lang="en-US" altLang="zh-TW" sz="2500" dirty="0">
                <a:latin typeface="Courier"/>
              </a:rPr>
              <a:t>What is a $ doing *here*???</a:t>
            </a:r>
            <a:br>
              <a:rPr lang="en-US" altLang="zh-TW" sz="2500" dirty="0">
                <a:latin typeface="Courier"/>
              </a:rPr>
            </a:br>
            <a:endParaRPr lang="en-US" altLang="zh-TW" sz="1100" dirty="0">
              <a:latin typeface="Courier"/>
            </a:endParaRPr>
          </a:p>
          <a:p>
            <a:pPr marL="0" indent="0" eaLnBrk="1" hangingPunct="1">
              <a:lnSpc>
                <a:spcPct val="90000"/>
              </a:lnSpc>
              <a:buFontTx/>
              <a:buNone/>
            </a:pPr>
            <a:r>
              <a:rPr lang="en-US" altLang="zh-TW" sz="2500" dirty="0"/>
              <a:t/>
            </a:r>
            <a:br>
              <a:rPr lang="en-US" altLang="zh-TW" sz="2500" dirty="0"/>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spTree>
    <p:extLst>
      <p:ext uri="{BB962C8B-B14F-4D97-AF65-F5344CB8AC3E}">
        <p14:creationId xmlns:p14="http://schemas.microsoft.com/office/powerpoint/2010/main" val="2499764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latin typeface="Courier"/>
              </a:rPr>
              <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b="0" dirty="0">
                <a:solidFill>
                  <a:srgbClr val="000000"/>
                </a:solidFill>
                <a:latin typeface="Arial" charset="0"/>
                <a:ea typeface="新細明體" charset="-120"/>
                <a:cs typeface="Arial" pitchFamily="34" charset="0"/>
              </a:rPr>
              <a:t>Worked. A space and ' came after the “!”.</a:t>
            </a:r>
          </a:p>
        </p:txBody>
      </p:sp>
    </p:spTree>
    <p:extLst>
      <p:ext uri="{BB962C8B-B14F-4D97-AF65-F5344CB8AC3E}">
        <p14:creationId xmlns:p14="http://schemas.microsoft.com/office/powerpoint/2010/main" val="8348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523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a:solidFill>
                  <a:srgbClr val="0070C0"/>
                </a:solidFill>
              </a:rPr>
              <a:t>Conditional Expressions</a:t>
            </a:r>
            <a:br>
              <a:rPr lang="en-US" altLang="zh-TW" sz="4800" dirty="0">
                <a:solidFill>
                  <a:srgbClr val="0070C0"/>
                </a:solidFill>
              </a:rPr>
            </a:br>
            <a:r>
              <a:rPr lang="en-US" altLang="zh-TW" sz="4400" dirty="0">
                <a:solidFill>
                  <a:srgbClr val="FF0000"/>
                </a:solidFill>
              </a:rPr>
              <a:t>a tricky expression to test</a:t>
            </a:r>
            <a:endParaRPr lang="en-US" altLang="zh-TW" sz="4800" dirty="0">
              <a:solidFill>
                <a:srgbClr val="FF0000"/>
              </a:solidFill>
            </a:endParaRPr>
          </a:p>
        </p:txBody>
      </p:sp>
    </p:spTree>
    <p:extLst>
      <p:ext uri="{BB962C8B-B14F-4D97-AF65-F5344CB8AC3E}">
        <p14:creationId xmlns:p14="http://schemas.microsoft.com/office/powerpoint/2010/main" val="30125046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p>
          <a:p>
            <a:pPr marL="0" indent="0" eaLnBrk="1" hangingPunct="1">
              <a:lnSpc>
                <a:spcPct val="90000"/>
              </a:lnSpc>
              <a:buNone/>
            </a:pPr>
            <a:r>
              <a:rPr lang="en-US" altLang="zh-TW" sz="2500" dirty="0">
                <a:latin typeface="Courier"/>
              </a:rPr>
              <a:t>Hi!: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b="0" dirty="0">
                <a:solidFill>
                  <a:srgbClr val="000000"/>
                </a:solidFill>
                <a:latin typeface="Arial" charset="0"/>
                <a:ea typeface="新細明體" charset="-120"/>
                <a:cs typeface="Arial" pitchFamily="34" charset="0"/>
              </a:rPr>
              <a:t>Worked. A space and ' came after the “!”.</a:t>
            </a:r>
          </a:p>
        </p:txBody>
      </p:sp>
    </p:spTree>
    <p:extLst>
      <p:ext uri="{BB962C8B-B14F-4D97-AF65-F5344CB8AC3E}">
        <p14:creationId xmlns:p14="http://schemas.microsoft.com/office/powerpoint/2010/main" val="35483818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r>
              <a:rPr lang="en-US" altLang="zh-TW" sz="4100" b="1">
                <a:solidFill>
                  <a:srgbClr val="0033CC"/>
                </a:solidFill>
              </a:rPr>
              <a:t>'</a:t>
            </a:r>
          </a:p>
        </p:txBody>
      </p:sp>
      <p:sp>
        <p:nvSpPr>
          <p:cNvPr id="58371" name="Content Placeholder 2"/>
          <p:cNvSpPr>
            <a:spLocks noGrp="1"/>
          </p:cNvSpPr>
          <p:nvPr>
            <p:ph idx="4294967295"/>
          </p:nvPr>
        </p:nvSpPr>
        <p:spPr>
          <a:xfrm>
            <a:off x="152400" y="990600"/>
            <a:ext cx="8839200" cy="5562600"/>
          </a:xfrm>
        </p:spPr>
        <p:txBody>
          <a:bodyPr/>
          <a:lstStyle/>
          <a:p>
            <a:pPr marL="0" indent="0" eaLnBrk="1" hangingPunct="1">
              <a:lnSpc>
                <a:spcPct val="90000"/>
              </a:lnSpc>
              <a:buFontTx/>
              <a:buNone/>
            </a:pPr>
            <a:r>
              <a:rPr lang="en-US" altLang="zh-TW" sz="2500" dirty="0">
                <a:solidFill>
                  <a:schemeClr val="bg1">
                    <a:lumMod val="50000"/>
                  </a:schemeClr>
                </a:solidFill>
              </a:rPr>
              <a:t>To quote several character at once, you </a:t>
            </a:r>
            <a:r>
              <a:rPr lang="en-US" altLang="zh-TW" sz="2500" i="1" dirty="0">
                <a:solidFill>
                  <a:schemeClr val="bg1">
                    <a:lumMod val="50000"/>
                  </a:schemeClr>
                </a:solidFill>
              </a:rPr>
              <a:t>can</a:t>
            </a:r>
            <a:r>
              <a:rPr lang="en-US" altLang="zh-TW" sz="2500" dirty="0">
                <a:solidFill>
                  <a:schemeClr val="bg1">
                    <a:lumMod val="50000"/>
                  </a:schemeClr>
                </a:solidFill>
              </a:rPr>
              <a:t> use backslashes:</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 \ \ \ \ \ b</a:t>
            </a:r>
            <a:r>
              <a:rPr lang="en-US" altLang="zh-TW" sz="2500" dirty="0">
                <a:solidFill>
                  <a:schemeClr val="bg1">
                    <a:lumMod val="50000"/>
                  </a:schemeClr>
                </a:solidFill>
                <a:latin typeface="Courier"/>
              </a:rPr>
              <a:t/>
            </a:r>
            <a:br>
              <a:rPr lang="en-US" altLang="zh-TW" sz="2500" dirty="0">
                <a:solidFill>
                  <a:schemeClr val="bg1">
                    <a:lumMod val="50000"/>
                  </a:schemeClr>
                </a:solidFill>
                <a:latin typeface="Courier"/>
              </a:rPr>
            </a:br>
            <a:endParaRPr lang="en-US" altLang="zh-TW" sz="500" dirty="0">
              <a:solidFill>
                <a:schemeClr val="bg1">
                  <a:lumMod val="50000"/>
                </a:schemeClr>
              </a:solidFill>
              <a:latin typeface="Courier"/>
            </a:endParaRPr>
          </a:p>
          <a:p>
            <a:pPr marL="0" indent="0" eaLnBrk="1" hangingPunct="1">
              <a:lnSpc>
                <a:spcPct val="90000"/>
              </a:lnSpc>
              <a:buFontTx/>
              <a:buNone/>
            </a:pPr>
            <a:r>
              <a:rPr lang="en-US" altLang="zh-TW" sz="2500" dirty="0">
                <a:solidFill>
                  <a:schemeClr val="bg1">
                    <a:lumMod val="50000"/>
                  </a:schemeClr>
                </a:solidFill>
              </a:rPr>
              <a:t>This is ugly, but it works. </a:t>
            </a:r>
          </a:p>
          <a:p>
            <a:pPr marL="0" indent="0" eaLnBrk="1" hangingPunct="1">
              <a:lnSpc>
                <a:spcPct val="90000"/>
              </a:lnSpc>
              <a:buFontTx/>
              <a:buNone/>
            </a:pPr>
            <a:r>
              <a:rPr lang="en-US" altLang="zh-TW" sz="2500" dirty="0">
                <a:solidFill>
                  <a:schemeClr val="bg1">
                    <a:lumMod val="50000"/>
                  </a:schemeClr>
                </a:solidFill>
              </a:rPr>
              <a:t>It is easier to use pairs of quotation marks to indicate the start and end of the characters to be quoted: </a:t>
            </a:r>
          </a:p>
          <a:p>
            <a:pPr marL="0" indent="0" eaLnBrk="1" hangingPunct="1">
              <a:lnSpc>
                <a:spcPct val="90000"/>
              </a:lnSpc>
              <a:buFontTx/>
              <a:buNone/>
            </a:pPr>
            <a:r>
              <a:rPr lang="en-US" altLang="zh-TW" sz="2500" dirty="0">
                <a:solidFill>
                  <a:schemeClr val="bg1">
                    <a:lumMod val="50000"/>
                  </a:schemeClr>
                </a:solidFill>
              </a:rPr>
              <a:t>%</a:t>
            </a:r>
            <a:r>
              <a:rPr lang="en-US" altLang="zh-TW" sz="2500" dirty="0">
                <a:solidFill>
                  <a:schemeClr val="bg1">
                    <a:lumMod val="50000"/>
                  </a:schemeClr>
                </a:solidFill>
                <a:latin typeface="Courier"/>
              </a:rPr>
              <a:t> </a:t>
            </a:r>
            <a:r>
              <a:rPr lang="en-US" altLang="zh-TW" sz="2500" b="1" dirty="0">
                <a:solidFill>
                  <a:schemeClr val="bg1">
                    <a:lumMod val="50000"/>
                  </a:schemeClr>
                </a:solidFill>
                <a:latin typeface="Courier"/>
              </a:rPr>
              <a:t>echo 'a       b'</a:t>
            </a:r>
            <a:r>
              <a:rPr lang="en-US" altLang="zh-TW" sz="2500" dirty="0">
                <a:latin typeface="Courier"/>
              </a:rPr>
              <a:t/>
            </a:r>
            <a:br>
              <a:rPr lang="en-US" altLang="zh-TW" sz="2500" dirty="0">
                <a:latin typeface="Courier"/>
              </a:rPr>
            </a:br>
            <a:endParaRPr lang="en-US" altLang="zh-TW" sz="600" dirty="0">
              <a:latin typeface="Courier"/>
            </a:endParaRPr>
          </a:p>
          <a:p>
            <a:pPr marL="0" indent="0" eaLnBrk="1" hangingPunct="1">
              <a:lnSpc>
                <a:spcPct val="90000"/>
              </a:lnSpc>
              <a:buFontTx/>
              <a:buNone/>
            </a:pPr>
            <a:r>
              <a:rPr lang="en-US" altLang="zh-TW" sz="2500" dirty="0">
                <a:solidFill>
                  <a:srgbClr val="7F7F7F"/>
                </a:solidFill>
              </a:rPr>
              <a:t>Inside the single quotes, you can use</a:t>
            </a:r>
            <a:r>
              <a:rPr lang="en-US" altLang="zh-TW" sz="2500" dirty="0"/>
              <a:t> almost all</a:t>
            </a:r>
            <a:r>
              <a:rPr lang="en-US" altLang="zh-TW" sz="2500" dirty="0">
                <a:solidFill>
                  <a:srgbClr val="7F7F7F"/>
                </a:solidFill>
              </a:rPr>
              <a:t> shell symbols: </a:t>
            </a:r>
          </a:p>
          <a:p>
            <a:pPr marL="0" indent="0" eaLnBrk="1" hangingPunct="1">
              <a:lnSpc>
                <a:spcPct val="90000"/>
              </a:lnSpc>
              <a:buFontTx/>
              <a:buNone/>
            </a:pPr>
            <a:r>
              <a:rPr lang="en-US" altLang="zh-TW" sz="2500" dirty="0">
                <a:solidFill>
                  <a:srgbClr val="7F7F7F"/>
                </a:solidFill>
              </a:rPr>
              <a:t>%</a:t>
            </a:r>
            <a:r>
              <a:rPr lang="en-US" altLang="zh-TW" sz="2500" dirty="0">
                <a:solidFill>
                  <a:srgbClr val="7F7F7F"/>
                </a:solidFill>
                <a:latin typeface="Courier"/>
              </a:rPr>
              <a:t> </a:t>
            </a:r>
            <a:r>
              <a:rPr lang="en-US" altLang="zh-TW" sz="2500" b="1" dirty="0">
                <a:solidFill>
                  <a:srgbClr val="7F7F7F"/>
                </a:solidFill>
                <a:latin typeface="Courier"/>
              </a:rPr>
              <a:t>echo 'What is a $ doing *here*???'</a:t>
            </a:r>
            <a:r>
              <a:rPr lang="en-US" altLang="zh-TW" sz="2500" dirty="0">
                <a:solidFill>
                  <a:srgbClr val="7F7F7F"/>
                </a:solidFill>
                <a:latin typeface="Courier"/>
              </a:rPr>
              <a:t/>
            </a:r>
            <a:br>
              <a:rPr lang="en-US" altLang="zh-TW" sz="2500" dirty="0">
                <a:solidFill>
                  <a:srgbClr val="7F7F7F"/>
                </a:solidFill>
                <a:latin typeface="Courier"/>
              </a:rPr>
            </a:br>
            <a:r>
              <a:rPr lang="en-US" altLang="zh-TW" sz="2500" dirty="0">
                <a:solidFill>
                  <a:srgbClr val="7F7F7F"/>
                </a:solidFill>
                <a:latin typeface="Courier"/>
              </a:rPr>
              <a:t>What is a $ doing *here*???</a:t>
            </a:r>
            <a:r>
              <a:rPr lang="en-US" altLang="zh-TW" sz="2500" dirty="0"/>
              <a:t/>
            </a:r>
            <a:br>
              <a:rPr lang="en-US" altLang="zh-TW" sz="2500" dirty="0"/>
            </a:br>
            <a:endParaRPr lang="en-US" altLang="zh-TW" sz="1100" dirty="0"/>
          </a:p>
          <a:p>
            <a:pPr marL="0" indent="0" eaLnBrk="1" hangingPunct="1">
              <a:lnSpc>
                <a:spcPct val="90000"/>
              </a:lnSpc>
              <a:buFontTx/>
              <a:buNone/>
            </a:pPr>
            <a:r>
              <a:rPr lang="en-US" altLang="zh-TW" sz="2500" i="1" dirty="0"/>
              <a:t>Almost all</a:t>
            </a:r>
            <a:r>
              <a:rPr lang="en-US" altLang="zh-TW" sz="2500" dirty="0"/>
              <a:t>? Well the "!" symbol </a:t>
            </a:r>
            <a:r>
              <a:rPr lang="en-US" altLang="zh-TW" sz="2500" i="1" dirty="0"/>
              <a:t>may</a:t>
            </a:r>
            <a:r>
              <a:rPr lang="en-US" altLang="zh-TW" sz="2500" dirty="0"/>
              <a:t> still get expanded:</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Hi!''Hi</a:t>
            </a:r>
            <a:r>
              <a:rPr lang="en-US" altLang="zh-TW" sz="2500" b="1" dirty="0">
                <a:latin typeface="Courier"/>
              </a:rPr>
              <a:t>!'</a:t>
            </a:r>
            <a:r>
              <a:rPr lang="en-US" altLang="zh-TW" sz="2500" dirty="0"/>
              <a:t/>
            </a:r>
            <a:br>
              <a:rPr lang="en-US" altLang="zh-TW" sz="2500" dirty="0"/>
            </a:br>
            <a:r>
              <a:rPr lang="en-US" altLang="zh-TW" sz="2500" dirty="0">
                <a:latin typeface="Courier"/>
              </a:rPr>
              <a:t>Hi! </a:t>
            </a:r>
            <a:r>
              <a:rPr lang="en-US" altLang="zh-TW" sz="2500" dirty="0" err="1">
                <a:latin typeface="Courier"/>
              </a:rPr>
              <a:t>Hi!Hi</a:t>
            </a:r>
            <a:r>
              <a:rPr lang="en-US" altLang="zh-TW" sz="2500" dirty="0">
                <a:latin typeface="Courier"/>
              </a:rPr>
              <a:t>!</a:t>
            </a:r>
          </a:p>
          <a:p>
            <a:pPr marL="0" indent="0" eaLnBrk="1" hangingPunct="1">
              <a:lnSpc>
                <a:spcPct val="90000"/>
              </a:lnSpc>
              <a:buNone/>
            </a:pPr>
            <a:r>
              <a:rPr lang="en-US" altLang="zh-TW" sz="2500" dirty="0"/>
              <a:t>%</a:t>
            </a:r>
            <a:r>
              <a:rPr lang="en-US" altLang="zh-TW" sz="2500" dirty="0">
                <a:latin typeface="Courier"/>
              </a:rPr>
              <a:t> </a:t>
            </a:r>
            <a:r>
              <a:rPr lang="en-US" altLang="zh-TW" sz="2500" b="1" dirty="0">
                <a:latin typeface="Courier"/>
              </a:rPr>
              <a:t>echo 'Hi! </a:t>
            </a:r>
            <a:r>
              <a:rPr lang="en-US" altLang="zh-TW" sz="2500" b="1" dirty="0" err="1">
                <a:latin typeface="Courier"/>
              </a:rPr>
              <a:t>Hi</a:t>
            </a:r>
            <a:r>
              <a:rPr lang="en-US" altLang="zh-TW" sz="2500" b="1" dirty="0" err="1">
                <a:solidFill>
                  <a:srgbClr val="FF0000"/>
                </a:solidFill>
                <a:latin typeface="Courier"/>
              </a:rPr>
              <a:t>!</a:t>
            </a:r>
            <a:r>
              <a:rPr lang="en-US" altLang="zh-TW" sz="2500" b="1" dirty="0" err="1">
                <a:solidFill>
                  <a:srgbClr val="0033CC"/>
                </a:solidFill>
                <a:latin typeface="Courier"/>
              </a:rPr>
              <a:t>Hi</a:t>
            </a:r>
            <a:r>
              <a:rPr lang="en-US" altLang="zh-TW" sz="2500" b="1" dirty="0">
                <a:solidFill>
                  <a:srgbClr val="0033CC"/>
                </a:solidFill>
                <a:latin typeface="Courier"/>
              </a:rPr>
              <a:t>!</a:t>
            </a:r>
            <a:r>
              <a:rPr lang="en-US" altLang="zh-TW" sz="2500" b="1" dirty="0">
                <a:latin typeface="Courier"/>
              </a:rPr>
              <a:t>'</a:t>
            </a:r>
          </a:p>
          <a:p>
            <a:pPr marL="0" indent="0" eaLnBrk="1" hangingPunct="1">
              <a:lnSpc>
                <a:spcPct val="90000"/>
              </a:lnSpc>
              <a:buNone/>
            </a:pPr>
            <a:r>
              <a:rPr lang="en-US" altLang="zh-TW" sz="2500" dirty="0">
                <a:solidFill>
                  <a:srgbClr val="0033CC"/>
                </a:solidFill>
                <a:latin typeface="Courier"/>
              </a:rPr>
              <a:t>Hi!</a:t>
            </a:r>
            <a:r>
              <a:rPr lang="en-US" altLang="zh-TW" sz="2500" dirty="0">
                <a:latin typeface="Courier"/>
              </a:rPr>
              <a:t>: event not found.</a:t>
            </a:r>
            <a:br>
              <a:rPr lang="en-US" altLang="zh-TW" sz="2500" dirty="0">
                <a:latin typeface="Courier"/>
              </a:rPr>
            </a:br>
            <a:r>
              <a:rPr lang="en-US" altLang="zh-TW" sz="2500" dirty="0"/>
              <a:t/>
            </a:r>
            <a:br>
              <a:rPr lang="en-US" altLang="zh-TW" sz="2500" dirty="0"/>
            </a:br>
            <a:endParaRPr lang="en-US" altLang="zh-TW" sz="1100" dirty="0"/>
          </a:p>
          <a:p>
            <a:pPr marL="0" indent="0" eaLnBrk="1" hangingPunct="1">
              <a:lnSpc>
                <a:spcPct val="90000"/>
              </a:lnSpc>
              <a:buNone/>
            </a:pPr>
            <a:endParaRPr lang="en-US" altLang="zh-TW" sz="2500" dirty="0"/>
          </a:p>
          <a:p>
            <a:pPr marL="0" indent="0" eaLnBrk="1" hangingPunct="1">
              <a:lnSpc>
                <a:spcPct val="90000"/>
              </a:lnSpc>
            </a:pPr>
            <a:endParaRPr lang="en-US" altLang="zh-TW" sz="2500" dirty="0"/>
          </a:p>
          <a:p>
            <a:pPr marL="0" indent="0" eaLnBrk="1" hangingPunct="1">
              <a:lnSpc>
                <a:spcPct val="90000"/>
              </a:lnSpc>
            </a:pPr>
            <a:endParaRPr lang="en-US" altLang="zh-TW" sz="2500" dirty="0"/>
          </a:p>
        </p:txBody>
      </p:sp>
      <p:cxnSp>
        <p:nvCxnSpPr>
          <p:cNvPr id="3" name="Straight Arrow Connector 2"/>
          <p:cNvCxnSpPr/>
          <p:nvPr/>
        </p:nvCxnSpPr>
        <p:spPr bwMode="auto">
          <a:xfrm flipH="1">
            <a:off x="1219200" y="3886200"/>
            <a:ext cx="4876800" cy="1066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 name="Rounded Rectangular Callout 1"/>
          <p:cNvSpPr/>
          <p:nvPr/>
        </p:nvSpPr>
        <p:spPr bwMode="auto">
          <a:xfrm>
            <a:off x="4572000" y="5334000"/>
            <a:ext cx="4572000" cy="304800"/>
          </a:xfrm>
          <a:prstGeom prst="wedgeRoundRectCallout">
            <a:avLst>
              <a:gd name="adj1" fmla="val -57961"/>
              <a:gd name="adj2" fmla="val 17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b="0" dirty="0">
                <a:solidFill>
                  <a:srgbClr val="000000"/>
                </a:solidFill>
                <a:latin typeface="Arial" charset="0"/>
                <a:ea typeface="新細明體" charset="-120"/>
                <a:cs typeface="Arial" pitchFamily="34" charset="0"/>
              </a:rPr>
              <a:t>Worked. A space and ' came after the “!”.</a:t>
            </a:r>
          </a:p>
        </p:txBody>
      </p:sp>
      <p:sp>
        <p:nvSpPr>
          <p:cNvPr id="6" name="Rounded Rectangular Callout 5"/>
          <p:cNvSpPr/>
          <p:nvPr/>
        </p:nvSpPr>
        <p:spPr bwMode="auto">
          <a:xfrm>
            <a:off x="4572000" y="5638800"/>
            <a:ext cx="4572000" cy="1219200"/>
          </a:xfrm>
          <a:prstGeom prst="wedgeRoundRectCallout">
            <a:avLst>
              <a:gd name="adj1" fmla="val -65745"/>
              <a:gd name="adj2" fmla="val 72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b="0" dirty="0" smtClean="0">
                <a:solidFill>
                  <a:srgbClr val="000000"/>
                </a:solidFill>
                <a:latin typeface="Arial" charset="0"/>
                <a:ea typeface="新細明體" charset="-120"/>
                <a:cs typeface="Arial" pitchFamily="34" charset="0"/>
              </a:rPr>
              <a:t>Failed. Because </a:t>
            </a:r>
            <a:r>
              <a:rPr lang="en-US" b="0" dirty="0">
                <a:solidFill>
                  <a:srgbClr val="000000"/>
                </a:solidFill>
                <a:latin typeface="Arial" charset="0"/>
                <a:ea typeface="新細明體" charset="-120"/>
                <a:cs typeface="Arial" pitchFamily="34" charset="0"/>
              </a:rPr>
              <a:t>the “</a:t>
            </a:r>
            <a:r>
              <a:rPr lang="en-US" dirty="0">
                <a:solidFill>
                  <a:srgbClr val="0033CC"/>
                </a:solidFill>
                <a:latin typeface="Arial" charset="0"/>
                <a:ea typeface="新細明體" charset="-120"/>
                <a:cs typeface="Arial" pitchFamily="34" charset="0"/>
              </a:rPr>
              <a:t>Hi!</a:t>
            </a:r>
            <a:r>
              <a:rPr lang="en-US" b="0" dirty="0">
                <a:solidFill>
                  <a:srgbClr val="000000"/>
                </a:solidFill>
                <a:latin typeface="Arial" charset="0"/>
                <a:ea typeface="新細明體" charset="-120"/>
                <a:cs typeface="Arial" pitchFamily="34" charset="0"/>
              </a:rPr>
              <a:t>” after the “</a:t>
            </a:r>
            <a:r>
              <a:rPr lang="en-US" dirty="0">
                <a:solidFill>
                  <a:srgbClr val="FF0000"/>
                </a:solidFill>
                <a:latin typeface="Arial" charset="0"/>
                <a:ea typeface="新細明體" charset="-120"/>
                <a:cs typeface="Arial" pitchFamily="34" charset="0"/>
              </a:rPr>
              <a:t>!</a:t>
            </a:r>
            <a:r>
              <a:rPr lang="en-US" b="0" dirty="0">
                <a:solidFill>
                  <a:srgbClr val="000000"/>
                </a:solidFill>
                <a:latin typeface="Arial" charset="0"/>
                <a:ea typeface="新細明體" charset="-120"/>
                <a:cs typeface="Arial" pitchFamily="34" charset="0"/>
              </a:rPr>
              <a:t>” was interpreted as a request to rerun the last command which began with “Hi!”. (But it couldn’t be found in the history. So: error.)</a:t>
            </a:r>
          </a:p>
        </p:txBody>
      </p:sp>
    </p:spTree>
    <p:extLst>
      <p:ext uri="{BB962C8B-B14F-4D97-AF65-F5344CB8AC3E}">
        <p14:creationId xmlns:p14="http://schemas.microsoft.com/office/powerpoint/2010/main" val="14086036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5939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a:t>% </a:t>
            </a:r>
            <a:r>
              <a:rPr lang="en-US" altLang="zh-TW" sz="3000" b="1"/>
              <a:t>echo "Is your path $PATH?"</a:t>
            </a:r>
            <a:r>
              <a:rPr lang="en-US" altLang="zh-TW" sz="3000"/>
              <a:t/>
            </a:r>
            <a:br>
              <a:rPr lang="en-US" altLang="zh-TW" sz="3000"/>
            </a:br>
            <a:r>
              <a:rPr lang="en-US" altLang="zh-TW" sz="3000"/>
              <a:t>Is your path /usr/local/bin:/usr/bin:…?</a:t>
            </a:r>
            <a:br>
              <a:rPr lang="en-US" altLang="zh-TW" sz="3000"/>
            </a:br>
            <a:r>
              <a:rPr lang="en-US" altLang="zh-TW" sz="3000"/>
              <a:t>% </a:t>
            </a:r>
            <a:r>
              <a:rPr lang="en-US" altLang="zh-TW" sz="3000" b="1"/>
              <a:t>echo "Your current directory is `pwd`"</a:t>
            </a:r>
            <a:r>
              <a:rPr lang="en-US" altLang="zh-TW" sz="3000"/>
              <a:t/>
            </a:r>
            <a:br>
              <a:rPr lang="en-US" altLang="zh-TW" sz="3000"/>
            </a:br>
            <a:r>
              <a:rPr lang="en-US" altLang="zh-TW" sz="3000"/>
              <a:t>Your current directory is /home/Cse</a:t>
            </a:r>
          </a:p>
          <a:p>
            <a:pPr marL="0" indent="0" eaLnBrk="1" hangingPunct="1">
              <a:lnSpc>
                <a:spcPct val="80000"/>
              </a:lnSpc>
              <a:buFontTx/>
              <a:buNone/>
            </a:pPr>
            <a:r>
              <a:rPr lang="en-US" altLang="zh-TW" sz="1500"/>
              <a:t/>
            </a:r>
            <a:br>
              <a:rPr lang="en-US" altLang="zh-TW" sz="1500"/>
            </a:br>
            <a:r>
              <a:rPr lang="en-US" altLang="zh-TW" sz="3000">
                <a:solidFill>
                  <a:schemeClr val="bg1"/>
                </a:solidFill>
              </a:rPr>
              <a:t>Once you learn the difference between single quotes and double quotes, you will have mastered a very useful skill. </a:t>
            </a:r>
          </a:p>
          <a:p>
            <a:pPr marL="0" indent="0" eaLnBrk="1" hangingPunct="1">
              <a:lnSpc>
                <a:spcPct val="80000"/>
              </a:lnSpc>
              <a:buFontTx/>
              <a:buNone/>
            </a:pPr>
            <a:r>
              <a:rPr lang="en-US" altLang="zh-TW" sz="1500">
                <a:solidFill>
                  <a:schemeClr val="bg1"/>
                </a:solidFill>
              </a:rPr>
              <a:t/>
            </a:r>
            <a:br>
              <a:rPr lang="en-US" altLang="zh-TW" sz="1500">
                <a:solidFill>
                  <a:schemeClr val="bg1"/>
                </a:solidFill>
              </a:rPr>
            </a:br>
            <a:r>
              <a:rPr lang="en-US" altLang="zh-TW" sz="3000">
                <a:solidFill>
                  <a:schemeClr val="bg1"/>
                </a:solidFill>
              </a:rPr>
              <a:t>It's not hard:</a:t>
            </a:r>
          </a:p>
          <a:p>
            <a:pPr marL="0" indent="0" eaLnBrk="1" hangingPunct="1">
              <a:lnSpc>
                <a:spcPct val="80000"/>
              </a:lnSpc>
              <a:buFontTx/>
              <a:buNone/>
            </a:pPr>
            <a:r>
              <a:rPr lang="en-US" altLang="zh-TW" sz="3000">
                <a:solidFill>
                  <a:schemeClr val="bg1"/>
                </a:solidFill>
              </a:rPr>
              <a:t> The single quotes are stronger than double quotes. </a:t>
            </a:r>
          </a:p>
          <a:p>
            <a:pPr marL="0" indent="0" eaLnBrk="1" hangingPunct="1">
              <a:lnSpc>
                <a:spcPct val="80000"/>
              </a:lnSpc>
              <a:buFontTx/>
              <a:buNone/>
            </a:pPr>
            <a:r>
              <a:rPr lang="en-US" altLang="zh-TW" sz="3000">
                <a:solidFill>
                  <a:schemeClr val="bg1"/>
                </a:solidFill>
              </a:rPr>
              <a:t> And the backslash is the strongest of all.</a:t>
            </a:r>
          </a:p>
        </p:txBody>
      </p:sp>
    </p:spTree>
    <p:extLst>
      <p:ext uri="{BB962C8B-B14F-4D97-AF65-F5344CB8AC3E}">
        <p14:creationId xmlns:p14="http://schemas.microsoft.com/office/powerpoint/2010/main" val="10573680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041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chemeClr val="bg1"/>
                </a:solidFill>
              </a:rPr>
              <a:t>It's not hard:</a:t>
            </a:r>
          </a:p>
          <a:p>
            <a:pPr marL="0" indent="0" eaLnBrk="1" hangingPunct="1">
              <a:lnSpc>
                <a:spcPct val="80000"/>
              </a:lnSpc>
              <a:buFontTx/>
              <a:buNone/>
            </a:pPr>
            <a:r>
              <a:rPr lang="en-US" altLang="zh-TW" sz="3000" dirty="0">
                <a:solidFill>
                  <a:schemeClr val="bg1"/>
                </a:solidFill>
              </a:rPr>
              <a:t> The single quotes are stronger than double quotes. </a:t>
            </a:r>
          </a:p>
          <a:p>
            <a:pPr marL="0" indent="0" eaLnBrk="1" hangingPunct="1">
              <a:lnSpc>
                <a:spcPct val="80000"/>
              </a:lnSpc>
              <a:buFontTx/>
              <a:buNone/>
            </a:pPr>
            <a:r>
              <a:rPr lang="en-US" altLang="zh-TW" sz="3000" dirty="0">
                <a:solidFill>
                  <a:schemeClr val="bg1"/>
                </a:solidFill>
              </a:rPr>
              <a:t> And the backslash is the strongest of all.</a:t>
            </a:r>
          </a:p>
        </p:txBody>
      </p:sp>
    </p:spTree>
    <p:extLst>
      <p:ext uri="{BB962C8B-B14F-4D97-AF65-F5344CB8AC3E}">
        <p14:creationId xmlns:p14="http://schemas.microsoft.com/office/powerpoint/2010/main" val="31418033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The "</a:t>
            </a:r>
          </a:p>
        </p:txBody>
      </p:sp>
      <p:sp>
        <p:nvSpPr>
          <p:cNvPr id="6144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3000" dirty="0"/>
              <a:t>Sometimes you want a weaker type of quoting: one that leaves symbols like "*" or "?" alone, but still expands variables and does command substitution: </a:t>
            </a:r>
          </a:p>
          <a:p>
            <a:pPr marL="0" indent="0" eaLnBrk="1" hangingPunct="1">
              <a:lnSpc>
                <a:spcPct val="80000"/>
              </a:lnSpc>
              <a:buFontTx/>
              <a:buNone/>
            </a:pPr>
            <a:r>
              <a:rPr lang="en-US" altLang="zh-TW" sz="3000" dirty="0"/>
              <a:t>% </a:t>
            </a:r>
            <a:r>
              <a:rPr lang="en-US" altLang="zh-TW" sz="3000" b="1" dirty="0"/>
              <a:t>echo "Is your path $PATH?"</a:t>
            </a:r>
            <a:r>
              <a:rPr lang="en-US" altLang="zh-TW" sz="3000" dirty="0"/>
              <a:t/>
            </a:r>
            <a:br>
              <a:rPr lang="en-US" altLang="zh-TW" sz="3000" dirty="0"/>
            </a:br>
            <a:r>
              <a:rPr lang="en-US" altLang="zh-TW" sz="3000" dirty="0"/>
              <a:t>Is your path /</a:t>
            </a:r>
            <a:r>
              <a:rPr lang="en-US" altLang="zh-TW" sz="3000" dirty="0" err="1"/>
              <a:t>usr</a:t>
            </a:r>
            <a:r>
              <a:rPr lang="en-US" altLang="zh-TW" sz="3000" dirty="0"/>
              <a:t>/local/bin:/</a:t>
            </a:r>
            <a:r>
              <a:rPr lang="en-US" altLang="zh-TW" sz="3000" dirty="0" err="1"/>
              <a:t>usr</a:t>
            </a:r>
            <a:r>
              <a:rPr lang="en-US" altLang="zh-TW" sz="3000" dirty="0"/>
              <a:t>/bin:…?</a:t>
            </a:r>
            <a:br>
              <a:rPr lang="en-US" altLang="zh-TW" sz="3000" dirty="0"/>
            </a:br>
            <a:r>
              <a:rPr lang="en-US" altLang="zh-TW" sz="3000" dirty="0"/>
              <a:t>% </a:t>
            </a:r>
            <a:r>
              <a:rPr lang="en-US" altLang="zh-TW" sz="3000" b="1" dirty="0"/>
              <a:t>echo "Your current directory is `</a:t>
            </a:r>
            <a:r>
              <a:rPr lang="en-US" altLang="zh-TW" sz="3000" b="1" dirty="0" err="1"/>
              <a:t>pwd</a:t>
            </a:r>
            <a:r>
              <a:rPr lang="en-US" altLang="zh-TW" sz="3000" b="1" dirty="0"/>
              <a:t>`"</a:t>
            </a:r>
            <a:r>
              <a:rPr lang="en-US" altLang="zh-TW" sz="3000" dirty="0"/>
              <a:t/>
            </a:r>
            <a:br>
              <a:rPr lang="en-US" altLang="zh-TW" sz="3000" dirty="0"/>
            </a:br>
            <a:r>
              <a:rPr lang="en-US" altLang="zh-TW" sz="3000" dirty="0"/>
              <a:t>Your current directory is /home/</a:t>
            </a:r>
            <a:r>
              <a:rPr lang="en-US" altLang="zh-TW" sz="3000" dirty="0" err="1"/>
              <a:t>Cse</a:t>
            </a:r>
            <a:endParaRPr lang="en-US" altLang="zh-TW" sz="3000" dirty="0"/>
          </a:p>
          <a:p>
            <a:pPr marL="0" indent="0" eaLnBrk="1" hangingPunct="1">
              <a:lnSpc>
                <a:spcPct val="80000"/>
              </a:lnSpc>
              <a:buFontTx/>
              <a:buNone/>
            </a:pPr>
            <a:r>
              <a:rPr lang="en-US" altLang="zh-TW" sz="1500" dirty="0"/>
              <a:t/>
            </a:r>
            <a:br>
              <a:rPr lang="en-US" altLang="zh-TW" sz="1500" dirty="0"/>
            </a:br>
            <a:r>
              <a:rPr lang="en-US" altLang="zh-TW" sz="3000" dirty="0"/>
              <a:t>Once you learn the difference between single quotes and double quotes, you will have mastered a very useful skill. </a:t>
            </a:r>
          </a:p>
          <a:p>
            <a:pPr marL="0" indent="0" eaLnBrk="1" hangingPunct="1">
              <a:lnSpc>
                <a:spcPct val="80000"/>
              </a:lnSpc>
              <a:buFontTx/>
              <a:buNone/>
            </a:pPr>
            <a:r>
              <a:rPr lang="en-US" altLang="zh-TW" sz="1500" dirty="0"/>
              <a:t/>
            </a:r>
            <a:br>
              <a:rPr lang="en-US" altLang="zh-TW" sz="1500" dirty="0"/>
            </a:br>
            <a:r>
              <a:rPr lang="en-US" altLang="zh-TW" sz="3000" dirty="0">
                <a:solidFill>
                  <a:srgbClr val="FF0000"/>
                </a:solidFill>
              </a:rPr>
              <a:t>It's not hard:</a:t>
            </a:r>
          </a:p>
          <a:p>
            <a:pPr marL="0" indent="0" eaLnBrk="1" hangingPunct="1">
              <a:lnSpc>
                <a:spcPct val="80000"/>
              </a:lnSpc>
              <a:buFontTx/>
              <a:buNone/>
            </a:pPr>
            <a:r>
              <a:rPr lang="en-US" altLang="zh-TW" sz="3000" dirty="0">
                <a:solidFill>
                  <a:srgbClr val="FF0000"/>
                </a:solidFill>
              </a:rPr>
              <a:t> The single quotes are stronger than double quotes. </a:t>
            </a:r>
          </a:p>
          <a:p>
            <a:pPr marL="0" indent="0" eaLnBrk="1" hangingPunct="1">
              <a:lnSpc>
                <a:spcPct val="80000"/>
              </a:lnSpc>
              <a:buFontTx/>
              <a:buNone/>
            </a:pPr>
            <a:r>
              <a:rPr lang="en-US" altLang="zh-TW" sz="3000" dirty="0">
                <a:solidFill>
                  <a:srgbClr val="FF0000"/>
                </a:solidFill>
              </a:rPr>
              <a:t> And the backslash is the strongest of all.</a:t>
            </a:r>
          </a:p>
        </p:txBody>
      </p:sp>
    </p:spTree>
    <p:extLst>
      <p:ext uri="{BB962C8B-B14F-4D97-AF65-F5344CB8AC3E}">
        <p14:creationId xmlns:p14="http://schemas.microsoft.com/office/powerpoint/2010/main" val="10445593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11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endParaRPr lang="en-US" altLang="zh-TW"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9655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457200" y="0"/>
            <a:ext cx="8229600" cy="990600"/>
          </a:xfrm>
        </p:spPr>
        <p:txBody>
          <a:bodyPr/>
          <a:lstStyle/>
          <a:p>
            <a:pPr eaLnBrk="1" hangingPunct="1"/>
            <a:r>
              <a:rPr lang="en-US" altLang="zh-TW">
                <a:solidFill>
                  <a:srgbClr val="0033CC"/>
                </a:solidFill>
              </a:rPr>
              <a:t>Quotes Within Quotes</a:t>
            </a:r>
          </a:p>
        </p:txBody>
      </p:sp>
      <p:sp>
        <p:nvSpPr>
          <p:cNvPr id="62467" name="Content Placeholder 2"/>
          <p:cNvSpPr>
            <a:spLocks noGrp="1"/>
          </p:cNvSpPr>
          <p:nvPr>
            <p:ph idx="4294967295"/>
          </p:nvPr>
        </p:nvSpPr>
        <p:spPr>
          <a:xfrm>
            <a:off x="152400" y="1066800"/>
            <a:ext cx="8839200" cy="5562600"/>
          </a:xfrm>
        </p:spPr>
        <p:txBody>
          <a:bodyPr/>
          <a:lstStyle/>
          <a:p>
            <a:pPr marL="0" indent="0" eaLnBrk="1" hangingPunct="1">
              <a:lnSpc>
                <a:spcPct val="90000"/>
              </a:lnSpc>
              <a:buFontTx/>
              <a:buNone/>
            </a:pPr>
            <a:r>
              <a:rPr lang="en-US" altLang="zh-TW" sz="2800" dirty="0">
                <a:solidFill>
                  <a:schemeClr val="bg1">
                    <a:lumMod val="50000"/>
                  </a:schemeClr>
                </a:solidFill>
              </a:rPr>
              <a:t>Having two types of quotes (three if you count the backslash) might seem confusing, but it provides you with the flexibility to express what you want to. </a:t>
            </a:r>
          </a:p>
          <a:p>
            <a:pPr marL="0" indent="0" eaLnBrk="1" hangingPunct="1">
              <a:lnSpc>
                <a:spcPct val="90000"/>
              </a:lnSpc>
              <a:spcBef>
                <a:spcPct val="60000"/>
              </a:spcBef>
              <a:buFontTx/>
              <a:buNone/>
            </a:pPr>
            <a:r>
              <a:rPr lang="en-US" altLang="zh-TW" sz="2800" dirty="0">
                <a:solidFill>
                  <a:schemeClr val="bg1">
                    <a:lumMod val="50000"/>
                  </a:schemeClr>
                </a:solidFill>
              </a:rPr>
              <a:t>You can put either type of quotes inside of the other.</a:t>
            </a:r>
          </a:p>
          <a:p>
            <a:pPr marL="0" indent="0" eaLnBrk="1" hangingPunct="1">
              <a:lnSpc>
                <a:spcPct val="90000"/>
              </a:lnSpc>
              <a:spcBef>
                <a:spcPct val="60000"/>
              </a:spcBef>
              <a:buFontTx/>
              <a:buNone/>
            </a:pPr>
            <a:r>
              <a:rPr lang="en-US" altLang="zh-TW" sz="2800" dirty="0">
                <a:solidFill>
                  <a:srgbClr val="FF0000"/>
                </a:solidFill>
              </a:rPr>
              <a:t>If you want to quote a single quote, use double quotes around it. To quote a double quote, use single quotes: </a:t>
            </a:r>
          </a:p>
          <a:p>
            <a:pPr marL="0" indent="0" eaLnBrk="1" hangingPunct="1">
              <a:lnSpc>
                <a:spcPct val="90000"/>
              </a:lnSpc>
              <a:buFontTx/>
              <a:buNone/>
            </a:pP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"Isn't it easy to get a single quote?"</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Isn't it easy to get a single quote?</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r>
              <a:rPr lang="en-US" altLang="zh-TW" sz="3000" dirty="0">
                <a:latin typeface="High Tower Text" pitchFamily="18" charset="0"/>
              </a:rPr>
              <a:t> </a:t>
            </a:r>
            <a:r>
              <a:rPr lang="en-US" altLang="zh-TW" sz="3000" b="1" dirty="0">
                <a:latin typeface="High Tower Text" pitchFamily="18" charset="0"/>
              </a:rPr>
              <a:t>echo 'And I replied, "Double quotes are easy too."' </a:t>
            </a:r>
            <a:r>
              <a:rPr lang="en-US" altLang="zh-TW" sz="3000" dirty="0">
                <a:latin typeface="High Tower Text" pitchFamily="18" charset="0"/>
              </a:rPr>
              <a:t/>
            </a:r>
            <a:br>
              <a:rPr lang="en-US" altLang="zh-TW" sz="3000" dirty="0">
                <a:latin typeface="High Tower Text" pitchFamily="18" charset="0"/>
              </a:rPr>
            </a:br>
            <a:r>
              <a:rPr lang="en-US" altLang="zh-TW" sz="3000" dirty="0">
                <a:latin typeface="High Tower Text" pitchFamily="18" charset="0"/>
              </a:rPr>
              <a:t>And I replied, "Double quotes are easy too."</a:t>
            </a:r>
            <a:br>
              <a:rPr lang="en-US" altLang="zh-TW" sz="3000" dirty="0">
                <a:latin typeface="High Tower Text" pitchFamily="18" charset="0"/>
              </a:rPr>
            </a:br>
            <a:r>
              <a:rPr lang="en-US" altLang="zh-TW"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53299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3491"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t>One problem people have is including the same quotes within quotes. Many expect the following to work: </a:t>
            </a:r>
          </a:p>
          <a:p>
            <a:pPr marL="0" indent="0" eaLnBrk="1" hangingPunct="1">
              <a:lnSpc>
                <a:spcPct val="80000"/>
              </a:lnSpc>
              <a:buFontTx/>
              <a:buNone/>
            </a:pPr>
            <a:r>
              <a:rPr lang="en-US" altLang="zh-TW" sz="2500" dirty="0">
                <a:latin typeface="High Tower Text" pitchFamily="18" charset="0"/>
              </a:rPr>
              <a:t>echo "The word for today is \"Happy\"" 	</a:t>
            </a:r>
            <a:r>
              <a:rPr lang="en-US" altLang="zh-TW" sz="2500" dirty="0">
                <a:solidFill>
                  <a:srgbClr val="CC3300"/>
                </a:solidFill>
                <a:cs typeface="Arial" pitchFamily="34" charset="0"/>
              </a:rPr>
              <a:t>← What is the output?</a:t>
            </a:r>
            <a:r>
              <a:rPr lang="en-US" altLang="zh-TW" sz="2500" dirty="0">
                <a:cs typeface="Arial" pitchFamily="34" charset="0"/>
              </a:rPr>
              <a:t> </a:t>
            </a:r>
            <a:r>
              <a:rPr lang="en-US" altLang="zh-TW" sz="2500" dirty="0">
                <a:latin typeface="High Tower Text" pitchFamily="18" charset="0"/>
              </a:rPr>
              <a:t/>
            </a:r>
            <a:br>
              <a:rPr lang="en-US" altLang="zh-TW" sz="2500" dirty="0">
                <a:latin typeface="High Tower Text" pitchFamily="18" charset="0"/>
              </a:rPr>
            </a:br>
            <a:r>
              <a:rPr lang="en-US" altLang="zh-TW" sz="2500" dirty="0">
                <a:latin typeface="High Tower Text" pitchFamily="18" charset="0"/>
              </a:rPr>
              <a:t>echo 'Don\'t quote me'</a:t>
            </a:r>
            <a:r>
              <a:rPr lang="en-US" altLang="zh-TW" sz="2500" dirty="0"/>
              <a:t>			</a:t>
            </a:r>
            <a:r>
              <a:rPr lang="en-US" altLang="zh-TW" sz="2500" dirty="0">
                <a:solidFill>
                  <a:srgbClr val="CC3300"/>
                </a:solidFill>
              </a:rPr>
              <a:t>← What is the output?</a:t>
            </a:r>
            <a:r>
              <a:rPr lang="en-US" altLang="zh-TW" sz="2500" dirty="0"/>
              <a:t> </a:t>
            </a:r>
            <a:endParaRPr lang="en-US" altLang="zh-TW" sz="1400" dirty="0"/>
          </a:p>
          <a:p>
            <a:pPr marL="0" indent="0" eaLnBrk="1" hangingPunct="1">
              <a:lnSpc>
                <a:spcPct val="80000"/>
              </a:lnSpc>
              <a:buFontTx/>
              <a:buNone/>
            </a:pPr>
            <a:r>
              <a:rPr lang="en-US" altLang="zh-TW" sz="2500" dirty="0">
                <a:solidFill>
                  <a:schemeClr val="bg1"/>
                </a:solidFill>
              </a:rPr>
              <a:t>People are confused by this, because we think of strings in programming languages like C. These quotes are different. </a:t>
            </a:r>
          </a:p>
          <a:p>
            <a:pPr marL="0" indent="0" eaLnBrk="1" hangingPunct="1">
              <a:lnSpc>
                <a:spcPct val="80000"/>
              </a:lnSpc>
            </a:pPr>
            <a:r>
              <a:rPr lang="en-US" altLang="zh-TW" sz="2500" dirty="0">
                <a:solidFill>
                  <a:schemeClr val="bg1"/>
                </a:solidFill>
              </a:rPr>
              <a:t>  They just turn substitution on and off.  </a:t>
            </a:r>
          </a:p>
          <a:p>
            <a:pPr marL="0" indent="0" eaLnBrk="1" hangingPunct="1">
              <a:lnSpc>
                <a:spcPct val="80000"/>
              </a:lnSpc>
            </a:pPr>
            <a:r>
              <a:rPr lang="en-US" altLang="zh-TW" sz="2500" dirty="0">
                <a:solidFill>
                  <a:schemeClr val="bg1"/>
                </a:solidFill>
              </a:rPr>
              <a:t>  They do not indicate the starting and ending of a string. </a:t>
            </a:r>
          </a:p>
          <a:p>
            <a:pPr marL="0" indent="0" eaLnBrk="1" hangingPunct="1">
              <a:lnSpc>
                <a:spcPct val="80000"/>
              </a:lnSpc>
              <a:buFontTx/>
              <a:buNone/>
            </a:pPr>
            <a:endParaRPr lang="en-US" altLang="zh-TW" sz="1400" dirty="0">
              <a:solidFill>
                <a:schemeClr val="bg1"/>
              </a:solidFill>
            </a:endParaRPr>
          </a:p>
          <a:p>
            <a:pPr marL="0" indent="0" eaLnBrk="1" hangingPunct="1">
              <a:lnSpc>
                <a:spcPct val="80000"/>
              </a:lnSpc>
              <a:buFontTx/>
              <a:buNone/>
            </a:pPr>
            <a:r>
              <a:rPr lang="en-US" altLang="zh-TW" sz="2500" dirty="0">
                <a:solidFill>
                  <a:schemeClr val="bg1"/>
                </a:solidFill>
              </a:rPr>
              <a:t>Consider:</a:t>
            </a:r>
          </a:p>
          <a:p>
            <a:pPr marL="0" indent="0" eaLnBrk="1" hangingPunct="1">
              <a:lnSpc>
                <a:spcPct val="80000"/>
              </a:lnSpc>
              <a:buFontTx/>
              <a:buNone/>
            </a:pPr>
            <a:r>
              <a:rPr lang="en-US" altLang="zh-TW" sz="2500" dirty="0">
                <a:solidFill>
                  <a:schemeClr val="bg1"/>
                </a:solidFill>
                <a:latin typeface="High Tower Text" pitchFamily="18" charset="0"/>
              </a:rPr>
              <a:t>echo '' 					</a:t>
            </a:r>
            <a:r>
              <a:rPr lang="en-US" altLang="zh-TW" sz="2500" dirty="0">
                <a:solidFill>
                  <a:schemeClr val="bg1"/>
                </a:solidFill>
              </a:rPr>
              <a:t>← What is the output? </a:t>
            </a:r>
            <a:endParaRPr lang="en-US" altLang="zh-TW" sz="2500" dirty="0">
              <a:solidFill>
                <a:schemeClr val="bg1"/>
              </a:solidFill>
              <a:latin typeface="High Tower Text" pitchFamily="18" charset="0"/>
            </a:endParaRPr>
          </a:p>
          <a:p>
            <a:pPr marL="0" indent="0" eaLnBrk="1" hangingPunct="1">
              <a:lnSpc>
                <a:spcPct val="80000"/>
              </a:lnSpc>
              <a:buFontTx/>
              <a:buNone/>
            </a:pPr>
            <a:r>
              <a:rPr lang="en-US" altLang="zh-TW" sz="1200" dirty="0">
                <a:solidFill>
                  <a:schemeClr val="bg1"/>
                </a:solidFill>
              </a:rPr>
              <a:t/>
            </a:r>
            <a:br>
              <a:rPr lang="en-US" altLang="zh-TW" sz="1200" dirty="0">
                <a:solidFill>
                  <a:schemeClr val="bg1"/>
                </a:solidFill>
              </a:rPr>
            </a:br>
            <a:r>
              <a:rPr lang="en-US" altLang="zh-TW" sz="2500" dirty="0">
                <a:solidFill>
                  <a:schemeClr val="bg1"/>
                </a:solidFill>
              </a:rPr>
              <a:t>This is broken up into </a:t>
            </a:r>
            <a:r>
              <a:rPr lang="en-US" altLang="zh-TW" sz="2500" b="1" dirty="0">
                <a:solidFill>
                  <a:schemeClr val="bg1"/>
                </a:solidFill>
              </a:rPr>
              <a:t>three</a:t>
            </a:r>
            <a:r>
              <a:rPr lang="en-US" altLang="zh-TW" sz="2500" dirty="0">
                <a:solidFill>
                  <a:schemeClr val="bg1"/>
                </a:solidFill>
              </a:rPr>
              <a:t>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17600603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4515"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rgbClr val="808080"/>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rgbClr val="808080"/>
                </a:solidFill>
                <a:latin typeface="High Tower Text" pitchFamily="18" charset="0"/>
              </a:rPr>
              <a:t>echo "The word for today is \"Happy\""</a:t>
            </a:r>
            <a:br>
              <a:rPr lang="en-US" altLang="zh-TW" sz="2500" dirty="0">
                <a:solidFill>
                  <a:srgbClr val="808080"/>
                </a:solidFill>
                <a:latin typeface="High Tower Text" pitchFamily="18" charset="0"/>
              </a:rPr>
            </a:br>
            <a:r>
              <a:rPr lang="en-US" altLang="zh-TW" sz="2500" dirty="0">
                <a:solidFill>
                  <a:srgbClr val="808080"/>
                </a:solidFill>
                <a:latin typeface="High Tower Text" pitchFamily="18" charset="0"/>
              </a:rPr>
              <a:t>echo 'Don\'t quote me'</a:t>
            </a:r>
            <a:r>
              <a:rPr lang="en-US" altLang="zh-TW" sz="2500" dirty="0">
                <a:solidFill>
                  <a:srgbClr val="808080"/>
                </a:solidFill>
              </a:rPr>
              <a:t/>
            </a:r>
            <a:br>
              <a:rPr lang="en-US" altLang="zh-TW" sz="2500" dirty="0">
                <a:solidFill>
                  <a:srgbClr val="808080"/>
                </a:solidFill>
              </a:rPr>
            </a:br>
            <a:endParaRPr lang="en-US" altLang="zh-TW" sz="1400" dirty="0">
              <a:solidFill>
                <a:srgbClr val="808080"/>
              </a:solidFill>
            </a:endParaRPr>
          </a:p>
          <a:p>
            <a:pPr marL="0" indent="0" eaLnBrk="1" hangingPunct="1">
              <a:lnSpc>
                <a:spcPct val="80000"/>
              </a:lnSpc>
              <a:buFontTx/>
              <a:buNone/>
            </a:pPr>
            <a:r>
              <a:rPr lang="en-US" altLang="zh-TW" sz="2500" dirty="0"/>
              <a:t>People are confused by this, because we think of </a:t>
            </a:r>
            <a:r>
              <a:rPr lang="en-US" altLang="zh-TW" sz="2500" dirty="0">
                <a:solidFill>
                  <a:srgbClr val="CC3300"/>
                </a:solidFill>
              </a:rPr>
              <a:t>strings</a:t>
            </a:r>
            <a:r>
              <a:rPr lang="en-US" altLang="zh-TW" sz="2500" dirty="0"/>
              <a:t> in programming languages like C. These quotes are different. </a:t>
            </a:r>
          </a:p>
          <a:p>
            <a:pPr marL="0" indent="0" eaLnBrk="1" hangingPunct="1">
              <a:lnSpc>
                <a:spcPct val="80000"/>
              </a:lnSpc>
            </a:pPr>
            <a:r>
              <a:rPr lang="en-US" altLang="zh-TW" sz="2500" dirty="0"/>
              <a:t>  They just turn substitution </a:t>
            </a:r>
            <a:r>
              <a:rPr lang="en-US" altLang="zh-TW" sz="2500" dirty="0">
                <a:solidFill>
                  <a:srgbClr val="CC3300"/>
                </a:solidFill>
              </a:rPr>
              <a:t>on and off.</a:t>
            </a:r>
            <a:r>
              <a:rPr lang="en-US" altLang="zh-TW" sz="2500" dirty="0"/>
              <a:t>  </a:t>
            </a:r>
          </a:p>
          <a:p>
            <a:pPr marL="0" indent="0" eaLnBrk="1" hangingPunct="1">
              <a:lnSpc>
                <a:spcPct val="80000"/>
              </a:lnSpc>
            </a:pPr>
            <a:r>
              <a:rPr lang="en-US" altLang="zh-TW" sz="2500" dirty="0"/>
              <a:t>  </a:t>
            </a:r>
            <a:r>
              <a:rPr lang="en-US" altLang="zh-TW" sz="2500" dirty="0">
                <a:solidFill>
                  <a:srgbClr val="CC3300"/>
                </a:solidFill>
              </a:rPr>
              <a:t>They do not indicate the starting and ending of a string. </a:t>
            </a:r>
          </a:p>
          <a:p>
            <a:pPr marL="0" indent="0" eaLnBrk="1" hangingPunct="1">
              <a:lnSpc>
                <a:spcPct val="80000"/>
              </a:lnSpc>
              <a:buFontTx/>
              <a:buNone/>
            </a:pPr>
            <a:endParaRPr lang="en-US" altLang="zh-TW" sz="1400" dirty="0">
              <a:solidFill>
                <a:srgbClr val="CC3300"/>
              </a:solidFill>
            </a:endParaRPr>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smtClean="0">
                <a:latin typeface="High Tower Text" pitchFamily="18" charset="0"/>
              </a:rPr>
              <a:t>'</a:t>
            </a:r>
            <a:r>
              <a:rPr lang="en-US" altLang="zh-TW" sz="2500" dirty="0" err="1" smtClean="0">
                <a:latin typeface="High Tower Text" pitchFamily="18" charset="0"/>
              </a:rPr>
              <a:t>a'b"c</a:t>
            </a:r>
            <a:r>
              <a:rPr lang="en-US" altLang="zh-TW" sz="2500" dirty="0" smtClean="0">
                <a:latin typeface="High Tower Text" pitchFamily="18" charset="0"/>
              </a:rPr>
              <a:t>"</a:t>
            </a:r>
            <a:r>
              <a:rPr lang="en-US" altLang="zh-TW" sz="2500" dirty="0">
                <a:latin typeface="High Tower Text" pitchFamily="18" charset="0"/>
              </a:rPr>
              <a:t>					</a:t>
            </a:r>
            <a:r>
              <a:rPr lang="en-US" altLang="zh-TW" sz="2500" dirty="0">
                <a:solidFill>
                  <a:srgbClr val="CC3300"/>
                </a:solidFill>
                <a:cs typeface="Arial" pitchFamily="34" charset="0"/>
              </a:rPr>
              <a:t>← What is the output?</a:t>
            </a:r>
            <a:r>
              <a:rPr lang="en-US" altLang="zh-TW" sz="2500" dirty="0">
                <a:cs typeface="Arial" pitchFamily="34" charset="0"/>
              </a:rPr>
              <a:t> </a:t>
            </a:r>
            <a:endParaRPr lang="en-US" altLang="zh-TW" sz="2500" dirty="0">
              <a:latin typeface="High Tower Text" pitchFamily="18" charset="0"/>
            </a:endParaRPr>
          </a:p>
          <a:p>
            <a:pPr marL="0" indent="0" eaLnBrk="1" hangingPunct="1">
              <a:lnSpc>
                <a:spcPct val="80000"/>
              </a:lnSpc>
              <a:buFontTx/>
              <a:buNone/>
            </a:pPr>
            <a:endParaRPr lang="en-US" altLang="zh-TW" sz="2500" dirty="0">
              <a:latin typeface="High Tower Text" pitchFamily="18" charset="0"/>
            </a:endParaRPr>
          </a:p>
          <a:p>
            <a:pPr marL="0" indent="0" eaLnBrk="1" hangingPunct="1">
              <a:lnSpc>
                <a:spcPct val="80000"/>
              </a:lnSpc>
              <a:buFontTx/>
              <a:buNone/>
            </a:pPr>
            <a:r>
              <a:rPr lang="en-US" altLang="zh-TW" sz="1200" dirty="0"/>
              <a:t/>
            </a:r>
            <a:br>
              <a:rPr lang="en-US" altLang="zh-TW" sz="1200" dirty="0"/>
            </a:br>
            <a:r>
              <a:rPr lang="en-US" altLang="zh-TW" sz="2500" dirty="0">
                <a:solidFill>
                  <a:schemeClr val="bg1"/>
                </a:solidFill>
              </a:rPr>
              <a:t>This is broken up into three units. The first and last are quoted, and the middle is not. After quoting and substitution occurs, the three units are combined. </a:t>
            </a:r>
          </a:p>
          <a:p>
            <a:pPr marL="0" indent="0" eaLnBrk="1" hangingPunct="1">
              <a:lnSpc>
                <a:spcPct val="80000"/>
              </a:lnSpc>
              <a:buFontTx/>
              <a:buNone/>
            </a:pPr>
            <a:r>
              <a:rPr lang="en-US" altLang="zh-TW" sz="2500" dirty="0">
                <a:solidFill>
                  <a:schemeClr val="bg1"/>
                </a:solidFill>
              </a:rPr>
              <a:t>The middle can be a variable, for instance: echo 'a'$'</a:t>
            </a:r>
          </a:p>
        </p:txBody>
      </p:sp>
    </p:spTree>
    <p:extLst>
      <p:ext uri="{BB962C8B-B14F-4D97-AF65-F5344CB8AC3E}">
        <p14:creationId xmlns:p14="http://schemas.microsoft.com/office/powerpoint/2010/main" val="324533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6259"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6260" name="Straight Arrow Connector 4"/>
          <p:cNvCxnSpPr>
            <a:cxnSpLocks noChangeShapeType="1"/>
          </p:cNvCxnSpPr>
          <p:nvPr/>
        </p:nvCxnSpPr>
        <p:spPr bwMode="auto">
          <a:xfrm flipH="1" flipV="1">
            <a:off x="1600200" y="4038600"/>
            <a:ext cx="4419600" cy="53340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cxnSp>
        <p:nvCxnSpPr>
          <p:cNvPr id="96261" name="Straight Arrow Connector 7"/>
          <p:cNvCxnSpPr>
            <a:cxnSpLocks noChangeShapeType="1"/>
          </p:cNvCxnSpPr>
          <p:nvPr/>
        </p:nvCxnSpPr>
        <p:spPr bwMode="auto">
          <a:xfrm>
            <a:off x="2057400" y="2819400"/>
            <a:ext cx="1600200" cy="533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cxnSp>
        <p:nvCxnSpPr>
          <p:cNvPr id="96262" name="Straight Arrow Connector 10"/>
          <p:cNvCxnSpPr>
            <a:cxnSpLocks noChangeShapeType="1"/>
          </p:cNvCxnSpPr>
          <p:nvPr/>
        </p:nvCxnSpPr>
        <p:spPr bwMode="auto">
          <a:xfrm flipH="1">
            <a:off x="1600200" y="3581400"/>
            <a:ext cx="1905000" cy="152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764235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5539" name="Content Placeholder 2"/>
          <p:cNvSpPr>
            <a:spLocks noGrp="1"/>
          </p:cNvSpPr>
          <p:nvPr>
            <p:ph idx="4294967295"/>
          </p:nvPr>
        </p:nvSpPr>
        <p:spPr>
          <a:xfrm>
            <a:off x="152400" y="1066800"/>
            <a:ext cx="8839200" cy="5791200"/>
          </a:xfrm>
        </p:spPr>
        <p:txBody>
          <a:bodyPr/>
          <a:lstStyle/>
          <a:p>
            <a:pPr marL="0" indent="0" eaLnBrk="1" hangingPunct="1">
              <a:lnSpc>
                <a:spcPct val="80000"/>
              </a:lnSpc>
              <a:buFontTx/>
              <a:buNone/>
            </a:pPr>
            <a:r>
              <a:rPr lang="en-US" altLang="zh-TW" sz="2500" dirty="0">
                <a:solidFill>
                  <a:schemeClr val="bg2"/>
                </a:solidFill>
              </a:rPr>
              <a:t>One problem people have is including the same quotes within quotes. Many expect the following to work: </a:t>
            </a:r>
          </a:p>
          <a:p>
            <a:pPr marL="0" indent="0" eaLnBrk="1" hangingPunct="1">
              <a:lnSpc>
                <a:spcPct val="80000"/>
              </a:lnSpc>
              <a:buFontTx/>
              <a:buNone/>
            </a:pPr>
            <a:r>
              <a:rPr lang="en-US" altLang="zh-TW" sz="2500" dirty="0">
                <a:solidFill>
                  <a:schemeClr val="bg2"/>
                </a:solidFill>
                <a:latin typeface="High Tower Text" pitchFamily="18" charset="0"/>
              </a:rPr>
              <a:t>echo "The word for today is \"Happy\""  	</a:t>
            </a:r>
            <a:r>
              <a:rPr lang="en-US" altLang="zh-TW" sz="2500" dirty="0">
                <a:solidFill>
                  <a:schemeClr val="bg2"/>
                </a:solidFill>
                <a:cs typeface="Arial" pitchFamily="34" charset="0"/>
              </a:rPr>
              <a:t> </a:t>
            </a:r>
            <a:r>
              <a:rPr lang="en-US" altLang="zh-TW" sz="2500" dirty="0">
                <a:solidFill>
                  <a:schemeClr val="bg2"/>
                </a:solidFill>
                <a:latin typeface="High Tower Text" pitchFamily="18" charset="0"/>
              </a:rPr>
              <a:t/>
            </a:r>
            <a:br>
              <a:rPr lang="en-US" altLang="zh-TW" sz="2500" dirty="0">
                <a:solidFill>
                  <a:schemeClr val="bg2"/>
                </a:solidFill>
                <a:latin typeface="High Tower Text" pitchFamily="18" charset="0"/>
              </a:rPr>
            </a:br>
            <a:r>
              <a:rPr lang="en-US" altLang="zh-TW" sz="2500" dirty="0">
                <a:solidFill>
                  <a:schemeClr val="bg2"/>
                </a:solidFill>
                <a:latin typeface="High Tower Text" pitchFamily="18" charset="0"/>
              </a:rPr>
              <a:t>echo 'Don\'t quote me'</a:t>
            </a:r>
            <a:r>
              <a:rPr lang="en-US" altLang="zh-TW" sz="2500" dirty="0">
                <a:solidFill>
                  <a:schemeClr val="bg2"/>
                </a:solidFill>
              </a:rPr>
              <a:t>	</a:t>
            </a:r>
            <a:r>
              <a:rPr lang="en-US" altLang="zh-TW" sz="2500" dirty="0"/>
              <a:t>		</a:t>
            </a:r>
            <a:endParaRPr lang="en-US" altLang="zh-TW" sz="1400" dirty="0"/>
          </a:p>
          <a:p>
            <a:pPr marL="0" indent="0" eaLnBrk="1" hangingPunct="1">
              <a:lnSpc>
                <a:spcPct val="80000"/>
              </a:lnSpc>
              <a:buFontTx/>
              <a:buNone/>
            </a:pPr>
            <a:endParaRPr lang="en-US" altLang="zh-TW" sz="1100" dirty="0"/>
          </a:p>
          <a:p>
            <a:pPr marL="0" indent="0" eaLnBrk="1" hangingPunct="1">
              <a:lnSpc>
                <a:spcPct val="80000"/>
              </a:lnSpc>
              <a:buFontTx/>
              <a:buNone/>
            </a:pPr>
            <a:r>
              <a:rPr lang="en-US" altLang="zh-TW" sz="2500" dirty="0"/>
              <a:t>People are confused by this, because we think of strings in programming languages like C. These quotes are different. </a:t>
            </a:r>
          </a:p>
          <a:p>
            <a:pPr marL="0" indent="0" eaLnBrk="1" hangingPunct="1">
              <a:lnSpc>
                <a:spcPct val="80000"/>
              </a:lnSpc>
            </a:pPr>
            <a:r>
              <a:rPr lang="en-US" altLang="zh-TW" sz="2500" dirty="0"/>
              <a:t>  They just turn substitution on and off.  </a:t>
            </a:r>
          </a:p>
          <a:p>
            <a:pPr marL="0" indent="0" eaLnBrk="1" hangingPunct="1">
              <a:lnSpc>
                <a:spcPct val="80000"/>
              </a:lnSpc>
            </a:pPr>
            <a:r>
              <a:rPr lang="en-US" altLang="zh-TW" sz="2500" dirty="0"/>
              <a:t>  They do not indicate the starting and ending of a string. </a:t>
            </a:r>
          </a:p>
          <a:p>
            <a:pPr marL="0" indent="0" eaLnBrk="1" hangingPunct="1">
              <a:lnSpc>
                <a:spcPct val="80000"/>
              </a:lnSpc>
              <a:buFontTx/>
              <a:buNone/>
            </a:pPr>
            <a:endParaRPr lang="en-US" altLang="zh-TW" sz="1400" dirty="0"/>
          </a:p>
          <a:p>
            <a:pPr marL="0" indent="0" eaLnBrk="1" hangingPunct="1">
              <a:lnSpc>
                <a:spcPct val="80000"/>
              </a:lnSpc>
              <a:buFontTx/>
              <a:buNone/>
            </a:pPr>
            <a:r>
              <a:rPr lang="en-US" altLang="zh-TW" sz="2500" dirty="0"/>
              <a:t>Consider:</a:t>
            </a:r>
          </a:p>
          <a:p>
            <a:pPr marL="0" indent="0" eaLnBrk="1" hangingPunct="1">
              <a:lnSpc>
                <a:spcPct val="80000"/>
              </a:lnSpc>
              <a:buFontTx/>
              <a:buNone/>
            </a:pPr>
            <a:r>
              <a:rPr lang="en-US" altLang="zh-TW" sz="2500" dirty="0">
                <a:latin typeface="High Tower Text" pitchFamily="18" charset="0"/>
              </a:rPr>
              <a:t>echo '</a:t>
            </a:r>
            <a:r>
              <a:rPr lang="en-US" altLang="zh-TW" sz="2500" dirty="0" err="1">
                <a:solidFill>
                  <a:srgbClr val="CC3300"/>
                </a:solidFill>
                <a:latin typeface="High Tower Text" pitchFamily="18" charset="0"/>
              </a:rPr>
              <a:t>a</a:t>
            </a:r>
            <a:r>
              <a:rPr lang="en-US" altLang="zh-TW" sz="2500" dirty="0" err="1">
                <a:latin typeface="High Tower Text" pitchFamily="18" charset="0"/>
              </a:rPr>
              <a:t>'</a:t>
            </a:r>
            <a:r>
              <a:rPr lang="en-US" altLang="zh-TW" sz="2500" dirty="0" err="1">
                <a:solidFill>
                  <a:srgbClr val="3366CC"/>
                </a:solidFill>
                <a:latin typeface="High Tower Text" pitchFamily="18" charset="0"/>
              </a:rPr>
              <a:t>b</a:t>
            </a:r>
            <a:r>
              <a:rPr lang="en-US" altLang="zh-TW" sz="2500" dirty="0" err="1">
                <a:latin typeface="High Tower Text" pitchFamily="18" charset="0"/>
              </a:rPr>
              <a:t>"</a:t>
            </a:r>
            <a:r>
              <a:rPr lang="en-US" altLang="zh-TW" sz="2500" dirty="0" err="1">
                <a:solidFill>
                  <a:srgbClr val="008000"/>
                </a:solidFill>
                <a:latin typeface="High Tower Text" pitchFamily="18" charset="0"/>
              </a:rPr>
              <a:t>c</a:t>
            </a:r>
            <a:r>
              <a:rPr lang="en-US" altLang="zh-TW" sz="2500" dirty="0">
                <a:latin typeface="High Tower Text" pitchFamily="18" charset="0"/>
              </a:rPr>
              <a:t>" 					</a:t>
            </a:r>
          </a:p>
          <a:p>
            <a:pPr marL="0" indent="0" eaLnBrk="1" hangingPunct="1">
              <a:lnSpc>
                <a:spcPct val="80000"/>
              </a:lnSpc>
              <a:buFontTx/>
              <a:buNone/>
            </a:pPr>
            <a:r>
              <a:rPr lang="en-US" altLang="zh-TW" sz="1200" dirty="0"/>
              <a:t/>
            </a:r>
            <a:br>
              <a:rPr lang="en-US" altLang="zh-TW" sz="1200" dirty="0"/>
            </a:br>
            <a:r>
              <a:rPr lang="en-US" altLang="zh-TW" sz="2500" dirty="0"/>
              <a:t>This is broken up into </a:t>
            </a:r>
            <a:r>
              <a:rPr lang="en-US" altLang="zh-TW" sz="2500" b="1" dirty="0"/>
              <a:t>three</a:t>
            </a:r>
            <a:r>
              <a:rPr lang="en-US" altLang="zh-TW" sz="2500" dirty="0"/>
              <a:t> units. The </a:t>
            </a:r>
            <a:r>
              <a:rPr lang="en-US" altLang="zh-TW" sz="2500" dirty="0">
                <a:solidFill>
                  <a:srgbClr val="CC3300"/>
                </a:solidFill>
              </a:rPr>
              <a:t>first</a:t>
            </a:r>
            <a:r>
              <a:rPr lang="en-US" altLang="zh-TW" sz="2500" dirty="0"/>
              <a:t> and </a:t>
            </a:r>
            <a:r>
              <a:rPr lang="en-US" altLang="zh-TW" sz="2500" dirty="0">
                <a:solidFill>
                  <a:srgbClr val="008000"/>
                </a:solidFill>
              </a:rPr>
              <a:t>last</a:t>
            </a:r>
            <a:r>
              <a:rPr lang="en-US" altLang="zh-TW" sz="2500" dirty="0"/>
              <a:t> are quoted, and the </a:t>
            </a:r>
            <a:r>
              <a:rPr lang="en-US" altLang="zh-TW" sz="2500" dirty="0">
                <a:solidFill>
                  <a:srgbClr val="3366CC"/>
                </a:solidFill>
              </a:rPr>
              <a:t>middle</a:t>
            </a:r>
            <a:r>
              <a:rPr lang="en-US" altLang="zh-TW" sz="2500" dirty="0"/>
              <a:t> is not. After quoting and substitution occurs, the three units are combined. </a:t>
            </a:r>
          </a:p>
          <a:p>
            <a:pPr marL="0" indent="0" eaLnBrk="1" hangingPunct="1">
              <a:lnSpc>
                <a:spcPct val="80000"/>
              </a:lnSpc>
              <a:buFontTx/>
              <a:buNone/>
            </a:pPr>
            <a:r>
              <a:rPr lang="en-US" altLang="zh-TW" sz="2500" dirty="0"/>
              <a:t>The middle can be a variable: echo '</a:t>
            </a:r>
            <a:r>
              <a:rPr lang="en-US" altLang="zh-TW" sz="2500" dirty="0">
                <a:solidFill>
                  <a:srgbClr val="CC3300"/>
                </a:solidFill>
              </a:rPr>
              <a:t>$PATH</a:t>
            </a:r>
            <a:r>
              <a:rPr lang="en-US" altLang="zh-TW" sz="2500" dirty="0"/>
              <a:t>'</a:t>
            </a:r>
            <a:r>
              <a:rPr lang="en-US" altLang="zh-TW" sz="2500" dirty="0">
                <a:solidFill>
                  <a:srgbClr val="3366CC"/>
                </a:solidFill>
              </a:rPr>
              <a:t>$PATH</a:t>
            </a:r>
            <a:r>
              <a:rPr lang="en-US" altLang="zh-TW" sz="2500" dirty="0"/>
              <a:t>"</a:t>
            </a:r>
            <a:r>
              <a:rPr lang="en-US" altLang="zh-TW" sz="2500" dirty="0">
                <a:solidFill>
                  <a:srgbClr val="008000"/>
                </a:solidFill>
              </a:rPr>
              <a:t>$PATH</a:t>
            </a:r>
            <a:r>
              <a:rPr lang="en-US" altLang="zh-TW" sz="2500" dirty="0"/>
              <a:t>"</a:t>
            </a:r>
          </a:p>
        </p:txBody>
      </p:sp>
    </p:spTree>
    <p:extLst>
      <p:ext uri="{BB962C8B-B14F-4D97-AF65-F5344CB8AC3E}">
        <p14:creationId xmlns:p14="http://schemas.microsoft.com/office/powerpoint/2010/main" val="39442407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6563"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t>Don't put quotes </a:t>
            </a:r>
            <a:r>
              <a:rPr lang="en-US" altLang="zh-TW" sz="2500" i="1" dirty="0"/>
              <a:t>within </a:t>
            </a:r>
            <a:r>
              <a:rPr lang="en-US" altLang="zh-TW" sz="2500" dirty="0"/>
              <a:t>the same quotes, instead combine or concatenate several units to form your one argument. </a:t>
            </a:r>
          </a:p>
          <a:p>
            <a:pPr marL="0" indent="0" eaLnBrk="1" hangingPunct="1">
              <a:lnSpc>
                <a:spcPct val="80000"/>
              </a:lnSpc>
              <a:buFontTx/>
              <a:buNone/>
            </a:pPr>
            <a:r>
              <a:rPr lang="en-US" altLang="zh-TW" sz="2500" dirty="0">
                <a:solidFill>
                  <a:schemeClr val="bg1"/>
                </a:solidFill>
              </a:rPr>
              <a:t>Let me rephrase that. If you want to include a single quote in an argument that starts with a single quote, you must turn off the mechanism started by the single quote, and use a different quoting method:  echo </a:t>
            </a:r>
            <a:r>
              <a:rPr lang="en-US" altLang="zh-TW" sz="2500" b="1" dirty="0">
                <a:solidFill>
                  <a:schemeClr val="bg1"/>
                </a:solidFill>
              </a:rPr>
              <a:t>' "Don" " ' t"</a:t>
            </a:r>
            <a:endParaRPr lang="en-US" altLang="zh-TW" sz="2500" dirty="0">
              <a:solidFill>
                <a:schemeClr val="bg1"/>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42613850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7587"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t>turn off</a:t>
            </a:r>
            <a:r>
              <a:rPr lang="en-US" altLang="zh-TW" sz="2500" dirty="0"/>
              <a:t> the mechanism started by the single quote, and turn on a </a:t>
            </a:r>
            <a:r>
              <a:rPr lang="en-US" altLang="zh-TW" sz="2500" b="1" dirty="0"/>
              <a:t>different</a:t>
            </a:r>
            <a:r>
              <a:rPr lang="en-US" altLang="zh-TW" sz="2500" dirty="0"/>
              <a:t> quoting method:</a:t>
            </a: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Tree>
    <p:extLst>
      <p:ext uri="{BB962C8B-B14F-4D97-AF65-F5344CB8AC3E}">
        <p14:creationId xmlns:p14="http://schemas.microsoft.com/office/powerpoint/2010/main" val="13544244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8611"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a:t>
            </a:r>
            <a:r>
              <a:rPr lang="en-US" altLang="zh-TW" sz="2500" dirty="0"/>
              <a:t> </a:t>
            </a:r>
          </a:p>
          <a:p>
            <a:pPr marL="0" indent="0" eaLnBrk="1" hangingPunct="1">
              <a:lnSpc>
                <a:spcPct val="80000"/>
              </a:lnSpc>
              <a:buFontTx/>
              <a:buNone/>
            </a:pPr>
            <a:r>
              <a:rPr lang="en-US" altLang="zh-TW" sz="2500" dirty="0"/>
              <a:t>Let me rephrase that. If you want to include a single quote in an argument that starts with a single quote, you must </a:t>
            </a:r>
            <a:r>
              <a:rPr lang="en-US" altLang="zh-TW" sz="2500" b="1" dirty="0">
                <a:solidFill>
                  <a:srgbClr val="FF0000"/>
                </a:solidFill>
              </a:rPr>
              <a:t>turn off</a:t>
            </a:r>
            <a:r>
              <a:rPr lang="en-US" altLang="zh-TW" sz="2500" dirty="0"/>
              <a:t> the mechanism started by the single quote, and turn on a </a:t>
            </a:r>
            <a:r>
              <a:rPr lang="en-US" altLang="zh-TW" sz="2500" b="1" dirty="0">
                <a:solidFill>
                  <a:srgbClr val="0066CC"/>
                </a:solidFill>
              </a:rPr>
              <a:t>different</a:t>
            </a:r>
            <a:r>
              <a:rPr lang="en-US" altLang="zh-TW" sz="2500" dirty="0">
                <a:solidFill>
                  <a:srgbClr val="0066CC"/>
                </a:solidFill>
              </a:rPr>
              <a:t> quoting method</a:t>
            </a:r>
            <a:r>
              <a:rPr lang="en-US" altLang="zh-TW" sz="2500" dirty="0"/>
              <a:t>:  echo </a:t>
            </a:r>
            <a:r>
              <a:rPr lang="en-US" altLang="zh-TW" sz="2500" b="1" dirty="0">
                <a:solidFill>
                  <a:srgbClr val="FF0000"/>
                </a:solidFill>
              </a:rPr>
              <a:t>'</a:t>
            </a:r>
            <a:r>
              <a:rPr lang="en-US" altLang="zh-TW" sz="2500" b="1" dirty="0"/>
              <a:t> "Don</a:t>
            </a:r>
            <a:r>
              <a:rPr lang="en-US" altLang="zh-TW" sz="2500" b="1" dirty="0">
                <a:solidFill>
                  <a:srgbClr val="FF0000"/>
                </a:solidFill>
              </a:rPr>
              <a:t>'</a:t>
            </a:r>
            <a:r>
              <a:rPr lang="en-US" altLang="zh-TW" sz="2500" b="1" dirty="0"/>
              <a:t> </a:t>
            </a:r>
            <a:r>
              <a:rPr lang="en-US" altLang="zh-TW" sz="2500" b="1" dirty="0">
                <a:solidFill>
                  <a:srgbClr val="0066CC"/>
                </a:solidFill>
              </a:rPr>
              <a:t>"</a:t>
            </a:r>
            <a:r>
              <a:rPr lang="en-US" altLang="zh-TW" sz="2500" b="1" dirty="0"/>
              <a:t> ' t</a:t>
            </a:r>
            <a:r>
              <a:rPr lang="en-US" altLang="zh-TW" sz="2500" b="1" dirty="0">
                <a:solidFill>
                  <a:srgbClr val="0066CC"/>
                </a:solidFill>
              </a:rPr>
              <a:t>"</a:t>
            </a:r>
            <a:endParaRPr lang="en-US" altLang="zh-TW" sz="2500" dirty="0">
              <a:solidFill>
                <a:srgbClr val="0066CC"/>
              </a:solidFill>
            </a:endParaRPr>
          </a:p>
          <a:p>
            <a:pPr marL="0" indent="0" eaLnBrk="1" hangingPunct="1">
              <a:lnSpc>
                <a:spcPct val="80000"/>
              </a:lnSpc>
              <a:buFontTx/>
              <a:buNone/>
            </a:pPr>
            <a:r>
              <a:rPr lang="en-US" altLang="zh-TW" sz="2500" dirty="0">
                <a:solidFill>
                  <a:schemeClr val="bg1"/>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a:t>
            </a: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 </a:t>
            </a:r>
          </a:p>
          <a:p>
            <a:pPr marL="0" indent="0" eaLnBrk="1" hangingPunct="1">
              <a:lnSpc>
                <a:spcPct val="80000"/>
              </a:lnSpc>
              <a:buFontTx/>
              <a:buNone/>
            </a:pPr>
            <a:r>
              <a:rPr lang="en-US" altLang="zh-TW" sz="2500" dirty="0">
                <a:solidFill>
                  <a:schemeClr val="bg1"/>
                </a:solidFill>
              </a:rPr>
              <a:t>You can always use the backslash to quote a character. 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br>
              <a:rPr lang="en-US" altLang="zh-TW" sz="2500" dirty="0">
                <a:solidFill>
                  <a:schemeClr val="bg1"/>
                </a:solidFill>
              </a:rPr>
            </a:br>
            <a:endParaRPr lang="en-US" altLang="zh-TW" sz="2500" dirty="0">
              <a:solidFill>
                <a:schemeClr val="bg1"/>
              </a:solidFill>
            </a:endParaRPr>
          </a:p>
        </p:txBody>
      </p:sp>
      <p:sp>
        <p:nvSpPr>
          <p:cNvPr id="219144" name="Arc 8"/>
          <p:cNvSpPr>
            <a:spLocks/>
          </p:cNvSpPr>
          <p:nvPr/>
        </p:nvSpPr>
        <p:spPr bwMode="auto">
          <a:xfrm rot="21372148" flipV="1">
            <a:off x="3773488" y="2660650"/>
            <a:ext cx="2209800" cy="533400"/>
          </a:xfrm>
          <a:custGeom>
            <a:avLst/>
            <a:gdLst>
              <a:gd name="T0" fmla="*/ 0 w 37677"/>
              <a:gd name="T1" fmla="*/ 2147483647 h 21600"/>
              <a:gd name="T2" fmla="*/ 2147483647 w 37677"/>
              <a:gd name="T3" fmla="*/ 2147483647 h 21600"/>
              <a:gd name="T4" fmla="*/ 2147483647 w 37677"/>
              <a:gd name="T5" fmla="*/ 2147483647 h 21600"/>
              <a:gd name="T6" fmla="*/ 0 60000 65536"/>
              <a:gd name="T7" fmla="*/ 0 60000 65536"/>
              <a:gd name="T8" fmla="*/ 0 60000 65536"/>
              <a:gd name="T9" fmla="*/ 0 w 37677"/>
              <a:gd name="T10" fmla="*/ 0 h 21600"/>
              <a:gd name="T11" fmla="*/ 37677 w 37677"/>
              <a:gd name="T12" fmla="*/ 21600 h 21600"/>
            </a:gdLst>
            <a:ahLst/>
            <a:cxnLst>
              <a:cxn ang="T6">
                <a:pos x="T0" y="T1"/>
              </a:cxn>
              <a:cxn ang="T7">
                <a:pos x="T2" y="T3"/>
              </a:cxn>
              <a:cxn ang="T8">
                <a:pos x="T4" y="T5"/>
              </a:cxn>
            </a:cxnLst>
            <a:rect l="T9" t="T10" r="T11" b="T12"/>
            <a:pathLst>
              <a:path w="37677" h="21600" fill="none" extrusionOk="0">
                <a:moveTo>
                  <a:pt x="0" y="11108"/>
                </a:moveTo>
                <a:cubicBezTo>
                  <a:pt x="3810" y="4252"/>
                  <a:pt x="11037" y="-1"/>
                  <a:pt x="18881" y="0"/>
                </a:cubicBezTo>
                <a:cubicBezTo>
                  <a:pt x="26662" y="0"/>
                  <a:pt x="33842" y="4185"/>
                  <a:pt x="37676" y="10956"/>
                </a:cubicBezTo>
              </a:path>
              <a:path w="37677" h="21600" stroke="0" extrusionOk="0">
                <a:moveTo>
                  <a:pt x="0" y="11108"/>
                </a:moveTo>
                <a:cubicBezTo>
                  <a:pt x="3810" y="4252"/>
                  <a:pt x="11037" y="-1"/>
                  <a:pt x="18881" y="0"/>
                </a:cubicBezTo>
                <a:cubicBezTo>
                  <a:pt x="26662" y="0"/>
                  <a:pt x="33842" y="4185"/>
                  <a:pt x="37676" y="10956"/>
                </a:cubicBezTo>
                <a:lnTo>
                  <a:pt x="18881" y="21600"/>
                </a:lnTo>
                <a:close/>
              </a:path>
            </a:pathLst>
          </a:custGeom>
          <a:noFill/>
          <a:ln w="28575">
            <a:solidFill>
              <a:srgbClr val="0066CC"/>
            </a:solidFill>
            <a:round/>
            <a:headEnd/>
            <a:tailEnd type="triangle" w="med" len="med"/>
          </a:ln>
        </p:spPr>
        <p:txBody>
          <a:bodyPr wrap="none" anchor="ctr"/>
          <a:lstStyle/>
          <a:p>
            <a:pPr eaLnBrk="1" hangingPunct="1"/>
            <a:endParaRPr lang="en-US">
              <a:solidFill>
                <a:srgbClr val="000000"/>
              </a:solidFill>
              <a:cs typeface="Arial" pitchFamily="34" charset="0"/>
            </a:endParaRPr>
          </a:p>
        </p:txBody>
      </p:sp>
      <p:sp>
        <p:nvSpPr>
          <p:cNvPr id="219145" name="Arc 9"/>
          <p:cNvSpPr>
            <a:spLocks/>
          </p:cNvSpPr>
          <p:nvPr/>
        </p:nvSpPr>
        <p:spPr bwMode="auto">
          <a:xfrm rot="10164222" flipV="1">
            <a:off x="5827713" y="2366963"/>
            <a:ext cx="1944687" cy="352425"/>
          </a:xfrm>
          <a:custGeom>
            <a:avLst/>
            <a:gdLst>
              <a:gd name="T0" fmla="*/ 0 w 30303"/>
              <a:gd name="T1" fmla="*/ 2147483647 h 21600"/>
              <a:gd name="T2" fmla="*/ 2147483647 w 30303"/>
              <a:gd name="T3" fmla="*/ 2147483647 h 21600"/>
              <a:gd name="T4" fmla="*/ 2147483647 w 30303"/>
              <a:gd name="T5" fmla="*/ 2147483647 h 21600"/>
              <a:gd name="T6" fmla="*/ 0 60000 65536"/>
              <a:gd name="T7" fmla="*/ 0 60000 65536"/>
              <a:gd name="T8" fmla="*/ 0 60000 65536"/>
              <a:gd name="T9" fmla="*/ 0 w 30303"/>
              <a:gd name="T10" fmla="*/ 0 h 21600"/>
              <a:gd name="T11" fmla="*/ 30303 w 30303"/>
              <a:gd name="T12" fmla="*/ 21600 h 21600"/>
            </a:gdLst>
            <a:ahLst/>
            <a:cxnLst>
              <a:cxn ang="T6">
                <a:pos x="T0" y="T1"/>
              </a:cxn>
              <a:cxn ang="T7">
                <a:pos x="T2" y="T3"/>
              </a:cxn>
              <a:cxn ang="T8">
                <a:pos x="T4" y="T5"/>
              </a:cxn>
            </a:cxnLst>
            <a:rect l="T9" t="T10" r="T11" b="T12"/>
            <a:pathLst>
              <a:path w="30303" h="21600" fill="none" extrusionOk="0">
                <a:moveTo>
                  <a:pt x="0" y="3320"/>
                </a:moveTo>
                <a:cubicBezTo>
                  <a:pt x="3446" y="1150"/>
                  <a:pt x="7435" y="-1"/>
                  <a:pt x="11507" y="0"/>
                </a:cubicBezTo>
                <a:cubicBezTo>
                  <a:pt x="19288" y="0"/>
                  <a:pt x="26468" y="4185"/>
                  <a:pt x="30302" y="10956"/>
                </a:cubicBezTo>
              </a:path>
              <a:path w="30303" h="21600" stroke="0" extrusionOk="0">
                <a:moveTo>
                  <a:pt x="0" y="3320"/>
                </a:moveTo>
                <a:cubicBezTo>
                  <a:pt x="3446" y="1150"/>
                  <a:pt x="7435" y="-1"/>
                  <a:pt x="11507" y="0"/>
                </a:cubicBezTo>
                <a:cubicBezTo>
                  <a:pt x="19288" y="0"/>
                  <a:pt x="26468" y="4185"/>
                  <a:pt x="30302" y="10956"/>
                </a:cubicBezTo>
                <a:lnTo>
                  <a:pt x="11507" y="21600"/>
                </a:lnTo>
                <a:close/>
              </a:path>
            </a:pathLst>
          </a:custGeom>
          <a:noFill/>
          <a:ln w="28575">
            <a:solidFill>
              <a:srgbClr val="FF0000"/>
            </a:solidFill>
            <a:round/>
            <a:headEnd/>
            <a:tailEnd type="triangle" w="med" len="med"/>
          </a:ln>
        </p:spPr>
        <p:txBody>
          <a:bodyPr wrap="none" anchor="ctr"/>
          <a:lstStyle/>
          <a:p>
            <a:pPr eaLnBrk="1" hangingPunct="1"/>
            <a:endParaRPr lang="en-US">
              <a:solidFill>
                <a:srgbClr val="000000"/>
              </a:solidFill>
              <a:cs typeface="Arial" pitchFamily="34" charset="0"/>
            </a:endParaRPr>
          </a:p>
        </p:txBody>
      </p:sp>
    </p:spTree>
    <p:extLst>
      <p:ext uri="{BB962C8B-B14F-4D97-AF65-F5344CB8AC3E}">
        <p14:creationId xmlns:p14="http://schemas.microsoft.com/office/powerpoint/2010/main" val="130232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9145"/>
                                        </p:tgtEl>
                                        <p:attrNameLst>
                                          <p:attrName>style.visibility</p:attrName>
                                        </p:attrNameLst>
                                      </p:cBhvr>
                                      <p:to>
                                        <p:strVal val="visible"/>
                                      </p:to>
                                    </p:set>
                                    <p:animEffect transition="in" filter="wipe(right)">
                                      <p:cBhvr>
                                        <p:cTn id="7" dur="1000"/>
                                        <p:tgtEl>
                                          <p:spTgt spid="219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44"/>
                                        </p:tgtEl>
                                        <p:attrNameLst>
                                          <p:attrName>style.visibility</p:attrName>
                                        </p:attrNameLst>
                                      </p:cBhvr>
                                      <p:to>
                                        <p:strVal val="visible"/>
                                      </p:to>
                                    </p:set>
                                    <p:animEffect transition="in" filter="wipe(left)">
                                      <p:cBhvr>
                                        <p:cTn id="12" dur="1000"/>
                                        <p:tgtEl>
                                          <p:spTgt spid="219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animBg="1"/>
      <p:bldP spid="21914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69635"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t>% </a:t>
            </a:r>
            <a:r>
              <a:rPr lang="en-US" altLang="zh-TW" sz="2500" b="1" dirty="0"/>
              <a:t>echo \'\"\\</a:t>
            </a:r>
            <a:r>
              <a:rPr lang="en-US" altLang="zh-TW" sz="2500" dirty="0"/>
              <a:t> </a:t>
            </a:r>
          </a:p>
          <a:p>
            <a:pPr marL="0" indent="0" eaLnBrk="1" hangingPunct="1">
              <a:lnSpc>
                <a:spcPct val="80000"/>
              </a:lnSpc>
              <a:buFontTx/>
              <a:buNone/>
            </a:pPr>
            <a:r>
              <a:rPr lang="en-US" altLang="zh-TW" sz="2500" dirty="0"/>
              <a:t>'"\ </a:t>
            </a:r>
          </a:p>
          <a:p>
            <a:pPr marL="0" indent="0" eaLnBrk="1" hangingPunct="1">
              <a:lnSpc>
                <a:spcPct val="80000"/>
              </a:lnSpc>
              <a:buFontTx/>
              <a:buNone/>
            </a:pPr>
            <a:r>
              <a:rPr lang="en-US" altLang="zh-TW" sz="2500" dirty="0"/>
              <a:t>You can always use the backslash to quote a character. </a:t>
            </a:r>
          </a:p>
          <a:p>
            <a:pPr marL="0" indent="0" eaLnBrk="1" hangingPunct="1">
              <a:lnSpc>
                <a:spcPct val="80000"/>
              </a:lnSpc>
              <a:spcBef>
                <a:spcPct val="50000"/>
              </a:spcBef>
              <a:buFontTx/>
              <a:buNone/>
            </a:pPr>
            <a:r>
              <a:rPr lang="en-US" altLang="zh-TW" sz="2500" dirty="0">
                <a:solidFill>
                  <a:schemeClr val="bg1"/>
                </a:solidFill>
              </a:rPr>
              <a:t>However, within the single quote mechanism, "\'" does not "quote the quote." The proper way to do this is: </a:t>
            </a:r>
          </a:p>
          <a:p>
            <a:pPr marL="0" indent="0" eaLnBrk="1" hangingPunct="1">
              <a:lnSpc>
                <a:spcPct val="80000"/>
              </a:lnSpc>
              <a:buFontTx/>
              <a:buNone/>
            </a:pPr>
            <a:r>
              <a:rPr lang="en-US" altLang="zh-TW" sz="2500" dirty="0">
                <a:solidFill>
                  <a:schemeClr val="bg1"/>
                </a:solidFill>
              </a:rPr>
              <a:t>% </a:t>
            </a:r>
            <a:r>
              <a:rPr lang="en-US" altLang="zh-TW" sz="2500" b="1" dirty="0">
                <a:solidFill>
                  <a:schemeClr val="bg1"/>
                </a:solidFill>
              </a:rPr>
              <a:t>echo 'Don'\' 't do that'</a:t>
            </a:r>
            <a:r>
              <a:rPr lang="en-US" altLang="zh-TW" sz="2500" dirty="0">
                <a:solidFill>
                  <a:schemeClr val="bg1"/>
                </a:solidFill>
              </a:rPr>
              <a:t/>
            </a:r>
            <a:br>
              <a:rPr lang="en-US" altLang="zh-TW" sz="2500" dirty="0">
                <a:solidFill>
                  <a:schemeClr val="bg1"/>
                </a:solidFill>
              </a:rPr>
            </a:br>
            <a:r>
              <a:rPr lang="en-US" altLang="zh-TW" sz="2500" dirty="0">
                <a:solidFill>
                  <a:schemeClr val="bg1"/>
                </a:solidFill>
              </a:rPr>
              <a:t>Don't do that</a:t>
            </a:r>
          </a:p>
        </p:txBody>
      </p:sp>
    </p:spTree>
    <p:extLst>
      <p:ext uri="{BB962C8B-B14F-4D97-AF65-F5344CB8AC3E}">
        <p14:creationId xmlns:p14="http://schemas.microsoft.com/office/powerpoint/2010/main" val="21504218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0659" name="Content Placeholder 2"/>
          <p:cNvSpPr>
            <a:spLocks noGrp="1"/>
          </p:cNvSpPr>
          <p:nvPr>
            <p:ph idx="4294967295"/>
          </p:nvPr>
        </p:nvSpPr>
        <p:spPr>
          <a:xfrm>
            <a:off x="152400" y="1066800"/>
            <a:ext cx="8839200" cy="5562600"/>
          </a:xfrm>
        </p:spPr>
        <p:txBody>
          <a:bodyPr/>
          <a:lstStyle/>
          <a:p>
            <a:pPr marL="0" indent="0" eaLnBrk="1" hangingPunct="1">
              <a:lnSpc>
                <a:spcPct val="80000"/>
              </a:lnSpc>
              <a:buFontTx/>
              <a:buNone/>
            </a:pPr>
            <a:r>
              <a:rPr lang="en-US" altLang="zh-TW" sz="2500" dirty="0">
                <a:solidFill>
                  <a:srgbClr val="B2B2B2"/>
                </a:solidFill>
              </a:rPr>
              <a:t>Don't put quotes </a:t>
            </a:r>
            <a:r>
              <a:rPr lang="en-US" altLang="zh-TW" sz="2500" i="1" dirty="0">
                <a:solidFill>
                  <a:srgbClr val="B2B2B2"/>
                </a:solidFill>
              </a:rPr>
              <a:t>within </a:t>
            </a:r>
            <a:r>
              <a:rPr lang="en-US" altLang="zh-TW" sz="2500" dirty="0">
                <a:solidFill>
                  <a:srgbClr val="B2B2B2"/>
                </a:solidFill>
              </a:rPr>
              <a:t>the same quotes, instead combine or concatenate several units to form your one argument. </a:t>
            </a:r>
          </a:p>
          <a:p>
            <a:pPr marL="0" indent="0" eaLnBrk="1" hangingPunct="1">
              <a:lnSpc>
                <a:spcPct val="80000"/>
              </a:lnSpc>
              <a:buFontTx/>
              <a:buNone/>
            </a:pPr>
            <a:r>
              <a:rPr lang="en-US" altLang="zh-TW" sz="2500" dirty="0">
                <a:solidFill>
                  <a:srgbClr val="B2B2B2"/>
                </a:solidFill>
              </a:rPr>
              <a:t>Let me rephrase that. If you want to include a single quote in an argument that starts with a single quote, you must </a:t>
            </a:r>
            <a:r>
              <a:rPr lang="en-US" altLang="zh-TW" sz="2500" b="1" dirty="0">
                <a:solidFill>
                  <a:srgbClr val="B2B2B2"/>
                </a:solidFill>
              </a:rPr>
              <a:t>turn off</a:t>
            </a:r>
            <a:r>
              <a:rPr lang="en-US" altLang="zh-TW" sz="2500" dirty="0">
                <a:solidFill>
                  <a:srgbClr val="B2B2B2"/>
                </a:solidFill>
              </a:rPr>
              <a:t> the mechanism started by the single quote, and turn on a </a:t>
            </a:r>
            <a:r>
              <a:rPr lang="en-US" altLang="zh-TW" sz="2500" b="1" dirty="0">
                <a:solidFill>
                  <a:srgbClr val="B2B2B2"/>
                </a:solidFill>
              </a:rPr>
              <a:t>different</a:t>
            </a:r>
            <a:r>
              <a:rPr lang="en-US" altLang="zh-TW" sz="2500" dirty="0">
                <a:solidFill>
                  <a:srgbClr val="B2B2B2"/>
                </a:solidFill>
              </a:rPr>
              <a:t> quoting method:  echo </a:t>
            </a:r>
            <a:r>
              <a:rPr lang="en-US" altLang="zh-TW" sz="2500" b="1" dirty="0">
                <a:solidFill>
                  <a:srgbClr val="B2B2B2"/>
                </a:solidFill>
              </a:rPr>
              <a:t>' "Don' " ' t"</a:t>
            </a:r>
            <a:endParaRPr lang="en-US" altLang="zh-TW" sz="2500" dirty="0">
              <a:solidFill>
                <a:srgbClr val="B2B2B2"/>
              </a:solidFill>
            </a:endParaRPr>
          </a:p>
          <a:p>
            <a:pPr marL="0" indent="0" eaLnBrk="1" hangingPunct="1">
              <a:lnSpc>
                <a:spcPct val="80000"/>
              </a:lnSpc>
              <a:buFontTx/>
              <a:buNone/>
            </a:pPr>
            <a:r>
              <a:rPr lang="en-US" altLang="zh-TW" sz="2500" dirty="0">
                <a:solidFill>
                  <a:srgbClr val="B2B2B2"/>
                </a:solidFill>
              </a:rPr>
              <a:t>Remember, the backslash is the strongest of all quoting mechanisms. You can quote anything with the backslash. This example quotes all three quote characters: </a:t>
            </a:r>
          </a:p>
          <a:p>
            <a:pPr marL="0" indent="0" eaLnBrk="1" hangingPunct="1">
              <a:lnSpc>
                <a:spcPct val="80000"/>
              </a:lnSpc>
              <a:buFontTx/>
              <a:buNone/>
            </a:pPr>
            <a:r>
              <a:rPr lang="en-US" altLang="zh-TW" sz="2500" dirty="0">
                <a:solidFill>
                  <a:srgbClr val="B2B2B2"/>
                </a:solidFill>
              </a:rPr>
              <a:t>% </a:t>
            </a:r>
            <a:r>
              <a:rPr lang="en-US" altLang="zh-TW" sz="2500" b="1" dirty="0">
                <a:solidFill>
                  <a:srgbClr val="B2B2B2"/>
                </a:solidFill>
              </a:rPr>
              <a:t>echo \'\"\\</a:t>
            </a: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 </a:t>
            </a:r>
          </a:p>
          <a:p>
            <a:pPr marL="0" indent="0" eaLnBrk="1" hangingPunct="1">
              <a:lnSpc>
                <a:spcPct val="80000"/>
              </a:lnSpc>
              <a:buFontTx/>
              <a:buNone/>
            </a:pPr>
            <a:r>
              <a:rPr lang="en-US" altLang="zh-TW" sz="2500" dirty="0">
                <a:solidFill>
                  <a:srgbClr val="B2B2B2"/>
                </a:solidFill>
              </a:rPr>
              <a:t>You can always use the backslash to quote a character.</a:t>
            </a:r>
            <a:r>
              <a:rPr lang="en-US" altLang="zh-TW" sz="2500" dirty="0"/>
              <a:t> </a:t>
            </a:r>
          </a:p>
          <a:p>
            <a:pPr marL="0" indent="0" eaLnBrk="1" hangingPunct="1">
              <a:lnSpc>
                <a:spcPct val="80000"/>
              </a:lnSpc>
              <a:spcBef>
                <a:spcPct val="50000"/>
              </a:spcBef>
              <a:buFontTx/>
              <a:buNone/>
            </a:pPr>
            <a:r>
              <a:rPr lang="en-US" altLang="zh-TW" sz="2500" dirty="0"/>
              <a:t>However, within the single quote mechanism, "\'" does not "quote the quote." The proper way to do this is: </a:t>
            </a:r>
          </a:p>
          <a:p>
            <a:pPr marL="0" indent="0" eaLnBrk="1" hangingPunct="1">
              <a:lnSpc>
                <a:spcPct val="80000"/>
              </a:lnSpc>
              <a:buFontTx/>
              <a:buNone/>
            </a:pPr>
            <a:r>
              <a:rPr lang="en-US" altLang="zh-TW" sz="2500" dirty="0"/>
              <a:t>% </a:t>
            </a:r>
            <a:r>
              <a:rPr lang="en-US" altLang="zh-TW" sz="2500" b="1" dirty="0"/>
              <a:t>echo 'Don'\'</a:t>
            </a:r>
            <a:r>
              <a:rPr lang="en-US" altLang="zh-TW" sz="1000" b="1" dirty="0"/>
              <a:t> </a:t>
            </a:r>
            <a:r>
              <a:rPr lang="en-US" altLang="zh-TW" sz="2500" b="1" dirty="0"/>
              <a:t>'t do that'</a:t>
            </a:r>
            <a:r>
              <a:rPr lang="en-US" altLang="zh-TW" sz="2500" dirty="0"/>
              <a:t/>
            </a:r>
            <a:br>
              <a:rPr lang="en-US" altLang="zh-TW" sz="2500" dirty="0"/>
            </a:br>
            <a:r>
              <a:rPr lang="en-US" altLang="zh-TW" sz="2500" dirty="0"/>
              <a:t>Don't do that</a:t>
            </a:r>
          </a:p>
        </p:txBody>
      </p:sp>
    </p:spTree>
    <p:extLst>
      <p:ext uri="{BB962C8B-B14F-4D97-AF65-F5344CB8AC3E}">
        <p14:creationId xmlns:p14="http://schemas.microsoft.com/office/powerpoint/2010/main" val="25989681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p:txBody>
      </p:sp>
    </p:spTree>
    <p:extLst>
      <p:ext uri="{BB962C8B-B14F-4D97-AF65-F5344CB8AC3E}">
        <p14:creationId xmlns:p14="http://schemas.microsoft.com/office/powerpoint/2010/main" val="28114466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t>Just remember to match the quotes together when you mentally parse a shell script. </a:t>
            </a:r>
          </a:p>
          <a:p>
            <a:pPr marL="0" indent="0" eaLnBrk="1" hangingPunct="1">
              <a:buFontTx/>
              <a:buNone/>
            </a:pPr>
            <a:r>
              <a:rPr lang="en-US" altLang="zh-TW" sz="2800" dirty="0"/>
              <a:t>It is the same for double quotes as well: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p:txBody>
      </p:sp>
    </p:spTree>
    <p:extLst>
      <p:ext uri="{BB962C8B-B14F-4D97-AF65-F5344CB8AC3E}">
        <p14:creationId xmlns:p14="http://schemas.microsoft.com/office/powerpoint/2010/main" val="31088788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0" y="0"/>
            <a:ext cx="9144000" cy="990600"/>
          </a:xfrm>
        </p:spPr>
        <p:txBody>
          <a:bodyPr/>
          <a:lstStyle/>
          <a:p>
            <a:pPr eaLnBrk="1" hangingPunct="1"/>
            <a:r>
              <a:rPr lang="en-US" altLang="zh-TW" sz="4000">
                <a:solidFill>
                  <a:srgbClr val="0033CC"/>
                </a:solidFill>
              </a:rPr>
              <a:t>Including identical quotes within quotes</a:t>
            </a:r>
          </a:p>
        </p:txBody>
      </p:sp>
      <p:sp>
        <p:nvSpPr>
          <p:cNvPr id="71683" name="Content Placeholder 2"/>
          <p:cNvSpPr>
            <a:spLocks noGrp="1"/>
          </p:cNvSpPr>
          <p:nvPr>
            <p:ph idx="4294967295"/>
          </p:nvPr>
        </p:nvSpPr>
        <p:spPr>
          <a:xfrm>
            <a:off x="152400" y="1066800"/>
            <a:ext cx="8839200" cy="5562600"/>
          </a:xfrm>
        </p:spPr>
        <p:txBody>
          <a:bodyPr/>
          <a:lstStyle/>
          <a:p>
            <a:pPr marL="0" indent="0" eaLnBrk="1" hangingPunct="1">
              <a:buFontTx/>
              <a:buNone/>
            </a:pPr>
            <a:r>
              <a:rPr lang="en-US" altLang="zh-TW" sz="2800" dirty="0">
                <a:solidFill>
                  <a:schemeClr val="bg1">
                    <a:lumMod val="50000"/>
                  </a:schemeClr>
                </a:solidFill>
              </a:rPr>
              <a:t>Just remember to match the quotes together when you mentally parse a shell script. </a:t>
            </a:r>
          </a:p>
          <a:p>
            <a:pPr marL="0" indent="0" eaLnBrk="1" hangingPunct="1">
              <a:buFontTx/>
              <a:buNone/>
            </a:pPr>
            <a:r>
              <a:rPr lang="en-US" altLang="zh-TW" sz="2800" dirty="0">
                <a:solidFill>
                  <a:schemeClr val="bg1">
                    <a:lumMod val="50000"/>
                  </a:schemeClr>
                </a:solidFill>
              </a:rPr>
              <a:t>It is the same for double quotes as well:</a:t>
            </a:r>
            <a:r>
              <a:rPr lang="en-US" altLang="zh-TW" sz="2800" dirty="0"/>
              <a:t>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a:t>
            </a:r>
            <a:br>
              <a:rPr lang="en-US" altLang="zh-TW" sz="2800" dirty="0">
                <a:latin typeface="High Tower Text" pitchFamily="18" charset="0"/>
              </a:rPr>
            </a:br>
            <a:endParaRPr lang="en-US" altLang="zh-TW" sz="2800" dirty="0">
              <a:latin typeface="High Tower Text" pitchFamily="18" charset="0"/>
            </a:endParaRPr>
          </a:p>
          <a:p>
            <a:pPr marL="0" indent="0" eaLnBrk="1" hangingPunct="1">
              <a:buFontTx/>
              <a:buNone/>
            </a:pPr>
            <a:r>
              <a:rPr lang="en-US" altLang="zh-TW" sz="2800" dirty="0"/>
              <a:t>Or, if you want to also turn off substitution for “Happy”: </a:t>
            </a:r>
          </a:p>
          <a:p>
            <a:pPr marL="0" indent="0" eaLnBrk="1" hangingPunct="1">
              <a:buFontTx/>
              <a:buNone/>
            </a:pPr>
            <a:r>
              <a:rPr lang="en-US" altLang="zh-TW" sz="2800" dirty="0">
                <a:latin typeface="Times New Roman" panose="02020603050405020304" pitchFamily="18" charset="0"/>
                <a:cs typeface="Times New Roman" panose="02020603050405020304" pitchFamily="18" charset="0"/>
              </a:rPr>
              <a:t>%</a:t>
            </a:r>
            <a:r>
              <a:rPr lang="en-US" altLang="zh-TW" sz="2800" dirty="0">
                <a:latin typeface="High Tower Text" pitchFamily="18" charset="0"/>
              </a:rPr>
              <a:t> </a:t>
            </a:r>
            <a:r>
              <a:rPr lang="en-US" altLang="zh-TW" sz="2800" b="1" dirty="0">
                <a:latin typeface="High Tower Text" pitchFamily="18" charset="0"/>
              </a:rPr>
              <a:t>echo "The quote for today is "\""Happy"\"</a:t>
            </a:r>
            <a:r>
              <a:rPr lang="en-US" altLang="zh-TW" sz="2800" dirty="0">
                <a:latin typeface="High Tower Text" pitchFamily="18" charset="0"/>
              </a:rPr>
              <a:t/>
            </a:r>
            <a:br>
              <a:rPr lang="en-US" altLang="zh-TW" sz="2800" dirty="0">
                <a:latin typeface="High Tower Text" pitchFamily="18" charset="0"/>
              </a:rPr>
            </a:br>
            <a:r>
              <a:rPr lang="en-US" altLang="zh-TW" sz="2800" dirty="0">
                <a:latin typeface="High Tower Text" pitchFamily="18" charset="0"/>
              </a:rPr>
              <a:t>The quote for today is "Happy" </a:t>
            </a:r>
            <a:r>
              <a:rPr lang="en-US" altLang="zh-TW" dirty="0"/>
              <a:t/>
            </a:r>
            <a:br>
              <a:rPr lang="en-US" altLang="zh-TW" dirty="0"/>
            </a:br>
            <a:endParaRPr lang="en-US" altLang="zh-TW" dirty="0"/>
          </a:p>
          <a:p>
            <a:pPr marL="0" indent="0" eaLnBrk="1" hangingPunct="1">
              <a:buFontTx/>
              <a:buNone/>
            </a:pPr>
            <a:r>
              <a:rPr lang="en-US" altLang="zh-TW" sz="2600" i="1" dirty="0"/>
              <a:t>(In this case, the answer comes out the same, because there are no special characters for substitution, anyway.)</a:t>
            </a:r>
          </a:p>
        </p:txBody>
      </p:sp>
    </p:spTree>
    <p:extLst>
      <p:ext uri="{BB962C8B-B14F-4D97-AF65-F5344CB8AC3E}">
        <p14:creationId xmlns:p14="http://schemas.microsoft.com/office/powerpoint/2010/main" val="12107745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0"/>
            <a:ext cx="9144000" cy="990600"/>
          </a:xfrm>
        </p:spPr>
        <p:txBody>
          <a:bodyPr/>
          <a:lstStyle/>
          <a:p>
            <a:pPr eaLnBrk="1" hangingPunct="1"/>
            <a:r>
              <a:rPr lang="en-US" altLang="zh-TW" sz="4000" dirty="0">
                <a:solidFill>
                  <a:srgbClr val="0033CC"/>
                </a:solidFill>
              </a:rPr>
              <a:t>Finding out if your quotes are wrong</a:t>
            </a:r>
          </a:p>
        </p:txBody>
      </p:sp>
      <p:sp>
        <p:nvSpPr>
          <p:cNvPr id="10243" name="Content Placeholder 2"/>
          <p:cNvSpPr>
            <a:spLocks noGrp="1"/>
          </p:cNvSpPr>
          <p:nvPr>
            <p:ph idx="4294967295"/>
          </p:nvPr>
        </p:nvSpPr>
        <p:spPr>
          <a:xfrm>
            <a:off x="152400" y="914400"/>
            <a:ext cx="8839200" cy="5943600"/>
          </a:xfrm>
        </p:spPr>
        <p:txBody>
          <a:bodyPr/>
          <a:lstStyle/>
          <a:p>
            <a:pPr marL="0" indent="0" eaLnBrk="1" hangingPunct="1">
              <a:lnSpc>
                <a:spcPct val="80000"/>
              </a:lnSpc>
              <a:buFontTx/>
              <a:buNone/>
            </a:pPr>
            <a:r>
              <a:rPr lang="en-US" altLang="zh-TW" sz="3000"/>
              <a:t>You may become confused about when to use the backslash and when not to. </a:t>
            </a:r>
          </a:p>
          <a:p>
            <a:pPr marL="0" indent="0" eaLnBrk="1" hangingPunct="1">
              <a:lnSpc>
                <a:spcPct val="80000"/>
              </a:lnSpc>
              <a:spcBef>
                <a:spcPts val="1200"/>
              </a:spcBef>
              <a:buFontTx/>
              <a:buNone/>
            </a:pPr>
            <a:r>
              <a:rPr lang="en-US" altLang="zh-TW" sz="2800">
                <a:solidFill>
                  <a:srgbClr val="FF0000"/>
                </a:solidFill>
              </a:rPr>
              <a:t>Q: So, how can you find out if you’re quoting correctly?</a:t>
            </a:r>
          </a:p>
          <a:p>
            <a:pPr marL="0" indent="0" eaLnBrk="1" hangingPunct="1">
              <a:lnSpc>
                <a:spcPct val="80000"/>
              </a:lnSpc>
              <a:buFontTx/>
              <a:buNone/>
            </a:pPr>
            <a:r>
              <a:rPr lang="en-US" altLang="zh-TW" sz="2800">
                <a:solidFill>
                  <a:schemeClr val="bg1"/>
                </a:solidFill>
              </a:rPr>
              <a:t>A: By adding an "echo" before the command so that 	you can see:</a:t>
            </a:r>
          </a:p>
          <a:p>
            <a:pPr marL="0" indent="0" eaLnBrk="1" hangingPunct="1">
              <a:lnSpc>
                <a:spcPct val="80000"/>
              </a:lnSpc>
              <a:buFontTx/>
              <a:buNone/>
            </a:pPr>
            <a:r>
              <a:rPr lang="en-US" altLang="zh-TW" sz="2400" b="1">
                <a:solidFill>
                  <a:schemeClr val="bg1"/>
                </a:solidFill>
              </a:rPr>
              <a:t>%</a:t>
            </a:r>
            <a:r>
              <a:rPr lang="en-US" altLang="zh-TW" sz="2800" b="1">
                <a:solidFill>
                  <a:schemeClr val="bg1"/>
                </a:solidFill>
              </a:rPr>
              <a:t> </a:t>
            </a:r>
            <a:r>
              <a:rPr lang="en-US" altLang="zh-TW" sz="2800" b="1">
                <a:solidFill>
                  <a:schemeClr val="bg1"/>
                </a:solidFill>
                <a:latin typeface="High Tower Text" pitchFamily="18" charset="0"/>
              </a:rPr>
              <a:t>echo fgrep 'He said, "She said, '</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6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Hello!</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b="1">
                <a:solidFill>
                  <a:schemeClr val="bg1"/>
                </a:solidFill>
                <a:latin typeface="Times New Roman" pitchFamily="18" charset="0"/>
                <a:ea typeface="Arial Unicode MS" pitchFamily="34" charset="-128"/>
                <a:cs typeface="Times New Roman" pitchFamily="18" charset="0"/>
              </a:rPr>
              <a:t>\</a:t>
            </a:r>
            <a:r>
              <a:rPr lang="en-US" altLang="zh-TW" sz="2800" b="1">
                <a:solidFill>
                  <a:schemeClr val="bg1"/>
                </a:solidFill>
                <a:latin typeface="High Tower Text" pitchFamily="18" charset="0"/>
              </a:rPr>
              <a:t>" file</a:t>
            </a:r>
          </a:p>
          <a:p>
            <a:pPr marL="0" indent="0" eaLnBrk="1" hangingPunct="1">
              <a:lnSpc>
                <a:spcPct val="80000"/>
              </a:lnSpc>
              <a:spcBef>
                <a:spcPct val="0"/>
              </a:spcBef>
              <a:buFontTx/>
              <a:buNone/>
            </a:pPr>
            <a:r>
              <a:rPr lang="en-US" altLang="zh-TW" sz="2800" b="1">
                <a:solidFill>
                  <a:schemeClr val="bg1"/>
                </a:solidFill>
                <a:latin typeface="High Tower Text" pitchFamily="18" charset="0"/>
              </a:rPr>
              <a:t>fgrep He said, "She said,'</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Hello!</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a:t>
            </a:r>
            <a:r>
              <a:rPr lang="en-US" altLang="zh-TW" sz="800" b="1">
                <a:solidFill>
                  <a:schemeClr val="bg1"/>
                </a:solidFill>
                <a:latin typeface="High Tower Text" pitchFamily="18" charset="0"/>
              </a:rPr>
              <a:t> </a:t>
            </a:r>
            <a:r>
              <a:rPr lang="en-US" altLang="zh-TW" sz="2800" b="1">
                <a:solidFill>
                  <a:schemeClr val="bg1"/>
                </a:solidFill>
                <a:latin typeface="High Tower Text" pitchFamily="18" charset="0"/>
              </a:rPr>
              <a:t>" file</a:t>
            </a:r>
            <a:endParaRPr lang="en-US" altLang="zh-TW" sz="2800" b="1">
              <a:solidFill>
                <a:schemeClr val="bg1"/>
              </a:solidFill>
            </a:endParaRPr>
          </a:p>
          <a:p>
            <a:pPr marL="0" indent="0" eaLnBrk="1" hangingPunct="1">
              <a:lnSpc>
                <a:spcPct val="80000"/>
              </a:lnSpc>
              <a:spcBef>
                <a:spcPct val="0"/>
              </a:spcBef>
              <a:buFontTx/>
              <a:buNone/>
            </a:pPr>
            <a:r>
              <a:rPr lang="en-US" altLang="zh-TW" sz="2400" b="1">
                <a:solidFill>
                  <a:schemeClr val="bg1"/>
                </a:solidFill>
              </a:rPr>
              <a:t>%</a:t>
            </a:r>
            <a:endParaRPr lang="en-US" altLang="zh-TW" sz="1600" b="1">
              <a:solidFill>
                <a:schemeClr val="bg1"/>
              </a:solidFill>
              <a:latin typeface="High Tower Text" pitchFamily="18" charset="0"/>
            </a:endParaRPr>
          </a:p>
          <a:p>
            <a:pPr marL="0" indent="0" eaLnBrk="1" hangingPunct="1">
              <a:lnSpc>
                <a:spcPct val="80000"/>
              </a:lnSpc>
              <a:spcBef>
                <a:spcPts val="1200"/>
              </a:spcBef>
              <a:buFontTx/>
              <a:buNone/>
            </a:pPr>
            <a:r>
              <a:rPr lang="en-US" altLang="zh-TW" sz="3000">
                <a:solidFill>
                  <a:schemeClr val="bg1"/>
                </a:solidFill>
              </a:rPr>
              <a:t>By putting the echo in the front, we don’t do the fgrep. Instead we are printing what the arguments to the fgrep would have actually been.</a:t>
            </a:r>
          </a:p>
          <a:p>
            <a:pPr marL="0" indent="0" eaLnBrk="1" hangingPunct="1">
              <a:lnSpc>
                <a:spcPct val="80000"/>
              </a:lnSpc>
              <a:spcBef>
                <a:spcPts val="1800"/>
              </a:spcBef>
              <a:buFontTx/>
              <a:buNone/>
            </a:pPr>
            <a:r>
              <a:rPr lang="en-US" altLang="zh-TW" sz="3000">
                <a:solidFill>
                  <a:schemeClr val="bg1"/>
                </a:solidFill>
              </a:rPr>
              <a:t>If you are debugging a shell script, and you want to see what your script is doing, you can duplicate lines and insert an "echo" in front of the copies. </a:t>
            </a:r>
          </a:p>
        </p:txBody>
      </p:sp>
    </p:spTree>
    <p:extLst>
      <p:ext uri="{BB962C8B-B14F-4D97-AF65-F5344CB8AC3E}">
        <p14:creationId xmlns:p14="http://schemas.microsoft.com/office/powerpoint/2010/main" val="3612633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27071</TotalTime>
  <Words>11185</Words>
  <Application>Microsoft Office PowerPoint</Application>
  <PresentationFormat>如螢幕大小 (4:3)</PresentationFormat>
  <Paragraphs>2414</Paragraphs>
  <Slides>176</Slides>
  <Notes>2</Notes>
  <HiddenSlides>0</HiddenSlides>
  <MMClips>0</MMClips>
  <ScaleCrop>false</ScaleCrop>
  <HeadingPairs>
    <vt:vector size="6" baseType="variant">
      <vt:variant>
        <vt:lpstr>使用字型</vt:lpstr>
      </vt:variant>
      <vt:variant>
        <vt:i4>20</vt:i4>
      </vt:variant>
      <vt:variant>
        <vt:lpstr>佈景主題</vt:lpstr>
      </vt:variant>
      <vt:variant>
        <vt:i4>2</vt:i4>
      </vt:variant>
      <vt:variant>
        <vt:lpstr>投影片標題</vt:lpstr>
      </vt:variant>
      <vt:variant>
        <vt:i4>176</vt:i4>
      </vt:variant>
    </vt:vector>
  </HeadingPairs>
  <TitlesOfParts>
    <vt:vector size="198" baseType="lpstr">
      <vt:lpstr>Arial Unicode MS</vt:lpstr>
      <vt:lpstr>Batang</vt:lpstr>
      <vt:lpstr>Courier</vt:lpstr>
      <vt:lpstr>FrankRuehl</vt:lpstr>
      <vt:lpstr>Lucida Grande</vt:lpstr>
      <vt:lpstr>Monotype Sorts</vt:lpstr>
      <vt:lpstr>ＭＳ Ｐゴシック</vt:lpstr>
      <vt:lpstr>SimSun</vt:lpstr>
      <vt:lpstr>新細明體</vt:lpstr>
      <vt:lpstr>Agency FB</vt:lpstr>
      <vt:lpstr>Arial</vt:lpstr>
      <vt:lpstr>Arial Narrow</vt:lpstr>
      <vt:lpstr>Arial Rounded MT Bold</vt:lpstr>
      <vt:lpstr>Consolas</vt:lpstr>
      <vt:lpstr>Garamond</vt:lpstr>
      <vt:lpstr>High Tower Text</vt:lpstr>
      <vt:lpstr>Symbol</vt:lpstr>
      <vt:lpstr>Times New Roman</vt:lpstr>
      <vt:lpstr>Trebuchet MS</vt:lpstr>
      <vt:lpstr>Wingdings</vt:lpstr>
      <vt:lpstr>Default Design</vt:lpstr>
      <vt:lpstr>2_Default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switch</vt:lpstr>
      <vt:lpstr>PowerPoint 簡報</vt:lpstr>
      <vt:lpstr>PowerPoint 簡報</vt:lpstr>
      <vt:lpstr>while</vt:lpstr>
      <vt:lpstr>while</vt:lpstr>
      <vt:lpstr>PowerPoint 簡報</vt:lpstr>
      <vt:lpstr>PowerPoint 簡報</vt:lpstr>
      <vt:lpstr>foreach</vt:lpstr>
      <vt:lpstr>foreach</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 Delete Script</vt:lpstr>
      <vt:lpstr>A Delete Script</vt:lpstr>
      <vt:lpstr>A Delete Script</vt:lpstr>
      <vt:lpstr>A Delete Script</vt:lpstr>
      <vt:lpstr>PowerPoint 簡報</vt:lpstr>
      <vt:lpstr>A Delete Script</vt:lpstr>
      <vt:lpstr>A Delete Script</vt:lpstr>
      <vt:lpstr>A Delete Script</vt:lpstr>
      <vt:lpstr>A Delete Script</vt:lpstr>
      <vt:lpstr>PowerPoint 簡報</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PowerPoint 簡報</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Why is quoting a problem?</vt:lpstr>
      <vt:lpstr>Resolving the conflicting meanings of special symbols</vt:lpstr>
      <vt:lpstr>OK, so how do we quote them?</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The "</vt:lpstr>
      <vt:lpstr>Quotes Within Quotes</vt:lpstr>
      <vt:lpstr>Quotes Within Quotes</vt:lpstr>
      <vt:lpstr>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Including identical quotes within quotes</vt:lpstr>
      <vt:lpstr>Finding out if your quotes are wrong</vt:lpstr>
      <vt:lpstr>Finding out if your quotes are wrong</vt:lpstr>
      <vt:lpstr>Finding out if your quotes are wrong</vt:lpstr>
      <vt:lpstr>Finding out if your quotes are wrong</vt:lpstr>
      <vt:lpstr>Checking without using an echo </vt:lpstr>
      <vt:lpstr>The "echo" and "verbose" variables</vt:lpstr>
      <vt:lpstr>The "echo" and "verbose" variables</vt:lpstr>
      <vt:lpstr>The "echo" and "verbose" variables</vt:lpstr>
      <vt:lpstr>The "echo" and "verbose" variables</vt:lpstr>
      <vt:lpstr>The "echo" and "verbose" variables</vt:lpstr>
      <vt:lpstr>The "echo" and "verbose" variables</vt:lpstr>
      <vt:lpstr>The "echo" and "verbose" variables</vt:lpstr>
      <vt:lpstr>The "echo" and "verbose" variables</vt:lpstr>
      <vt:lpstr>The "echo" and "verbose" variables</vt:lpstr>
      <vt:lpstr>The "echo" and "verbose" variables</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How does echo interpret the \ symbol?</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What is the output of this?</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Does xargs do wildcard expansion?</vt:lpstr>
      <vt:lpstr>What is the output of this?</vt:lpstr>
      <vt:lpstr>PowerPoint 簡報</vt:lpstr>
      <vt:lpstr>Searching for something in a file the greps</vt:lpstr>
      <vt:lpstr>Searching for something in a file the greps</vt:lpstr>
      <vt:lpstr>fgrep</vt:lpstr>
      <vt:lpstr>fgrep</vt:lpstr>
      <vt:lpstr>fgrep</vt:lpstr>
      <vt:lpstr>Important fgrep Flags</vt:lpstr>
      <vt:lpstr>fgrep</vt:lpstr>
      <vt:lpstr>fgrep</vt:lpstr>
      <vt:lpstr>fgrep</vt:lpstr>
      <vt:lpstr>fgrep</vt:lpstr>
      <vt:lpstr>fgrep</vt:lpstr>
      <vt:lpstr>fgrep</vt:lpstr>
      <vt:lpstr>fgrep</vt:lpstr>
      <vt:lpstr>fgrep</vt:lpstr>
      <vt:lpstr>fgrep</vt:lpstr>
      <vt:lpstr>fgrep</vt:lpstr>
      <vt:lpstr>fgrep</vt:lpstr>
      <vt:lpstr>fgrep</vt:lpstr>
      <vt:lpstr>When fgrep is not enough</vt:lpstr>
      <vt:lpstr>When fgrep is not enough</vt:lpstr>
      <vt:lpstr>When fgrep is not enough</vt:lpstr>
      <vt:lpstr>When fgrep is not enough</vt:lpstr>
      <vt:lpstr>When fgrep is not enough</vt:lpstr>
      <vt:lpstr>Searching for something in a file the greps</vt:lpstr>
      <vt:lpstr>Searching for something in a file the greps</vt:lpstr>
      <vt:lpstr>PowerPoint 簡報</vt:lpstr>
      <vt:lpstr>Regular Expression Symbols</vt:lpstr>
      <vt:lpstr>Regular Expression Symbols</vt:lpstr>
      <vt:lpstr>PowerPoint 簡報</vt:lpstr>
      <vt:lpstr>PowerPoint 簡報</vt:lpstr>
      <vt:lpstr>PowerPoint 簡報</vt:lpstr>
      <vt:lpstr>Searching for something in a file grep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Windows 使用者</cp:lastModifiedBy>
  <cp:revision>519</cp:revision>
  <cp:lastPrinted>2005-05-27T21:26:31Z</cp:lastPrinted>
  <dcterms:created xsi:type="dcterms:W3CDTF">2005-05-23T21:56:35Z</dcterms:created>
  <dcterms:modified xsi:type="dcterms:W3CDTF">2021-03-22T04:22:38Z</dcterms:modified>
</cp:coreProperties>
</file>