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66"/>
  </p:notesMasterIdLst>
  <p:handoutMasterIdLst>
    <p:handoutMasterId r:id="rId167"/>
  </p:handoutMasterIdLst>
  <p:sldIdLst>
    <p:sldId id="2117" r:id="rId2"/>
    <p:sldId id="2109" r:id="rId3"/>
    <p:sldId id="2110" r:id="rId4"/>
    <p:sldId id="2111" r:id="rId5"/>
    <p:sldId id="2112" r:id="rId6"/>
    <p:sldId id="2113" r:id="rId7"/>
    <p:sldId id="2114" r:id="rId8"/>
    <p:sldId id="2115" r:id="rId9"/>
    <p:sldId id="2116" r:id="rId10"/>
    <p:sldId id="2049" r:id="rId11"/>
    <p:sldId id="2050" r:id="rId12"/>
    <p:sldId id="2051" r:id="rId13"/>
    <p:sldId id="2052" r:id="rId14"/>
    <p:sldId id="2053" r:id="rId15"/>
    <p:sldId id="1844" r:id="rId16"/>
    <p:sldId id="1845" r:id="rId17"/>
    <p:sldId id="1762" r:id="rId18"/>
    <p:sldId id="1763" r:id="rId19"/>
    <p:sldId id="1764" r:id="rId20"/>
    <p:sldId id="1765" r:id="rId21"/>
    <p:sldId id="1768" r:id="rId22"/>
    <p:sldId id="1769" r:id="rId23"/>
    <p:sldId id="1770" r:id="rId24"/>
    <p:sldId id="1771" r:id="rId25"/>
    <p:sldId id="1772" r:id="rId26"/>
    <p:sldId id="1773" r:id="rId27"/>
    <p:sldId id="1774" r:id="rId28"/>
    <p:sldId id="1775" r:id="rId29"/>
    <p:sldId id="1882" r:id="rId30"/>
    <p:sldId id="1886" r:id="rId31"/>
    <p:sldId id="1883" r:id="rId32"/>
    <p:sldId id="1895" r:id="rId33"/>
    <p:sldId id="1896" r:id="rId34"/>
    <p:sldId id="1920" r:id="rId35"/>
    <p:sldId id="1889" r:id="rId36"/>
    <p:sldId id="1921" r:id="rId37"/>
    <p:sldId id="1922" r:id="rId38"/>
    <p:sldId id="1900" r:id="rId39"/>
    <p:sldId id="1901" r:id="rId40"/>
    <p:sldId id="1902" r:id="rId41"/>
    <p:sldId id="1903" r:id="rId42"/>
    <p:sldId id="1904" r:id="rId43"/>
    <p:sldId id="1905" r:id="rId44"/>
    <p:sldId id="1926" r:id="rId45"/>
    <p:sldId id="1906" r:id="rId46"/>
    <p:sldId id="1907" r:id="rId47"/>
    <p:sldId id="1924" r:id="rId48"/>
    <p:sldId id="1925" r:id="rId49"/>
    <p:sldId id="1929" r:id="rId50"/>
    <p:sldId id="1927" r:id="rId51"/>
    <p:sldId id="1928" r:id="rId52"/>
    <p:sldId id="1930" r:id="rId53"/>
    <p:sldId id="1908" r:id="rId54"/>
    <p:sldId id="1909" r:id="rId55"/>
    <p:sldId id="1910" r:id="rId56"/>
    <p:sldId id="1911" r:id="rId57"/>
    <p:sldId id="1912" r:id="rId58"/>
    <p:sldId id="1913" r:id="rId59"/>
    <p:sldId id="1914" r:id="rId60"/>
    <p:sldId id="1915" r:id="rId61"/>
    <p:sldId id="1916" r:id="rId62"/>
    <p:sldId id="1931" r:id="rId63"/>
    <p:sldId id="1934" r:id="rId64"/>
    <p:sldId id="1933" r:id="rId65"/>
    <p:sldId id="1932" r:id="rId66"/>
    <p:sldId id="1935" r:id="rId67"/>
    <p:sldId id="1936" r:id="rId68"/>
    <p:sldId id="1937" r:id="rId69"/>
    <p:sldId id="1938" r:id="rId70"/>
    <p:sldId id="1939" r:id="rId71"/>
    <p:sldId id="1940" r:id="rId72"/>
    <p:sldId id="1941" r:id="rId73"/>
    <p:sldId id="1942" r:id="rId74"/>
    <p:sldId id="1943" r:id="rId75"/>
    <p:sldId id="1944" r:id="rId76"/>
    <p:sldId id="1945" r:id="rId77"/>
    <p:sldId id="1946" r:id="rId78"/>
    <p:sldId id="1947" r:id="rId79"/>
    <p:sldId id="1948" r:id="rId80"/>
    <p:sldId id="1949" r:id="rId81"/>
    <p:sldId id="1950" r:id="rId82"/>
    <p:sldId id="1951" r:id="rId83"/>
    <p:sldId id="1952" r:id="rId84"/>
    <p:sldId id="1953" r:id="rId85"/>
    <p:sldId id="1954" r:id="rId86"/>
    <p:sldId id="1955" r:id="rId87"/>
    <p:sldId id="1956" r:id="rId88"/>
    <p:sldId id="1957" r:id="rId89"/>
    <p:sldId id="1958" r:id="rId90"/>
    <p:sldId id="1959" r:id="rId91"/>
    <p:sldId id="1960" r:id="rId92"/>
    <p:sldId id="1961" r:id="rId93"/>
    <p:sldId id="1962" r:id="rId94"/>
    <p:sldId id="1963" r:id="rId95"/>
    <p:sldId id="1964" r:id="rId96"/>
    <p:sldId id="1965" r:id="rId97"/>
    <p:sldId id="1966" r:id="rId98"/>
    <p:sldId id="1967" r:id="rId99"/>
    <p:sldId id="1968" r:id="rId100"/>
    <p:sldId id="1969" r:id="rId101"/>
    <p:sldId id="1970" r:id="rId102"/>
    <p:sldId id="1971" r:id="rId103"/>
    <p:sldId id="1972" r:id="rId104"/>
    <p:sldId id="1973" r:id="rId105"/>
    <p:sldId id="1974" r:id="rId106"/>
    <p:sldId id="1975" r:id="rId107"/>
    <p:sldId id="1976" r:id="rId108"/>
    <p:sldId id="1977" r:id="rId109"/>
    <p:sldId id="1978" r:id="rId110"/>
    <p:sldId id="1979" r:id="rId111"/>
    <p:sldId id="1980" r:id="rId112"/>
    <p:sldId id="1981" r:id="rId113"/>
    <p:sldId id="1982" r:id="rId114"/>
    <p:sldId id="1983" r:id="rId115"/>
    <p:sldId id="1984" r:id="rId116"/>
    <p:sldId id="1985" r:id="rId117"/>
    <p:sldId id="2047" r:id="rId118"/>
    <p:sldId id="1987" r:id="rId119"/>
    <p:sldId id="1988" r:id="rId120"/>
    <p:sldId id="1989" r:id="rId121"/>
    <p:sldId id="1990" r:id="rId122"/>
    <p:sldId id="1991" r:id="rId123"/>
    <p:sldId id="1992" r:id="rId124"/>
    <p:sldId id="1993" r:id="rId125"/>
    <p:sldId id="1994" r:id="rId126"/>
    <p:sldId id="1995" r:id="rId127"/>
    <p:sldId id="1996" r:id="rId128"/>
    <p:sldId id="1997" r:id="rId129"/>
    <p:sldId id="1998" r:id="rId130"/>
    <p:sldId id="1999" r:id="rId131"/>
    <p:sldId id="2000" r:id="rId132"/>
    <p:sldId id="2001" r:id="rId133"/>
    <p:sldId id="2002" r:id="rId134"/>
    <p:sldId id="2003" r:id="rId135"/>
    <p:sldId id="2004" r:id="rId136"/>
    <p:sldId id="2005" r:id="rId137"/>
    <p:sldId id="2006" r:id="rId138"/>
    <p:sldId id="2007" r:id="rId139"/>
    <p:sldId id="2008" r:id="rId140"/>
    <p:sldId id="2009" r:id="rId141"/>
    <p:sldId id="2010" r:id="rId142"/>
    <p:sldId id="2011" r:id="rId143"/>
    <p:sldId id="2054" r:id="rId144"/>
    <p:sldId id="2062" r:id="rId145"/>
    <p:sldId id="2063" r:id="rId146"/>
    <p:sldId id="2087" r:id="rId147"/>
    <p:sldId id="2069" r:id="rId148"/>
    <p:sldId id="2070" r:id="rId149"/>
    <p:sldId id="2071" r:id="rId150"/>
    <p:sldId id="2068" r:id="rId151"/>
    <p:sldId id="2072" r:id="rId152"/>
    <p:sldId id="2073" r:id="rId153"/>
    <p:sldId id="2074" r:id="rId154"/>
    <p:sldId id="2075" r:id="rId155"/>
    <p:sldId id="2077" r:id="rId156"/>
    <p:sldId id="2076" r:id="rId157"/>
    <p:sldId id="2078" r:id="rId158"/>
    <p:sldId id="2079" r:id="rId159"/>
    <p:sldId id="2081" r:id="rId160"/>
    <p:sldId id="2083" r:id="rId161"/>
    <p:sldId id="2085" r:id="rId162"/>
    <p:sldId id="2086" r:id="rId163"/>
    <p:sldId id="2084" r:id="rId164"/>
    <p:sldId id="2015" r:id="rId1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CC"/>
    <a:srgbClr val="0C9B4D"/>
    <a:srgbClr val="FF9900"/>
    <a:srgbClr val="D60093"/>
    <a:srgbClr val="0033CC"/>
    <a:srgbClr val="009999"/>
    <a:srgbClr val="FF0000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3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97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159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69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Regula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three </a:t>
            </a:r>
            <a:r>
              <a:rPr lang="en-US" altLang="zh-TW" sz="3400" dirty="0">
                <a:latin typeface="Times New Roman" pitchFamily="18" charset="0"/>
              </a:rPr>
              <a:t>programs </a:t>
            </a:r>
            <a:r>
              <a:rPr lang="en-US" altLang="zh-TW" sz="3400" dirty="0" smtClean="0">
                <a:latin typeface="Times New Roman" pitchFamily="18" charset="0"/>
              </a:rPr>
              <a:t>that find </a:t>
            </a:r>
            <a:r>
              <a:rPr lang="en-US" altLang="zh-TW" sz="3400" dirty="0">
                <a:latin typeface="Times New Roman" pitchFamily="18" charset="0"/>
              </a:rPr>
              <a:t>patterns in </a:t>
            </a:r>
            <a:r>
              <a:rPr lang="en-US" altLang="zh-TW" sz="3400" dirty="0" smtClean="0">
                <a:latin typeface="Times New Roman" pitchFamily="18" charset="0"/>
              </a:rPr>
              <a:t>files (and which use mostly the same flags):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3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 smtClean="0">
                <a:latin typeface="Times New Roman" pitchFamily="18" charset="0"/>
              </a:rPr>
              <a:t>Use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2.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latin typeface="Times New Roman" pitchFamily="18" charset="0"/>
              </a:rPr>
              <a:t>Use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5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1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others"|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others"|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  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3995928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1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None of these alternatives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906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None of these alternatives can find precisely those 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same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two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matches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4114" y="4023320"/>
            <a:ext cx="5124785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763688" y="4023320"/>
            <a:ext cx="4176464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60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others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36096" y="5898976"/>
            <a:ext cx="2971800" cy="914400"/>
          </a:xfrm>
          <a:prstGeom prst="wedgeRoundRectCallout">
            <a:avLst>
              <a:gd name="adj1" fmla="val -142883"/>
              <a:gd name="adj2" fmla="val -619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is as close as you could get without using the “\&lt;” symbol.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8521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78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&lt;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654710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1371600" y="6203776"/>
            <a:ext cx="3810000" cy="609600"/>
          </a:xfrm>
          <a:prstGeom prst="wedgeRoundRectCallout">
            <a:avLst>
              <a:gd name="adj1" fmla="val -80429"/>
              <a:gd name="adj2" fmla="val 15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even it is not a perfect match, as can be seen by this space here.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29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  <a:b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b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regu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8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37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Yes, we can.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1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33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0529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>
                <a:solidFill>
                  <a:srgbClr val="B2B2B2"/>
                </a:solidFill>
              </a:rPr>
              <a:t>(caret,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of a </a:t>
            </a:r>
            <a:r>
              <a:rPr lang="en-US" altLang="zh-TW" sz="2400" spc="-10" dirty="0">
                <a:solidFill>
                  <a:srgbClr val="B2B2B2"/>
                </a:solidFill>
              </a:rPr>
              <a:t>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requires</a:t>
            </a:r>
            <a:r>
              <a:rPr lang="en-US" altLang="zh-TW" sz="2000" spc="-1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to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the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front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lin</a:t>
            </a:r>
            <a:r>
              <a:rPr lang="en-US" altLang="zh-TW" sz="2400" spc="-130" dirty="0" smtClean="0">
                <a:solidFill>
                  <a:srgbClr val="B2B2B2"/>
                </a:solidFill>
              </a:rPr>
              <a:t>e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B2B2B2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B2B2B2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B2B2B2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B2B2B2"/>
                </a:solidFill>
              </a:rPr>
              <a:t>^</a:t>
            </a:r>
            <a:r>
              <a:rPr lang="en-US" altLang="zh-TW" sz="2400" b="1" u="sng" dirty="0">
                <a:solidFill>
                  <a:srgbClr val="B2B2B2"/>
                </a:solidFill>
              </a:rPr>
              <a:t>A</a:t>
            </a:r>
            <a:r>
              <a:rPr lang="en-US" altLang="zh-TW" sz="2400" spc="-100" dirty="0">
                <a:solidFill>
                  <a:srgbClr val="B2B2B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B2B2B2"/>
                </a:solidFill>
              </a:rPr>
              <a:t>last </a:t>
            </a:r>
            <a:r>
              <a:rPr lang="en-US" altLang="zh-TW" sz="2400" spc="-10" dirty="0">
                <a:solidFill>
                  <a:srgbClr val="B2B2B2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B2B2B2"/>
                </a:solidFill>
              </a:rPr>
              <a:t>n</a:t>
            </a:r>
            <a:r>
              <a:rPr lang="en-US" altLang="zh-TW" sz="2400" spc="-10" dirty="0">
                <a:solidFill>
                  <a:srgbClr val="B2B2B2"/>
                </a:solidFill>
              </a:rPr>
              <a:t>) requires</a:t>
            </a:r>
            <a:r>
              <a:rPr lang="en-US" altLang="zh-TW" sz="2000" spc="-10" dirty="0">
                <a:solidFill>
                  <a:srgbClr val="B2B2B2"/>
                </a:solidFill>
              </a:rPr>
              <a:t> </a:t>
            </a:r>
            <a:r>
              <a:rPr lang="en-US" altLang="zh-TW" sz="2400" spc="-10" dirty="0">
                <a:solidFill>
                  <a:srgbClr val="B2B2B2"/>
                </a:solidFill>
              </a:rPr>
              <a:t>the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expression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to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match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the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end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of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a lin</a:t>
            </a:r>
            <a:r>
              <a:rPr lang="en-US" altLang="zh-TW" sz="2400" spc="-130" dirty="0">
                <a:solidFill>
                  <a:srgbClr val="B2B2B2"/>
                </a:solidFill>
              </a:rPr>
              <a:t>e</a:t>
            </a:r>
            <a:r>
              <a:rPr lang="en-US" altLang="zh-TW" sz="2400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i="1" spc="-40" dirty="0" err="1">
                <a:solidFill>
                  <a:srgbClr val="B2B2B2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B2B2B2"/>
                </a:solidFill>
              </a:rPr>
              <a:t>g</a:t>
            </a:r>
            <a:r>
              <a:rPr lang="en-US" altLang="zh-TW" sz="2400" i="1" spc="-40" dirty="0">
                <a:solidFill>
                  <a:srgbClr val="B2B2B2"/>
                </a:solidFill>
              </a:rPr>
              <a:t>.</a:t>
            </a:r>
            <a:r>
              <a:rPr lang="en-US" altLang="zh-TW" sz="18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line</a:t>
            </a:r>
            <a:r>
              <a:rPr lang="en-US" altLang="zh-TW" sz="2200" spc="-40" dirty="0">
                <a:solidFill>
                  <a:srgbClr val="B2B2B2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B2B2B2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B2B2B2"/>
                </a:solidFill>
              </a:rPr>
              <a:t> </a:t>
            </a:r>
            <a:r>
              <a:rPr lang="en-US" altLang="zh-TW" sz="2400" spc="-40" dirty="0">
                <a:solidFill>
                  <a:srgbClr val="B2B2B2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B2B2B2"/>
                </a:solidFill>
              </a:rPr>
              <a:t>'Z</a:t>
            </a:r>
            <a:r>
              <a:rPr lang="en-US" altLang="zh-TW" sz="2400" dirty="0" smtClean="0">
                <a:solidFill>
                  <a:srgbClr val="B2B2B2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B2B2B2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B2B2B2"/>
                </a:solidFill>
              </a:rPr>
              <a:t>Z$</a:t>
            </a:r>
            <a:endParaRPr lang="en-US" altLang="zh-TW" sz="2400" b="1" u="sng" dirty="0">
              <a:solidFill>
                <a:srgbClr val="B2B2B2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4921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1069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r>
              <a:rPr lang="en-US" altLang="zh-TW" sz="1050" dirty="0"/>
              <a:t/>
            </a: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5714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 letter palindromes (</a:t>
            </a:r>
            <a:r>
              <a:rPr lang="zh-TW" altLang="en-US" sz="3600" dirty="0">
                <a:solidFill>
                  <a:srgbClr val="333399"/>
                </a:solidFill>
              </a:rPr>
              <a:t>回</a:t>
            </a:r>
            <a:r>
              <a:rPr lang="zh-TW" altLang="en-US" sz="3600" dirty="0" smtClean="0">
                <a:solidFill>
                  <a:srgbClr val="333399"/>
                </a:solidFill>
              </a:rPr>
              <a:t>文</a:t>
            </a:r>
            <a:r>
              <a:rPr lang="en-US" altLang="zh-TW" dirty="0" smtClean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4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</a:t>
            </a:r>
            <a:r>
              <a:rPr lang="zh-TW" altLang="en-US" sz="3600" dirty="0" smtClean="0">
                <a:solidFill>
                  <a:srgbClr val="333399"/>
                </a:solidFill>
              </a:rPr>
              <a:t>文</a:t>
            </a:r>
            <a:r>
              <a:rPr lang="en-US" altLang="zh-TW" dirty="0" smtClean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sees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3-6 letter palindromes(</a:t>
            </a:r>
            <a:r>
              <a:rPr lang="zh-TW" altLang="en-US" sz="3600" dirty="0">
                <a:solidFill>
                  <a:srgbClr val="333399"/>
                </a:solidFill>
              </a:rPr>
              <a:t>回文</a:t>
            </a:r>
            <a:r>
              <a:rPr lang="en-US" altLang="zh-TW" dirty="0" smtClean="0">
                <a:solidFill>
                  <a:srgbClr val="333399"/>
                </a:solidFill>
              </a:rPr>
              <a:t>)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–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-e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"\&lt;\([</a:t>
            </a:r>
            <a:r>
              <a:rPr lang="pl-PL" altLang="zh-TW" sz="2400" dirty="0">
                <a:latin typeface="Lucida Console" panose="020B0609040504020204" pitchFamily="49" charset="0"/>
              </a:rPr>
              <a:t>a-z]\)\([a-z]\)[a-z]\2\1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"\&lt;\([a-z]\)\([a-z]\)\([a-z]\)\3\2\1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br>
              <a:rPr lang="en-US" altLang="zh-TW" sz="2400" dirty="0" smtClean="0">
                <a:latin typeface="Lucida Console" panose="020B0609040504020204" pitchFamily="49" charset="0"/>
              </a:rPr>
            </a:b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</a:rPr>
              <a:t>POSIX: built-in </a:t>
            </a:r>
            <a:r>
              <a:rPr lang="en-US" altLang="zh-TW" sz="4000" dirty="0">
                <a:solidFill>
                  <a:schemeClr val="accent2"/>
                </a:solidFill>
              </a:rPr>
              <a:t>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There are also some </a:t>
            </a:r>
            <a:r>
              <a:rPr lang="en-US" altLang="zh-TW" sz="2800" dirty="0" smtClean="0"/>
              <a:t>built-in </a:t>
            </a:r>
            <a:r>
              <a:rPr lang="en-US" altLang="zh-TW" sz="2800" dirty="0"/>
              <a:t>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</a:t>
            </a:r>
            <a:r>
              <a:rPr lang="en-US" altLang="zh-TW" sz="2400" dirty="0" err="1"/>
              <a:t>alnum</a:t>
            </a:r>
            <a:r>
              <a:rPr lang="en-US" altLang="zh-TW" sz="2400" dirty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447800" y="2362200"/>
            <a:ext cx="3962400" cy="1447800"/>
          </a:xfrm>
          <a:prstGeom prst="wedgeRectCallout">
            <a:avLst>
              <a:gd name="adj1" fmla="val -20330"/>
              <a:gd name="adj2" fmla="val -15888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 will not test you on these. But you are free to use them (if you do it correctly).</a:t>
            </a: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Basic Regular Expression Syntax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400" dirty="0"/>
              <a:t>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Another reason for groups is to allow </a:t>
            </a:r>
            <a:r>
              <a:rPr lang="en-US" altLang="zh-TW" sz="2400" i="1" dirty="0" err="1"/>
              <a:t>backreferences</a:t>
            </a:r>
            <a:r>
              <a:rPr lang="en-US" altLang="zh-TW" sz="2400" dirty="0"/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r>
              <a:rPr lang="en-US" altLang="zh-TW" sz="1050" dirty="0"/>
              <a:t/>
            </a: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261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This does not alter the expressitivity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gramars. Although context free grammars are important in computer science, they aren’t that useful for UNIX programming</a:t>
            </a: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4194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785360" y="228600"/>
            <a:ext cx="4282440" cy="1573923"/>
            <a:chOff x="1965960" y="4038600"/>
            <a:chExt cx="4282440" cy="1573923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9600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3032760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>
            <a:off x="7391400" y="152400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709160" y="3210912"/>
            <a:ext cx="3749040" cy="1573923"/>
            <a:chOff x="1965960" y="4038600"/>
            <a:chExt cx="3749040" cy="1573923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2590800" y="4648200"/>
              <a:ext cx="914400" cy="914400"/>
            </a:xfrm>
            <a:prstGeom prst="arc">
              <a:avLst>
                <a:gd name="adj1" fmla="val 15951920"/>
                <a:gd name="adj2" fmla="val 1140718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747141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23" name="Straight Arrow Connector 8"/>
            <p:cNvCxnSpPr>
              <a:cxnSpLocks noChangeShapeType="1"/>
            </p:cNvCxnSpPr>
            <p:nvPr/>
          </p:nvCxnSpPr>
          <p:spPr bwMode="auto">
            <a:xfrm>
              <a:off x="3035808" y="4533900"/>
              <a:ext cx="153619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7315200" y="3134712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0" name="Trapezoid 29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5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2" grpId="0" build="p"/>
      <p:bldP spid="32" grpId="1" build="allAtOnce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This does not alter the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expressivity (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TW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9091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</a:t>
            </a:r>
            <a:r>
              <a:rPr lang="en-US" altLang="zh-TW" sz="2400" dirty="0" smtClean="0">
                <a:solidFill>
                  <a:srgbClr val="B2B2B2"/>
                </a:solidFill>
                <a:latin typeface="Times New Roman" pitchFamily="18" charset="0"/>
              </a:rPr>
              <a:t>expressivity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b="0" dirty="0" err="1">
                <a:solidFill>
                  <a:srgbClr val="FFFFFF"/>
                </a:solidFill>
                <a:latin typeface="Times New Roman" pitchFamily="18" charset="0"/>
              </a:rPr>
              <a:t>gramars</a:t>
            </a:r>
            <a:r>
              <a:rPr lang="en-US" altLang="zh-TW" sz="2400" b="0" dirty="0">
                <a:solidFill>
                  <a:srgbClr val="FFFFFF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60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1A02F4A-B205-4098-9C8E-4DA998FB1880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122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3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solidFill>
                  <a:srgbClr val="B2B2B2"/>
                </a:solidFill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The OR operation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To specify patterns that cannot be represented by a nondeterministic finite state automaton (NFA)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  <p:sp>
        <p:nvSpPr>
          <p:cNvPr id="120837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(NDFA)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298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</a:t>
            </a:r>
            <a:r>
              <a:rPr lang="en-US" altLang="zh-TW" sz="2400" dirty="0" smtClean="0">
                <a:latin typeface="Times New Roman" pitchFamily="18" charset="0"/>
              </a:rPr>
              <a:t>expressivity 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228600" y="4419600"/>
            <a:ext cx="85344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To specify patterns that cannot be represented by a nondeterministic finite state automaton (</a:t>
            </a:r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</a:rPr>
              <a:t>NDFA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Regular expressions are a simple case of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context free grammars</a:t>
            </a:r>
            <a:r>
              <a:rPr lang="en-US" altLang="zh-TW" sz="2400" b="0" dirty="0">
                <a:solidFill>
                  <a:srgbClr val="000000"/>
                </a:solidFill>
                <a:latin typeface="Times New Roman" pitchFamily="18" charset="0"/>
              </a:rPr>
              <a:t>. Although context free grammars are important in computer science,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6216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xit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languages specifiable by regular expressions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can be extended in 2 ways: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make them easier to write </a:t>
            </a:r>
          </a:p>
          <a:p>
            <a:pPr marL="990600" lvl="1" indent="-533400" algn="just" eaLnBrk="1" hangingPunct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This does not alter the expressivity (</a:t>
            </a:r>
            <a:r>
              <a:rPr lang="zh-TW" altLang="en-US" sz="2200" dirty="0">
                <a:latin typeface="Times New Roman" pitchFamily="18" charset="0"/>
              </a:rPr>
              <a:t>不會影響表達能力</a:t>
            </a:r>
            <a:r>
              <a:rPr lang="en-US" altLang="zh-TW" sz="2400" dirty="0">
                <a:latin typeface="Times New Roman" pitchFamily="18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TW" sz="2800" dirty="0">
                <a:latin typeface="Times New Roman" pitchFamily="18" charset="0"/>
              </a:rPr>
              <a:t>To allow a choice of patterns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zh-TW" sz="2400" dirty="0">
                <a:latin typeface="Times New Roman" pitchFamily="18" charset="0"/>
              </a:rPr>
              <a:t>The OR operation</a:t>
            </a:r>
          </a:p>
          <a:p>
            <a:pPr marL="990600" lvl="1" indent="-533400" algn="just" eaLnBrk="1" hangingPunct="1">
              <a:lnSpc>
                <a:spcPct val="80000"/>
              </a:lnSpc>
              <a:spcBef>
                <a:spcPct val="25000"/>
              </a:spcBef>
            </a:pPr>
            <a:endParaRPr lang="en-US" altLang="zh-TW" sz="2400" dirty="0"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To make these extensions, we will need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>
                <a:latin typeface="Times New Roman" pitchFamily="18" charset="0"/>
              </a:rPr>
              <a:t>,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a search program using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extended regular expressions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Regular expressions are a simple case of context free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gramars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. Although context free grammars are important in computer science, they aren’t that useful for UNIX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70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TW" sz="2800" b="1" kern="0" dirty="0" smtClean="0">
                <a:solidFill>
                  <a:srgbClr val="FF0000"/>
                </a:solidFill>
              </a:rPr>
              <a:t>^</a:t>
            </a:r>
            <a:r>
              <a:rPr lang="en-US" altLang="zh-TW" sz="2800" b="0" kern="0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0" kern="0" spc="-10" dirty="0" smtClean="0"/>
              <a:t>(caret,</a:t>
            </a:r>
            <a:r>
              <a:rPr lang="en-US" altLang="zh-TW" sz="2000" b="0" kern="0" spc="-10" dirty="0" smtClean="0"/>
              <a:t> </a:t>
            </a:r>
            <a:r>
              <a:rPr lang="en-US" altLang="zh-TW" sz="2400" b="0" kern="0" spc="-10" dirty="0" smtClean="0"/>
              <a:t>as the first symbol of a regular expressio</a:t>
            </a:r>
            <a:r>
              <a:rPr lang="en-US" altLang="zh-TW" sz="2400" b="0" kern="0" spc="-160" dirty="0" smtClean="0"/>
              <a:t>n</a:t>
            </a:r>
            <a:r>
              <a:rPr lang="en-US" altLang="zh-TW" sz="2400" b="0" kern="0" spc="-10" dirty="0" smtClean="0"/>
              <a:t>) requires</a:t>
            </a:r>
            <a:r>
              <a:rPr lang="en-US" altLang="zh-TW" sz="2000" b="0" kern="0" spc="-10" dirty="0" smtClean="0"/>
              <a:t> </a:t>
            </a:r>
            <a:r>
              <a:rPr lang="en-US" altLang="zh-TW" sz="2400" b="0" kern="0" spc="-10" dirty="0" smtClean="0"/>
              <a:t>the </a:t>
            </a:r>
            <a:r>
              <a:rPr lang="en-US" altLang="zh-TW" sz="2400" b="0" kern="0" spc="-40" dirty="0" smtClean="0"/>
              <a:t>expression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to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match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the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front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of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a lin</a:t>
            </a:r>
            <a:r>
              <a:rPr lang="en-US" altLang="zh-TW" sz="2400" b="0" kern="0" spc="-130" dirty="0" smtClean="0"/>
              <a:t>e</a:t>
            </a:r>
            <a:r>
              <a:rPr lang="en-US" altLang="zh-TW" sz="2400" b="0" kern="0" spc="-40" dirty="0" smtClean="0"/>
              <a:t>.</a:t>
            </a:r>
            <a:r>
              <a:rPr lang="en-US" altLang="zh-TW" sz="1800" b="0" kern="0" spc="-40" dirty="0" smtClean="0"/>
              <a:t> </a:t>
            </a:r>
            <a:r>
              <a:rPr lang="en-US" altLang="zh-TW" sz="2400" b="0" i="1" kern="0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b="0" i="1" kern="0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kern="0" spc="-100" dirty="0" smtClean="0">
                <a:solidFill>
                  <a:srgbClr val="0C9B4D"/>
                </a:solidFill>
              </a:rPr>
              <a:t>^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$</a:t>
            </a:r>
            <a:r>
              <a:rPr lang="en-US" altLang="zh-TW" sz="2400" b="0" kern="0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b="0" kern="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as the last symbol of a regular expressio</a:t>
            </a:r>
            <a:r>
              <a:rPr lang="en-US" altLang="zh-TW" sz="2400" b="0" kern="0" spc="-160" dirty="0" smtClean="0">
                <a:solidFill>
                  <a:srgbClr val="000000"/>
                </a:solidFill>
              </a:rPr>
              <a:t>n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) requires</a:t>
            </a:r>
            <a:r>
              <a:rPr lang="en-US" altLang="zh-TW" sz="2000" b="0" kern="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the </a:t>
            </a:r>
            <a:r>
              <a:rPr lang="en-US" altLang="zh-TW" sz="2400" b="0" kern="0" spc="-40" dirty="0" smtClean="0"/>
              <a:t>expression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to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match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the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end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of</a:t>
            </a:r>
            <a:r>
              <a:rPr lang="en-US" altLang="zh-TW" sz="2200" b="0" kern="0" spc="-40" dirty="0" smtClean="0"/>
              <a:t> </a:t>
            </a:r>
            <a:r>
              <a:rPr lang="en-US" altLang="zh-TW" sz="2400" b="0" kern="0" spc="-40" dirty="0" smtClean="0"/>
              <a:t>a lin</a:t>
            </a:r>
            <a:r>
              <a:rPr lang="en-US" altLang="zh-TW" sz="2400" b="0" kern="0" spc="-130" dirty="0" smtClean="0"/>
              <a:t>e</a:t>
            </a:r>
            <a:r>
              <a:rPr lang="en-US" altLang="zh-TW" sz="2400" b="0" kern="0" spc="-40" dirty="0" smtClean="0"/>
              <a:t>.</a:t>
            </a:r>
            <a:r>
              <a:rPr lang="en-US" altLang="zh-TW" sz="1800" b="0" kern="0" spc="-40" dirty="0" smtClean="0"/>
              <a:t> </a:t>
            </a:r>
            <a:r>
              <a:rPr lang="en-US" altLang="zh-TW" sz="2400" b="0" i="1" kern="0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b="0" i="1" kern="0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b="0" kern="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'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Z$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0" kern="0" dirty="0" smtClean="0"/>
              <a:t>	(backslash) turns off special meaning for the next character. </a:t>
            </a:r>
            <a:r>
              <a:rPr lang="en-US" altLang="zh-TW" sz="24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kern="0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$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[</a:t>
            </a:r>
            <a:r>
              <a:rPr lang="en-US" altLang="zh-TW" sz="1800" b="1" kern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kern="0" dirty="0" smtClean="0">
                <a:solidFill>
                  <a:srgbClr val="FF0000"/>
                </a:solidFill>
              </a:rPr>
              <a:t>]</a:t>
            </a:r>
            <a:r>
              <a:rPr lang="en-US" altLang="zh-TW" sz="2400" b="0" kern="0" dirty="0" smtClean="0"/>
              <a:t>	(brackets) matches to any one of the enclosed characters.</a:t>
            </a:r>
            <a:br>
              <a:rPr lang="en-US" altLang="zh-TW" sz="2400" b="0" kern="0" dirty="0" smtClean="0"/>
            </a:br>
            <a:r>
              <a:rPr lang="en-US" altLang="zh-TW" sz="24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kern="0" dirty="0" smtClean="0">
                <a:solidFill>
                  <a:srgbClr val="0C9B4D"/>
                </a:solidFill>
              </a:rPr>
              <a:t>元音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kern="0" dirty="0" err="1" smtClean="0">
                <a:solidFill>
                  <a:srgbClr val="0C9B4D"/>
                </a:solidFill>
              </a:rPr>
              <a:t>aeiou</a:t>
            </a:r>
            <a:r>
              <a:rPr lang="en-US" altLang="zh-TW" sz="24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b="0" kern="0" dirty="0" smtClean="0"/>
              <a:t>(hyphen, inside </a:t>
            </a:r>
            <a:r>
              <a:rPr lang="en-US" altLang="zh-TW" sz="2000" b="0" kern="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 smtClean="0"/>
              <a:t>) matches to a range. </a:t>
            </a:r>
            <a:r>
              <a:rPr lang="en-US" altLang="zh-TW" sz="20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b="0" kern="0" dirty="0" smtClean="0">
                <a:solidFill>
                  <a:srgbClr val="0C9B4D"/>
                </a:solidFill>
              </a:rPr>
              <a:t>0</a:t>
            </a:r>
            <a:r>
              <a:rPr lang="zh-TW" altLang="en-US" sz="1800" b="0" kern="0" dirty="0" smtClean="0">
                <a:solidFill>
                  <a:srgbClr val="0C9B4D"/>
                </a:solidFill>
              </a:rPr>
              <a:t>到</a:t>
            </a:r>
            <a:r>
              <a:rPr lang="en-US" altLang="zh-TW" sz="1800" b="0" kern="0" dirty="0" smtClean="0">
                <a:solidFill>
                  <a:srgbClr val="0C9B4D"/>
                </a:solidFill>
              </a:rPr>
              <a:t>9</a:t>
            </a:r>
            <a:r>
              <a:rPr lang="zh-TW" altLang="en-US" sz="1800" b="0" kern="0" dirty="0" smtClean="0">
                <a:solidFill>
                  <a:srgbClr val="0C9B4D"/>
                </a:solidFill>
              </a:rPr>
              <a:t>中的任一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kern="0" dirty="0" smtClean="0">
                <a:solidFill>
                  <a:srgbClr val="0C9B4D"/>
                </a:solidFill>
              </a:rPr>
              <a:t>0-9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b="0" kern="0" dirty="0" smtClean="0">
                <a:solidFill>
                  <a:srgbClr val="FF0000"/>
                </a:solidFill>
              </a:rPr>
              <a:t>^	</a:t>
            </a:r>
            <a:r>
              <a:rPr lang="en-US" altLang="zh-TW" sz="2000" b="0" kern="0" dirty="0" smtClean="0"/>
              <a:t>(caret, as the first symbol inside </a:t>
            </a:r>
            <a:r>
              <a:rPr lang="en-US" altLang="zh-TW" sz="2000" b="0" kern="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 smtClean="0"/>
              <a:t>) matches any one character except those enclosed in the </a:t>
            </a:r>
            <a:r>
              <a:rPr lang="en-US" altLang="zh-TW" sz="2000" b="0" kern="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b="0" kern="0" dirty="0" smtClean="0"/>
              <a:t>. </a:t>
            </a:r>
            <a:r>
              <a:rPr lang="en-US" altLang="zh-TW" sz="2000" b="0" i="1" kern="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b="0" i="1" kern="0" dirty="0" smtClean="0">
                <a:solidFill>
                  <a:srgbClr val="0C9B4D"/>
                </a:solidFill>
              </a:rPr>
              <a:t>, 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kern="0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kern="0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kern="0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kern="0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.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	(</a:t>
            </a:r>
            <a:r>
              <a:rPr lang="en-US" altLang="zh-TW" sz="2400" b="0" kern="0" spc="30" dirty="0" smtClean="0">
                <a:solidFill>
                  <a:srgbClr val="000000"/>
                </a:solidFill>
              </a:rPr>
              <a:t>p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e</a:t>
            </a:r>
            <a:r>
              <a:rPr lang="en-US" altLang="zh-TW" sz="2400" b="0" kern="0" spc="30" dirty="0" smtClean="0">
                <a:solidFill>
                  <a:srgbClr val="000000"/>
                </a:solidFill>
              </a:rPr>
              <a:t>rio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d) </a:t>
            </a:r>
            <a:r>
              <a:rPr lang="en-US" altLang="zh-TW" sz="2400" b="0" kern="0" spc="-10" dirty="0" smtClean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b="0" i="1" kern="0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b="0" i="1" kern="0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b="0" kern="0" spc="-10" dirty="0" smtClean="0">
                <a:solidFill>
                  <a:srgbClr val="0C9B4D"/>
                </a:solidFill>
              </a:rPr>
              <a:t>,</a:t>
            </a:r>
            <a:r>
              <a:rPr lang="en-US" altLang="zh-TW" sz="2000" b="0" kern="0" spc="-1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C9B4D"/>
                </a:solidFill>
              </a:rPr>
              <a:t>a</a:t>
            </a:r>
            <a:r>
              <a:rPr lang="en-US" altLang="zh-TW" sz="2000" b="0" kern="0" spc="-1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b="0" kern="0" spc="-20" dirty="0" smtClean="0">
                <a:solidFill>
                  <a:srgbClr val="0C9B4D"/>
                </a:solidFill>
              </a:rPr>
              <a:t>acter</a:t>
            </a:r>
            <a:r>
              <a:rPr lang="en-US" altLang="zh-TW" sz="2000" b="0" kern="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spc="-30" dirty="0" smtClean="0">
                <a:solidFill>
                  <a:srgbClr val="0C9B4D"/>
                </a:solidFill>
              </a:rPr>
              <a:t>line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1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^.$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kern="0" dirty="0" smtClean="0">
                <a:solidFill>
                  <a:srgbClr val="FF0000"/>
                </a:solidFill>
              </a:rPr>
              <a:t>*</a:t>
            </a:r>
            <a:r>
              <a:rPr lang="en-US" altLang="zh-TW" sz="2400" b="0" kern="0" dirty="0" smtClean="0"/>
              <a:t>	</a:t>
            </a:r>
            <a:r>
              <a:rPr lang="en-US" altLang="zh-TW" sz="2400" b="0" kern="0" spc="-40" dirty="0" smtClean="0"/>
              <a:t>(asterisk) matches to zero or more of the preceding</a:t>
            </a:r>
            <a:r>
              <a:rPr lang="en-US" altLang="zh-TW" sz="2800" b="0" kern="0" spc="-40" dirty="0" smtClean="0"/>
              <a:t> </a:t>
            </a:r>
            <a:r>
              <a:rPr lang="en-US" altLang="zh-TW" sz="2400" b="0" kern="0" spc="-40" dirty="0" smtClean="0"/>
              <a:t>character</a:t>
            </a:r>
            <a:r>
              <a:rPr lang="en-US" altLang="zh-TW" sz="2000" b="0" kern="0" spc="-40" dirty="0" smtClean="0"/>
              <a:t> </a:t>
            </a:r>
            <a:r>
              <a:rPr lang="en-US" altLang="zh-TW" sz="2400" b="0" kern="0" spc="-40" dirty="0" smtClean="0"/>
              <a:t>or</a:t>
            </a:r>
            <a:r>
              <a:rPr lang="en-US" altLang="zh-TW" sz="2400" b="0" kern="0" dirty="0" smtClean="0"/>
              <a:t> expression.</a:t>
            </a:r>
            <a:r>
              <a:rPr lang="en-US" altLang="zh-TW" sz="2000" b="0" kern="0" dirty="0" smtClean="0"/>
              <a:t> </a:t>
            </a:r>
            <a:r>
              <a:rPr lang="en-US" altLang="zh-TW" sz="2400" b="0" i="1" kern="0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b="0" i="1" kern="0" dirty="0" smtClean="0">
                <a:solidFill>
                  <a:srgbClr val="0C9B4D"/>
                </a:solidFill>
              </a:rPr>
              <a:t>,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b="0" kern="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kern="0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kern="0" dirty="0">
              <a:solidFill>
                <a:srgbClr val="0C9B4D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133600" y="2425930"/>
            <a:ext cx="5410200" cy="2374670"/>
          </a:xfrm>
          <a:prstGeom prst="wedgeRoundRectCallout">
            <a:avLst>
              <a:gd name="adj1" fmla="val -22345"/>
              <a:gd name="adj2" fmla="val -111577"/>
              <a:gd name="adj3" fmla="val 16667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1.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^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$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\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 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[]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*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all interpret 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the same as grep.</a:t>
            </a:r>
          </a:p>
          <a:p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2. But the next slide of </a:t>
            </a:r>
            <a:b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   symbols </a:t>
            </a:r>
            <a:r>
              <a:rPr lang="en-US" sz="3200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aren’t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the same.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>
                <a:solidFill>
                  <a:srgbClr val="FF0000"/>
                </a:solidFill>
              </a:rPr>
              <a:t>Extended</a:t>
            </a:r>
            <a:r>
              <a:rPr lang="en-US" altLang="zh-TW" b="0" kern="0">
                <a:solidFill>
                  <a:srgbClr val="333399"/>
                </a:solidFill>
              </a:rPr>
              <a:t> Regular Expressions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sz="3600" b="0" kern="0" dirty="0">
                <a:solidFill>
                  <a:srgbClr val="000000"/>
                </a:solidFill>
              </a:rPr>
              <a:t>(</a:t>
            </a:r>
            <a:r>
              <a:rPr lang="en-US" altLang="zh-TW" sz="3600" b="0" kern="0" dirty="0">
                <a:solidFill>
                  <a:srgbClr val="FF9900"/>
                </a:solidFill>
              </a:rPr>
              <a:t>no </a:t>
            </a:r>
            <a:r>
              <a:rPr lang="en-US" altLang="zh-TW" sz="3600" b="0" kern="0" dirty="0" smtClean="0">
                <a:solidFill>
                  <a:srgbClr val="FF9900"/>
                </a:solidFill>
              </a:rPr>
              <a:t>differences</a:t>
            </a:r>
            <a:r>
              <a:rPr lang="en-US" altLang="zh-TW" sz="3600" b="0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3600" b="0" kern="0" dirty="0">
                <a:solidFill>
                  <a:srgbClr val="000000"/>
                </a:solidFill>
              </a:rPr>
              <a:t>in this part)</a:t>
            </a:r>
          </a:p>
        </p:txBody>
      </p:sp>
    </p:spTree>
    <p:extLst>
      <p:ext uri="{BB962C8B-B14F-4D97-AF65-F5344CB8AC3E}">
        <p14:creationId xmlns:p14="http://schemas.microsoft.com/office/powerpoint/2010/main" val="18260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r>
              <a:rPr lang="en-US" altLang="zh-TW" sz="2800" dirty="0"/>
              <a:t>	</a:t>
            </a:r>
            <a:r>
              <a:rPr lang="en-US" altLang="zh-TW" sz="2400" dirty="0"/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+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/>
                </a:solidFill>
              </a:rPr>
              <a:t>requires the</a:t>
            </a:r>
          </a:p>
        </p:txBody>
      </p:sp>
    </p:spTree>
    <p:extLst>
      <p:ext uri="{BB962C8B-B14F-4D97-AF65-F5344CB8AC3E}">
        <p14:creationId xmlns:p14="http://schemas.microsoft.com/office/powerpoint/2010/main" val="21015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chemeClr val="bg2"/>
                </a:solidFill>
              </a:rPr>
              <a:t>?</a:t>
            </a:r>
            <a:r>
              <a:rPr lang="en-US" altLang="zh-TW" sz="2800" dirty="0">
                <a:solidFill>
                  <a:schemeClr val="bg2"/>
                </a:solidFill>
              </a:rPr>
              <a:t>	</a:t>
            </a:r>
            <a:r>
              <a:rPr lang="en-US" altLang="zh-TW" sz="2400" dirty="0">
                <a:solidFill>
                  <a:schemeClr val="bg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+</a:t>
            </a:r>
            <a:r>
              <a:rPr lang="en-US" altLang="zh-TW" sz="2400" dirty="0"/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|	the OR operation. To search for one of 2 different words, you) </a:t>
            </a:r>
          </a:p>
        </p:txBody>
      </p:sp>
    </p:spTree>
    <p:extLst>
      <p:ext uri="{BB962C8B-B14F-4D97-AF65-F5344CB8AC3E}">
        <p14:creationId xmlns:p14="http://schemas.microsoft.com/office/powerpoint/2010/main" val="9882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()	used with the OR operation to change the associativity of the OR operator.  So w(x)z matches to exactly these 2 strings: w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\{, \}, \&lt;, \&gt;, \(, \), \1, … \9</a:t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These special symbols of regular expression are disallowed for extended regular expressions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     - this has a negative impact on ex </a:t>
            </a:r>
          </a:p>
        </p:txBody>
      </p:sp>
    </p:spTree>
    <p:extLst>
      <p:ext uri="{BB962C8B-B14F-4D97-AF65-F5344CB8AC3E}">
        <p14:creationId xmlns:p14="http://schemas.microsoft.com/office/powerpoint/2010/main" val="42673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|</a:t>
            </a:r>
            <a:r>
              <a:rPr lang="en-US" altLang="zh-TW" sz="2400" dirty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So </a:t>
            </a:r>
            <a:r>
              <a:rPr lang="en-US" altLang="zh-TW" sz="2400" dirty="0">
                <a:solidFill>
                  <a:srgbClr val="FF0000"/>
                </a:solidFill>
              </a:rPr>
              <a:t>w(</a:t>
            </a:r>
            <a:r>
              <a:rPr lang="en-US" altLang="zh-TW" sz="2400" dirty="0" err="1">
                <a:solidFill>
                  <a:srgbClr val="FF0000"/>
                </a:solidFill>
              </a:rPr>
              <a:t>x|y</a:t>
            </a:r>
            <a:r>
              <a:rPr lang="en-US" altLang="zh-TW" sz="2400" dirty="0">
                <a:solidFill>
                  <a:srgbClr val="FF0000"/>
                </a:solidFill>
              </a:rPr>
              <a:t>)z</a:t>
            </a:r>
            <a:r>
              <a:rPr lang="en-US" altLang="zh-TW" sz="2400" dirty="0"/>
              <a:t> matches to exactly these 2 strings: </a:t>
            </a:r>
            <a:r>
              <a:rPr lang="en-US" altLang="zh-TW" sz="2400" dirty="0" err="1">
                <a:solidFill>
                  <a:srgbClr val="FF0000"/>
                </a:solidFill>
              </a:rPr>
              <a:t>wxz</a:t>
            </a:r>
            <a:r>
              <a:rPr lang="en-US" altLang="zh-TW" sz="2400" dirty="0"/>
              <a:t> or </a:t>
            </a:r>
            <a:r>
              <a:rPr lang="en-US" altLang="zh-TW" sz="2400" dirty="0" err="1">
                <a:solidFill>
                  <a:srgbClr val="FF0000"/>
                </a:solidFill>
              </a:rPr>
              <a:t>wyz</a:t>
            </a:r>
            <a:r>
              <a:rPr lang="en-US" altLang="zh-TW" sz="2400" dirty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00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85360" y="152400"/>
            <a:ext cx="4282440" cy="1650123"/>
            <a:chOff x="4785360" y="152400"/>
            <a:chExt cx="4282440" cy="1650123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2760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09160" y="3134712"/>
            <a:ext cx="3825240" cy="1650123"/>
            <a:chOff x="4709160" y="3134712"/>
            <a:chExt cx="3825240" cy="1650123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709160" y="3210912"/>
              <a:ext cx="3749040" cy="1573923"/>
              <a:chOff x="1965960" y="4038600"/>
              <a:chExt cx="3749040" cy="1573923"/>
            </a:xfrm>
          </p:grpSpPr>
          <p:sp>
            <p:nvSpPr>
              <p:cNvPr id="19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20" name="Arc 19"/>
              <p:cNvSpPr/>
              <p:nvPr/>
            </p:nvSpPr>
            <p:spPr bwMode="auto">
              <a:xfrm>
                <a:off x="2590800" y="4648200"/>
                <a:ext cx="914400" cy="914400"/>
              </a:xfrm>
              <a:prstGeom prst="arc">
                <a:avLst>
                  <a:gd name="adj1" fmla="val 15975819"/>
                  <a:gd name="adj2" fmla="val 1140703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2747141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035808" y="4533900"/>
                <a:ext cx="15361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7315200" y="3134712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kern="0" dirty="0">
                <a:solidFill>
                  <a:srgbClr val="0C9B4D"/>
                </a:solidFill>
              </a:rPr>
              <a:t>	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0" name="Trapezoid 29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1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24913 0.0821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409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8333 0.093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6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18577 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6545 0.1844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9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8577 -0.086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+,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1521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b="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200" b="0" kern="0" dirty="0">
              <a:solidFill>
                <a:srgbClr val="0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and ?.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12" y="5085184"/>
            <a:ext cx="9144000" cy="17728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23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8382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Extended</a:t>
            </a:r>
            <a:r>
              <a:rPr lang="en-US" altLang="zh-TW">
                <a:solidFill>
                  <a:schemeClr val="accent2"/>
                </a:solidFill>
              </a:rPr>
              <a:t> Regular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496" y="5085184"/>
            <a:ext cx="9144000" cy="259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ul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])*"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nas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])+"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multiple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 multiple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bananas|egrep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color  "[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])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m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lt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pl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b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ana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a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67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365104"/>
            <a:ext cx="9180512" cy="720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424698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?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Makes the preceding expression optional. (It is equivalent to the regular expression syntax: \{0,1\}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+</a:t>
            </a:r>
            <a:r>
              <a:rPr lang="en-US" altLang="zh-TW" sz="2400" dirty="0">
                <a:solidFill>
                  <a:srgbClr val="B2B2B2"/>
                </a:solidFill>
              </a:rPr>
              <a:t>	Requires the preceding expression to occur at least once. (It is equivalent to the regular expression syntax: \{1,\} .)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    -  therefore, it does not impact the expressivity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|</a:t>
            </a:r>
            <a:r>
              <a:rPr lang="en-US" altLang="zh-TW" sz="2400" dirty="0">
                <a:solidFill>
                  <a:srgbClr val="B2B2B2"/>
                </a:solidFill>
              </a:rPr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Can be used to change the associativity of the OR operator.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B2B2B2"/>
                </a:solidFill>
              </a:rPr>
              <a:t>	So w(</a:t>
            </a:r>
            <a:r>
              <a:rPr lang="en-US" altLang="zh-TW" sz="2400" dirty="0" err="1">
                <a:solidFill>
                  <a:srgbClr val="B2B2B2"/>
                </a:solidFill>
              </a:rPr>
              <a:t>x|y</a:t>
            </a:r>
            <a:r>
              <a:rPr lang="en-US" altLang="zh-TW" sz="2400" dirty="0">
                <a:solidFill>
                  <a:srgbClr val="B2B2B2"/>
                </a:solidFill>
              </a:rPr>
              <a:t>)z matches to exactly these 2 strings: </a:t>
            </a:r>
            <a:r>
              <a:rPr lang="en-US" altLang="zh-TW" sz="2400" dirty="0" err="1">
                <a:solidFill>
                  <a:srgbClr val="B2B2B2"/>
                </a:solidFill>
              </a:rPr>
              <a:t>wxz</a:t>
            </a:r>
            <a:r>
              <a:rPr lang="en-US" altLang="zh-TW" sz="2400" dirty="0">
                <a:solidFill>
                  <a:srgbClr val="B2B2B2"/>
                </a:solidFill>
              </a:rPr>
              <a:t> or </a:t>
            </a:r>
            <a:r>
              <a:rPr lang="en-US" altLang="zh-TW" sz="2400" dirty="0" err="1">
                <a:solidFill>
                  <a:srgbClr val="B2B2B2"/>
                </a:solidFill>
              </a:rPr>
              <a:t>wyz</a:t>
            </a:r>
            <a:r>
              <a:rPr lang="en-US" altLang="zh-TW" sz="2400" dirty="0">
                <a:solidFill>
                  <a:srgbClr val="B2B2B2"/>
                </a:solidFill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	Also, the () operator can extend the range of </a:t>
            </a:r>
            <a:r>
              <a:rPr lang="en-US" altLang="zh-TW" sz="2400" b="1" dirty="0">
                <a:solidFill>
                  <a:srgbClr val="C00000"/>
                </a:solidFill>
              </a:rPr>
              <a:t>*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C00000"/>
                </a:solidFill>
              </a:rPr>
              <a:t>+</a:t>
            </a:r>
            <a:r>
              <a:rPr lang="en-US" altLang="zh-TW" sz="2400" dirty="0"/>
              <a:t>, and </a:t>
            </a:r>
            <a:r>
              <a:rPr lang="en-US" altLang="zh-TW" sz="2400" b="1" dirty="0">
                <a:solidFill>
                  <a:srgbClr val="C00000"/>
                </a:solidFill>
              </a:rPr>
              <a:t>?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00174 -0.09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than </a:t>
            </a: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abc|def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(a$)|(b(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c|d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)e)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ab+c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egrep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64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And so,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>
                <a:solidFill>
                  <a:srgbClr val="00B0F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weaker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>
                <a:solidFill>
                  <a:srgbClr val="FF000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	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def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'(a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)e)'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ending in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bce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bde</a:t>
            </a:r>
            <a:endParaRPr lang="en-US" altLang="zh-TW" sz="2400" b="0" u="sng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b="0" kern="0" dirty="0">
              <a:solidFill>
                <a:srgbClr val="FFFFFF"/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</a:t>
            </a:r>
            <a:r>
              <a:rPr lang="en-US" altLang="zh-TW" sz="2800" b="0" kern="0" dirty="0" err="1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000000"/>
                </a:solidFill>
                <a:ea typeface="新細明體"/>
              </a:rPr>
              <a:t>abbbc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etc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000000"/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423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u="sng" dirty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dirty="0">
                <a:solidFill>
                  <a:srgbClr val="00B0F0"/>
                </a:solidFill>
                <a:latin typeface="Arial" pitchFamily="34" charset="0"/>
              </a:rPr>
              <a:t>egrep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abc|def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'(a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(a$)|(b(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c|d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)e)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the string “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ab+c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”</a:t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 - note: there’s no special meaning, unlike in egrep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'\([ab]\)\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aa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>
                <a:solidFill>
                  <a:srgbClr val="000000"/>
                </a:solidFill>
              </a:rPr>
              <a:t>bb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 </a:t>
            </a:r>
            <a:r>
              <a:rPr lang="en-US" altLang="zh-TW" sz="2400" b="0" kern="0" dirty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'a\{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   	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an error, because there is no closing \}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  <a:ea typeface="新細明體"/>
              </a:rPr>
              <a:t>-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/>
                </a:solidFill>
                <a:latin typeface="High Tower Text" pitchFamily="18" charset="0"/>
                <a:ea typeface="新細明體"/>
              </a:rPr>
              <a:t>e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grep '\</a:t>
            </a:r>
            <a:r>
              <a:rPr lang="en-US" altLang="zh-TW" sz="2400" b="0" kern="0" dirty="0">
                <a:solidFill>
                  <a:srgbClr val="00B0F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>
                <a:solidFill>
                  <a:srgbClr val="00B0F0"/>
                </a:solidFill>
                <a:latin typeface="High Tower Text" pitchFamily="18" charset="0"/>
                <a:ea typeface="新細明體"/>
              </a:rPr>
              <a:t>a'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	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words that begin with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044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abc|def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	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def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sz="2400" b="0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'(a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$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)|(b(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c|d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)e)'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ending in 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a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containing either</a:t>
            </a:r>
            <a:r>
              <a:rPr lang="en-US" altLang="zh-TW" sz="2400" b="0" u="sng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bce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bde</a:t>
            </a:r>
            <a:endParaRPr lang="en-US" altLang="zh-TW" sz="2400" b="0" u="sng" kern="0" dirty="0">
              <a:solidFill>
                <a:srgbClr val="FFFFFF">
                  <a:lumMod val="50000"/>
                </a:srgbClr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</a:rPr>
              <a:t>			     </a:t>
            </a:r>
            <a:endParaRPr lang="en-US" altLang="zh-TW" b="0" kern="0" dirty="0">
              <a:solidFill>
                <a:srgbClr val="FFFFFF">
                  <a:lumMod val="50000"/>
                </a:srgbClr>
              </a:solidFill>
              <a:latin typeface="Arial"/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egrep '</a:t>
            </a:r>
            <a:r>
              <a:rPr lang="en-US" altLang="zh-TW" sz="2800" b="0" kern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ab+c</a:t>
            </a:r>
            <a:r>
              <a:rPr lang="en-US" altLang="zh-TW" sz="28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' 	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/>
              </a:rPr>
              <a:t>      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lines containing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or </a:t>
            </a:r>
            <a:r>
              <a:rPr lang="en-US" altLang="zh-TW" sz="2400" b="0" u="sng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abbbc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>, </a:t>
            </a:r>
            <a:r>
              <a:rPr lang="en-US" altLang="zh-TW" sz="2400" b="0" kern="0" dirty="0" err="1">
                <a:solidFill>
                  <a:srgbClr val="FFFFFF">
                    <a:lumMod val="50000"/>
                  </a:srgbClr>
                </a:solidFill>
                <a:ea typeface="新細明體"/>
              </a:rPr>
              <a:t>etc</a:t>
            </a:r>
            <a: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  <a:t/>
            </a:r>
            <a:br>
              <a:rPr lang="en-US" altLang="zh-TW" sz="2400" b="0" kern="0" dirty="0">
                <a:solidFill>
                  <a:srgbClr val="FFFFFF">
                    <a:lumMod val="50000"/>
                  </a:srgbClr>
                </a:solidFill>
                <a:ea typeface="新細明體"/>
              </a:rPr>
            </a:br>
            <a:r>
              <a:rPr lang="en-US" altLang="zh-TW" sz="2400" b="0" kern="0" dirty="0">
                <a:solidFill>
                  <a:srgbClr val="000000"/>
                </a:solidFill>
              </a:rPr>
              <a:t>			     </a:t>
            </a:r>
            <a:r>
              <a:rPr lang="en-US" altLang="zh-TW" sz="2400" b="0" kern="0" dirty="0">
                <a:solidFill>
                  <a:srgbClr val="FFFFFF"/>
                </a:solidFill>
              </a:rPr>
              <a:t>-</a:t>
            </a:r>
            <a:endParaRPr lang="en-US" altLang="zh-TW" sz="2400" b="0" kern="0" dirty="0">
              <a:solidFill>
                <a:srgbClr val="FFFFFF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'\([ab]\)\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1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(a)1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</a:rPr>
              <a:t>OR </a:t>
            </a:r>
            <a:r>
              <a:rPr lang="en-US" altLang="zh-TW" sz="2400" b="0" u="sng" kern="0" dirty="0">
                <a:solidFill>
                  <a:srgbClr val="000000"/>
                </a:solidFill>
              </a:rPr>
              <a:t>(b)1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 - note: there’s </a:t>
            </a:r>
            <a:r>
              <a:rPr lang="en-US" altLang="zh-TW" sz="2400" b="0" kern="0" dirty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'a\{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' 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a{</a:t>
            </a:r>
            <a:r>
              <a:rPr lang="en-US" altLang="zh-TW" sz="2200" b="0" u="sng" kern="0" dirty="0">
                <a:solidFill>
                  <a:srgbClr val="000000"/>
                </a:solidFill>
                <a:ea typeface="新細明體"/>
              </a:rPr>
              <a:t>2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			     - note: there’s </a:t>
            </a:r>
            <a:r>
              <a:rPr lang="en-US" altLang="zh-TW" sz="2400" b="0" kern="0" dirty="0">
                <a:solidFill>
                  <a:srgbClr val="0C9B4D"/>
                </a:solidFill>
                <a:ea typeface="新細明體"/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  <a:ea typeface="新細明體"/>
              </a:rPr>
              <a:t>grep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egrep '\</a:t>
            </a:r>
            <a:r>
              <a:rPr lang="en-US" altLang="zh-TW" sz="2400" b="0" kern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&lt;</a:t>
            </a:r>
            <a:r>
              <a:rPr lang="en-US" altLang="zh-TW" sz="28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a' </a:t>
            </a:r>
            <a:r>
              <a:rPr lang="en-US" altLang="zh-TW" sz="2400" b="0" kern="0" dirty="0">
                <a:solidFill>
                  <a:srgbClr val="FF0000"/>
                </a:solidFill>
                <a:latin typeface="High Tower Text" pitchFamily="18" charset="0"/>
                <a:ea typeface="新細明體"/>
              </a:rPr>
              <a:t>     	</a:t>
            </a:r>
            <a:r>
              <a:rPr lang="en-US" altLang="zh-TW" sz="24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    </a:t>
            </a:r>
            <a:r>
              <a:rPr lang="en-US" altLang="zh-TW" sz="2400" b="0" kern="0" dirty="0">
                <a:solidFill>
                  <a:srgbClr val="000000"/>
                </a:solidFill>
                <a:ea typeface="新細明體"/>
              </a:rPr>
              <a:t>lines containing </a:t>
            </a:r>
            <a:r>
              <a:rPr lang="en-US" altLang="zh-TW" sz="2400" b="0" u="sng" kern="0" dirty="0">
                <a:solidFill>
                  <a:srgbClr val="000000"/>
                </a:solidFill>
                <a:ea typeface="新細明體"/>
              </a:rPr>
              <a:t>&lt;a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	     - note: there’s </a:t>
            </a:r>
            <a:r>
              <a:rPr lang="en-US" altLang="zh-TW" sz="2400" b="0" kern="0" dirty="0">
                <a:solidFill>
                  <a:srgbClr val="0C9B4D"/>
                </a:solidFill>
              </a:rPr>
              <a:t>no special meaning</a:t>
            </a:r>
            <a:r>
              <a:rPr lang="en-US" altLang="zh-TW" sz="2400" b="0" kern="0" dirty="0">
                <a:solidFill>
                  <a:srgbClr val="000000"/>
                </a:solidFill>
              </a:rPr>
              <a:t>, unlike in </a:t>
            </a:r>
            <a:r>
              <a:rPr lang="en-US" altLang="zh-TW" sz="2400" b="0" kern="0" dirty="0" err="1">
                <a:solidFill>
                  <a:srgbClr val="000000"/>
                </a:solidFill>
              </a:rPr>
              <a:t>grep</a:t>
            </a:r>
            <a:endParaRPr lang="en-US" altLang="zh-TW" sz="2400" b="0" kern="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		                  </a:t>
            </a:r>
            <a:r>
              <a:rPr lang="en-US" altLang="zh-TW" sz="2000" b="0" kern="0" dirty="0">
                <a:solidFill>
                  <a:srgbClr val="000000"/>
                </a:solidFill>
              </a:rPr>
              <a:t>(actually, there is, maybe, a meaning, as we’ll see in a minute…)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新細明體"/>
              </a:rPr>
              <a:t> </a:t>
            </a:r>
            <a:endParaRPr lang="en-US" altLang="zh-TW" sz="2400" b="0" kern="0" dirty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But then, </a:t>
            </a:r>
            <a:r>
              <a:rPr lang="en-US" altLang="zh-TW" sz="4400" b="0" i="1" dirty="0">
                <a:solidFill>
                  <a:srgbClr val="333399"/>
                </a:solidFill>
                <a:latin typeface="Arial" pitchFamily="34" charset="0"/>
              </a:rPr>
              <a:t>sometimes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, </a:t>
            </a: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grep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 is syntactically </a:t>
            </a:r>
            <a:r>
              <a:rPr lang="en-US" altLang="zh-TW" sz="4400" b="0" dirty="0">
                <a:solidFill>
                  <a:srgbClr val="0C9B4D"/>
                </a:solidFill>
                <a:latin typeface="Arial" pitchFamily="34" charset="0"/>
              </a:rPr>
              <a:t>stronger</a:t>
            </a:r>
            <a:r>
              <a:rPr lang="en-US" altLang="zh-TW" sz="4400" b="0" dirty="0">
                <a:solidFill>
                  <a:srgbClr val="0099FF"/>
                </a:solidFill>
                <a:latin typeface="Arial" pitchFamily="34" charset="0"/>
              </a:rPr>
              <a:t> </a:t>
            </a:r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than </a:t>
            </a:r>
            <a:r>
              <a:rPr lang="en-US" altLang="zh-TW" sz="4400" b="0" u="sng" dirty="0">
                <a:solidFill>
                  <a:srgbClr val="00B0F0"/>
                </a:solidFill>
                <a:latin typeface="Arial" pitchFamily="34" charset="0"/>
              </a:rPr>
              <a:t>egrep</a:t>
            </a:r>
          </a:p>
        </p:txBody>
      </p:sp>
    </p:spTree>
    <p:extLst>
      <p:ext uri="{BB962C8B-B14F-4D97-AF65-F5344CB8AC3E}">
        <p14:creationId xmlns:p14="http://schemas.microsoft.com/office/powerpoint/2010/main" val="24178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</p:txBody>
      </p:sp>
    </p:spTree>
    <p:extLst>
      <p:ext uri="{BB962C8B-B14F-4D97-AF65-F5344CB8AC3E}">
        <p14:creationId xmlns:p14="http://schemas.microsoft.com/office/powerpoint/2010/main" val="1236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</a:t>
            </a:r>
            <a:r>
              <a:rPr lang="en-US" sz="3000" dirty="0"/>
              <a:t> that have been added to both grep and egrep!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23622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altLang="zh-TW" dirty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/>
          <a:lstStyle/>
          <a:p>
            <a:r>
              <a:rPr lang="en-US" sz="3000" dirty="0"/>
              <a:t>It is made quite clear, in our textbook (</a:t>
            </a:r>
            <a:r>
              <a:rPr lang="en-US" sz="3000" dirty="0">
                <a:hlinkClick r:id="rId2"/>
              </a:rPr>
              <a:t>http://www.grymoire.com/Unix/Regular.html</a:t>
            </a:r>
            <a:r>
              <a:rPr lang="en-US" sz="3000" dirty="0"/>
              <a:t>), that the weaknesses and strengths of regular expressions vs extended regular expressions are precisely as have just been described.</a:t>
            </a:r>
          </a:p>
          <a:p>
            <a:r>
              <a:rPr lang="en-US" sz="3000" dirty="0"/>
              <a:t>But when I try it in Cygwin, I find </a:t>
            </a:r>
            <a:r>
              <a:rPr lang="en-US" sz="3000" dirty="0">
                <a:solidFill>
                  <a:srgbClr val="FF0000"/>
                </a:solidFill>
              </a:rPr>
              <a:t>nonstandard features </a:t>
            </a:r>
            <a:r>
              <a:rPr lang="en-US" sz="3000" dirty="0"/>
              <a:t>that have been added to both grep and 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egrep!</a:t>
            </a:r>
            <a:r>
              <a:rPr lang="en-US" sz="3000" dirty="0"/>
              <a:t> Consequently: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/>
              <a:t>Each seems to have all of the expressivity and strength of the other.</a:t>
            </a:r>
          </a:p>
          <a:p>
            <a:pPr lvl="1"/>
            <a:r>
              <a:rPr lang="en-US" sz="2600" dirty="0"/>
              <a:t>Backwards compatibility (to the syntax in our textbook) seems to have been abandoned. </a:t>
            </a:r>
          </a:p>
          <a:p>
            <a:r>
              <a:rPr lang="en-US" sz="3000" dirty="0"/>
              <a:t>The following slide will list the added features…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" y="762000"/>
            <a:ext cx="8839200" cy="3352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dirty="0" smtClean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22"/>
            <a:ext cx="7543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Draw the NDFA for this regular expression: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                    </a:t>
            </a:r>
            <a:r>
              <a:rPr lang="en-US" sz="2400" b="1" dirty="0">
                <a:solidFill>
                  <a:srgbClr val="C00000"/>
                </a:solidFill>
              </a:rPr>
              <a:t>    </a:t>
            </a:r>
            <a:r>
              <a:rPr lang="en-US" sz="2400" b="1" dirty="0">
                <a:solidFill>
                  <a:srgbClr val="0C9B4D"/>
                </a:solidFill>
              </a:rPr>
              <a:t>a*a*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3111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3460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3841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0 or more a’s.”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800600"/>
            <a:ext cx="7848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Was there an easier way of saying the same thing?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97365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Yes: </a:t>
            </a:r>
            <a:r>
              <a:rPr lang="en-US" sz="2400" kern="0" dirty="0">
                <a:solidFill>
                  <a:srgbClr val="0C9B4D"/>
                </a:solidFill>
              </a:rPr>
              <a:t>a*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1255582"/>
            <a:ext cx="4358640" cy="1676399"/>
            <a:chOff x="4709160" y="152400"/>
            <a:chExt cx="4358640" cy="167639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solidFill>
                      <a:srgbClr val="0000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470916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5486400" y="841248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715000" y="1371600"/>
              <a:ext cx="15240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0" name="Trapezoid 19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04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7" grpId="1"/>
      <p:bldP spid="28" grpId="0"/>
      <p:bldP spid="28" grpId="1"/>
      <p:bldP spid="29" grpId="0"/>
      <p:bldP spid="29" grpId="1"/>
      <p:bldP spid="34" grpId="0"/>
      <p:bldP spid="3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One day </a:t>
            </a:r>
            <a:r>
              <a:rPr lang="en-US" sz="2800" dirty="0" smtClean="0"/>
              <a:t>grep </a:t>
            </a:r>
            <a:r>
              <a:rPr lang="en-US" sz="2800" dirty="0"/>
              <a:t>got jealous and said,</a:t>
            </a:r>
            <a:br>
              <a:rPr lang="en-US" sz="2800" dirty="0"/>
            </a:br>
            <a:r>
              <a:rPr lang="en-US" sz="2800" i="1" dirty="0"/>
              <a:t>“I wish I could be like egrep: using ‘?’ to quickly say </a:t>
            </a:r>
            <a:br>
              <a:rPr lang="en-US" sz="2800" i="1" dirty="0"/>
            </a:br>
            <a:r>
              <a:rPr lang="en-US" sz="2800" i="1" dirty="0"/>
              <a:t>‘0 or 1 times’, using ‘+’ to quickly say ‘1 or more times’, and creating OR patterns!”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 But </a:t>
            </a:r>
            <a:r>
              <a:rPr lang="en-US" dirty="0" smtClean="0">
                <a:solidFill>
                  <a:srgbClr val="FF0000"/>
                </a:solidFill>
              </a:rPr>
              <a:t>grep </a:t>
            </a:r>
            <a:r>
              <a:rPr lang="en-US" dirty="0">
                <a:solidFill>
                  <a:srgbClr val="FF0000"/>
                </a:solidFill>
              </a:rPr>
              <a:t>had a problem. He couldn’t just borrow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the syntax, because many previously-designed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scripts already used literal “?”, “+”, or “|” symbols.</a:t>
            </a:r>
            <a:endParaRPr lang="en-US" sz="3200" dirty="0">
              <a:solidFill>
                <a:srgbClr val="0C9B4D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0C9B4D"/>
                </a:solidFill>
              </a:rPr>
              <a:t>So instead he decided to use “\?”, “\+”, and “\|”.</a:t>
            </a:r>
            <a:endParaRPr lang="en-US" dirty="0">
              <a:solidFill>
                <a:srgbClr val="0C9B4D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"[0-9][0-9]* *+ *[0-9][0-9]*"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"[A-Z][^A-Z.,!?]*?"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8800" y="4267200"/>
            <a:ext cx="6400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"[0-9]</a:t>
            </a:r>
            <a:r>
              <a:rPr lang="en-US" dirty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 *+ [0-9]*</a:t>
            </a:r>
            <a:r>
              <a:rPr lang="en-US" dirty="0">
                <a:solidFill>
                  <a:srgbClr val="0C9B4D"/>
                </a:solidFill>
                <a:latin typeface="Lucida Console" panose="020B0609040504020204" pitchFamily="49" charset="0"/>
                <a:ea typeface="新細明體" charset="-120"/>
              </a:rPr>
              <a:t>\+</a:t>
            </a:r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43 + 2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500 + 123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1+2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 grep -o "[A-Z][^A-Z.,!?]*?" text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Is that a question?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What time is it?</a:t>
            </a:r>
          </a:p>
          <a:p>
            <a:r>
              <a:rPr lang="en-US" b="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ea typeface="新細明體" charset="-120"/>
              </a:rPr>
              <a:t>%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4234470"/>
            <a:ext cx="8153400" cy="26235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en-US" sz="2800" b="0" kern="0" dirty="0">
                <a:solidFill>
                  <a:srgbClr val="000000"/>
                </a:solidFill>
              </a:rPr>
              <a:t>Although this would break any old scripts using pairs like “\?” or “\+”, yet these were far fewer than scripts containing “?” or “+”</a:t>
            </a:r>
          </a:p>
          <a:p>
            <a:pPr lvl="3">
              <a:spcBef>
                <a:spcPts val="0"/>
              </a:spcBef>
            </a:pPr>
            <a:r>
              <a:rPr lang="en-US" sz="2800" b="0" kern="0" dirty="0">
                <a:solidFill>
                  <a:srgbClr val="000000"/>
                </a:solidFill>
              </a:rPr>
              <a:t>Because the “\” in “\?” or “\+” would’ve been unnecessary, so unlikely to have been typed.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dirty="0" smtClean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562" y="1219200"/>
            <a:ext cx="7005638" cy="2895600"/>
            <a:chOff x="1452562" y="1219200"/>
            <a:chExt cx="7005638" cy="2895600"/>
          </a:xfrm>
        </p:grpSpPr>
        <p:sp>
          <p:nvSpPr>
            <p:cNvPr id="4" name="Cloud Callout 3"/>
            <p:cNvSpPr/>
            <p:nvPr/>
          </p:nvSpPr>
          <p:spPr bwMode="auto">
            <a:xfrm>
              <a:off x="1452562" y="1219200"/>
              <a:ext cx="6853238" cy="2895600"/>
            </a:xfrm>
            <a:prstGeom prst="cloudCallout">
              <a:avLst>
                <a:gd name="adj1" fmla="val -52613"/>
                <a:gd name="adj2" fmla="val 475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19325" y="1676400"/>
              <a:ext cx="6238875" cy="190015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 wish I could be like egrep: </a:t>
              </a:r>
              <a:b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using ‘?’ to say ‘0 or 1 times’, using ‘+’ to say ‘1 or more times’, and creating OR patterns!</a:t>
              </a:r>
              <a:endParaRPr lang="en-US" sz="2800" b="0" dirty="0">
                <a:solidFill>
                  <a:srgbClr val="000000"/>
                </a:solidFill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</a:t>
            </a:r>
            <a:r>
              <a:rPr lang="en-US" dirty="0" smtClean="0">
                <a:solidFill>
                  <a:schemeClr val="accent2"/>
                </a:solidFill>
              </a:rPr>
              <a:t>Added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r>
              <a:rPr lang="en-US" sz="2800" dirty="0"/>
              <a:t>But egrep was jealous, </a:t>
            </a:r>
            <a:r>
              <a:rPr lang="en-US" sz="2800" dirty="0" smtClean="0"/>
              <a:t>too. And sighed,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>“I wish I could use the ‘\{ \}’, ‘\&lt;’, ‘\&gt;’, and </a:t>
            </a:r>
            <a:r>
              <a:rPr lang="en-US" sz="2800" i="1" dirty="0" err="1"/>
              <a:t>backreferencing</a:t>
            </a:r>
            <a:r>
              <a:rPr lang="en-US" sz="2800" i="1" dirty="0"/>
              <a:t> methods of grep!”</a:t>
            </a:r>
          </a:p>
          <a:p>
            <a:pPr lvl="2"/>
            <a:r>
              <a:rPr lang="en-US" sz="2800" dirty="0" err="1" smtClean="0">
                <a:solidFill>
                  <a:srgbClr val="0C9B4D"/>
                </a:solidFill>
              </a:rPr>
              <a:t>egrep’s</a:t>
            </a:r>
            <a:r>
              <a:rPr lang="en-US" sz="2800" dirty="0" smtClean="0">
                <a:solidFill>
                  <a:srgbClr val="0C9B4D"/>
                </a:solidFill>
              </a:rPr>
              <a:t> </a:t>
            </a:r>
            <a:r>
              <a:rPr lang="en-US" sz="2800" dirty="0">
                <a:solidFill>
                  <a:srgbClr val="0C9B4D"/>
                </a:solidFill>
              </a:rPr>
              <a:t>solution was varied: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Since </a:t>
            </a:r>
            <a:r>
              <a:rPr lang="en-US" sz="2800" dirty="0" smtClean="0">
                <a:solidFill>
                  <a:srgbClr val="FF0000"/>
                </a:solidFill>
              </a:rPr>
              <a:t>“(” and </a:t>
            </a:r>
            <a:r>
              <a:rPr lang="en-US" sz="2800" dirty="0">
                <a:solidFill>
                  <a:srgbClr val="FF0000"/>
                </a:solidFill>
              </a:rPr>
              <a:t>“)” were already defined, use them for </a:t>
            </a:r>
            <a:r>
              <a:rPr lang="en-US" sz="2800" dirty="0" err="1">
                <a:solidFill>
                  <a:srgbClr val="FF0000"/>
                </a:solidFill>
              </a:rPr>
              <a:t>backreferencing</a:t>
            </a:r>
            <a:r>
              <a:rPr lang="en-US" sz="2800" dirty="0">
                <a:solidFill>
                  <a:srgbClr val="FF0000"/>
                </a:solidFill>
              </a:rPr>
              <a:t> too.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same </a:t>
            </a:r>
            <a:r>
              <a:rPr lang="en-US" sz="2800" dirty="0" smtClean="0">
                <a:solidFill>
                  <a:srgbClr val="FF0000"/>
                </a:solidFill>
              </a:rPr>
              <a:t>“\&lt;”,“\&gt;”, </a:t>
            </a:r>
            <a:r>
              <a:rPr lang="en-US" sz="2800" dirty="0">
                <a:solidFill>
                  <a:srgbClr val="FF0000"/>
                </a:solidFill>
              </a:rPr>
              <a:t>“\1”, “\2”, …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“\9” symbols as grep uses.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</a:rPr>
              <a:t>Use the “{” and “}” symbols in place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of grep’s </a:t>
            </a:r>
            <a:r>
              <a:rPr lang="en-US" sz="2800" dirty="0" smtClean="0">
                <a:solidFill>
                  <a:srgbClr val="FF0000"/>
                </a:solidFill>
              </a:rPr>
              <a:t>“\{” </a:t>
            </a:r>
            <a:r>
              <a:rPr lang="en-US" sz="2800" dirty="0">
                <a:solidFill>
                  <a:srgbClr val="FF0000"/>
                </a:solidFill>
              </a:rPr>
              <a:t>and “\}” symbols.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76200" y="3581400"/>
            <a:ext cx="14478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3584448"/>
            <a:ext cx="1514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28762" y="1752600"/>
            <a:ext cx="6929438" cy="2133600"/>
            <a:chOff x="1528762" y="1752600"/>
            <a:chExt cx="6929438" cy="2133600"/>
          </a:xfrm>
        </p:grpSpPr>
        <p:sp>
          <p:nvSpPr>
            <p:cNvPr id="11" name="Cloud Callout 10"/>
            <p:cNvSpPr/>
            <p:nvPr/>
          </p:nvSpPr>
          <p:spPr bwMode="auto">
            <a:xfrm>
              <a:off x="1528762" y="1752600"/>
              <a:ext cx="6853238" cy="2133600"/>
            </a:xfrm>
            <a:prstGeom prst="cloudCallout">
              <a:avLst>
                <a:gd name="adj1" fmla="val 39330"/>
                <a:gd name="adj2" fmla="val 5812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25908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19325" y="2209801"/>
              <a:ext cx="6238875" cy="1447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 wish I could use the ‘\{ \}’,</a:t>
              </a:r>
              <a:b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‘\&lt;’, ‘\&gt;’, and </a:t>
              </a:r>
              <a:r>
                <a:rPr lang="en-US" sz="2800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backreferencing</a:t>
              </a:r>
              <a:r>
                <a:rPr lang="en-US" sz="28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 methods of grep!”</a:t>
              </a:r>
              <a:endParaRPr lang="en-US" sz="2800" b="0" dirty="0">
                <a:solidFill>
                  <a:srgbClr val="000000"/>
                </a:solidFill>
                <a:latin typeface="Comic Sans MS" panose="030F0702030302020204" pitchFamily="66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69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839200" cy="106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Nonstandard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r>
              <a:rPr lang="en-US" sz="2800" dirty="0"/>
              <a:t>Thus: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574800"/>
          <a:ext cx="8153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Extended 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</a:t>
                      </a:r>
                      <a:r>
                        <a:rPr lang="en-US" baseline="0" dirty="0"/>
                        <a:t>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\( … 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\{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… \}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… 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a range of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0C9B4D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0C9B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\1,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\2, …, \9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Backreference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beginning</a:t>
                      </a:r>
                      <a:r>
                        <a:rPr lang="en-US" baseline="0" dirty="0"/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C9B4D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\&gt;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of a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6096000"/>
            <a:ext cx="7620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6096000"/>
            <a:ext cx="5791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Added (non standard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) </a:t>
            </a:r>
            <a:r>
              <a:rPr lang="en-US" b="0" dirty="0" smtClean="0">
                <a:solidFill>
                  <a:srgbClr val="FF0000"/>
                </a:solidFill>
                <a:latin typeface="Arial" charset="0"/>
                <a:ea typeface="新細明體" charset="-120"/>
                <a:sym typeface="Wingdings" panose="05000000000000000000" pitchFamily="2" charset="2"/>
              </a:rPr>
              <a:t> Won't be on the exam.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5562600"/>
            <a:ext cx="762000" cy="304800"/>
          </a:xfrm>
          <a:prstGeom prst="rect">
            <a:avLst/>
          </a:prstGeom>
          <a:solidFill>
            <a:srgbClr val="0C9B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5562600"/>
            <a:ext cx="1371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C9B4D"/>
                </a:solidFill>
                <a:latin typeface="Arial" charset="0"/>
                <a:ea typeface="新細明體" charset="-120"/>
              </a:rPr>
              <a:t>Original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2209800"/>
            <a:ext cx="8153400" cy="2971800"/>
            <a:chOff x="457200" y="2209800"/>
            <a:chExt cx="8153400" cy="29718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457200" y="2209800"/>
              <a:ext cx="8153400" cy="1828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0" y="4114800"/>
              <a:ext cx="8153400" cy="1066800"/>
            </a:xfrm>
            <a:prstGeom prst="rect">
              <a:avLst/>
            </a:prstGeom>
            <a:noFill/>
            <a:ln w="381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6075" indent="-346075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n</a:t>
            </a:r>
            <a:endParaRPr lang="en-US" altLang="zh-TW" sz="28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0-9]*.'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'[0-9]*.'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.3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]*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.'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'[0-9]*\.'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[0-9]*\.'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5522" y="5147352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2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'[0-9][0-9]*\.'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'[0-9]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\{1,\}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\.'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'[0-9]\{1,\}\.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07205" y="1778285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'[0-9]\{1,\}\.[0-9]\{1,\}'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e18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'[0-9]\{1,\}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\)\{,1\}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19528" y="1367319"/>
            <a:ext cx="476036" cy="454632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4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E+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E-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[0-9]\{1,\}\(\.[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7816" y="2631040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6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133600"/>
            <a:ext cx="8534400" cy="4876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You remember that it </a:t>
            </a:r>
            <a:r>
              <a:rPr lang="en-US" altLang="zh-TW" sz="2400" dirty="0">
                <a:solidFill>
                  <a:srgbClr val="0C9B4D"/>
                </a:solidFill>
                <a:latin typeface="Times New Roman" pitchFamily="18" charset="0"/>
              </a:rPr>
              <a:t>starts with a “</a:t>
            </a:r>
            <a:r>
              <a:rPr lang="en-US" altLang="zh-TW" sz="2400" b="1" dirty="0">
                <a:solidFill>
                  <a:srgbClr val="0C9B4D"/>
                </a:solidFill>
                <a:latin typeface="Times New Roman" pitchFamily="18" charset="0"/>
              </a:rPr>
              <a:t>z</a:t>
            </a:r>
            <a:r>
              <a:rPr lang="en-US" altLang="zh-TW" sz="2400" dirty="0">
                <a:solidFill>
                  <a:srgbClr val="0C9B4D"/>
                </a:solidFill>
                <a:latin typeface="Times New Roman" pitchFamily="18" charset="0"/>
              </a:rPr>
              <a:t>”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(but if you don’t remember the second letter, then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You also remember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that it </a:t>
            </a:r>
            <a:r>
              <a:rPr lang="en-US" altLang="zh-TW" sz="2400" dirty="0">
                <a:solidFill>
                  <a:srgbClr val="3333CC"/>
                </a:solidFill>
                <a:latin typeface="Times New Roman" pitchFamily="18" charset="0"/>
              </a:rPr>
              <a:t>has a “</a:t>
            </a:r>
            <a:r>
              <a:rPr lang="en-US" altLang="zh-TW" sz="2400" b="1" dirty="0">
                <a:solidFill>
                  <a:srgbClr val="3333CC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3333CC"/>
                </a:solidFill>
                <a:latin typeface="Times New Roman" pitchFamily="18" charset="0"/>
              </a:rPr>
              <a:t>”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somewhere in it and that it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ends in “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” or “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</a:rPr>
              <a:t>    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grep  '</a:t>
            </a:r>
            <a:r>
              <a:rPr lang="en-US" altLang="zh-TW" sz="2800" dirty="0">
                <a:solidFill>
                  <a:srgbClr val="0C9B4D"/>
                </a:solidFill>
                <a:latin typeface="High Tower Text" pitchFamily="18" charset="0"/>
              </a:rPr>
              <a:t>^z</a:t>
            </a:r>
            <a:r>
              <a:rPr lang="en-US" altLang="zh-TW" sz="2800" dirty="0">
                <a:latin typeface="High Tower Text" pitchFamily="18" charset="0"/>
              </a:rPr>
              <a:t>.*</a:t>
            </a:r>
            <a:r>
              <a:rPr lang="en-US" altLang="zh-TW" sz="2800" dirty="0">
                <a:solidFill>
                  <a:srgbClr val="3333CC"/>
                </a:solidFill>
                <a:latin typeface="High Tower Text" pitchFamily="18" charset="0"/>
              </a:rPr>
              <a:t>gm</a:t>
            </a:r>
            <a:r>
              <a:rPr lang="en-US" altLang="zh-TW" sz="2800" dirty="0">
                <a:latin typeface="High Tower Text" pitchFamily="18" charset="0"/>
              </a:rPr>
              <a:t>.*</a:t>
            </a: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</a:rPr>
              <a:t>ics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</a:rPr>
              <a:t>*</a:t>
            </a:r>
            <a:r>
              <a:rPr lang="en-US" altLang="zh-TW" sz="2400" dirty="0">
                <a:solidFill>
                  <a:srgbClr val="FF0000"/>
                </a:solidFill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smtClean="0">
                <a:solidFill>
                  <a:srgbClr val="0C9B4D"/>
                </a:solidFill>
                <a:latin typeface="High Tower Text" pitchFamily="18" charset="0"/>
              </a:rPr>
              <a:t>z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eu</a:t>
            </a:r>
            <a:r>
              <a:rPr lang="en-US" altLang="zh-TW" sz="2800" dirty="0" smtClean="0">
                <a:solidFill>
                  <a:srgbClr val="3333CC"/>
                </a:solidFill>
                <a:latin typeface="High Tower Text" pitchFamily="18" charset="0"/>
              </a:rPr>
              <a:t>gm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at</a:t>
            </a:r>
            <a:r>
              <a:rPr lang="en-US" altLang="zh-TW" sz="2800" dirty="0" smtClean="0">
                <a:solidFill>
                  <a:srgbClr val="FF0000"/>
                </a:solidFill>
                <a:latin typeface="High Tower Text" pitchFamily="18" charset="0"/>
              </a:rPr>
              <a:t>ic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</a:rPr>
              <a:t>    %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Now, the “s*” was imprecise because it would match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icsss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etc.  But, as you can see, it was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45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\([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0-9]\{1,\}\.[0-9]\{1,\}\)\{1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</a:t>
            </a:r>
            <a:r>
              <a:rPr lang="en-US" altLang="zh-TW" sz="280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\{,1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[0-9]\{1,\}\(\.[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1000" y="1295400"/>
            <a:ext cx="1143000" cy="14478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6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n|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grep --color -C9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'[+</a:t>
            </a:r>
            <a:r>
              <a:rPr lang="en-US" altLang="zh-TW" sz="280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]\{,1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\}[0-9]\{1,\}\(\.[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FFFF00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50023" y="3047143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3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grep --color -C9 </a:t>
            </a:r>
            <a:r>
              <a:rPr lang="en-US" altLang="zh-TW" sz="2800" b="1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]\{,1\}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grep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--color -C9 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]'</a:t>
            </a:r>
            <a:endParaRPr lang="en-US" altLang="zh-TW" sz="2800" b="1" kern="1200" spc="-100" dirty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\}'</a:t>
            </a:r>
            <a:endParaRPr lang="en-US" altLang="zh-TW" sz="2800" spc="-1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01025" y="4255158"/>
            <a:ext cx="399836" cy="381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5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grep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--color -C9 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1\}'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18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/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FFFF00"/>
                </a:solidFill>
                <a:latin typeface="Lucida Fax" panose="02060602050505020204" pitchFamily="18" charset="0"/>
              </a:rPr>
              <a:t>0-9]\{1,\}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42145" y="4157444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2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%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cat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n| grep 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--color -C9 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</a:t>
            </a:r>
            <a:r>
              <a:rPr lang="en-US" altLang="zh-TW" sz="2800" b="1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b="1" kern="1200" spc="-1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kern="1200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ea typeface="新細明體" pitchFamily="18" charset="-120"/>
                <a:cs typeface="Arial" pitchFamily="34" charset="0"/>
              </a:rPr>
              <a:t>?</a:t>
            </a: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'\(\.[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,\}\)\{,1\}[</a:t>
            </a:r>
            <a:r>
              <a:rPr lang="en-US" altLang="zh-TW" sz="2800" b="1" kern="1200" spc="-100" dirty="0" err="1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][+-]\{,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1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\}[</a:t>
            </a:r>
            <a:r>
              <a:rPr lang="en-US" altLang="zh-TW" sz="2800" b="1" kern="1200" spc="-100" dirty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0-9]\{1,\}'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\)\{,1\}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64222" y="1211510"/>
            <a:ext cx="1295400" cy="19050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0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 smtClean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</a:t>
            </a: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</a:t>
            </a: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^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22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$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" y="5029200"/>
            <a:ext cx="533400" cy="8382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 smtClean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92100" indent="-2921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'^[+-]\{,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'\(\.[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,\}\)\{,1\}$'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8229600" cy="154446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indent="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n|</a:t>
            </a:r>
            <a:r>
              <a:rPr lang="en-US" altLang="zh-TW" sz="2800" spc="-100" dirty="0" err="1" smtClean="0">
                <a:solidFill>
                  <a:srgbClr val="FFFF00"/>
                </a:solidFill>
                <a:latin typeface="Lucida Fax" panose="02060602050505020204" pitchFamily="18" charset="0"/>
              </a:rPr>
              <a:t>e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grep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--color -C9 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'^[+-]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+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\.[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'\</a:t>
            </a:r>
          </a:p>
          <a:p>
            <a:pPr marL="34290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FF0000"/>
                </a:solidFill>
                <a:latin typeface="Lucida Fax" panose="02060602050505020204" pitchFamily="18" charset="0"/>
              </a:rPr>
              <a:t>	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'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(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][+-]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[0-9]</a:t>
            </a:r>
            <a:r>
              <a:rPr lang="en-US" altLang="zh-TW" sz="2800" spc="-1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+)?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$'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57200" y="381000"/>
            <a:ext cx="8229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  <a:solidFill>
            <a:schemeClr val="tx1"/>
          </a:solidFill>
        </p:spPr>
        <p:txBody>
          <a:bodyPr/>
          <a:lstStyle/>
          <a:p>
            <a:pPr marL="0" lv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b="1" kern="1200" spc="-100" dirty="0" smtClean="0">
                <a:solidFill>
                  <a:srgbClr val="0C9B4D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 </a:t>
            </a:r>
            <a:endParaRPr lang="en-US" altLang="zh-TW" sz="2800" b="1" kern="1200" spc="-100" dirty="0">
              <a:solidFill>
                <a:srgbClr val="000000">
                  <a:lumMod val="50000"/>
                  <a:lumOff val="50000"/>
                </a:srgbClr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>
                <a:solidFill>
                  <a:srgbClr val="FF0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	</a:t>
            </a:r>
            <a:endParaRPr lang="en-US" altLang="zh-TW" sz="2800" b="1" kern="1200" spc="-100" dirty="0" smtClean="0">
              <a:solidFill>
                <a:srgbClr val="0C9B4D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0.0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15.2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-21.9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32.3e18</a:t>
            </a:r>
            <a:endParaRPr lang="en-US" altLang="zh-TW" sz="28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+90.0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-3.25E+101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70.2E-12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Fax" panose="02060602050505020204" pitchFamily="18" charset="0"/>
              </a:rPr>
              <a:t>1E1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.3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&lt;= Nope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3. &lt;=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Nope</a:t>
            </a:r>
          </a:p>
          <a:p>
            <a:pPr marL="0" indent="0" eaLnBrk="1" hangingPunct="1">
              <a:lnSpc>
                <a:spcPct val="79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81000"/>
            <a:ext cx="8229600" cy="11167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342900" lvl="0" indent="-342900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%	</a:t>
            </a:r>
            <a:r>
              <a:rPr lang="en-US" altLang="zh-TW" sz="11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cat </a:t>
            </a:r>
            <a:r>
              <a:rPr lang="en-US" altLang="zh-TW" sz="28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n|egrep</a:t>
            </a:r>
            <a:r>
              <a:rPr lang="en-US" altLang="zh-TW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--color -C9 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'^[+-]?[0-9]+'\</a:t>
            </a:r>
          </a:p>
          <a:p>
            <a:pPr marL="342900" lvl="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'(\.[0-9]+)?'\</a:t>
            </a:r>
          </a:p>
          <a:p>
            <a:pPr marL="342900" lvl="0" indent="-342900">
              <a:lnSpc>
                <a:spcPct val="79000"/>
              </a:lnSpc>
            </a:pPr>
            <a:r>
              <a:rPr lang="en-US" altLang="zh-TW" sz="2800" b="0" spc="-100" dirty="0">
                <a:solidFill>
                  <a:srgbClr val="0C9B4D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	'([</a:t>
            </a:r>
            <a:r>
              <a:rPr lang="en-US" altLang="zh-TW" sz="2800" spc="-100" dirty="0" err="1">
                <a:solidFill>
                  <a:srgbClr val="0C9B4D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>
                <a:solidFill>
                  <a:srgbClr val="0C9B4D"/>
                </a:solidFill>
                <a:latin typeface="Lucida Fax" panose="02060602050505020204" pitchFamily="18" charset="0"/>
              </a:rPr>
              <a:t>][+-]?[0-9</a:t>
            </a:r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]+)?$'</a:t>
            </a:r>
            <a:endParaRPr lang="en-US" altLang="zh-TW" sz="2800" spc="-100" dirty="0">
              <a:solidFill>
                <a:srgbClr val="0C9B4D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16980"/>
            <a:ext cx="8305800" cy="533400"/>
          </a:xfrm>
          <a:noFill/>
        </p:spPr>
        <p:txBody>
          <a:bodyPr/>
          <a:lstStyle/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spc="-100" dirty="0" err="1" smtClean="0">
                <a:solidFill>
                  <a:srgbClr val="0C9B4D"/>
                </a:solidFill>
                <a:latin typeface="Lucida Fax" panose="02060602050505020204" pitchFamily="18" charset="0"/>
              </a:rPr>
              <a:t>egrep</a:t>
            </a:r>
            <a:r>
              <a:rPr lang="en-US" altLang="zh-TW" sz="2800" b="1" spc="-100" dirty="0">
                <a:solidFill>
                  <a:srgbClr val="0C9B4D"/>
                </a:solidFill>
                <a:latin typeface="Lucida Fax" panose="02060602050505020204" pitchFamily="18" charset="0"/>
              </a:rPr>
              <a:t>:</a:t>
            </a: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lvl="0" algn="ct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?[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]+(\.[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0-9]+)?([</a:t>
            </a:r>
            <a:r>
              <a:rPr lang="en-US" altLang="zh-TW" sz="2800" b="1" kern="1200" spc="-100" dirty="0" err="1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036888" y="4157663"/>
            <a:ext cx="665162" cy="1036637"/>
            <a:chOff x="3036888" y="4157663"/>
            <a:chExt cx="665162" cy="1036637"/>
          </a:xfrm>
        </p:grpSpPr>
        <p:sp>
          <p:nvSpPr>
            <p:cNvPr id="9" name="Freeform 1036"/>
            <p:cNvSpPr>
              <a:spLocks/>
            </p:cNvSpPr>
            <p:nvPr/>
          </p:nvSpPr>
          <p:spPr bwMode="auto">
            <a:xfrm>
              <a:off x="3036888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037"/>
            <p:cNvSpPr txBox="1">
              <a:spLocks noChangeArrowheads="1"/>
            </p:cNvSpPr>
            <p:nvPr/>
          </p:nvSpPr>
          <p:spPr bwMode="auto">
            <a:xfrm>
              <a:off x="3048000" y="4157663"/>
              <a:ext cx="6540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rgbClr val="333399"/>
                  </a:solidFill>
                </a:rPr>
                <a:t>digit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07163" y="4883150"/>
            <a:ext cx="1169987" cy="947738"/>
            <a:chOff x="6507163" y="4883150"/>
            <a:chExt cx="1169987" cy="947738"/>
          </a:xfrm>
        </p:grpSpPr>
        <p:sp>
          <p:nvSpPr>
            <p:cNvPr id="32" name="Text Box 1069"/>
            <p:cNvSpPr txBox="1">
              <a:spLocks noChangeArrowheads="1"/>
            </p:cNvSpPr>
            <p:nvPr/>
          </p:nvSpPr>
          <p:spPr bwMode="auto">
            <a:xfrm>
              <a:off x="6651625" y="4883150"/>
              <a:ext cx="29051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33" name="Text Box 1070"/>
            <p:cNvSpPr txBox="1">
              <a:spLocks noChangeArrowheads="1"/>
            </p:cNvSpPr>
            <p:nvPr/>
          </p:nvSpPr>
          <p:spPr bwMode="auto">
            <a:xfrm>
              <a:off x="6724650" y="5397500"/>
              <a:ext cx="290513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-</a:t>
              </a:r>
            </a:p>
          </p:txBody>
        </p:sp>
        <p:sp>
          <p:nvSpPr>
            <p:cNvPr id="34" name="Freeform 1071"/>
            <p:cNvSpPr>
              <a:spLocks/>
            </p:cNvSpPr>
            <p:nvPr/>
          </p:nvSpPr>
          <p:spPr bwMode="auto">
            <a:xfrm>
              <a:off x="6516688" y="5232400"/>
              <a:ext cx="581025" cy="146050"/>
            </a:xfrm>
            <a:custGeom>
              <a:avLst/>
              <a:gdLst>
                <a:gd name="T0" fmla="*/ 0 w 912"/>
                <a:gd name="T1" fmla="*/ 212 h 236"/>
                <a:gd name="T2" fmla="*/ 276 w 912"/>
                <a:gd name="T3" fmla="*/ 44 h 236"/>
                <a:gd name="T4" fmla="*/ 684 w 912"/>
                <a:gd name="T5" fmla="*/ 32 h 236"/>
                <a:gd name="T6" fmla="*/ 912 w 912"/>
                <a:gd name="T7" fmla="*/ 236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36"/>
                <a:gd name="T14" fmla="*/ 912 w 912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36">
                  <a:moveTo>
                    <a:pt x="0" y="212"/>
                  </a:moveTo>
                  <a:cubicBezTo>
                    <a:pt x="46" y="184"/>
                    <a:pt x="162" y="74"/>
                    <a:pt x="276" y="44"/>
                  </a:cubicBezTo>
                  <a:cubicBezTo>
                    <a:pt x="390" y="14"/>
                    <a:pt x="578" y="0"/>
                    <a:pt x="684" y="32"/>
                  </a:cubicBezTo>
                  <a:cubicBezTo>
                    <a:pt x="790" y="64"/>
                    <a:pt x="865" y="194"/>
                    <a:pt x="912" y="236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072"/>
            <p:cNvSpPr>
              <a:spLocks/>
            </p:cNvSpPr>
            <p:nvPr/>
          </p:nvSpPr>
          <p:spPr bwMode="auto">
            <a:xfrm>
              <a:off x="6507163" y="5568950"/>
              <a:ext cx="590550" cy="212725"/>
            </a:xfrm>
            <a:custGeom>
              <a:avLst/>
              <a:gdLst>
                <a:gd name="T0" fmla="*/ 0 w 924"/>
                <a:gd name="T1" fmla="*/ 24 h 266"/>
                <a:gd name="T2" fmla="*/ 192 w 924"/>
                <a:gd name="T3" fmla="*/ 228 h 266"/>
                <a:gd name="T4" fmla="*/ 732 w 924"/>
                <a:gd name="T5" fmla="*/ 228 h 266"/>
                <a:gd name="T6" fmla="*/ 924 w 924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"/>
                <a:gd name="T13" fmla="*/ 0 h 266"/>
                <a:gd name="T14" fmla="*/ 924 w 924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" h="266">
                  <a:moveTo>
                    <a:pt x="0" y="24"/>
                  </a:moveTo>
                  <a:cubicBezTo>
                    <a:pt x="30" y="58"/>
                    <a:pt x="70" y="194"/>
                    <a:pt x="192" y="228"/>
                  </a:cubicBezTo>
                  <a:cubicBezTo>
                    <a:pt x="314" y="262"/>
                    <a:pt x="610" y="266"/>
                    <a:pt x="732" y="228"/>
                  </a:cubicBezTo>
                  <a:cubicBezTo>
                    <a:pt x="854" y="190"/>
                    <a:pt x="884" y="47"/>
                    <a:pt x="92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1074"/>
            <p:cNvSpPr>
              <a:spLocks noChangeArrowheads="1"/>
            </p:cNvSpPr>
            <p:nvPr/>
          </p:nvSpPr>
          <p:spPr bwMode="auto">
            <a:xfrm>
              <a:off x="7097713" y="5172075"/>
              <a:ext cx="579437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53400" y="4157663"/>
            <a:ext cx="685800" cy="1036637"/>
            <a:chOff x="8153400" y="4157663"/>
            <a:chExt cx="685800" cy="1036637"/>
          </a:xfrm>
        </p:grpSpPr>
        <p:sp>
          <p:nvSpPr>
            <p:cNvPr id="20" name="Text Box 1053"/>
            <p:cNvSpPr txBox="1">
              <a:spLocks noChangeArrowheads="1"/>
            </p:cNvSpPr>
            <p:nvPr/>
          </p:nvSpPr>
          <p:spPr bwMode="auto">
            <a:xfrm>
              <a:off x="8153400" y="4157663"/>
              <a:ext cx="68103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37" name="Freeform 1076"/>
            <p:cNvSpPr>
              <a:spLocks/>
            </p:cNvSpPr>
            <p:nvPr/>
          </p:nvSpPr>
          <p:spPr bwMode="auto">
            <a:xfrm>
              <a:off x="8404225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227763" y="5035550"/>
            <a:ext cx="2609850" cy="1517650"/>
            <a:chOff x="6227763" y="5035550"/>
            <a:chExt cx="2609850" cy="1517650"/>
          </a:xfrm>
        </p:grpSpPr>
        <p:sp>
          <p:nvSpPr>
            <p:cNvPr id="23" name="AutoShape 1057"/>
            <p:cNvSpPr>
              <a:spLocks noChangeArrowheads="1"/>
            </p:cNvSpPr>
            <p:nvPr/>
          </p:nvSpPr>
          <p:spPr bwMode="auto">
            <a:xfrm>
              <a:off x="8256588" y="5172075"/>
              <a:ext cx="581025" cy="579438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1061"/>
            <p:cNvSpPr>
              <a:spLocks noChangeShapeType="1"/>
            </p:cNvSpPr>
            <p:nvPr/>
          </p:nvSpPr>
          <p:spPr bwMode="auto">
            <a:xfrm>
              <a:off x="7677150" y="5462588"/>
              <a:ext cx="579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77"/>
            <p:cNvSpPr>
              <a:spLocks/>
            </p:cNvSpPr>
            <p:nvPr/>
          </p:nvSpPr>
          <p:spPr bwMode="auto">
            <a:xfrm>
              <a:off x="6227763" y="5751513"/>
              <a:ext cx="2319337" cy="382587"/>
            </a:xfrm>
            <a:custGeom>
              <a:avLst/>
              <a:gdLst>
                <a:gd name="T0" fmla="*/ 0 w 2880"/>
                <a:gd name="T1" fmla="*/ 0 h 476"/>
                <a:gd name="T2" fmla="*/ 647 w 2880"/>
                <a:gd name="T3" fmla="*/ 357 h 476"/>
                <a:gd name="T4" fmla="*/ 2380 w 2880"/>
                <a:gd name="T5" fmla="*/ 419 h 476"/>
                <a:gd name="T6" fmla="*/ 2880 w 2880"/>
                <a:gd name="T7" fmla="*/ 12 h 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0"/>
                <a:gd name="T13" fmla="*/ 0 h 476"/>
                <a:gd name="T14" fmla="*/ 2880 w 2880"/>
                <a:gd name="T15" fmla="*/ 476 h 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0" h="476">
                  <a:moveTo>
                    <a:pt x="0" y="0"/>
                  </a:moveTo>
                  <a:cubicBezTo>
                    <a:pt x="108" y="60"/>
                    <a:pt x="250" y="287"/>
                    <a:pt x="647" y="357"/>
                  </a:cubicBezTo>
                  <a:cubicBezTo>
                    <a:pt x="1044" y="427"/>
                    <a:pt x="2008" y="476"/>
                    <a:pt x="2380" y="419"/>
                  </a:cubicBezTo>
                  <a:cubicBezTo>
                    <a:pt x="2752" y="362"/>
                    <a:pt x="2776" y="97"/>
                    <a:pt x="2880" y="1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078"/>
            <p:cNvSpPr txBox="1">
              <a:spLocks noChangeArrowheads="1"/>
            </p:cNvSpPr>
            <p:nvPr/>
          </p:nvSpPr>
          <p:spPr bwMode="auto">
            <a:xfrm>
              <a:off x="7315200" y="6118225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40" name="Text Box 1079"/>
            <p:cNvSpPr txBox="1">
              <a:spLocks noChangeArrowheads="1"/>
            </p:cNvSpPr>
            <p:nvPr/>
          </p:nvSpPr>
          <p:spPr bwMode="auto">
            <a:xfrm>
              <a:off x="7637188" y="5035550"/>
              <a:ext cx="7622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52400" y="4883150"/>
            <a:ext cx="2319338" cy="946150"/>
            <a:chOff x="-152400" y="4883150"/>
            <a:chExt cx="2319338" cy="946150"/>
          </a:xfrm>
        </p:grpSpPr>
        <p:sp>
          <p:nvSpPr>
            <p:cNvPr id="4" name="AutoShape 1029"/>
            <p:cNvSpPr>
              <a:spLocks noChangeArrowheads="1"/>
            </p:cNvSpPr>
            <p:nvPr/>
          </p:nvSpPr>
          <p:spPr bwMode="auto">
            <a:xfrm>
              <a:off x="282575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1039"/>
            <p:cNvSpPr>
              <a:spLocks noChangeArrowheads="1"/>
            </p:cNvSpPr>
            <p:nvPr/>
          </p:nvSpPr>
          <p:spPr bwMode="auto">
            <a:xfrm>
              <a:off x="1587500" y="5172075"/>
              <a:ext cx="579438" cy="579438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042"/>
            <p:cNvSpPr txBox="1">
              <a:spLocks noChangeArrowheads="1"/>
            </p:cNvSpPr>
            <p:nvPr/>
          </p:nvSpPr>
          <p:spPr bwMode="auto">
            <a:xfrm>
              <a:off x="1152525" y="4883150"/>
              <a:ext cx="29051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14" name="Text Box 1043"/>
            <p:cNvSpPr txBox="1">
              <a:spLocks noChangeArrowheads="1"/>
            </p:cNvSpPr>
            <p:nvPr/>
          </p:nvSpPr>
          <p:spPr bwMode="auto">
            <a:xfrm>
              <a:off x="1152525" y="5395913"/>
              <a:ext cx="290513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>
                  <a:solidFill>
                    <a:srgbClr val="FFC000"/>
                  </a:solidFill>
                </a:rPr>
                <a:t>-</a:t>
              </a:r>
            </a:p>
          </p:txBody>
        </p:sp>
        <p:sp>
          <p:nvSpPr>
            <p:cNvPr id="29" name="Freeform 1066"/>
            <p:cNvSpPr>
              <a:spLocks/>
            </p:cNvSpPr>
            <p:nvPr/>
          </p:nvSpPr>
          <p:spPr bwMode="auto">
            <a:xfrm>
              <a:off x="862013" y="5232400"/>
              <a:ext cx="735012" cy="192088"/>
            </a:xfrm>
            <a:custGeom>
              <a:avLst/>
              <a:gdLst>
                <a:gd name="T0" fmla="*/ 0 w 912"/>
                <a:gd name="T1" fmla="*/ 212 h 236"/>
                <a:gd name="T2" fmla="*/ 276 w 912"/>
                <a:gd name="T3" fmla="*/ 44 h 236"/>
                <a:gd name="T4" fmla="*/ 684 w 912"/>
                <a:gd name="T5" fmla="*/ 32 h 236"/>
                <a:gd name="T6" fmla="*/ 912 w 912"/>
                <a:gd name="T7" fmla="*/ 236 h 2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36"/>
                <a:gd name="T14" fmla="*/ 912 w 912"/>
                <a:gd name="T15" fmla="*/ 236 h 2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36">
                  <a:moveTo>
                    <a:pt x="0" y="212"/>
                  </a:moveTo>
                  <a:cubicBezTo>
                    <a:pt x="46" y="184"/>
                    <a:pt x="162" y="74"/>
                    <a:pt x="276" y="44"/>
                  </a:cubicBezTo>
                  <a:cubicBezTo>
                    <a:pt x="390" y="14"/>
                    <a:pt x="578" y="0"/>
                    <a:pt x="684" y="32"/>
                  </a:cubicBezTo>
                  <a:cubicBezTo>
                    <a:pt x="790" y="64"/>
                    <a:pt x="865" y="194"/>
                    <a:pt x="912" y="236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67"/>
            <p:cNvSpPr>
              <a:spLocks/>
            </p:cNvSpPr>
            <p:nvPr/>
          </p:nvSpPr>
          <p:spPr bwMode="auto">
            <a:xfrm>
              <a:off x="852488" y="5568950"/>
              <a:ext cx="744537" cy="212725"/>
            </a:xfrm>
            <a:custGeom>
              <a:avLst/>
              <a:gdLst>
                <a:gd name="T0" fmla="*/ 0 w 924"/>
                <a:gd name="T1" fmla="*/ 24 h 266"/>
                <a:gd name="T2" fmla="*/ 192 w 924"/>
                <a:gd name="T3" fmla="*/ 228 h 266"/>
                <a:gd name="T4" fmla="*/ 732 w 924"/>
                <a:gd name="T5" fmla="*/ 228 h 266"/>
                <a:gd name="T6" fmla="*/ 924 w 924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"/>
                <a:gd name="T13" fmla="*/ 0 h 266"/>
                <a:gd name="T14" fmla="*/ 924 w 924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" h="266">
                  <a:moveTo>
                    <a:pt x="0" y="24"/>
                  </a:moveTo>
                  <a:cubicBezTo>
                    <a:pt x="30" y="58"/>
                    <a:pt x="70" y="194"/>
                    <a:pt x="192" y="228"/>
                  </a:cubicBezTo>
                  <a:cubicBezTo>
                    <a:pt x="314" y="262"/>
                    <a:pt x="610" y="266"/>
                    <a:pt x="732" y="228"/>
                  </a:cubicBezTo>
                  <a:cubicBezTo>
                    <a:pt x="854" y="190"/>
                    <a:pt x="884" y="47"/>
                    <a:pt x="924" y="0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82"/>
            <p:cNvSpPr>
              <a:spLocks noChangeShapeType="1"/>
            </p:cNvSpPr>
            <p:nvPr/>
          </p:nvSpPr>
          <p:spPr bwMode="auto">
            <a:xfrm>
              <a:off x="-152400" y="5462588"/>
              <a:ext cx="434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r>
              <a:rPr lang="en-US" altLang="zh-TW" sz="2800" spc="-100" dirty="0" smtClean="0">
                <a:solidFill>
                  <a:srgbClr val="0C9B4D"/>
                </a:solidFill>
                <a:latin typeface="Lucida Fax" panose="02060602050505020204" pitchFamily="18" charset="0"/>
              </a:rPr>
              <a:t>grep:</a:t>
            </a: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,\}\(\.[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000" y="3546089"/>
            <a:ext cx="83058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79000"/>
              </a:lnSpc>
            </a:pPr>
            <a:r>
              <a:rPr lang="en-US" altLang="zh-TW" sz="4800" spc="-100" dirty="0" smtClean="0">
                <a:latin typeface="Lucida Fax" panose="02060602050505020204" pitchFamily="18" charset="0"/>
              </a:rPr>
              <a:t>=</a:t>
            </a:r>
            <a:endParaRPr lang="en-US" altLang="zh-TW" sz="4800" spc="-100" dirty="0">
              <a:latin typeface="Lucida Fax" panose="02060602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1600200"/>
            <a:ext cx="8229600" cy="6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>
              <a:lnSpc>
                <a:spcPct val="79000"/>
              </a:lnSpc>
            </a:pPr>
            <a:r>
              <a:rPr lang="en-US" altLang="zh-TW" sz="4800" spc="-100" dirty="0" smtClean="0">
                <a:latin typeface="Lucida Fax" panose="02060602050505020204" pitchFamily="18" charset="0"/>
              </a:rPr>
              <a:t>=</a:t>
            </a:r>
            <a:endParaRPr lang="en-US" altLang="zh-TW" sz="4800" spc="-100" dirty="0">
              <a:latin typeface="Lucida Fax" panose="0206060205050502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7550" y="5035550"/>
            <a:ext cx="2754313" cy="1517650"/>
            <a:chOff x="717550" y="5035550"/>
            <a:chExt cx="2754313" cy="1517650"/>
          </a:xfrm>
        </p:grpSpPr>
        <p:sp>
          <p:nvSpPr>
            <p:cNvPr id="6" name="Line 1031"/>
            <p:cNvSpPr>
              <a:spLocks noChangeShapeType="1"/>
            </p:cNvSpPr>
            <p:nvPr/>
          </p:nvSpPr>
          <p:spPr bwMode="auto">
            <a:xfrm>
              <a:off x="2166938" y="5462588"/>
              <a:ext cx="7254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035"/>
            <p:cNvSpPr txBox="1">
              <a:spLocks noChangeArrowheads="1"/>
            </p:cNvSpPr>
            <p:nvPr/>
          </p:nvSpPr>
          <p:spPr bwMode="auto">
            <a:xfrm>
              <a:off x="2182813" y="5035550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12" name="Freeform 1041"/>
            <p:cNvSpPr>
              <a:spLocks/>
            </p:cNvSpPr>
            <p:nvPr/>
          </p:nvSpPr>
          <p:spPr bwMode="auto">
            <a:xfrm>
              <a:off x="717550" y="5751513"/>
              <a:ext cx="2465388" cy="382587"/>
            </a:xfrm>
            <a:custGeom>
              <a:avLst/>
              <a:gdLst>
                <a:gd name="T0" fmla="*/ 0 w 3348"/>
                <a:gd name="T1" fmla="*/ 0 h 464"/>
                <a:gd name="T2" fmla="*/ 708 w 3348"/>
                <a:gd name="T3" fmla="*/ 348 h 464"/>
                <a:gd name="T4" fmla="*/ 2604 w 3348"/>
                <a:gd name="T5" fmla="*/ 408 h 464"/>
                <a:gd name="T6" fmla="*/ 3348 w 3348"/>
                <a:gd name="T7" fmla="*/ 12 h 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8"/>
                <a:gd name="T13" fmla="*/ 0 h 464"/>
                <a:gd name="T14" fmla="*/ 3348 w 3348"/>
                <a:gd name="T15" fmla="*/ 464 h 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8" h="464">
                  <a:moveTo>
                    <a:pt x="0" y="0"/>
                  </a:moveTo>
                  <a:cubicBezTo>
                    <a:pt x="118" y="58"/>
                    <a:pt x="274" y="280"/>
                    <a:pt x="708" y="348"/>
                  </a:cubicBezTo>
                  <a:cubicBezTo>
                    <a:pt x="1142" y="416"/>
                    <a:pt x="2164" y="464"/>
                    <a:pt x="2604" y="408"/>
                  </a:cubicBezTo>
                  <a:cubicBezTo>
                    <a:pt x="3044" y="352"/>
                    <a:pt x="3193" y="94"/>
                    <a:pt x="3348" y="1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044"/>
            <p:cNvSpPr txBox="1">
              <a:spLocks noChangeArrowheads="1"/>
            </p:cNvSpPr>
            <p:nvPr/>
          </p:nvSpPr>
          <p:spPr bwMode="auto">
            <a:xfrm>
              <a:off x="1676400" y="6118225"/>
              <a:ext cx="7239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chemeClr val="accent2"/>
                  </a:solidFill>
                </a:rPr>
                <a:t>digit</a:t>
              </a:r>
            </a:p>
          </p:txBody>
        </p:sp>
        <p:sp>
          <p:nvSpPr>
            <p:cNvPr id="7" name="AutoShape 1033"/>
            <p:cNvSpPr>
              <a:spLocks noChangeArrowheads="1"/>
            </p:cNvSpPr>
            <p:nvPr/>
          </p:nvSpPr>
          <p:spPr bwMode="auto">
            <a:xfrm>
              <a:off x="2892425" y="5172075"/>
              <a:ext cx="579438" cy="579438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11538" y="4233863"/>
            <a:ext cx="2271712" cy="1693862"/>
            <a:chOff x="3411538" y="4233863"/>
            <a:chExt cx="2271712" cy="1693862"/>
          </a:xfrm>
        </p:grpSpPr>
        <p:sp>
          <p:nvSpPr>
            <p:cNvPr id="43" name="Text Box 1084"/>
            <p:cNvSpPr txBox="1">
              <a:spLocks noChangeArrowheads="1"/>
            </p:cNvSpPr>
            <p:nvPr/>
          </p:nvSpPr>
          <p:spPr bwMode="auto">
            <a:xfrm>
              <a:off x="3411538" y="4605338"/>
              <a:ext cx="1157287" cy="132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4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6" name="AutoShape 1046"/>
            <p:cNvSpPr>
              <a:spLocks noChangeArrowheads="1"/>
            </p:cNvSpPr>
            <p:nvPr/>
          </p:nvSpPr>
          <p:spPr bwMode="auto">
            <a:xfrm>
              <a:off x="3762375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048"/>
            <p:cNvSpPr>
              <a:spLocks noChangeShapeType="1"/>
            </p:cNvSpPr>
            <p:nvPr/>
          </p:nvSpPr>
          <p:spPr bwMode="auto">
            <a:xfrm>
              <a:off x="3471863" y="5462588"/>
              <a:ext cx="290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52"/>
            <p:cNvSpPr>
              <a:spLocks noChangeShapeType="1"/>
            </p:cNvSpPr>
            <p:nvPr/>
          </p:nvSpPr>
          <p:spPr bwMode="auto">
            <a:xfrm>
              <a:off x="4341813" y="5462588"/>
              <a:ext cx="576262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59"/>
            <p:cNvSpPr>
              <a:spLocks/>
            </p:cNvSpPr>
            <p:nvPr/>
          </p:nvSpPr>
          <p:spPr bwMode="auto">
            <a:xfrm>
              <a:off x="5067300" y="4592638"/>
              <a:ext cx="434975" cy="601662"/>
            </a:xfrm>
            <a:custGeom>
              <a:avLst/>
              <a:gdLst>
                <a:gd name="T0" fmla="*/ 0 w 620"/>
                <a:gd name="T1" fmla="*/ 892 h 928"/>
                <a:gd name="T2" fmla="*/ 144 w 620"/>
                <a:gd name="T3" fmla="*/ 196 h 928"/>
                <a:gd name="T4" fmla="*/ 444 w 620"/>
                <a:gd name="T5" fmla="*/ 28 h 928"/>
                <a:gd name="T6" fmla="*/ 588 w 620"/>
                <a:gd name="T7" fmla="*/ 364 h 928"/>
                <a:gd name="T8" fmla="*/ 252 w 620"/>
                <a:gd name="T9" fmla="*/ 928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928"/>
                <a:gd name="T17" fmla="*/ 620 w 620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928">
                  <a:moveTo>
                    <a:pt x="0" y="892"/>
                  </a:moveTo>
                  <a:cubicBezTo>
                    <a:pt x="24" y="776"/>
                    <a:pt x="70" y="340"/>
                    <a:pt x="144" y="196"/>
                  </a:cubicBezTo>
                  <a:cubicBezTo>
                    <a:pt x="218" y="52"/>
                    <a:pt x="370" y="0"/>
                    <a:pt x="444" y="28"/>
                  </a:cubicBezTo>
                  <a:cubicBezTo>
                    <a:pt x="518" y="56"/>
                    <a:pt x="620" y="214"/>
                    <a:pt x="588" y="364"/>
                  </a:cubicBezTo>
                  <a:cubicBezTo>
                    <a:pt x="556" y="514"/>
                    <a:pt x="322" y="811"/>
                    <a:pt x="252" y="928"/>
                  </a:cubicBezTo>
                </a:path>
              </a:pathLst>
            </a:custGeom>
            <a:noFill/>
            <a:ln w="19050">
              <a:solidFill>
                <a:srgbClr val="333399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060"/>
            <p:cNvSpPr txBox="1">
              <a:spLocks noChangeArrowheads="1"/>
            </p:cNvSpPr>
            <p:nvPr/>
          </p:nvSpPr>
          <p:spPr bwMode="auto">
            <a:xfrm>
              <a:off x="5029200" y="4233863"/>
              <a:ext cx="6540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rgbClr val="333399"/>
                  </a:solidFill>
                </a:rPr>
                <a:t>digit</a:t>
              </a:r>
            </a:p>
          </p:txBody>
        </p:sp>
        <p:sp>
          <p:nvSpPr>
            <p:cNvPr id="41" name="Text Box 1080"/>
            <p:cNvSpPr txBox="1">
              <a:spLocks noChangeArrowheads="1"/>
            </p:cNvSpPr>
            <p:nvPr/>
          </p:nvSpPr>
          <p:spPr bwMode="auto">
            <a:xfrm>
              <a:off x="4267200" y="4965700"/>
              <a:ext cx="6524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 dirty="0">
                  <a:solidFill>
                    <a:srgbClr val="333399"/>
                  </a:solidFill>
                </a:rPr>
                <a:t>digit</a:t>
              </a:r>
            </a:p>
          </p:txBody>
        </p:sp>
        <p:sp>
          <p:nvSpPr>
            <p:cNvPr id="18" name="AutoShape 1050"/>
            <p:cNvSpPr>
              <a:spLocks noChangeArrowheads="1"/>
            </p:cNvSpPr>
            <p:nvPr/>
          </p:nvSpPr>
          <p:spPr bwMode="auto">
            <a:xfrm>
              <a:off x="4922838" y="5172075"/>
              <a:ext cx="579437" cy="577850"/>
            </a:xfrm>
            <a:prstGeom prst="flowChartConnector">
              <a:avLst/>
            </a:prstGeom>
            <a:solidFill>
              <a:srgbClr val="FFFFFF"/>
            </a:solidFill>
            <a:ln w="57150" cmpd="dbl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+(\.[0-9]+)?([</a:t>
            </a:r>
            <a:r>
              <a:rPr lang="en-US" altLang="zh-TW" sz="2800" b="1" kern="1200" spc="-100" dirty="0" err="1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,\}\(\.[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(\.[0-9]+)?([Ee][+-]?[0-9]+)?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\(\.[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</a:t>
            </a:r>
            <a:r>
              <a:rPr lang="en-US" altLang="zh-TW" sz="2800" b="1" kern="1200" spc="-10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?([Ee][+-]?[0-9]+)?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([Ee][+-]?[0-9]+)?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\([</a:t>
            </a:r>
            <a:r>
              <a:rPr lang="en-US" altLang="zh-TW" sz="2800" spc="-100" dirty="0" err="1" smtClean="0">
                <a:solidFill>
                  <a:schemeClr val="bg1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][+-]\{,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[Ee]</a:t>
            </a:r>
            <a:r>
              <a:rPr lang="en-US" altLang="zh-TW" sz="2800" b="1" kern="1200" spc="-10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?[0-9]+)?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\{,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\}[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33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+)?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</a:t>
            </a:r>
            <a:r>
              <a:rPr lang="en-US" altLang="zh-TW" sz="2800" spc="-100" dirty="0">
                <a:solidFill>
                  <a:schemeClr val="bg1"/>
                </a:solidFill>
                <a:latin typeface="Lucida Fax" panose="02060602050505020204" pitchFamily="18" charset="0"/>
              </a:rPr>
              <a:t>\{1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,\}\)\{,1\}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\)\{,1\}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40101" y="5172075"/>
            <a:ext cx="3176587" cy="930275"/>
            <a:chOff x="3340101" y="5172075"/>
            <a:chExt cx="3176587" cy="930275"/>
          </a:xfrm>
        </p:grpSpPr>
        <p:sp>
          <p:nvSpPr>
            <p:cNvPr id="21" name="Freeform 1054"/>
            <p:cNvSpPr>
              <a:spLocks/>
            </p:cNvSpPr>
            <p:nvPr/>
          </p:nvSpPr>
          <p:spPr bwMode="auto">
            <a:xfrm>
              <a:off x="3340101" y="5715000"/>
              <a:ext cx="2832100" cy="387350"/>
            </a:xfrm>
            <a:custGeom>
              <a:avLst/>
              <a:gdLst>
                <a:gd name="T0" fmla="*/ 0 w 2616"/>
                <a:gd name="T1" fmla="*/ 0 h 516"/>
                <a:gd name="T2" fmla="*/ 571 w 2616"/>
                <a:gd name="T3" fmla="*/ 396 h 516"/>
                <a:gd name="T4" fmla="*/ 2100 w 2616"/>
                <a:gd name="T5" fmla="*/ 456 h 516"/>
                <a:gd name="T6" fmla="*/ 2616 w 2616"/>
                <a:gd name="T7" fmla="*/ 36 h 5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6"/>
                <a:gd name="T13" fmla="*/ 0 h 516"/>
                <a:gd name="T14" fmla="*/ 2616 w 2616"/>
                <a:gd name="T15" fmla="*/ 516 h 5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6" h="516">
                  <a:moveTo>
                    <a:pt x="0" y="0"/>
                  </a:moveTo>
                  <a:cubicBezTo>
                    <a:pt x="95" y="64"/>
                    <a:pt x="221" y="320"/>
                    <a:pt x="571" y="396"/>
                  </a:cubicBezTo>
                  <a:cubicBezTo>
                    <a:pt x="921" y="472"/>
                    <a:pt x="1759" y="516"/>
                    <a:pt x="2100" y="456"/>
                  </a:cubicBezTo>
                  <a:cubicBezTo>
                    <a:pt x="2441" y="396"/>
                    <a:pt x="2509" y="123"/>
                    <a:pt x="2616" y="36"/>
                  </a:cubicBezTo>
                </a:path>
              </a:pathLst>
            </a:custGeom>
            <a:noFill/>
            <a:ln w="1905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1063"/>
            <p:cNvSpPr>
              <a:spLocks noChangeArrowheads="1"/>
            </p:cNvSpPr>
            <p:nvPr/>
          </p:nvSpPr>
          <p:spPr bwMode="auto">
            <a:xfrm>
              <a:off x="5937250" y="5172075"/>
              <a:ext cx="579438" cy="577850"/>
            </a:xfrm>
            <a:prstGeom prst="flowChartConnector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kumimoji="0" lang="zh-TW" altLang="zh-TW" sz="120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1065"/>
            <p:cNvSpPr>
              <a:spLocks noChangeShapeType="1"/>
            </p:cNvSpPr>
            <p:nvPr/>
          </p:nvSpPr>
          <p:spPr bwMode="auto">
            <a:xfrm>
              <a:off x="5502275" y="5462588"/>
              <a:ext cx="434975" cy="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4400" y="5027613"/>
            <a:ext cx="1503363" cy="1525587"/>
            <a:chOff x="4724400" y="5027613"/>
            <a:chExt cx="1503363" cy="1525587"/>
          </a:xfrm>
        </p:grpSpPr>
        <p:sp>
          <p:nvSpPr>
            <p:cNvPr id="76" name="Text Box 1055"/>
            <p:cNvSpPr txBox="1">
              <a:spLocks noChangeArrowheads="1"/>
            </p:cNvSpPr>
            <p:nvPr/>
          </p:nvSpPr>
          <p:spPr bwMode="auto">
            <a:xfrm>
              <a:off x="4724400" y="6118225"/>
              <a:ext cx="579438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 smtClean="0">
                  <a:solidFill>
                    <a:srgbClr val="D60093"/>
                  </a:solidFill>
                </a:rPr>
                <a:t>E/e</a:t>
              </a:r>
              <a:endParaRPr kumimoji="0" lang="en-US" altLang="zh-TW" sz="2400" dirty="0">
                <a:solidFill>
                  <a:srgbClr val="D60093"/>
                </a:solidFill>
              </a:endParaRPr>
            </a:p>
          </p:txBody>
        </p:sp>
        <p:sp>
          <p:nvSpPr>
            <p:cNvPr id="77" name="Text Box 1068"/>
            <p:cNvSpPr txBox="1">
              <a:spLocks noChangeArrowheads="1"/>
            </p:cNvSpPr>
            <p:nvPr/>
          </p:nvSpPr>
          <p:spPr bwMode="auto">
            <a:xfrm>
              <a:off x="5526947" y="5027613"/>
              <a:ext cx="700816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dirty="0" smtClean="0">
                  <a:solidFill>
                    <a:srgbClr val="D60093"/>
                  </a:solidFill>
                </a:rPr>
                <a:t>E/e</a:t>
              </a:r>
              <a:endParaRPr kumimoji="0" lang="en-US" altLang="zh-TW" sz="2400" dirty="0">
                <a:solidFill>
                  <a:srgbClr val="D60093"/>
                </a:solidFill>
              </a:endParaRPr>
            </a:p>
          </p:txBody>
        </p:sp>
      </p:grp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</a:t>
            </a:r>
            <a:r>
              <a:rPr lang="en-US" altLang="zh-TW" sz="2800" b="1" kern="1200" spc="-100" dirty="0" smtClean="0">
                <a:solidFill>
                  <a:schemeClr val="bg1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?</a:t>
            </a:r>
            <a:endParaRPr lang="en-US" altLang="zh-TW" sz="2800" b="1" kern="1200" spc="-100" dirty="0">
              <a:solidFill>
                <a:schemeClr val="bg1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</a:t>
            </a:r>
            <a:r>
              <a:rPr lang="en-US" altLang="zh-TW" sz="2800" spc="-100" dirty="0" smtClean="0">
                <a:solidFill>
                  <a:schemeClr val="bg1"/>
                </a:solidFill>
                <a:latin typeface="Lucida Fax" panose="02060602050505020204" pitchFamily="18" charset="0"/>
              </a:rPr>
              <a:t>\{,1\}</a:t>
            </a:r>
            <a:endParaRPr lang="en-US" altLang="zh-TW" sz="2800" spc="-100" dirty="0">
              <a:solidFill>
                <a:schemeClr val="bg1"/>
              </a:solidFill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895600" y="5177482"/>
            <a:ext cx="2604922" cy="568410"/>
            <a:chOff x="2895600" y="5177482"/>
            <a:chExt cx="2604922" cy="568410"/>
          </a:xfrm>
        </p:grpSpPr>
        <p:sp>
          <p:nvSpPr>
            <p:cNvPr id="89" name="Oval 88"/>
            <p:cNvSpPr/>
            <p:nvPr/>
          </p:nvSpPr>
          <p:spPr bwMode="auto">
            <a:xfrm>
              <a:off x="2895600" y="5177482"/>
              <a:ext cx="579297" cy="5684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921225" y="5177482"/>
              <a:ext cx="579297" cy="56841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95" name="Oval 94"/>
          <p:cNvSpPr/>
          <p:nvPr/>
        </p:nvSpPr>
        <p:spPr bwMode="auto">
          <a:xfrm>
            <a:off x="4948915" y="5195685"/>
            <a:ext cx="527345" cy="532414"/>
          </a:xfrm>
          <a:prstGeom prst="ellipse">
            <a:avLst/>
          </a:prstGeom>
          <a:noFill/>
          <a:ln w="1905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912220" y="5195685"/>
            <a:ext cx="535469" cy="532414"/>
          </a:xfrm>
          <a:prstGeom prst="ellipse">
            <a:avLst/>
          </a:prstGeom>
          <a:noFill/>
          <a:ln w="1905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381000" y="2316980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800" b="1" kern="1200" spc="-100" dirty="0" smtClean="0">
              <a:solidFill>
                <a:srgbClr val="FFC000"/>
              </a:solidFill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(</a:t>
            </a:r>
            <a:r>
              <a:rPr lang="en-US" altLang="zh-TW" sz="2800" b="1" kern="1200" spc="-100" dirty="0" smtClean="0">
                <a:solidFill>
                  <a:srgbClr val="009999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\.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)?(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</a:t>
            </a:r>
            <a:r>
              <a:rPr lang="en-US" altLang="zh-TW" sz="2800" b="1" kern="1200" spc="-100" dirty="0" err="1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Ee</a:t>
            </a:r>
            <a:r>
              <a:rPr lang="en-US" altLang="zh-TW" sz="2800" b="1" kern="1200" spc="-100" dirty="0" smtClean="0">
                <a:solidFill>
                  <a:srgbClr val="D60093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]</a:t>
            </a:r>
            <a:r>
              <a:rPr lang="en-US" altLang="zh-TW" sz="2800" b="1" kern="1200" spc="-100" dirty="0" smtClean="0">
                <a:solidFill>
                  <a:srgbClr val="FFC000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[+-]?</a:t>
            </a:r>
            <a:r>
              <a:rPr lang="en-US" altLang="zh-TW" sz="2800" b="1" kern="1200" spc="-100" dirty="0" smtClean="0">
                <a:solidFill>
                  <a:srgbClr val="0033CC"/>
                </a:solidFill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[0-9]+</a:t>
            </a:r>
            <a:r>
              <a:rPr lang="en-US" altLang="zh-TW" sz="2800" b="1" kern="1200" spc="-100" dirty="0" smtClean="0">
                <a:latin typeface="Lucida Fax" panose="02060602050505020204" pitchFamily="18" charset="0"/>
                <a:ea typeface="新細明體" pitchFamily="18" charset="-120"/>
                <a:cs typeface="Arial" pitchFamily="34" charset="0"/>
              </a:rPr>
              <a:t>)?</a:t>
            </a:r>
            <a:endParaRPr lang="en-US" altLang="zh-TW" sz="2800" b="1" kern="1200" spc="-100" dirty="0">
              <a:latin typeface="Lucida Fax" panose="02060602050505020204" pitchFamily="18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1000" y="0"/>
            <a:ext cx="8305800" cy="189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 algn="ctr"/>
            <a:endParaRPr lang="en-US" altLang="zh-TW" sz="2800" spc="-100" dirty="0" smtClean="0">
              <a:solidFill>
                <a:srgbClr val="0C9B4D"/>
              </a:solidFill>
              <a:latin typeface="Lucida Fax" panose="02060602050505020204" pitchFamily="18" charset="0"/>
            </a:endParaRPr>
          </a:p>
          <a:p>
            <a:pPr marL="292100" indent="-292100" algn="ctr">
              <a:lnSpc>
                <a:spcPct val="140000"/>
              </a:lnSpc>
            </a:pP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009999"/>
                </a:solidFill>
                <a:latin typeface="Lucida Fax" panose="02060602050505020204" pitchFamily="18" charset="0"/>
              </a:rPr>
              <a:t>\.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</a:p>
          <a:p>
            <a:pPr marL="342900" indent="-342900" algn="ctr">
              <a:lnSpc>
                <a:spcPct val="79000"/>
              </a:lnSpc>
            </a:pPr>
            <a:r>
              <a:rPr lang="en-US" altLang="zh-TW" sz="2800" spc="-100" dirty="0" smtClean="0">
                <a:latin typeface="Lucida Fax" panose="02060602050505020204" pitchFamily="18" charset="0"/>
              </a:rPr>
              <a:t>\(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 err="1" smtClean="0">
                <a:solidFill>
                  <a:srgbClr val="D60093"/>
                </a:solidFill>
                <a:latin typeface="Lucida Fax" panose="02060602050505020204" pitchFamily="18" charset="0"/>
              </a:rPr>
              <a:t>Ee</a:t>
            </a:r>
            <a:r>
              <a:rPr lang="en-US" altLang="zh-TW" sz="2800" spc="-100" dirty="0" smtClean="0">
                <a:solidFill>
                  <a:srgbClr val="D60093"/>
                </a:solidFill>
                <a:latin typeface="Lucida Fax" panose="02060602050505020204" pitchFamily="18" charset="0"/>
              </a:rPr>
              <a:t>]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[+-]\{,</a:t>
            </a:r>
            <a:r>
              <a:rPr lang="en-US" altLang="zh-TW" sz="2800" spc="-100" dirty="0">
                <a:solidFill>
                  <a:srgbClr val="FFC000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800" spc="-1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\}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[</a:t>
            </a:r>
            <a:r>
              <a:rPr lang="en-US" altLang="zh-TW" sz="2800" spc="-100" dirty="0">
                <a:solidFill>
                  <a:srgbClr val="0033CC"/>
                </a:solidFill>
                <a:latin typeface="Lucida Fax" panose="02060602050505020204" pitchFamily="18" charset="0"/>
              </a:rPr>
              <a:t>0-9]\{1</a:t>
            </a:r>
            <a:r>
              <a:rPr lang="en-US" altLang="zh-TW" sz="2800" spc="-100" dirty="0" smtClean="0">
                <a:solidFill>
                  <a:srgbClr val="0033CC"/>
                </a:solidFill>
                <a:latin typeface="Lucida Fax" panose="02060602050505020204" pitchFamily="18" charset="0"/>
              </a:rPr>
              <a:t>,\}</a:t>
            </a:r>
            <a:r>
              <a:rPr lang="en-US" altLang="zh-TW" sz="2800" spc="-100" dirty="0" smtClean="0">
                <a:latin typeface="Lucida Fax" panose="02060602050505020204" pitchFamily="18" charset="0"/>
              </a:rPr>
              <a:t>\)\{,1\}</a:t>
            </a:r>
            <a:endParaRPr lang="en-US" altLang="zh-TW" sz="2800" spc="-100" dirty="0">
              <a:latin typeface="Lucida Fax" panose="02060602050505020204" pitchFamily="18" charset="0"/>
            </a:endParaRPr>
          </a:p>
          <a:p>
            <a:pPr algn="ctr"/>
            <a:endParaRPr lang="en-US" sz="2800" spc="-1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  <p:bldP spid="44" grpId="0"/>
      <p:bldP spid="45" grpId="0"/>
      <p:bldP spid="46" grpId="0"/>
      <p:bldP spid="68" grpId="0" build="p"/>
      <p:bldP spid="69" grpId="0"/>
      <p:bldP spid="47" grpId="0" build="p"/>
      <p:bldP spid="48" grpId="0"/>
      <p:bldP spid="50" grpId="0" build="p"/>
      <p:bldP spid="51" grpId="0"/>
      <p:bldP spid="53" grpId="0" build="p"/>
      <p:bldP spid="54" grpId="0"/>
      <p:bldP spid="56" grpId="0" build="p"/>
      <p:bldP spid="57" grpId="0"/>
      <p:bldP spid="59" grpId="0" build="p"/>
      <p:bldP spid="60" grpId="0"/>
      <p:bldP spid="62" grpId="0" build="p"/>
      <p:bldP spid="63" grpId="0"/>
      <p:bldP spid="65" grpId="0" build="p"/>
      <p:bldP spid="66" grpId="0"/>
      <p:bldP spid="82" grpId="0" build="p"/>
      <p:bldP spid="83" grpId="0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6" grpId="3" animBg="1"/>
      <p:bldP spid="96" grpId="4" animBg="1"/>
      <p:bldP spid="81" grpId="0" build="p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534400" cy="4876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You remember that it starts with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(but if you don’t remember the second letter, then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</a:rPr>
              <a:t>ou also remember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that it has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or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</a:rPr>
              <a:t>    %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grep  '^z.*gm.*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ic</a:t>
            </a:r>
            <a:r>
              <a:rPr lang="en-US" altLang="zh-TW" sz="2800" dirty="0" err="1">
                <a:solidFill>
                  <a:srgbClr val="CC3300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    zeugmatic 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</a:rPr>
              <a:t>    %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Now, the “s*” was imprecise because it would match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etc.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But, as you can see, it was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V="1">
            <a:off x="1905000" y="5065776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9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three </a:t>
            </a:r>
            <a:r>
              <a:rPr lang="en-US" altLang="zh-TW" sz="3400" dirty="0">
                <a:latin typeface="Times New Roman" pitchFamily="18" charset="0"/>
              </a:rPr>
              <a:t>programs </a:t>
            </a:r>
            <a:r>
              <a:rPr lang="en-US" altLang="zh-TW" sz="3400" dirty="0" smtClean="0">
                <a:latin typeface="Times New Roman" pitchFamily="18" charset="0"/>
              </a:rPr>
              <a:t>that find </a:t>
            </a:r>
            <a:r>
              <a:rPr lang="en-US" altLang="zh-TW" sz="3400" dirty="0">
                <a:latin typeface="Times New Roman" pitchFamily="18" charset="0"/>
              </a:rPr>
              <a:t>patterns in </a:t>
            </a:r>
            <a:r>
              <a:rPr lang="en-US" altLang="zh-TW" sz="3400" dirty="0" smtClean="0">
                <a:latin typeface="Times New Roman" pitchFamily="18" charset="0"/>
              </a:rPr>
              <a:t>files (and which use mostly the same flags):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3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 smtClean="0">
                <a:latin typeface="Times New Roman" pitchFamily="18" charset="0"/>
              </a:rPr>
              <a:t>Use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This was in lecture 2.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latin typeface="Times New Roman" pitchFamily="18" charset="0"/>
              </a:rPr>
              <a:t>Use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6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7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grep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3126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</a:t>
            </a:r>
            <a:r>
              <a:rPr lang="en-US" altLang="zh-TW" sz="6000" b="1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grep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6816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2476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63283" y="863158"/>
            <a:ext cx="6190117" cy="1853458"/>
            <a:chOff x="1963283" y="863158"/>
            <a:chExt cx="6190117" cy="1853458"/>
          </a:xfrm>
        </p:grpSpPr>
        <p:sp>
          <p:nvSpPr>
            <p:cNvPr id="2" name="Isosceles Triangle 1"/>
            <p:cNvSpPr/>
            <p:nvPr/>
          </p:nvSpPr>
          <p:spPr bwMode="auto">
            <a:xfrm rot="17514819">
              <a:off x="3473597" y="-142806"/>
              <a:ext cx="304800" cy="2316728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17458293">
              <a:off x="3270341" y="-22534"/>
              <a:ext cx="341384" cy="2654981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7192422">
              <a:off x="3220495" y="317120"/>
              <a:ext cx="335558" cy="2826790"/>
            </a:xfrm>
            <a:prstGeom prst="triangl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5756006">
              <a:off x="3208899" y="1135442"/>
              <a:ext cx="335558" cy="2826790"/>
            </a:xfrm>
            <a:prstGeom prst="triangle">
              <a:avLst>
                <a:gd name="adj" fmla="val 39147"/>
              </a:avLst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572000" y="1219200"/>
              <a:ext cx="3581400" cy="1371600"/>
            </a:xfrm>
            <a:prstGeom prst="wedgeRectCallout">
              <a:avLst>
                <a:gd name="adj1" fmla="val -49915"/>
                <a:gd name="adj2" fmla="val -18139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BBE0E3"/>
                </a:buClr>
                <a:buSzPct val="85000"/>
                <a:buFont typeface="Wingdings" panose="05000000000000000000" pitchFamily="2" charset="2"/>
                <a:buNone/>
              </a:pPr>
              <a:r>
                <a:rPr kumimoji="0" lang="en-US" altLang="zh-TW" sz="4000" b="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Now we're done with these four!</a:t>
              </a:r>
              <a:endPara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5852652">
              <a:off x="4242660" y="1932290"/>
              <a:ext cx="406030" cy="402173"/>
            </a:xfrm>
            <a:prstGeom prst="triangle">
              <a:avLst>
                <a:gd name="adj" fmla="val 88679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6200000">
              <a:off x="4265739" y="1234223"/>
              <a:ext cx="362107" cy="402173"/>
            </a:xfrm>
            <a:prstGeom prst="triangle">
              <a:avLst>
                <a:gd name="adj" fmla="val 10000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6200000">
              <a:off x="4237568" y="1582894"/>
              <a:ext cx="418450" cy="402173"/>
            </a:xfrm>
            <a:prstGeom prst="triangle">
              <a:avLst>
                <a:gd name="adj" fmla="val 100000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5852652">
              <a:off x="4271293" y="2156734"/>
              <a:ext cx="406030" cy="402173"/>
            </a:xfrm>
            <a:prstGeom prst="triangle">
              <a:avLst>
                <a:gd name="adj" fmla="val 3123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6200" y="2895600"/>
            <a:ext cx="2064186" cy="1981200"/>
          </a:xfrm>
          <a:prstGeom prst="wedgeRectCallout">
            <a:avLst>
              <a:gd name="adj1" fmla="val 43398"/>
              <a:gd name="adj2" fmla="val -100244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Next time we’ll look at this...</a:t>
            </a:r>
            <a:endParaRPr kumimoji="0" lang="en-US" altLang="zh-TW" sz="4000" b="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000000"/>
                </a:solidFill>
              </a:rPr>
              <a:t>options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000000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000000"/>
                </a:solidFill>
              </a:rPr>
              <a:t>files_to_search_in</a:t>
            </a:r>
            <a:endParaRPr lang="en-US" altLang="zh-TW" sz="2400" b="0" dirty="0">
              <a:solidFill>
                <a:srgbClr val="000000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FFFFFF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for lines that contain: St or </a:t>
            </a:r>
            <a:r>
              <a:rPr lang="en-US" altLang="zh-TW" sz="2400" b="0" dirty="0" err="1">
                <a:solidFill>
                  <a:srgbClr val="FFFFFF"/>
                </a:solidFill>
                <a:latin typeface="Arial" pitchFamily="34" charset="0"/>
              </a:rPr>
              <a:t>st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, followed by a vowel letter, followed by an r or v. </a:t>
            </a:r>
          </a:p>
          <a:p>
            <a:pPr marL="285750" indent="-285750"/>
            <a:endParaRPr lang="en-US" altLang="zh-TW" sz="2400" b="0" dirty="0">
              <a:solidFill>
                <a:srgbClr val="FFFFFF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etc. </a:t>
            </a:r>
            <a:endParaRPr lang="en-US" altLang="zh-TW" sz="2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1141" name="Line 7"/>
          <p:cNvSpPr>
            <a:spLocks noChangeShapeType="1"/>
          </p:cNvSpPr>
          <p:nvPr/>
        </p:nvSpPr>
        <p:spPr bwMode="auto">
          <a:xfrm>
            <a:off x="19050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142" name="Line 8"/>
          <p:cNvSpPr>
            <a:spLocks noChangeShapeType="1"/>
          </p:cNvSpPr>
          <p:nvPr/>
        </p:nvSpPr>
        <p:spPr bwMode="auto">
          <a:xfrm>
            <a:off x="36576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143" name="Line 9"/>
          <p:cNvSpPr>
            <a:spLocks noChangeShapeType="1"/>
          </p:cNvSpPr>
          <p:nvPr/>
        </p:nvSpPr>
        <p:spPr bwMode="auto">
          <a:xfrm>
            <a:off x="6629400" y="239236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'[s]t[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b="0" dirty="0" err="1">
                <a:solidFill>
                  <a:srgbClr val="000000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]'       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for lines that: contain s, followed by a t, followed by a vowel letter, followed by an r or v. </a:t>
            </a:r>
          </a:p>
          <a:p>
            <a:pPr marL="285750" indent="-285750"/>
            <a:endParaRPr lang="en-US" altLang="zh-TW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23583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. </a:t>
            </a:r>
          </a:p>
          <a:p>
            <a:pPr marL="285750" indent="-285750"/>
            <a:endParaRPr lang="en-US" altLang="zh-TW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4277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333399"/>
                </a:solidFill>
              </a:rPr>
              <a:t>When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E10B08"/>
                </a:solidFill>
              </a:rPr>
              <a:t>fgrep</a:t>
            </a:r>
            <a:r>
              <a:rPr lang="en-US" altLang="zh-TW" dirty="0">
                <a:solidFill>
                  <a:srgbClr val="E10B08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z 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-ic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gm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2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The grep command line format</a:t>
            </a:r>
            <a:endParaRPr lang="en-US" altLang="zh-TW" dirty="0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2400" y="1554162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 dirty="0">
                <a:solidFill>
                  <a:srgbClr val="B2B2B2"/>
                </a:solidFill>
              </a:rPr>
              <a:t>options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 dirty="0" err="1">
                <a:solidFill>
                  <a:srgbClr val="B2B2B2"/>
                </a:solidFill>
              </a:rPr>
              <a:t>regular_expression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 dirty="0" err="1">
                <a:solidFill>
                  <a:srgbClr val="B2B2B2"/>
                </a:solidFill>
              </a:rPr>
              <a:t>files_to_search_in</a:t>
            </a:r>
            <a:endParaRPr lang="en-US" altLang="zh-TW" sz="2400" b="0" dirty="0">
              <a:solidFill>
                <a:srgbClr val="B2B2B2"/>
              </a:solidFill>
            </a:endParaRP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0" dirty="0" err="1">
                <a:solidFill>
                  <a:srgbClr val="B2B2B2"/>
                </a:solidFill>
                <a:latin typeface="High Tower Text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   '</a:t>
            </a:r>
            <a:r>
              <a:rPr lang="en-US" altLang="zh-TW" sz="2800" b="0" dirty="0">
                <a:solidFill>
                  <a:srgbClr val="996633"/>
                </a:solidFill>
                <a:latin typeface="High Tower Text" pitchFamily="18" charset="0"/>
              </a:rPr>
              <a:t>[s]</a:t>
            </a:r>
            <a:r>
              <a:rPr lang="en-US" altLang="zh-TW" sz="2800" b="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00FF00"/>
                </a:solidFill>
                <a:latin typeface="High Tower Text" pitchFamily="18" charset="0"/>
              </a:rPr>
              <a:t>aeiou</a:t>
            </a:r>
            <a:r>
              <a:rPr lang="en-US" altLang="zh-TW" sz="2800" b="0" dirty="0">
                <a:solidFill>
                  <a:srgbClr val="00FF00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[</a:t>
            </a:r>
            <a:r>
              <a:rPr lang="en-US" altLang="zh-TW" sz="2800" b="0" dirty="0" err="1">
                <a:solidFill>
                  <a:srgbClr val="CC00FF"/>
                </a:solidFill>
                <a:latin typeface="High Tower Text" pitchFamily="18" charset="0"/>
              </a:rPr>
              <a:t>rv</a:t>
            </a:r>
            <a:r>
              <a:rPr lang="en-US" altLang="zh-TW" sz="2800" b="0" dirty="0">
                <a:solidFill>
                  <a:srgbClr val="CC00FF"/>
                </a:solidFill>
                <a:latin typeface="High Tower Text" pitchFamily="18" charset="0"/>
              </a:rPr>
              <a:t>]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'       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  file</a:t>
            </a:r>
            <a:r>
              <a:rPr lang="en-US" altLang="zh-TW" sz="2800" b="0" dirty="0">
                <a:solidFill>
                  <a:srgbClr val="B2B2B2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 dirty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 for lines that: contain</a:t>
            </a:r>
            <a:r>
              <a:rPr lang="en-US" altLang="zh-TW" sz="2400" b="0" dirty="0">
                <a:solidFill>
                  <a:srgbClr val="996633"/>
                </a:solidFill>
                <a:latin typeface="Arial" pitchFamily="34" charset="0"/>
              </a:rPr>
              <a:t> s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 </a:t>
            </a:r>
            <a:r>
              <a:rPr lang="en-US" altLang="zh-TW" sz="2400" b="0" dirty="0">
                <a:solidFill>
                  <a:srgbClr val="CC3300"/>
                </a:solidFill>
                <a:latin typeface="Arial" pitchFamily="34" charset="0"/>
              </a:rPr>
              <a:t>t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</a:t>
            </a:r>
            <a:r>
              <a:rPr lang="en-US" altLang="zh-TW" sz="2400" b="0" dirty="0">
                <a:solidFill>
                  <a:srgbClr val="00FF00"/>
                </a:solidFill>
                <a:latin typeface="Arial" pitchFamily="34" charset="0"/>
              </a:rPr>
              <a:t> vowel letter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, followed by an </a:t>
            </a:r>
            <a:r>
              <a:rPr lang="en-US" altLang="zh-TW" sz="2400" b="0" dirty="0">
                <a:solidFill>
                  <a:srgbClr val="CC00FF"/>
                </a:solidFill>
                <a:latin typeface="Arial" pitchFamily="34" charset="0"/>
              </a:rPr>
              <a:t>r or v</a:t>
            </a: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. </a:t>
            </a:r>
          </a:p>
          <a:p>
            <a:pPr marL="285750" indent="-285750"/>
            <a:endParaRPr lang="en-US" altLang="zh-TW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 dirty="0">
                <a:solidFill>
                  <a:srgbClr val="000000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	 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o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e,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my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r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y, </a:t>
            </a:r>
            <a:r>
              <a:rPr lang="en-US" altLang="zh-TW" sz="2800" b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 dirty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dirty="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rgbClr val="CC00FF"/>
                </a:solidFill>
                <a:latin typeface="High Tower Text" pitchFamily="18" charset="0"/>
              </a:rPr>
              <a:t>v</a:t>
            </a:r>
            <a:r>
              <a:rPr lang="en-US" altLang="zh-TW" sz="2800" b="0" dirty="0">
                <a:solidFill>
                  <a:srgbClr val="B2B2B2"/>
                </a:solidFill>
                <a:latin typeface="High Tower Text" pitchFamily="18" charset="0"/>
              </a:rPr>
              <a:t>ewhaga@nsysu.edu,</a:t>
            </a:r>
            <a:r>
              <a:rPr lang="en-US" altLang="zh-TW" sz="2400" b="0" dirty="0">
                <a:solidFill>
                  <a:srgbClr val="B2B2B2"/>
                </a:solidFill>
                <a:latin typeface="Arial" pitchFamily="34" charset="0"/>
              </a:rPr>
              <a:t>  etc.</a:t>
            </a:r>
            <a:r>
              <a:rPr lang="en-US" altLang="zh-TW" sz="2400" b="0" dirty="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0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John Doe: </a:t>
            </a:r>
            <a:r>
              <a:rPr lang="en-US" altLang="zh-TW" sz="2400" dirty="0">
                <a:latin typeface="Times New Roman" pitchFamily="18" charset="0"/>
              </a:rPr>
              <a:t>213</a:t>
            </a:r>
            <a:r>
              <a:rPr lang="en-US" altLang="zh-TW" sz="2400" dirty="0"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Jane Smith: </a:t>
            </a:r>
            <a:r>
              <a:rPr lang="en-US" altLang="zh-TW" sz="2400" dirty="0">
                <a:latin typeface="Times New Roman" pitchFamily="18" charset="0"/>
              </a:rPr>
              <a:t>1234</a:t>
            </a:r>
            <a:r>
              <a:rPr lang="en-US" altLang="zh-TW" sz="2400" dirty="0"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are all for California. But Some people have types CA, other Ca, and still others California. Moreover, they may (or may not) have placed a space (or more than one space) after the state and before the address.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grep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3124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5016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'C[Aa][</a:t>
            </a:r>
            <a:r>
              <a:rPr lang="en-US" altLang="zh-TW" dirty="0" err="1">
                <a:latin typeface="High Tower Text" pitchFamily="18" charset="0"/>
              </a:rPr>
              <a:t>liforna</a:t>
            </a:r>
            <a:r>
              <a:rPr lang="en-US" altLang="zh-TW" dirty="0">
                <a:latin typeface="High Tower Text" pitchFamily="18" charset="0"/>
              </a:rPr>
              <a:t>]* 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</a:rPr>
              <a:t>024-6</a:t>
            </a:r>
            <a:r>
              <a:rPr lang="en-US" altLang="zh-TW" dirty="0">
                <a:latin typeface="High Tower Text" pitchFamily="18" charset="0"/>
              </a:rPr>
              <a:t>]' addresses</a:t>
            </a:r>
          </a:p>
        </p:txBody>
      </p:sp>
    </p:spTree>
    <p:extLst>
      <p:ext uri="{BB962C8B-B14F-4D97-AF65-F5344CB8AC3E}">
        <p14:creationId xmlns:p14="http://schemas.microsoft.com/office/powerpoint/2010/main" val="3990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:</a:t>
            </a:r>
            <a:r>
              <a:rPr lang="en-US" altLang="zh-TW" sz="2400" dirty="0">
                <a:latin typeface="Times New Roman" pitchFamily="18" charset="0"/>
              </a:rPr>
              <a:t>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en-US" altLang="zh-TW" sz="2400" dirty="0">
                <a:latin typeface="Times New Roman" pitchFamily="18" charset="0"/>
              </a:rPr>
              <a:t>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 are all for California. But some people have typed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and still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California</a:t>
            </a:r>
            <a:r>
              <a:rPr lang="en-US" altLang="zh-TW" sz="2400" dirty="0">
                <a:latin typeface="Times New Roman" pitchFamily="18" charset="0"/>
              </a:rPr>
              <a:t>. Moreover, they may (or may not) have placed a </a:t>
            </a:r>
            <a:r>
              <a:rPr lang="en-US" altLang="zh-TW" sz="2400" dirty="0">
                <a:solidFill>
                  <a:srgbClr val="00CC00"/>
                </a:solidFill>
                <a:latin typeface="Times New Roman" pitchFamily="18" charset="0"/>
              </a:rPr>
              <a:t>space</a:t>
            </a:r>
            <a:r>
              <a:rPr lang="en-US" altLang="zh-TW" sz="2400" dirty="0">
                <a:latin typeface="Times New Roman" pitchFamily="18" charset="0"/>
              </a:rPr>
              <a:t>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</p:txBody>
      </p:sp>
    </p:spTree>
    <p:extLst>
      <p:ext uri="{BB962C8B-B14F-4D97-AF65-F5344CB8AC3E}">
        <p14:creationId xmlns:p14="http://schemas.microsoft.com/office/powerpoint/2010/main" val="41409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o "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z]*</a:t>
            </a:r>
            <a:r>
              <a:rPr lang="en-US" altLang="zh-TW" dirty="0">
                <a:solidFill>
                  <a:srgbClr val="C00000"/>
                </a:solidFill>
                <a:latin typeface="High Tower Text" pitchFamily="18" charset="0"/>
              </a:rPr>
              <a:t>in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TW" dirty="0">
                <a:latin typeface="High Tower Text" pitchFamily="18" charset="0"/>
              </a:rPr>
              <a:t>" </a:t>
            </a:r>
            <a:r>
              <a:rPr lang="en-US" altLang="zh-TW" dirty="0" err="1">
                <a:latin typeface="High Tower Text" pitchFamily="18" charset="0"/>
              </a:rPr>
              <a:t>helloworld.c</a:t>
            </a:r>
            <a:endParaRPr lang="en-US" altLang="zh-TW" dirty="0">
              <a:latin typeface="High Tower Text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include &lt;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main()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 err="1">
                <a:latin typeface="Times New Roman" pitchFamily="18" charset="0"/>
              </a:rPr>
              <a:t>printf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dirty="0">
                <a:latin typeface="High Tower Text" pitchFamily="18" charset="0"/>
              </a:rPr>
              <a:t>"</a:t>
            </a:r>
            <a:endParaRPr lang="en-US" altLang="zh-TW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zh-TW" sz="1600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Only print the words which contain the substring “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” (and print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two extra characters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after each such 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</a:rPr>
              <a:t>word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TW" dirty="0">
              <a:solidFill>
                <a:srgbClr val="CC00FF"/>
              </a:solidFill>
              <a:latin typeface="Courier" pitchFamily="49" charset="0"/>
            </a:endParaRPr>
          </a:p>
          <a:p>
            <a:pPr marL="0" indent="0" eaLnBrk="1" hangingPunct="1"/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/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6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'three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'four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lewis.txt 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very large house with a housekeeper called Mrs. Macready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shall be only a statue of a Faun in her horrible house until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time of those four thrones at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).  Once you were all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else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namely a little dwarf who stood with his back to it about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there's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sugar,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matches.</a:t>
            </a:r>
            <a:r>
              <a:rPr lang="en-US" altLang="zh-TW" sz="2000" dirty="0">
                <a:latin typeface="High Tower Text" pitchFamily="18" charset="0"/>
              </a:rPr>
              <a:t> 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if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someone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will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get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two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or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"Four thrones in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," said the Witch.  "How if only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hill and came straight across and stood before </a:t>
            </a:r>
            <a:r>
              <a:rPr lang="en-US" altLang="zh-TW" sz="2400" dirty="0" err="1">
                <a:latin typeface="High Tower Text" pitchFamily="18" charset="0"/>
              </a:rPr>
              <a:t>Aslan</a:t>
            </a:r>
            <a:r>
              <a:rPr lang="en-US" altLang="zh-TW" sz="2400" dirty="0">
                <a:latin typeface="High Tower Text" pitchFamily="18" charset="0"/>
              </a:rPr>
              <a:t>. 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flashing so quickly that they looked like three knives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7242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95800"/>
          </a:xfrm>
        </p:spPr>
        <p:txBody>
          <a:bodyPr/>
          <a:lstStyle/>
          <a:p>
            <a:pPr marL="0" indent="0" eaLnBrk="1" hangingPunct="1"/>
            <a:endParaRPr lang="zh-TW" altLang="en-US" sz="7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zh-TW" altLang="en-US" sz="24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'^word' files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start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end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only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'\^s' files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“^s”}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“Word” or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'B[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files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BOB, Bob,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or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'^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 smtClean="0">
                <a:solidFill>
                  <a:srgbClr val="000000"/>
                </a:solidFill>
                <a:latin typeface="High Tower Text" pitchFamily="18" charset="0"/>
              </a:rPr>
              <a:t>'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files         	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blank lines}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file  	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pairs of numeric digits}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12847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zh-TW" altLang="en-US" sz="2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zh-TW" altLang="en-US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'[^a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{anything not a letter or number}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'^.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    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with exactly one character}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'"word"'        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{"word" within double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'"*word"*'   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{“word”, with or without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'^\.'         		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 line that starts with “.”}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'^\.[a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z]'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 start with “.” followed by 2 					  lower-case letters}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27506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rgbClr val="B2B2B2"/>
                </a:solidFill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latin typeface="Times New Roman" pitchFamily="18" charset="0"/>
              </a:rPr>
              <a:t>z </a:t>
            </a:r>
            <a:r>
              <a:rPr lang="en-US" altLang="zh-TW" sz="2400">
                <a:latin typeface="Times New Roman" pitchFamily="18" charset="0"/>
              </a:rPr>
              <a:t>and ends with </a:t>
            </a:r>
            <a:r>
              <a:rPr lang="en-US" altLang="zh-TW" sz="2400" b="1">
                <a:latin typeface="Times New Roman" pitchFamily="18" charset="0"/>
              </a:rPr>
              <a:t>-ic</a:t>
            </a:r>
            <a:r>
              <a:rPr lang="en-US" altLang="zh-TW" sz="2400"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latin typeface="Times New Roman" pitchFamily="18" charset="0"/>
              </a:rPr>
              <a:t>gm</a:t>
            </a:r>
            <a:r>
              <a:rPr lang="en-US" altLang="zh-TW" sz="2400"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8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09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Recall: 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grep, </a:t>
            </a:r>
            <a:r>
              <a:rPr kumimoji="1" lang="en-US" sz="3200" b="0" i="0" u="none" strike="noStrike" cap="none" spc="-6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but with a different symbol)</a:t>
            </a:r>
            <a:r>
              <a:rPr lang="en-US" sz="3200" b="0" spc="-6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spc="-6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219200" y="4724400"/>
            <a:ext cx="5867400" cy="1447800"/>
          </a:xfrm>
          <a:prstGeom prst="wedgeRoundRectCallout">
            <a:avLst>
              <a:gd name="adj1" fmla="val -25473"/>
              <a:gd name="adj2" fmla="val -100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Actually there is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difference 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how they treat a</a:t>
            </a:r>
            <a:r>
              <a:rPr kumimoji="1" lang="en-US" altLang="zh-TW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 </a:t>
            </a:r>
            <a:r>
              <a:rPr kumimoji="1" lang="en-US" altLang="zh-TW" sz="3200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'</a:t>
            </a:r>
            <a:r>
              <a:rPr kumimoji="1" lang="en-US" altLang="zh-TW" sz="3200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[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'  </a:t>
            </a:r>
            <a:br>
              <a:rPr lang="en-US" altLang="zh-TW" sz="3200" b="0" dirty="0" smtClean="0">
                <a:latin typeface="Arial" charset="0"/>
                <a:ea typeface="新細明體" charset="-120"/>
              </a:rPr>
            </a:br>
            <a:r>
              <a:rPr lang="en-US" altLang="zh-TW" sz="3200" b="0" dirty="0" smtClean="0">
                <a:latin typeface="Arial" charset="0"/>
                <a:ea typeface="新細明體" charset="-120"/>
              </a:rPr>
              <a:t>when it has no closing</a:t>
            </a:r>
            <a:r>
              <a:rPr lang="en-US" altLang="zh-TW" sz="2400" b="0" dirty="0" smtClean="0">
                <a:latin typeface="Arial" charset="0"/>
                <a:ea typeface="新細明體" charset="-120"/>
              </a:rPr>
              <a:t>  </a:t>
            </a:r>
            <a:r>
              <a:rPr lang="en-US" altLang="zh-TW" sz="3200" b="0" spc="100" dirty="0" smtClean="0">
                <a:latin typeface="Arial" charset="0"/>
                <a:ea typeface="新細明體" charset="-120"/>
              </a:rPr>
              <a:t>'</a:t>
            </a:r>
            <a:r>
              <a:rPr lang="en-US" altLang="zh-TW" sz="3200" b="0" spc="100" dirty="0" smtClean="0">
                <a:latin typeface="Lucida Fax" panose="02060602050505020204" pitchFamily="18" charset="0"/>
                <a:ea typeface="新細明體" charset="-120"/>
              </a:rPr>
              <a:t>]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'…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83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</a:t>
            </a:r>
            <a:r>
              <a:rPr kumimoji="1" lang="en-US" altLang="zh-TW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has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no closing “</a:t>
            </a:r>
            <a:r>
              <a:rPr lang="en-US" altLang="zh-TW" sz="3200" dirty="0" smtClean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”. </a:t>
            </a:r>
            <a:r>
              <a:rPr lang="en-US" altLang="zh-TW" sz="3200" b="0" spc="-30" dirty="0" smtClean="0">
                <a:latin typeface="Arial" charset="0"/>
                <a:ea typeface="新細明體" charset="-120"/>
              </a:rPr>
              <a:t>So grep sees this as an </a:t>
            </a:r>
            <a:r>
              <a:rPr lang="en-US" altLang="zh-TW" sz="32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incomplete pattern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" name="Rounded Rectangular Callout 5"/>
          <p:cNvSpPr/>
          <p:nvPr/>
        </p:nvSpPr>
        <p:spPr bwMode="auto">
          <a:xfrm>
            <a:off x="0" y="5763126"/>
            <a:ext cx="4343400" cy="1094874"/>
          </a:xfrm>
          <a:prstGeom prst="wedgeRoundRectCallout">
            <a:avLst>
              <a:gd name="adj1" fmla="val 32548"/>
              <a:gd name="adj2" fmla="val -16222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“\” turns off the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special meaning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of the “</a:t>
            </a:r>
            <a:r>
              <a:rPr lang="en-US" altLang="zh-TW" sz="3200" dirty="0" smtClean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grep --color '\['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72000" y="4648200"/>
            <a:ext cx="4038600" cy="1295400"/>
          </a:xfrm>
          <a:prstGeom prst="wedgeRoundRectCallout">
            <a:avLst>
              <a:gd name="adj1" fmla="val -131839"/>
              <a:gd name="adj2" fmla="val -346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file has two lines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with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</a:t>
            </a:r>
            <a:r>
              <a:rPr kumimoji="1" lang="en-US" altLang="zh-TW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symbols.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838200" y="2590800"/>
            <a:ext cx="6096000" cy="228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838200" y="1600200"/>
            <a:ext cx="6248400" cy="3276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3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 smtClean="0">
                <a:solidFill>
                  <a:schemeClr val="accent2"/>
                </a:solidFill>
              </a:rPr>
              <a:t>Ho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w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60" smtClean="0">
                <a:solidFill>
                  <a:schemeClr val="accent2"/>
                </a:solidFill>
              </a:rPr>
              <a:t>g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rep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&amp;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csh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treat a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300" smtClean="0">
                <a:solidFill>
                  <a:schemeClr val="accent2"/>
                </a:solidFill>
              </a:rPr>
              <a:t>w/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out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endParaRPr lang="en-US" altLang="zh-TW" b="0" kern="0" spc="-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Invalid regular expression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'\['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a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latin typeface="Lucida Console" panose="020B0609040504020204" pitchFamily="49" charset="0"/>
              </a:rPr>
              <a:t>]d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'['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 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\[</a:t>
            </a:r>
            <a:r>
              <a:rPr lang="en-US" sz="1600" dirty="0" smtClean="0"/>
              <a:t>⭅</a:t>
            </a:r>
            <a:r>
              <a:rPr lang="fr-FR" altLang="zh-TW" sz="2400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Same</a:t>
            </a:r>
            <a:r>
              <a:rPr lang="fr-FR" altLang="zh-TW" sz="20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as</a:t>
            </a:r>
            <a:r>
              <a:rPr lang="fr-FR" altLang="zh-TW" sz="20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ls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400" spc="-1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"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</a:t>
            </a:r>
            <a:r>
              <a:rPr lang="fr-FR" altLang="zh-TW" sz="20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because</a:t>
            </a:r>
            <a:r>
              <a:rPr lang="fr-FR" altLang="zh-TW" sz="2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the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[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already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has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no</a:t>
            </a:r>
            <a:r>
              <a:rPr lang="fr-FR" altLang="zh-TW" sz="20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special</a:t>
            </a:r>
            <a:r>
              <a:rPr lang="fr-FR" altLang="zh-TW" sz="2400" dirty="0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fr-FR" altLang="zh-TW" sz="2400" dirty="0" err="1" smtClean="0">
                <a:solidFill>
                  <a:srgbClr val="0C9B4D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meaning</a:t>
            </a:r>
            <a:endParaRPr lang="en-US" altLang="zh-TW" sz="2400" dirty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pc="-160" smtClean="0">
                <a:solidFill>
                  <a:schemeClr val="accent2"/>
                </a:solidFill>
              </a:rPr>
              <a:t>Ho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w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60" smtClean="0">
                <a:solidFill>
                  <a:schemeClr val="accent2"/>
                </a:solidFill>
              </a:rPr>
              <a:t>g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rep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&amp;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csh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treat a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[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300" smtClean="0">
                <a:solidFill>
                  <a:schemeClr val="accent2"/>
                </a:solidFill>
              </a:rPr>
              <a:t>w/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out</a:t>
            </a:r>
            <a:r>
              <a:rPr lang="en-US" altLang="zh-TW" sz="4000" b="0" kern="0" spc="-100" smtClean="0">
                <a:solidFill>
                  <a:schemeClr val="accent2"/>
                </a:solidFill>
              </a:rPr>
              <a:t> 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“</a:t>
            </a:r>
            <a:r>
              <a:rPr lang="en-US" altLang="zh-TW" b="1" kern="0" spc="-100" smtClean="0">
                <a:solidFill>
                  <a:schemeClr val="accent2"/>
                </a:solidFill>
                <a:latin typeface="Agency FB" panose="020B0503020202020204" pitchFamily="34" charset="0"/>
              </a:rPr>
              <a:t>]</a:t>
            </a:r>
            <a:r>
              <a:rPr lang="en-US" altLang="zh-TW" b="0" kern="0" spc="-100" smtClean="0">
                <a:solidFill>
                  <a:schemeClr val="accent2"/>
                </a:solidFill>
              </a:rPr>
              <a:t>”</a:t>
            </a:r>
            <a:endParaRPr lang="en-US" altLang="zh-TW" b="0" kern="0" spc="-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9600" y="1676400"/>
            <a:ext cx="4343400" cy="1752600"/>
          </a:xfrm>
          <a:prstGeom prst="wedgeRoundRectCallout">
            <a:avLst>
              <a:gd name="adj1" fmla="val -68161"/>
              <a:gd name="adj2" fmla="val 49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</a:t>
            </a:r>
            <a:r>
              <a:rPr kumimoji="1" lang="en-US" altLang="zh-TW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has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no closing “</a:t>
            </a:r>
            <a:r>
              <a:rPr lang="en-US" altLang="zh-TW" sz="3200" dirty="0" smtClean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”. </a:t>
            </a:r>
            <a:r>
              <a:rPr lang="en-US" altLang="zh-TW" sz="3200" b="0" spc="-30" dirty="0" smtClean="0">
                <a:latin typeface="Arial" charset="0"/>
                <a:ea typeface="新細明體" charset="-120"/>
              </a:rPr>
              <a:t>So grep sees this as an </a:t>
            </a:r>
            <a:r>
              <a:rPr lang="en-US" altLang="zh-TW" sz="32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incomplete pattern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114800" y="3200400"/>
            <a:ext cx="1447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1431410" y="4464932"/>
            <a:ext cx="7483990" cy="1250068"/>
            <a:chOff x="1431410" y="4495800"/>
            <a:chExt cx="7483990" cy="1250068"/>
          </a:xfrm>
        </p:grpSpPr>
        <p:sp>
          <p:nvSpPr>
            <p:cNvPr id="14" name="Isosceles Triangle 13"/>
            <p:cNvSpPr/>
            <p:nvPr/>
          </p:nvSpPr>
          <p:spPr bwMode="auto">
            <a:xfrm rot="13860084">
              <a:off x="1883898" y="4877885"/>
              <a:ext cx="415495" cy="1320471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438400" y="4495800"/>
              <a:ext cx="6477000" cy="10668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zh-TW" sz="32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“</a:t>
              </a:r>
              <a:r>
                <a:rPr lang="en-US" altLang="zh-TW" sz="3200" dirty="0" smtClean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</a:rPr>
                <a:t>[</a:t>
              </a:r>
              <a:r>
                <a:rPr lang="en-US" altLang="zh-TW" sz="32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” 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has no closing “</a:t>
              </a:r>
              <a:r>
                <a:rPr lang="en-US" altLang="zh-TW" sz="3200" dirty="0">
                  <a:solidFill>
                    <a:srgbClr val="000000"/>
                  </a:solidFill>
                  <a:latin typeface="Agency FB" panose="020B0503020202020204" pitchFamily="34" charset="0"/>
                  <a:ea typeface="新細明體" charset="-120"/>
                </a:rPr>
                <a:t>]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”. 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So </a:t>
              </a:r>
              <a:r>
                <a:rPr lang="en-US" altLang="zh-TW" sz="3200" b="0" spc="-30" dirty="0" err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csh</a:t>
              </a:r>
              <a:r>
                <a:rPr lang="en-US" altLang="zh-TW" sz="3200" b="0" spc="-3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 reasons that this as </a:t>
              </a:r>
              <a:r>
                <a:rPr lang="en-US" altLang="zh-TW" sz="3200" dirty="0">
                  <a:solidFill>
                    <a:srgbClr val="0C9B4D"/>
                  </a:solidFill>
                  <a:latin typeface="Arial" charset="0"/>
                  <a:ea typeface="新細明體" charset="-120"/>
                </a:rPr>
                <a:t>not a pattern</a:t>
              </a:r>
              <a:r>
                <a:rPr lang="en-US" altLang="zh-TW" sz="32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. </a:t>
              </a:r>
              <a:endParaRPr lang="zh-TW" altLang="en-US" sz="32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0523886">
              <a:off x="2170374" y="4940144"/>
              <a:ext cx="395421" cy="5185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2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A: OK. W/out “[”, a “]” isn't special.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latin typeface="Lucida Console" panose="020B0609040504020204" pitchFamily="49" charset="0"/>
              </a:rPr>
              <a:t>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b="0" dirty="0">
                <a:latin typeface="Lucida Console" panose="020B0609040504020204" pitchFamily="49" charset="0"/>
              </a:rPr>
              <a:t>--color '['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x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latin typeface="Lucida Console" panose="020B0609040504020204" pitchFamily="49" charset="0"/>
              </a:rPr>
              <a:t>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b="0" dirty="0">
                <a:latin typeface="Lucida Console" panose="020B0609040504020204" pitchFamily="49" charset="0"/>
              </a:rPr>
              <a:t>--color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' x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'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OK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w/o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l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*]*</a:t>
            </a:r>
            <a:endParaRPr lang="en-US" altLang="zh-TW" sz="2400" b="0" kern="0" dirty="0" smtClean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990600"/>
            <a:ext cx="45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Tx/>
              <a:buNone/>
            </a:pPr>
            <a:endParaRPr lang="en-US" altLang="zh-TW" sz="22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endParaRPr lang="en-US" altLang="zh-TW" sz="18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362200" y="5334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b="0" spc="-20" dirty="0" smtClean="0">
                <a:latin typeface="Arial" charset="0"/>
                <a:ea typeface="新細明體" charset="-120"/>
              </a:rPr>
              <a:t>To make a wildcard equivalent to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regular expression "]", we'd use "*]*"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2822" y="43434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</a:t>
              </a:r>
              <a:r>
                <a:rPr kumimoji="1" lang="en-US" altLang="zh-TW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only one filename matched, even though</a:t>
              </a:r>
              <a:r>
                <a:rPr lang="en-US" altLang="zh-TW" sz="3200" b="0" dirty="0" smtClean="0">
                  <a:latin typeface="Arial" charset="0"/>
                  <a:ea typeface="新細明體" charset="-120"/>
                </a:rPr>
                <a:t> others have a "]". </a:t>
              </a:r>
              <a:endPara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3355848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en-US" altLang="zh-TW" sz="2400" b="0" dirty="0">
                <a:latin typeface="Lucida Console" panose="020B0609040504020204" pitchFamily="49" charset="0"/>
              </a:rPr>
              <a:t>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b="0" dirty="0">
                <a:latin typeface="Lucida Console" panose="020B0609040504020204" pitchFamily="49" charset="0"/>
              </a:rPr>
              <a:t>--color 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dirty="0" smtClean="0">
                <a:latin typeface="Lucida Console" panose="020B0609040504020204" pitchFamily="49" charset="0"/>
              </a:rPr>
              <a:t>' x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'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OK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w/o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l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grep --color '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' 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*]*</a:t>
            </a:r>
            <a:endParaRPr lang="en-US" altLang="zh-TW" sz="2400" b="0" kern="0" dirty="0" smtClean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'[]'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   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]]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  <a:endParaRPr lang="fr-FR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362200" y="49530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b="0" spc="-20" dirty="0" smtClean="0">
                <a:latin typeface="Arial" charset="0"/>
                <a:ea typeface="新細明體" charset="-120"/>
              </a:rPr>
              <a:t>To make a wildcard equivalent to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regular expression "]", we'd use "*]*"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822" y="3962400"/>
            <a:ext cx="8374978" cy="1511746"/>
            <a:chOff x="692822" y="4343400"/>
            <a:chExt cx="8374978" cy="1511746"/>
          </a:xfrm>
        </p:grpSpPr>
        <p:sp>
          <p:nvSpPr>
            <p:cNvPr id="24" name="Rounded Rectangular Callout 23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</a:t>
              </a:r>
              <a:r>
                <a:rPr kumimoji="1" lang="en-US" altLang="zh-TW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only one filename matched, even though</a:t>
              </a:r>
              <a:r>
                <a:rPr lang="en-US" altLang="zh-TW" sz="3200" b="0" dirty="0" smtClean="0">
                  <a:latin typeface="Arial" charset="0"/>
                  <a:ea typeface="新細明體" charset="-120"/>
                </a:rPr>
                <a:t> others have a "]". </a:t>
              </a:r>
              <a:endPara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9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8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'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s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OK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: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w/o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ut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“[”,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“]”</a:t>
            </a:r>
            <a:r>
              <a:rPr lang="en-US" altLang="zh-TW" sz="36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isn't specia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l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TW" dirty="0">
                <a:solidFill>
                  <a:schemeClr val="accent2"/>
                </a:solidFill>
              </a:rPr>
              <a:t>Q:What if we want to </a:t>
            </a:r>
            <a:r>
              <a:rPr lang="en-US" altLang="zh-TW" dirty="0" smtClean="0">
                <a:solidFill>
                  <a:schemeClr val="accent2"/>
                </a:solidFill>
              </a:rPr>
              <a:t>find a “]”? 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grep --color '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' 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r>
              <a:rPr lang="en-US" altLang="zh-TW" sz="2400" b="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 smtClean="0">
                <a:latin typeface="Lucida Console" panose="020B0609040504020204" pitchFamily="49" charset="0"/>
              </a:rPr>
              <a:t>b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d[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err="1">
                <a:latin typeface="Lucida Console" panose="020B0609040504020204" pitchFamily="49" charset="0"/>
              </a:rPr>
              <a:t>fX</a:t>
            </a:r>
            <a:r>
              <a:rPr lang="en-US" altLang="zh-TW" sz="2400" b="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b="0" kern="0" dirty="0">
                <a:latin typeface="Lucida Console" panose="020B0609040504020204" pitchFamily="49" charset="0"/>
              </a:rPr>
              <a:t>f\f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x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</a:t>
            </a:r>
            <a:endParaRPr lang="fr-FR" altLang="zh-TW" sz="2400" b="0" kern="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']'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FontTx/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0" kern="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 *]*</a:t>
            </a:r>
            <a:endParaRPr lang="en-US" altLang="zh-TW" sz="2400" b="0" kern="0" dirty="0" smtClean="0">
              <a:solidFill>
                <a:srgbClr val="0C9B4D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98000"/>
              </a:lnSpc>
              <a:spcBef>
                <a:spcPts val="0"/>
              </a:spcBef>
              <a:buNone/>
            </a:pPr>
            <a:r>
              <a:rPr lang="fr-FR" altLang="zh-TW" sz="2400" b="0" kern="0" dirty="0" smtClean="0">
                <a:latin typeface="Lucida Console" panose="020B0609040504020204" pitchFamily="49" charset="0"/>
              </a:rPr>
              <a:t>'[]'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]   </a:t>
            </a:r>
            <a:r>
              <a:rPr lang="fr-FR" altLang="zh-TW" sz="2400" b="0" kern="0" dirty="0" smtClean="0">
                <a:latin typeface="Lucida Console" panose="020B0609040504020204" pitchFamily="49" charset="0"/>
              </a:rPr>
              <a:t>]]   </a:t>
            </a:r>
            <a:r>
              <a:rPr lang="fr-FR" altLang="zh-TW" sz="2400" b="0" kern="0" dirty="0"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98000"/>
              </a:lnSpc>
              <a:spcBef>
                <a:spcPts val="0"/>
              </a:spcBef>
              <a:buFontTx/>
              <a:buNone/>
            </a:pPr>
            <a:r>
              <a:rPr lang="en-US" altLang="zh-TW" sz="2400" b="0" kern="0" dirty="0" smtClean="0">
                <a:latin typeface="Lucida Console" panose="020B0609040504020204" pitchFamily="49" charset="0"/>
              </a:rPr>
              <a:t>%</a:t>
            </a:r>
            <a:endParaRPr lang="en-US" altLang="zh-TW" sz="2400" b="0" kern="0" dirty="0">
              <a:latin typeface="Lucida Console" panose="020B060904050402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362200" y="4648200"/>
            <a:ext cx="6705600" cy="1143000"/>
          </a:xfrm>
          <a:prstGeom prst="wedgeRoundRectCallout">
            <a:avLst>
              <a:gd name="adj1" fmla="val -59112"/>
              <a:gd name="adj2" fmla="val 54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3200" b="0" spc="-20" dirty="0" smtClean="0">
                <a:latin typeface="Arial" charset="0"/>
                <a:ea typeface="新細明體" charset="-120"/>
              </a:rPr>
              <a:t>To make a wildcard equivalent to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regular expression "]", we'd use "*]*"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822" y="3657600"/>
            <a:ext cx="8374978" cy="1511746"/>
            <a:chOff x="692822" y="4343400"/>
            <a:chExt cx="8374978" cy="1511746"/>
          </a:xfrm>
        </p:grpSpPr>
        <p:sp>
          <p:nvSpPr>
            <p:cNvPr id="9" name="Rounded Rectangular Callout 8"/>
            <p:cNvSpPr/>
            <p:nvPr/>
          </p:nvSpPr>
          <p:spPr bwMode="auto">
            <a:xfrm>
              <a:off x="2362200" y="4343400"/>
              <a:ext cx="6705600" cy="1143000"/>
            </a:xfrm>
            <a:prstGeom prst="wedgeRoundRectCallout">
              <a:avLst>
                <a:gd name="adj1" fmla="val -58966"/>
                <a:gd name="adj2" fmla="val 5397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Notice</a:t>
              </a:r>
              <a:r>
                <a:rPr kumimoji="1" lang="en-US" altLang="zh-TW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only one filename matched, even though</a:t>
              </a:r>
              <a:r>
                <a:rPr lang="en-US" altLang="zh-TW" sz="3200" b="0" dirty="0" smtClean="0">
                  <a:latin typeface="Arial" charset="0"/>
                  <a:ea typeface="新細明體" charset="-120"/>
                </a:rPr>
                <a:t> others have a "]". </a:t>
              </a:r>
              <a:endParaRPr kumimoji="1" lang="zh-TW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4076232">
              <a:off x="1510384" y="4622089"/>
              <a:ext cx="415495" cy="2050619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14370694">
              <a:off x="2076205" y="4865266"/>
              <a:ext cx="605420" cy="338922"/>
            </a:xfrm>
            <a:prstGeom prst="triangle">
              <a:avLst>
                <a:gd name="adj" fmla="val 939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2903097">
              <a:off x="2431942" y="5102047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2903097">
              <a:off x="2595293" y="5031779"/>
              <a:ext cx="162214" cy="338922"/>
            </a:xfrm>
            <a:prstGeom prst="triangle">
              <a:avLst>
                <a:gd name="adj" fmla="val 937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0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105400" y="4648200"/>
            <a:ext cx="3352800" cy="2133600"/>
          </a:xfrm>
          <a:prstGeom prst="wedgeRoundRectCallout">
            <a:avLst>
              <a:gd name="adj1" fmla="val -160698"/>
              <a:gd name="adj2" fmla="val -146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there are more “X”s and “]”s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in the file, as we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see above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05400" y="4114800"/>
            <a:ext cx="3352800" cy="685800"/>
          </a:xfrm>
          <a:prstGeom prst="wedgeRoundRectCallout">
            <a:avLst>
              <a:gd name="adj1" fmla="val -152118"/>
              <a:gd name="adj2" fmla="val -6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>
                <a:latin typeface="Arial" charset="0"/>
                <a:ea typeface="新細明體" charset="-120"/>
              </a:rPr>
              <a:t>O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nly found 1 line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4000" y="914400"/>
            <a:ext cx="2971800" cy="1828800"/>
          </a:xfrm>
          <a:prstGeom prst="wedgeRoundRectCallout">
            <a:avLst>
              <a:gd name="adj1" fmla="val -93209"/>
              <a:gd name="adj2" fmla="val 885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Will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his find all matches to either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“X”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or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“]”?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4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7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Comparing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the file contents, we see it only found the string “X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did it find?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Why?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this “</a:t>
            </a:r>
            <a:r>
              <a:rPr lang="en-US" altLang="zh-TW" sz="3200" b="0" dirty="0" smtClean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”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had special meaning and closed the 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Rounded Rectangular Callout 15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X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was just a set with one element.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latin typeface="Times New Roman" pitchFamily="18" charset="0"/>
              </a:rPr>
              <a:t>fgrep</a:t>
            </a:r>
            <a:endParaRPr lang="en-US" altLang="zh-TW" sz="2800" dirty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latin typeface="Times New Roman" pitchFamily="18" charset="0"/>
              </a:rPr>
              <a:t>ic</a:t>
            </a:r>
            <a:r>
              <a:rPr lang="en-US" altLang="zh-TW" sz="2400" b="1" dirty="0">
                <a:latin typeface="Times New Roman" pitchFamily="18" charset="0"/>
              </a:rPr>
              <a:t> or </a:t>
            </a:r>
            <a:r>
              <a:rPr lang="en-US" altLang="zh-TW" sz="2400" b="1" dirty="0" err="1">
                <a:latin typeface="Times New Roman" pitchFamily="18" charset="0"/>
              </a:rPr>
              <a:t>ics</a:t>
            </a:r>
            <a:r>
              <a:rPr lang="en-US" altLang="zh-TW" sz="2400" b="1" dirty="0"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chemeClr val="bg1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6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600" y="4114800"/>
            <a:ext cx="3810000" cy="2328862"/>
          </a:xfrm>
          <a:prstGeom prst="wedgeRoundRectCallout">
            <a:avLst>
              <a:gd name="adj1" fmla="val -138028"/>
              <a:gd name="adj2" fmla="val -56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Comparing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the file contents, we see it only found the string “X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276600"/>
            <a:ext cx="5334000" cy="27051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715000" y="1295400"/>
            <a:ext cx="2133600" cy="1219200"/>
          </a:xfrm>
          <a:prstGeom prst="wedgeRoundRectCallout">
            <a:avLst>
              <a:gd name="adj1" fmla="val -125947"/>
              <a:gd name="adj2" fmla="val 12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did it find?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681538"/>
            <a:ext cx="4267200" cy="1762124"/>
          </a:xfrm>
          <a:prstGeom prst="wedgeRoundRectCallout">
            <a:avLst>
              <a:gd name="adj1" fmla="val 30996"/>
              <a:gd name="adj2" fmla="val -9414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Why?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this “</a:t>
            </a:r>
            <a:r>
              <a:rPr lang="en-US" altLang="zh-TW" sz="3200" b="0" dirty="0" smtClean="0">
                <a:solidFill>
                  <a:srgbClr val="FF0000"/>
                </a:solidFill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”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had special meaning and closed the 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657600" y="3733800"/>
            <a:ext cx="228600" cy="114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“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X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was just a set with one element.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'X]' </a:t>
            </a:r>
            <a:r>
              <a:rPr lang="en-US" altLang="zh-TW" sz="2400" dirty="0">
                <a:latin typeface="Lucida Console" panose="020B06090405040202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724400" y="4714877"/>
            <a:ext cx="2895600" cy="1228724"/>
          </a:xfrm>
          <a:prstGeom prst="wedgeRoundRectCallout">
            <a:avLst>
              <a:gd name="adj1" fmla="val -78170"/>
              <a:gd name="adj2" fmla="val -610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See?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Same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answer.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066800" y="1150145"/>
            <a:ext cx="3048000" cy="1609724"/>
          </a:xfrm>
          <a:prstGeom prst="wedgeRoundRectCallout">
            <a:avLst>
              <a:gd name="adj1" fmla="val 37663"/>
              <a:gd name="adj2" fmla="val 928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“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X</a:t>
            </a:r>
            <a:r>
              <a:rPr lang="en-US" altLang="zh-TW" sz="3200" b="0" dirty="0"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was just a set with one element.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49522"/>
              <a:gd name="adj2" fmla="val 94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Would a backslash stop the special meaning?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1676400" y="3986213"/>
            <a:ext cx="3124200" cy="15001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00200" y="4672014"/>
            <a:ext cx="3200400" cy="932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'X]'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X\]]'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57800" y="3276600"/>
            <a:ext cx="3886200" cy="1676400"/>
          </a:xfrm>
          <a:prstGeom prst="wedgeRoundRectCallout">
            <a:avLst>
              <a:gd name="adj1" fmla="val -82398"/>
              <a:gd name="adj2" fmla="val 52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Would a backslash stop the special meaning?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362200" y="5638800"/>
            <a:ext cx="6248400" cy="1143000"/>
          </a:xfrm>
          <a:prstGeom prst="wedgeRoundRectCallout">
            <a:avLst>
              <a:gd name="adj1" fmla="val -70134"/>
              <a:gd name="adj2" fmla="val -545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No. Now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it’s looking for either of two strings: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x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or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\]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”.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59"/>
              <a:gd name="adj2" fmla="val 660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If we removed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at the end…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'X]'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X\]]' </a:t>
            </a:r>
            <a:r>
              <a:rPr lang="en-US" altLang="zh-TW" sz="2400" dirty="0">
                <a:latin typeface="Lucida Console" panose="020B06090405040202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"[X\]"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>
                <a:latin typeface="Lucida Console" panose="020B0609040504020204" pitchFamily="49" charset="0"/>
              </a:rPr>
              <a:t>]f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 rot="14145643">
            <a:off x="4934840" y="3991238"/>
            <a:ext cx="317082" cy="22098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3733800"/>
            <a:ext cx="3657600" cy="1143000"/>
          </a:xfrm>
          <a:prstGeom prst="wedgeRoundRectCallout">
            <a:avLst>
              <a:gd name="adj1" fmla="val -80041"/>
              <a:gd name="adj2" fmla="val 659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If we removed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 “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at the end…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53571" y="4655428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95800" y="5227637"/>
            <a:ext cx="4648200" cy="1630363"/>
          </a:xfrm>
          <a:prstGeom prst="wedgeRoundRectCallout">
            <a:avLst>
              <a:gd name="adj1" fmla="val -110879"/>
              <a:gd name="adj2" fmla="val 251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Then we see that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\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 treated as just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another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character in the 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9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'[X]]'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X]]'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'[]X]'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how to get the “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 into the set?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48200" y="3581400"/>
            <a:ext cx="2514600" cy="563563"/>
          </a:xfrm>
          <a:prstGeom prst="wedgeRoundRectCallout">
            <a:avLst>
              <a:gd name="adj1" fmla="val -77096"/>
              <a:gd name="adj2" fmla="val 578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worked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!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48400" y="4465637"/>
            <a:ext cx="2514600" cy="563563"/>
          </a:xfrm>
          <a:prstGeom prst="wedgeRoundRectCallout">
            <a:avLst>
              <a:gd name="adj1" fmla="val -44792"/>
              <a:gd name="adj2" fmla="val -1102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Q: But why?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600200" y="4099719"/>
            <a:ext cx="4267200" cy="12342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A: Empty sets are invalid, so grep knew the first character wasn’t the end.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X]]'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'[]'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grep: Unmatched [, [^, [:, [., 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[=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A: Empty sets are invalid, so grep knew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fir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st character wasn’t the end.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676400" y="5486400"/>
            <a:ext cx="1752600" cy="1173163"/>
          </a:xfrm>
          <a:prstGeom prst="wedgeRoundRectCallout">
            <a:avLst>
              <a:gd name="adj1" fmla="val -20881"/>
              <a:gd name="adj2" fmla="val -10368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See?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Invalid.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grep </a:t>
            </a:r>
            <a:r>
              <a:rPr lang="en-US" altLang="zh-TW" sz="2400" dirty="0">
                <a:latin typeface="Lucida Console" panose="020B0609040504020204" pitchFamily="49" charset="0"/>
              </a:rPr>
              <a:t>--color ']'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e]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48200" y="914400"/>
            <a:ext cx="4038600" cy="2209800"/>
          </a:xfrm>
          <a:prstGeom prst="wedgeRoundRectCallout">
            <a:avLst>
              <a:gd name="adj1" fmla="val -73978"/>
              <a:gd name="adj2" fmla="val 739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“]” has special meaning in regular expressions, So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why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did this </a:t>
            </a:r>
            <a:r>
              <a:rPr kumimoji="1" lang="en-US" altLang="zh-TW" sz="3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work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?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43400" y="3886199"/>
            <a:ext cx="4495800" cy="2819401"/>
          </a:xfrm>
          <a:prstGeom prst="wedgeRoundRectCallout">
            <a:avLst>
              <a:gd name="adj1" fmla="val 19243"/>
              <a:gd name="adj2" fmla="val -826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It worked because the special meaning is only inside of a “[…]”. Elsewhere it’s treated as a normal character.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6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'[^][^\]'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4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\]'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00200" y="4145280"/>
            <a:ext cx="2286000" cy="2712720"/>
          </a:xfrm>
          <a:prstGeom prst="wedgeRoundRectCallout">
            <a:avLst>
              <a:gd name="adj1" fmla="val 35352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special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</a:p>
          <a:p>
            <a:r>
              <a:rPr lang="en-US" altLang="zh-TW" sz="3200" b="0" dirty="0">
                <a:latin typeface="Arial" charset="0"/>
                <a:ea typeface="新細明體" charset="-120"/>
              </a:rPr>
              <a:t>which indicates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start 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of the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set.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36575"/>
              <a:gd name="adj2" fmla="val -648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because </a:t>
            </a:r>
            <a:r>
              <a:rPr lang="en-US" altLang="zh-TW" sz="3200" spc="-200" dirty="0">
                <a:latin typeface="Agency FB" panose="020B0503020202020204" pitchFamily="34" charset="0"/>
                <a:ea typeface="新細明體" charset="-120"/>
              </a:rPr>
              <a:t>[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/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</a:t>
            </a: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't special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inside of a […].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8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0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\]'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676400" y="4145280"/>
            <a:ext cx="2286000" cy="2712720"/>
          </a:xfrm>
          <a:prstGeom prst="wedgeRoundRectCallout">
            <a:avLst>
              <a:gd name="adj1" fmla="val 39022"/>
              <a:gd name="adj2" fmla="val -6579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special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^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it is the first character of a […]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62400" y="4145280"/>
            <a:ext cx="2286000" cy="2712720"/>
          </a:xfrm>
          <a:prstGeom prst="wedgeRoundRectCallout">
            <a:avLst>
              <a:gd name="adj1" fmla="val -33639"/>
              <a:gd name="adj2" fmla="val -670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^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this is just one of the things in the set.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4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 x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981200" y="4145280"/>
            <a:ext cx="2286000" cy="2712720"/>
          </a:xfrm>
          <a:prstGeom prst="wedgeRoundRectCallout">
            <a:avLst>
              <a:gd name="adj1" fmla="val 33884"/>
              <a:gd name="adj2" fmla="val -639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because it is the first character of a [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^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…]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67200" y="4145280"/>
            <a:ext cx="2286000" cy="2712720"/>
          </a:xfrm>
          <a:prstGeom prst="wedgeRoundRectCallout">
            <a:avLst>
              <a:gd name="adj1" fmla="val -33272"/>
              <a:gd name="adj2" fmla="val -645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special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gency FB" panose="020B0503020202020204" pitchFamily="34" charset="0"/>
                <a:ea typeface="新細明體" charset="-120"/>
              </a:rPr>
              <a:t>]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which indicates the end of the set.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</a:t>
            </a:r>
            <a:r>
              <a:rPr lang="en-US" altLang="zh-TW" sz="2400" dirty="0">
                <a:latin typeface="Lucida Console" panose="020B0609040504020204" pitchFamily="49" charset="0"/>
              </a:rPr>
              <a:t>grep --color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][</a:t>
            </a:r>
            <a:r>
              <a:rPr lang="en-US" altLang="zh-TW" sz="2400" b="1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0C9B4D"/>
                </a:solidFill>
                <a:latin typeface="Lucida Console" panose="020B0609040504020204" pitchFamily="49" charset="0"/>
              </a:rPr>
              <a:t>\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' x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latin typeface="Lucida Console" panose="020B06090405040202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cXc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400" dirty="0">
                <a:latin typeface="Lucida Console" panose="020B0609040504020204" pitchFamily="49" charset="0"/>
              </a:rPr>
              <a:t>[]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dirty="0"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fX</a:t>
            </a:r>
            <a:r>
              <a:rPr lang="en-US" altLang="zh-TW" sz="2400" dirty="0"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400" dirty="0">
                <a:latin typeface="Lucida Console" panose="020B0609040504020204" pitchFamily="49" charset="0"/>
              </a:rPr>
              <a:t>\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bg1"/>
                </a:solidFill>
              </a:rPr>
              <a:t>Q:What if we want to find a “]”? </a:t>
            </a:r>
            <a:br>
              <a:rPr lang="en-US" altLang="zh-TW" b="0" kern="0" dirty="0" smtClean="0">
                <a:solidFill>
                  <a:schemeClr val="bg1"/>
                </a:solidFill>
              </a:rPr>
            </a:br>
            <a:r>
              <a:rPr lang="en-US" altLang="zh-TW" b="0" kern="0" dirty="0" smtClean="0">
                <a:solidFill>
                  <a:srgbClr val="0C9B4D"/>
                </a:solidFill>
              </a:rPr>
              <a:t>A:</a:t>
            </a:r>
            <a:r>
              <a:rPr lang="en-US" altLang="zh-TW" sz="24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he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n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it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mu</a:t>
            </a:r>
            <a:r>
              <a:rPr lang="en-US" altLang="zh-TW" b="0" kern="0" spc="-40" dirty="0" smtClean="0">
                <a:solidFill>
                  <a:srgbClr val="0C9B4D"/>
                </a:solidFill>
              </a:rPr>
              <a:t>s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g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o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first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 (</a:t>
            </a:r>
            <a:r>
              <a:rPr lang="en-US" altLang="zh-TW" b="0" kern="0" spc="-100" dirty="0" smtClean="0">
                <a:solidFill>
                  <a:srgbClr val="0C9B4D"/>
                </a:solidFill>
              </a:rPr>
              <a:t>or</a:t>
            </a:r>
            <a:r>
              <a:rPr lang="en-US" altLang="zh-TW" sz="4000" b="0" kern="0" spc="-10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after</a:t>
            </a:r>
            <a:r>
              <a:rPr lang="en-US" altLang="zh-TW" sz="4000" b="0" kern="0" dirty="0" smtClean="0">
                <a:solidFill>
                  <a:srgbClr val="0C9B4D"/>
                </a:solidFill>
              </a:rPr>
              <a:t> 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t</a:t>
            </a:r>
            <a:r>
              <a:rPr lang="en-US" altLang="zh-TW" b="0" kern="0" spc="-200" dirty="0" smtClean="0">
                <a:solidFill>
                  <a:srgbClr val="0C9B4D"/>
                </a:solidFill>
              </a:rPr>
              <a:t>he </a:t>
            </a:r>
            <a:r>
              <a:rPr lang="en-US" altLang="zh-TW" b="0" kern="0" spc="-300" dirty="0" smtClean="0">
                <a:solidFill>
                  <a:srgbClr val="0C9B4D"/>
                </a:solidFill>
              </a:rPr>
              <a:t>^)</a:t>
            </a:r>
            <a:r>
              <a:rPr lang="en-US" altLang="zh-TW" b="0" kern="0" dirty="0" smtClean="0">
                <a:solidFill>
                  <a:srgbClr val="0C9B4D"/>
                </a:solidFill>
              </a:rPr>
              <a:t>.</a:t>
            </a:r>
            <a:endParaRPr lang="en-US" altLang="zh-TW" b="0" kern="0" dirty="0">
              <a:solidFill>
                <a:srgbClr val="0C9B4D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TW" b="0" kern="0" dirty="0" smtClean="0">
                <a:solidFill>
                  <a:schemeClr val="accent2"/>
                </a:solidFill>
              </a:rPr>
              <a:t>Q:What if we want a “]” in the set? </a:t>
            </a:r>
            <a:br>
              <a:rPr lang="en-US" altLang="zh-TW" b="0" kern="0" dirty="0" smtClean="0">
                <a:solidFill>
                  <a:schemeClr val="accent2"/>
                </a:solidFill>
              </a:rPr>
            </a:br>
            <a:r>
              <a:rPr lang="en-US" altLang="zh-TW" b="0" kern="0" dirty="0" smtClean="0">
                <a:solidFill>
                  <a:schemeClr val="bg1"/>
                </a:solidFill>
              </a:rPr>
              <a:t> </a:t>
            </a:r>
            <a:endParaRPr lang="en-US" altLang="zh-TW" b="0" kern="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86200" y="4145280"/>
            <a:ext cx="2286000" cy="2712720"/>
          </a:xfrm>
          <a:prstGeom prst="wedgeRoundRectCallout">
            <a:avLst>
              <a:gd name="adj1" fmla="val -22263"/>
              <a:gd name="adj2" fmla="val -651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normal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C9B4D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i="0" u="none" strike="noStrike" cap="none" spc="-200" normalizeH="0" dirty="0" smtClean="0">
                <a:ln>
                  <a:noFill/>
                </a:ln>
                <a:solidFill>
                  <a:srgbClr val="0C9B4D"/>
                </a:solidFill>
                <a:effectLst/>
                <a:latin typeface="Agency FB" panose="020B0503020202020204" pitchFamily="34" charset="0"/>
                <a:ea typeface="新細明體" charset="-120"/>
              </a:rPr>
              <a:t>\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because </a:t>
            </a:r>
            <a:r>
              <a:rPr lang="en-US" altLang="zh-TW" sz="3200" spc="-200" dirty="0">
                <a:latin typeface="Agency FB" panose="020B0503020202020204" pitchFamily="34" charset="0"/>
                <a:ea typeface="新細明體" charset="-120"/>
              </a:rPr>
              <a:t>\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/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</a:t>
            </a:r>
            <a:r>
              <a:rPr kumimoji="1" lang="en-US" altLang="zh-TW" sz="32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</a:t>
            </a:r>
            <a:r>
              <a:rPr kumimoji="1" lang="en-US" altLang="zh-TW" sz="3200" b="0" i="0" u="none" strike="noStrike" cap="none" spc="-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't special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inside of a […].</a:t>
            </a:r>
            <a:endParaRPr kumimoji="1" lang="zh-TW" alt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81600" y="1676400"/>
            <a:ext cx="2464496" cy="1232770"/>
          </a:xfrm>
          <a:prstGeom prst="wedgeRoundRectCallout">
            <a:avLst>
              <a:gd name="adj1" fmla="val -71437"/>
              <a:gd name="adj2" fmla="val 953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What will this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output?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5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endParaRPr lang="fr-FR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'['  '[]'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100843"/>
              <a:gd name="adj2" fmla="val -68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 matches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the same pattern as it would have in  a regular expression.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(The only difference is one that is unrelated to the “]” –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these files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didn’t print since wildcard patterns must match to the full file name).  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905000" y="1524000"/>
            <a:ext cx="25146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876800" y="1524000"/>
            <a:ext cx="3810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733800" y="1524000"/>
            <a:ext cx="91440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59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2396"/>
              <a:gd name="adj2" fmla="val -496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See? With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wildcards, you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need “</a:t>
            </a:r>
            <a:r>
              <a:rPr kumimoji="1" lang="en-US" altLang="zh-TW" sz="32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”s to match to just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part of the file’s name.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(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Re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ally, regular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are the same. Although grep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prints the whole line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matc</a:t>
            </a:r>
            <a:r>
              <a:rPr kumimoji="1" lang="en-US" altLang="zh-TW" sz="3200" b="0" i="0" u="none" strike="noStrike" cap="none" spc="-6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,</a:t>
            </a:r>
            <a:r>
              <a:rPr kumimoji="1" lang="en-US" altLang="zh-TW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only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matched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part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 red when you use --color.    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27561" y="2305418"/>
            <a:ext cx="3340679" cy="1123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994734" y="2312479"/>
            <a:ext cx="3034466" cy="1040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19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2743200"/>
            <a:ext cx="5562600" cy="4038600"/>
          </a:xfrm>
          <a:prstGeom prst="wedgeRoundRectCallout">
            <a:avLst>
              <a:gd name="adj1" fmla="val -96459"/>
              <a:gd name="adj2" fmla="val -369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than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for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regular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expression.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Grep would complain that</a:t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“[…]” was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begun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but not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finished. But </a:t>
            </a:r>
            <a:r>
              <a:rPr kumimoji="1" lang="en-US" altLang="zh-TW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csh's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reasoning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>
                <a:latin typeface="Arial" charset="0"/>
                <a:ea typeface="新細明體" charset="-120"/>
              </a:rPr>
              <a:t>i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 that this “[” must not be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>
                <a:latin typeface="Arial" charset="0"/>
                <a:ea typeface="新細明體" charset="-120"/>
              </a:rPr>
              <a:t>t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he start of a […], due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the fact that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it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has no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“]”.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00200" y="2971800"/>
            <a:ext cx="4648200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65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495800"/>
            <a:ext cx="5562600" cy="1676400"/>
          </a:xfrm>
          <a:prstGeom prst="wedgeRoundRectCallout">
            <a:avLst>
              <a:gd name="adj1" fmla="val -81498"/>
              <a:gd name="adj2" fmla="val -8144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exactly as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lang="en-US" altLang="zh-TW" sz="3200" b="0" dirty="0" smtClean="0"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rep would have behaved.</a:t>
            </a:r>
          </a:p>
        </p:txBody>
      </p:sp>
    </p:spTree>
    <p:extLst>
      <p:ext uri="{BB962C8B-B14F-4D97-AF65-F5344CB8AC3E}">
        <p14:creationId xmlns:p14="http://schemas.microsoft.com/office/powerpoint/2010/main" val="2503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'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8306"/>
              <a:gd name="adj2" fmla="val -614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exactly as grep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would have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: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similarly having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problem of treating the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1961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[]x]</a:t>
            </a:r>
            <a:endParaRPr lang="fr-FR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724400"/>
            <a:ext cx="5562600" cy="2057400"/>
          </a:xfrm>
          <a:prstGeom prst="wedgeRoundRectCallout">
            <a:avLst>
              <a:gd name="adj1" fmla="val -90733"/>
              <a:gd name="adj2" fmla="val -3093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exactly as grep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would have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: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similarly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charset="0"/>
                <a:ea typeface="新細明體" charset="-120"/>
              </a:rPr>
              <a:t>fixing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/>
            </a:r>
            <a:b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problem of treating the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first “]” as closing the set.</a:t>
            </a:r>
          </a:p>
        </p:txBody>
      </p:sp>
    </p:spTree>
    <p:extLst>
      <p:ext uri="{BB962C8B-B14F-4D97-AF65-F5344CB8AC3E}">
        <p14:creationId xmlns:p14="http://schemas.microsoft.com/office/powerpoint/2010/main" val="18536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08637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B2B2B2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B2B2B2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Reg. expressions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keyboard-based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pattern specifications</a:t>
            </a:r>
            <a:endParaRPr lang="en-US" altLang="zh-TW" sz="2400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72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[]x]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505200" y="2743200"/>
            <a:ext cx="5638800" cy="4038600"/>
          </a:xfrm>
          <a:prstGeom prst="wedgeRoundRectCallout">
            <a:avLst>
              <a:gd name="adj1" fmla="val -82791"/>
              <a:gd name="adj2" fmla="val 160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than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grep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Both </a:t>
            </a:r>
            <a:r>
              <a:rPr kumimoji="1" lang="en-US" altLang="zh-TW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Csh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grep</a:t>
            </a:r>
          </a:p>
          <a:p>
            <a:r>
              <a:rPr lang="en-US" altLang="zh-TW" sz="3200" b="0" dirty="0" smtClean="0">
                <a:latin typeface="Arial" charset="0"/>
                <a:ea typeface="新細明體" charset="-120"/>
              </a:rPr>
              <a:t>agree that the </a:t>
            </a:r>
            <a:r>
              <a:rPr lang="en-US" altLang="zh-TW" sz="3200" b="0" dirty="0">
                <a:latin typeface="Arial" charset="0"/>
                <a:ea typeface="新細明體" charset="-120"/>
              </a:rPr>
              <a:t>“]”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does not </a:t>
            </a:r>
          </a:p>
          <a:p>
            <a:r>
              <a:rPr lang="en-US" altLang="zh-TW" sz="3200" b="0" dirty="0" smtClean="0">
                <a:latin typeface="Arial" charset="0"/>
                <a:ea typeface="新細明體" charset="-120"/>
              </a:rPr>
              <a:t>close the set (see 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here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). </a:t>
            </a:r>
          </a:p>
          <a:p>
            <a:r>
              <a:rPr lang="en-US" altLang="zh-TW" sz="3200" b="0" dirty="0" smtClean="0">
                <a:latin typeface="Arial" charset="0"/>
                <a:ea typeface="新細明體" charset="-120"/>
              </a:rPr>
              <a:t>But whereas grep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complains,</a:t>
            </a:r>
          </a:p>
          <a:p>
            <a:r>
              <a:rPr kumimoji="1" lang="en-US" altLang="zh-TW" sz="3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Csh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reasons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that the “[”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m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ust </a:t>
            </a:r>
            <a:endParaRPr lang="en-US" altLang="zh-TW" sz="3200" b="0" dirty="0"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not be starting a “[…]”, since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t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here is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 closing</a:t>
            </a:r>
            <a:r>
              <a:rPr kumimoji="1" lang="en-US" altLang="zh-TW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“]” for it.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Arc 1"/>
          <p:cNvSpPr/>
          <p:nvPr/>
        </p:nvSpPr>
        <p:spPr bwMode="auto">
          <a:xfrm rot="21417925">
            <a:off x="1777368" y="4017854"/>
            <a:ext cx="5665461" cy="1085868"/>
          </a:xfrm>
          <a:prstGeom prst="arc">
            <a:avLst>
              <a:gd name="adj1" fmla="val 1083131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2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[]x]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[x\]]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1007B-FCFD-4A6D-88C0-DDAB114167CB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A</a:t>
            </a:r>
            <a:r>
              <a:rPr lang="en-US" altLang="zh-TW" dirty="0" smtClean="0">
                <a:solidFill>
                  <a:schemeClr val="accent2"/>
                </a:solidFill>
              </a:rPr>
              <a:t> wildcard […] behaves </a:t>
            </a:r>
            <a:r>
              <a:rPr lang="en-US" altLang="zh-TW" i="1" dirty="0" smtClean="0">
                <a:solidFill>
                  <a:schemeClr val="accent2"/>
                </a:solidFill>
              </a:rPr>
              <a:t>similarly</a:t>
            </a:r>
            <a:r>
              <a:rPr lang="en-US" altLang="zh-TW" dirty="0" smtClean="0">
                <a:solidFill>
                  <a:schemeClr val="accent2"/>
                </a:solidFill>
              </a:rPr>
              <a:t>.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953000"/>
            <a:ext cx="5562600" cy="1828800"/>
          </a:xfrm>
          <a:prstGeom prst="wedgeRoundRectCallout">
            <a:avLst>
              <a:gd name="adj1" fmla="val -90917"/>
              <a:gd name="adj2" fmla="val 28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1" lang="en-US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than </a:t>
            </a:r>
            <a:r>
              <a:rPr lang="en-US" altLang="zh-TW" sz="3200" b="0" dirty="0" smtClean="0"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rep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新細明體" charset="-120"/>
              </a:rPr>
              <a:t>: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the \ wasn’</a:t>
            </a:r>
            <a:r>
              <a:rPr lang="en-US" altLang="zh-TW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 treated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0" dirty="0" smtClean="0">
                <a:latin typeface="Arial" charset="0"/>
                <a:ea typeface="新細明體" charset="-120"/>
              </a:rPr>
              <a:t>as a character in </a:t>
            </a:r>
            <a:r>
              <a:rPr kumimoji="1" lang="en-US" altLang="zh-TW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 set.</a:t>
            </a:r>
          </a:p>
        </p:txBody>
      </p:sp>
    </p:spTree>
    <p:extLst>
      <p:ext uri="{BB962C8B-B14F-4D97-AF65-F5344CB8AC3E}">
        <p14:creationId xmlns:p14="http://schemas.microsoft.com/office/powerpoint/2010/main" val="3484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Recall: 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35814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937760"/>
            <a:ext cx="5943600" cy="838200"/>
          </a:xfrm>
          <a:prstGeom prst="wedgeRoundRectCallout">
            <a:avLst>
              <a:gd name="adj1" fmla="val -63724"/>
              <a:gd name="adj2" fmla="val 222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grep, </a:t>
            </a:r>
            <a:r>
              <a:rPr kumimoji="1" lang="en-US" sz="3200" b="0" i="0" u="none" strike="noStrike" cap="none" spc="-6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but with a different symbol)</a:t>
            </a:r>
            <a:r>
              <a:rPr lang="en-US" sz="3200" b="0" spc="-6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spc="-6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19200" y="5833872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19200" y="2743200"/>
            <a:ext cx="5943600" cy="533400"/>
          </a:xfrm>
          <a:prstGeom prst="wedgeRoundRectCallout">
            <a:avLst>
              <a:gd name="adj1" fmla="val -63179"/>
              <a:gd name="adj2" fmla="val -234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Its </a:t>
            </a:r>
            <a:r>
              <a:rPr lang="en-US" sz="32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he same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 </a:t>
            </a:r>
            <a:r>
              <a:rPr kumimoji="1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csh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 </a:t>
            </a:r>
            <a:r>
              <a:rPr kumimoji="1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新細明體" charset="-120"/>
              </a:rPr>
              <a:t>grep</a:t>
            </a:r>
            <a:r>
              <a:rPr lang="en-US" sz="3200" b="0" dirty="0" smtClean="0">
                <a:latin typeface="Arial" charset="0"/>
                <a:ea typeface="新細明體" charset="-120"/>
              </a:rPr>
              <a:t>.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19200" y="4572000"/>
            <a:ext cx="5943600" cy="2286000"/>
          </a:xfrm>
          <a:prstGeom prst="wedgeRoundRectCallout">
            <a:avLst>
              <a:gd name="adj1" fmla="val -23060"/>
              <a:gd name="adj2" fmla="val -724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spc="-60" dirty="0" smtClean="0">
                <a:latin typeface="Arial" charset="0"/>
                <a:ea typeface="新細明體" charset="-120"/>
              </a:rPr>
              <a:t>But now we've found </a:t>
            </a:r>
            <a:r>
              <a:rPr lang="en-US" sz="3200" b="0" spc="-6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differences</a:t>
            </a:r>
            <a:r>
              <a:rPr lang="en-US" sz="3200" b="0" spc="-60" dirty="0" smtClean="0">
                <a:latin typeface="Arial" charset="0"/>
                <a:ea typeface="新細明體" charset="-120"/>
              </a:rPr>
              <a:t>:</a:t>
            </a:r>
          </a:p>
          <a:p>
            <a:pPr marL="400050" indent="-400050"/>
            <a:r>
              <a:rPr lang="en-US" sz="2800" b="0" dirty="0" smtClean="0">
                <a:latin typeface="Arial" charset="0"/>
                <a:ea typeface="新細明體" charset="-120"/>
              </a:rPr>
              <a:t>1. Whether </a:t>
            </a:r>
            <a:r>
              <a:rPr lang="en-US" sz="2800" b="0" dirty="0">
                <a:latin typeface="Arial" charset="0"/>
                <a:ea typeface="新細明體" charset="-120"/>
              </a:rPr>
              <a:t>to treat unfinished […] as </a:t>
            </a:r>
            <a:r>
              <a:rPr lang="en-US" sz="2800" b="0" dirty="0" smtClean="0">
                <a:latin typeface="Arial" charset="0"/>
                <a:ea typeface="新細明體" charset="-120"/>
              </a:rPr>
              <a:t>errors.</a:t>
            </a:r>
          </a:p>
          <a:p>
            <a:pPr marL="400050" indent="-400050"/>
            <a:r>
              <a:rPr lang="en-US" sz="2800" b="0" dirty="0" smtClean="0">
                <a:latin typeface="Arial" charset="0"/>
                <a:ea typeface="新細明體" charset="-120"/>
              </a:rPr>
              <a:t>2. Whether to treat "\" as a special character when inside of a […].</a:t>
            </a:r>
            <a:endParaRPr kumimoji="1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715000" y="1981200"/>
            <a:ext cx="3396640" cy="2514600"/>
          </a:xfrm>
          <a:prstGeom prst="wedgeRoundRectCallout">
            <a:avLst>
              <a:gd name="adj1" fmla="val -37535"/>
              <a:gd name="adj2" fmla="val 610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dirty="0" smtClean="0">
                <a:latin typeface="Arial" charset="0"/>
                <a:ea typeface="新細明體" charset="-120"/>
              </a:rPr>
              <a:t>Do we have to remember these differences for the exam? Yes.</a:t>
            </a:r>
            <a:br>
              <a:rPr lang="en-US" sz="3200" b="0" dirty="0" smtClean="0">
                <a:latin typeface="Arial" charset="0"/>
                <a:ea typeface="新細明體" charset="-120"/>
              </a:rPr>
            </a:br>
            <a:r>
              <a:rPr lang="en-US" sz="3200" b="0" dirty="0" smtClean="0">
                <a:latin typeface="Arial" charset="0"/>
                <a:ea typeface="新細明體" charset="-120"/>
              </a:rPr>
              <a:t>Recall…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7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715000" y="2286000"/>
            <a:ext cx="3396640" cy="2362200"/>
          </a:xfrm>
          <a:prstGeom prst="wedgeRoundRectCallout">
            <a:avLst>
              <a:gd name="adj1" fmla="val -153700"/>
              <a:gd name="adj2" fmla="val -1178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5000"/>
              </a:lnSpc>
            </a:pPr>
            <a:r>
              <a:rPr lang="en-US" sz="3200" b="0" dirty="0" smtClean="0">
                <a:latin typeface="Arial" charset="0"/>
                <a:ea typeface="新細明體" charset="-120"/>
              </a:rPr>
              <a:t>Do we have to remember these differences for the exam? Yes.</a:t>
            </a:r>
            <a:br>
              <a:rPr lang="en-US" sz="3200" b="0" dirty="0" smtClean="0">
                <a:latin typeface="Arial" charset="0"/>
                <a:ea typeface="新細明體" charset="-120"/>
              </a:rPr>
            </a:br>
            <a:r>
              <a:rPr lang="en-US" sz="3200" b="0" dirty="0" smtClean="0">
                <a:latin typeface="Arial" charset="0"/>
                <a:ea typeface="新細明體" charset="-120"/>
              </a:rPr>
              <a:t>Recall…</a:t>
            </a:r>
            <a:endParaRPr kumimoji="1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895600" y="152400"/>
            <a:ext cx="6222460" cy="609600"/>
          </a:xfrm>
          <a:prstGeom prst="wedgeRoundRectCallout">
            <a:avLst>
              <a:gd name="adj1" fmla="val -59918"/>
              <a:gd name="adj2" fmla="val 289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0" spc="-100" dirty="0" smtClean="0">
                <a:latin typeface="Arial" charset="0"/>
                <a:ea typeface="新細明體" charset="-120"/>
              </a:rPr>
              <a:t>It’s a big part of the web "textbook".</a:t>
            </a:r>
            <a:endParaRPr kumimoji="1" lang="en-US" sz="32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895600" y="762000"/>
            <a:ext cx="6224392" cy="1524000"/>
          </a:xfrm>
          <a:prstGeom prst="wedgeRoundRectCallout">
            <a:avLst>
              <a:gd name="adj1" fmla="val -59414"/>
              <a:gd name="adj2" fmla="val -552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3200" b="0" spc="-100" dirty="0" smtClean="0">
                <a:latin typeface="Arial" charset="0"/>
                <a:ea typeface="新細明體" charset="-120"/>
              </a:rPr>
              <a:t>Since we use these expressions so much, we do actually need to know how to use them correctly.</a:t>
            </a:r>
            <a:endParaRPr kumimoji="1" lang="en-US" sz="3200" b="0" i="0" u="none" strike="noStrike" cap="none" spc="-100" normalizeH="0" dirty="0" smtClean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Recall: 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 Symbols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990600"/>
            <a:ext cx="9144000" cy="1752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9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66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67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68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69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three </a:t>
            </a:r>
            <a:r>
              <a:rPr lang="en-US" altLang="zh-TW" sz="3400" dirty="0">
                <a:latin typeface="Times New Roman" pitchFamily="18" charset="0"/>
              </a:rPr>
              <a:t>programs </a:t>
            </a:r>
            <a:r>
              <a:rPr lang="en-US" altLang="zh-TW" sz="3400" dirty="0" smtClean="0">
                <a:latin typeface="Times New Roman" pitchFamily="18" charset="0"/>
              </a:rPr>
              <a:t>that find </a:t>
            </a:r>
            <a:r>
              <a:rPr lang="en-US" altLang="zh-TW" sz="3400" dirty="0">
                <a:latin typeface="Times New Roman" pitchFamily="18" charset="0"/>
              </a:rPr>
              <a:t>patterns in </a:t>
            </a:r>
            <a:r>
              <a:rPr lang="en-US" altLang="zh-TW" sz="3400" dirty="0" smtClean="0">
                <a:latin typeface="Times New Roman" pitchFamily="18" charset="0"/>
              </a:rPr>
              <a:t>files (and which use mostly the same flags):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3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 smtClean="0">
                <a:latin typeface="Times New Roman" pitchFamily="18" charset="0"/>
              </a:rPr>
              <a:t>Use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get regular expression and print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2.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latin typeface="Times New Roman" pitchFamily="18" charset="0"/>
              </a:rPr>
              <a:t>Use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2438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33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70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– and the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71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72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73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latin typeface="Courier" pitchFamily="49" charset="0"/>
              </a:rPr>
              <a:t>'AB*C'</a:t>
            </a:r>
            <a:r>
              <a:rPr lang="en-US" altLang="zh-TW" sz="2400" dirty="0"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"happy"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' | grep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153400" y="19050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21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"happy"</a:t>
            </a:r>
            <a:r>
              <a:rPr lang="en-US" sz="1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' | grep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lang="en-US" sz="32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py"</a:t>
            </a:r>
          </a:p>
          <a:p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28194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0135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0470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000000"/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934200" y="220980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18067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292608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wait! We said 2-3, not 5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!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20950" y="3467100"/>
            <a:ext cx="5029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Well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actually, it is a match of 3 and another of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2. But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since they’re next to each other, we see 5 red letters.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8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248400" y="2916936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wait! We said 2-3, not 5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!</a:t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endParaRPr lang="en-US" sz="24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20950" y="3467100"/>
            <a:ext cx="5029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Well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actually, it is a match of 3 and another of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2. But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since they’re next to each other, we see 5 red letters.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63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three </a:t>
            </a:r>
            <a:r>
              <a:rPr lang="en-US" altLang="zh-TW" sz="3400" dirty="0">
                <a:latin typeface="Times New Roman" pitchFamily="18" charset="0"/>
              </a:rPr>
              <a:t>programs </a:t>
            </a:r>
            <a:r>
              <a:rPr lang="en-US" altLang="zh-TW" sz="3400" dirty="0" smtClean="0">
                <a:latin typeface="Times New Roman" pitchFamily="18" charset="0"/>
              </a:rPr>
              <a:t>that find </a:t>
            </a:r>
            <a:r>
              <a:rPr lang="en-US" altLang="zh-TW" sz="3400" dirty="0">
                <a:latin typeface="Times New Roman" pitchFamily="18" charset="0"/>
              </a:rPr>
              <a:t>patterns in </a:t>
            </a:r>
            <a:r>
              <a:rPr lang="en-US" altLang="zh-TW" sz="3400" dirty="0" smtClean="0">
                <a:latin typeface="Times New Roman" pitchFamily="18" charset="0"/>
              </a:rPr>
              <a:t>files (and which use mostly the same flags):</a:t>
            </a:r>
            <a:r>
              <a:rPr lang="en-US" altLang="zh-TW" sz="3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3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dirty="0" smtClean="0">
                <a:latin typeface="Times New Roman" pitchFamily="18" charset="0"/>
              </a:rPr>
              <a:t>Use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get</a:t>
            </a:r>
            <a:r>
              <a:rPr lang="en-US" altLang="zh-TW" sz="24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rgbClr val="0033CC"/>
                </a:solidFill>
                <a:latin typeface="Times New Roman" pitchFamily="18" charset="0"/>
              </a:rPr>
              <a:t>regular</a:t>
            </a:r>
            <a:r>
              <a:rPr lang="en-US" altLang="zh-TW" sz="2400" b="1" i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lang="en-US" altLang="zh-TW" sz="2800" b="1" i="1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and print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to search for regular-expression patterns.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fixed-string 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 to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33CC"/>
                </a:solidFill>
                <a:latin typeface="Times New Roman" pitchFamily="18" charset="0"/>
              </a:rPr>
              <a:t>This was in lecture 2.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dirty="0" smtClean="0">
                <a:latin typeface="Times New Roman" pitchFamily="18" charset="0"/>
              </a:rPr>
              <a:t>Use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itchFamily="18" charset="0"/>
              </a:rPr>
              <a:t>extended grep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) for an alternative pattern description system (extended regular expressions)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00200"/>
            <a:ext cx="91440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3962400"/>
            <a:ext cx="9144000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89980"/>
              <a:gd name="adj2" fmla="val -8882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rgbClr val="000000"/>
                </a:solidFill>
              </a:rPr>
              <a:t>So, what is this?</a:t>
            </a:r>
            <a:endParaRPr kumimoji="0" lang="en-US" altLang="zh-TW" sz="4000" b="0" dirty="0">
              <a:solidFill>
                <a:srgbClr val="000000"/>
              </a:solidFill>
            </a:endParaRP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64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995928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See. It is one match of 3 and another of 2.</a:t>
            </a:r>
          </a:p>
        </p:txBody>
      </p:sp>
    </p:spTree>
    <p:extLst>
      <p:ext uri="{BB962C8B-B14F-4D97-AF65-F5344CB8AC3E}">
        <p14:creationId xmlns:p14="http://schemas.microsoft.com/office/powerpoint/2010/main" val="26660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40111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See. It is one match of 3 and another of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Now this one has 4. That could be two matches of size 2.</a:t>
            </a:r>
          </a:p>
        </p:txBody>
      </p:sp>
    </p:spTree>
    <p:extLst>
      <p:ext uri="{BB962C8B-B14F-4D97-AF65-F5344CB8AC3E}">
        <p14:creationId xmlns:p14="http://schemas.microsoft.com/office/powerpoint/2010/main" val="41347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Now this one has 4. That could be two matches of size 2.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it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is instead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one match of size 3. (which only leaves 1 character – thus, not enough for a second match.)</a:t>
            </a:r>
          </a:p>
        </p:txBody>
      </p:sp>
    </p:spTree>
    <p:extLst>
      <p:ext uri="{BB962C8B-B14F-4D97-AF65-F5344CB8AC3E}">
        <p14:creationId xmlns:p14="http://schemas.microsoft.com/office/powerpoint/2010/main" val="14580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0000"/>
                </a:solidFill>
                <a:latin typeface="High Tower Text" panose="02040502050506030303" pitchFamily="18" charset="0"/>
                <a:ea typeface="新細明體" charset="-120"/>
              </a:rPr>
              <a:t>happy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it is instead one match of size 3. (which only leaves 1 character – thus,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not enough for a second match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.)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Now this one has 4. That could be two matches of size 2.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334000" y="2016989"/>
            <a:ext cx="3200400" cy="2174012"/>
          </a:xfrm>
          <a:prstGeom prst="wedgeRoundRectCallout">
            <a:avLst>
              <a:gd name="adj1" fmla="val -98385"/>
              <a:gd name="adj2" fmla="val 784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Thus, we learn that regular expressions are greedy – always taking the longest possible match, without considering how this will affect later matches.</a:t>
            </a:r>
          </a:p>
        </p:txBody>
      </p:sp>
    </p:spTree>
    <p:extLst>
      <p:ext uri="{BB962C8B-B14F-4D97-AF65-F5344CB8AC3E}">
        <p14:creationId xmlns:p14="http://schemas.microsoft.com/office/powerpoint/2010/main" val="28410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0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1999"/>
            <a:ext cx="8839200" cy="2057401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rgbClr val="FF0000"/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5846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5152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5815584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8524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58399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0352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846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3200" dirty="0" err="1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32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</a:rPr>
              <a:t>h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endParaRPr lang="en-US" sz="2800" dirty="0">
              <a:solidFill>
                <a:srgbClr val="FFFFFF">
                  <a:lumMod val="85000"/>
                </a:srgb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rgbClr val="000000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000000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653796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6971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" |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3214686"/>
            <a:ext cx="8305800" cy="1052514"/>
            <a:chOff x="685800" y="3214686"/>
            <a:chExt cx="8305800" cy="1052514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685800" y="3810000"/>
              <a:ext cx="8305800" cy="457200"/>
            </a:xfrm>
            <a:prstGeom prst="wedgeRoundRectCallout">
              <a:avLst>
                <a:gd name="adj1" fmla="val -41213"/>
                <a:gd name="adj2" fmla="val -13659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Only one match, because there is no space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, but a space is required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.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3638128" y="3214686"/>
              <a:ext cx="1772072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7166520" y="3214686"/>
              <a:ext cx="1291680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350520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17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00600" y="3886200"/>
            <a:ext cx="2286000" cy="1295400"/>
          </a:xfrm>
          <a:prstGeom prst="wedgeRectCallout">
            <a:avLst>
              <a:gd name="adj1" fmla="val -158629"/>
              <a:gd name="adj2" fmla="val -28151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 smtClean="0">
                <a:solidFill>
                  <a:srgbClr val="000000"/>
                </a:solidFill>
              </a:rPr>
              <a:t>Let’s </a:t>
            </a:r>
            <a:br>
              <a:rPr kumimoji="0" lang="en-US" altLang="zh-TW" sz="4000" b="0" dirty="0" smtClean="0">
                <a:solidFill>
                  <a:srgbClr val="000000"/>
                </a:solidFill>
              </a:rPr>
            </a:br>
            <a:r>
              <a:rPr kumimoji="0" lang="en-US" altLang="zh-TW" sz="4000" b="0" dirty="0" smtClean="0">
                <a:solidFill>
                  <a:srgbClr val="000000"/>
                </a:solidFill>
              </a:rPr>
              <a:t>find out</a:t>
            </a:r>
            <a:endParaRPr kumimoji="0" lang="en-US" altLang="zh-TW" sz="4000" b="0" dirty="0">
              <a:solidFill>
                <a:srgbClr val="000000"/>
              </a:solidFill>
            </a:endParaRP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2700000" flipH="1">
            <a:off x="7347717" y="287601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4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0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464" y="3703490"/>
            <a:ext cx="6019800" cy="1309686"/>
            <a:chOff x="685800" y="3109914"/>
            <a:chExt cx="6019800" cy="1309686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85800" y="3962400"/>
              <a:ext cx="6019800" cy="457200"/>
            </a:xfrm>
            <a:prstGeom prst="wedgeRoundRectCallout">
              <a:avLst>
                <a:gd name="adj1" fmla="val -43025"/>
                <a:gd name="adj2" fmla="val -18664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If we add a space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here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, then there are now two matches.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2733672" y="3348042"/>
              <a:ext cx="928686" cy="452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45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7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3717032"/>
            <a:ext cx="64807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4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144854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791"/>
              <a:gd name="adj2" fmla="val -67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of the pattern, because it is that space which is preventing “the others” from matching (since there is no space after “others”).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4496544"/>
            <a:ext cx="432048" cy="1236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2390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44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? That doesn’t make sense – until we realize that the starting position of the 2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and 3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matches is actually at the end of a word (because that’s where the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previous matches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ended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9752" y="4342984"/>
            <a:ext cx="2376264" cy="1822320"/>
            <a:chOff x="2339752" y="4342984"/>
            <a:chExt cx="2376264" cy="182232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339752" y="4342984"/>
              <a:ext cx="2160240" cy="182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771800" y="4365104"/>
              <a:ext cx="1944216" cy="18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10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3 matches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? That doesn’t make sense – until we realize that the starting position of the 2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and 3</a:t>
            </a:r>
            <a:r>
              <a:rPr lang="en-US" b="0" baseline="300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rd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matches is actually at the end of a word (because that’s where the previous matches ended).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spaces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matched to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this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5150" y="4581128"/>
            <a:ext cx="5448022" cy="1656184"/>
            <a:chOff x="357158" y="4581128"/>
            <a:chExt cx="5006930" cy="165618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357158" y="4985926"/>
              <a:ext cx="4574882" cy="1251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357158" y="4771612"/>
              <a:ext cx="4718898" cy="13811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05230" y="4581128"/>
              <a:ext cx="4358858" cy="15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048316" y="4342984"/>
            <a:ext cx="1980068" cy="1809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96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To get two matches, we should have allowed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spaces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. 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732240" y="5229200"/>
            <a:ext cx="506760" cy="1104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37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To get two matches, we should have allowed spaces. (But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not required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them.)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429000" y="5229200"/>
            <a:ext cx="3951312" cy="138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62086" y="5373216"/>
            <a:ext cx="373810" cy="1176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58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000000"/>
                </a:solidFill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6021288"/>
            <a:ext cx="5638800" cy="760512"/>
            <a:chOff x="751384" y="6021288"/>
            <a:chExt cx="5638800" cy="760512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751384" y="6477000"/>
              <a:ext cx="5638800" cy="304800"/>
            </a:xfrm>
            <a:prstGeom prst="wedgeRoundRectCallout">
              <a:avLst>
                <a:gd name="adj1" fmla="val 38272"/>
                <a:gd name="adj2" fmla="val -18731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\&gt; really does have to match to the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end</a:t>
              </a:r>
              <a:r>
                <a:rPr lang="en-US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 of a word.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9496" y="6021288"/>
              <a:ext cx="2736304" cy="608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60167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80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r>
              <a:rPr lang="en-US" altLang="zh-TW" sz="1000" dirty="0"/>
              <a:t/>
            </a: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"\!e\"e\'e | grep 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color "e\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+e_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:e</a:t>
            </a:r>
            <a:r>
              <a:rPr lang="en-US" sz="20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.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!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"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 smtClean="0">
                <a:solidFill>
                  <a:srgbClr val="FFFFFF">
                    <a:lumMod val="85000"/>
                  </a:srgbClr>
                </a:solidFill>
                <a:latin typeface="High Tower Text" panose="02040502050506030303" pitchFamily="18" charset="0"/>
              </a:rPr>
              <a:t>'</a:t>
            </a:r>
            <a:r>
              <a:rPr lang="en-US" sz="2200" b="0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endParaRPr lang="en-US" sz="2200" b="0" dirty="0">
              <a:solidFill>
                <a:srgbClr val="FF0000"/>
              </a:solidFill>
              <a:latin typeface="High Tower Text" panose="02040502050506030303" pitchFamily="18" charset="0"/>
            </a:endParaRP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rgbClr val="FFFFFF">
                  <a:lumMod val="8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00400" y="6477000"/>
            <a:ext cx="5943600" cy="381000"/>
          </a:xfrm>
          <a:prstGeom prst="wedgeRoundRectCallout">
            <a:avLst>
              <a:gd name="adj1" fmla="val -75993"/>
              <a:gd name="adj2" fmla="val -517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Punctuation and \n are OK, but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_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and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numbers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are 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not.</a:t>
            </a:r>
            <a:endParaRPr lang="en-US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6455664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3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36732</TotalTime>
  <Words>10603</Words>
  <Application>Microsoft Office PowerPoint</Application>
  <PresentationFormat>如螢幕大小 (4:3)</PresentationFormat>
  <Paragraphs>2442</Paragraphs>
  <Slides>164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164</vt:i4>
      </vt:variant>
    </vt:vector>
  </HeadingPairs>
  <TitlesOfParts>
    <vt:vector size="180" baseType="lpstr">
      <vt:lpstr>Courier</vt:lpstr>
      <vt:lpstr>Lucida Grande</vt:lpstr>
      <vt:lpstr>ＭＳ Ｐゴシック</vt:lpstr>
      <vt:lpstr>新細明體</vt:lpstr>
      <vt:lpstr>Agency FB</vt:lpstr>
      <vt:lpstr>Arial</vt:lpstr>
      <vt:lpstr>Arial Narrow</vt:lpstr>
      <vt:lpstr>Comic Sans MS</vt:lpstr>
      <vt:lpstr>High Tower Text</vt:lpstr>
      <vt:lpstr>Lucida Console</vt:lpstr>
      <vt:lpstr>Lucida Fax</vt:lpstr>
      <vt:lpstr>Symbol</vt:lpstr>
      <vt:lpstr>Times New Roman</vt:lpstr>
      <vt:lpstr>Trebuchet MS</vt:lpstr>
      <vt:lpstr>Wingdings</vt:lpstr>
      <vt:lpstr>Default Design</vt:lpstr>
      <vt:lpstr>Searching for something in a file the greps</vt:lpstr>
      <vt:lpstr>When fgrep is not enough</vt:lpstr>
      <vt:lpstr>When fgrep is not enough</vt:lpstr>
      <vt:lpstr>When fgrep is not enough</vt:lpstr>
      <vt:lpstr>When fgrep is not enough</vt:lpstr>
      <vt:lpstr>When fgrep is not enough</vt:lpstr>
      <vt:lpstr>Searching for something in a file the greps</vt:lpstr>
      <vt:lpstr>Searching for something in a file the greps</vt:lpstr>
      <vt:lpstr>PowerPoint 簡報</vt:lpstr>
      <vt:lpstr>Regular Expression Symbols</vt:lpstr>
      <vt:lpstr>Regular Expression Symbols</vt:lpstr>
      <vt:lpstr>PowerPoint 簡報</vt:lpstr>
      <vt:lpstr>PowerPoint 簡報</vt:lpstr>
      <vt:lpstr>PowerPoint 簡報</vt:lpstr>
      <vt:lpstr>Searching for something in a file grep</vt:lpstr>
      <vt:lpstr>Searching for something in a file grep</vt:lpstr>
      <vt:lpstr>The grep command line format</vt:lpstr>
      <vt:lpstr>The grep command line format</vt:lpstr>
      <vt:lpstr>The grep command line format</vt:lpstr>
      <vt:lpstr>The grep command line format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another sample regular expression</vt:lpstr>
      <vt:lpstr>Searching for something in a file another sample regular expression</vt:lpstr>
      <vt:lpstr>PowerPoint 簡報</vt:lpstr>
      <vt:lpstr>PowerPoint 簡報</vt:lpstr>
      <vt:lpstr>Regular Expression Symbols</vt:lpstr>
      <vt:lpstr>Regular Expression Symbols</vt:lpstr>
      <vt:lpstr>Recall: Wildcard Symbols</vt:lpstr>
      <vt:lpstr>PowerPoint 簡報</vt:lpstr>
      <vt:lpstr>PowerPoint 簡報</vt:lpstr>
      <vt:lpstr>Q:What if we want to find a “]”?  A: OK. W/out “[”, a “]” isn't special.</vt:lpstr>
      <vt:lpstr>Q:What if we want to find a “]”?   </vt:lpstr>
      <vt:lpstr>Q:What if we want to find a “]”?   </vt:lpstr>
      <vt:lpstr>Q:What if we want to find a “]”? 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A wildcard […] behaves similarly.</vt:lpstr>
      <vt:lpstr>Recall: Wildcard Symbols</vt:lpstr>
      <vt:lpstr>PowerPoint 簡報</vt:lpstr>
      <vt:lpstr>Recall: Wildcard Symbols</vt:lpstr>
      <vt:lpstr>Regular Expression Symbols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 (回文)</vt:lpstr>
      <vt:lpstr>Backreferencing example 4 letter palindromes(回文)</vt:lpstr>
      <vt:lpstr>Backreferencing example 3-6 letter palindromes(回文)</vt:lpstr>
      <vt:lpstr>POSIX: built-in patterns</vt:lpstr>
      <vt:lpstr>Basic Regular Expression Syntax</vt:lpstr>
      <vt:lpstr>More Regular Expression Syntax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When grep is not enough</vt:lpstr>
      <vt:lpstr>PowerPoint 簡報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Extended Regular Expressions</vt:lpstr>
      <vt:lpstr>PowerPoint 簡報</vt:lpstr>
      <vt:lpstr>PowerPoint 簡報</vt:lpstr>
      <vt:lpstr>PowerPoint 簡報</vt:lpstr>
      <vt:lpstr>PowerPoint 簡報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Nonstandard Added Features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Searching for something in a file the greps</vt:lpstr>
      <vt:lpstr>Important grep Flags</vt:lpstr>
      <vt:lpstr>Important egrep Flags</vt:lpstr>
      <vt:lpstr>Important fgrep Flags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Windows 使用者</cp:lastModifiedBy>
  <cp:revision>560</cp:revision>
  <cp:lastPrinted>2005-05-27T21:26:31Z</cp:lastPrinted>
  <dcterms:created xsi:type="dcterms:W3CDTF">2005-05-23T21:56:35Z</dcterms:created>
  <dcterms:modified xsi:type="dcterms:W3CDTF">2021-03-29T04:17:12Z</dcterms:modified>
</cp:coreProperties>
</file>