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62" r:id="rId2"/>
    <p:sldMasterId id="2147483674" r:id="rId3"/>
  </p:sldMasterIdLst>
  <p:notesMasterIdLst>
    <p:notesMasterId r:id="rId192"/>
  </p:notesMasterIdLst>
  <p:handoutMasterIdLst>
    <p:handoutMasterId r:id="rId193"/>
  </p:handoutMasterIdLst>
  <p:sldIdLst>
    <p:sldId id="1826" r:id="rId4"/>
    <p:sldId id="2256" r:id="rId5"/>
    <p:sldId id="1827" r:id="rId6"/>
    <p:sldId id="1829" r:id="rId7"/>
    <p:sldId id="2199" r:id="rId8"/>
    <p:sldId id="2200" r:id="rId9"/>
    <p:sldId id="2201" r:id="rId10"/>
    <p:sldId id="2202" r:id="rId11"/>
    <p:sldId id="2203" r:id="rId12"/>
    <p:sldId id="2204" r:id="rId13"/>
    <p:sldId id="2205" r:id="rId14"/>
    <p:sldId id="2206" r:id="rId15"/>
    <p:sldId id="2207" r:id="rId16"/>
    <p:sldId id="2208" r:id="rId17"/>
    <p:sldId id="2209" r:id="rId18"/>
    <p:sldId id="2024" r:id="rId19"/>
    <p:sldId id="2025" r:id="rId20"/>
    <p:sldId id="2022" r:id="rId21"/>
    <p:sldId id="1960" r:id="rId22"/>
    <p:sldId id="1961" r:id="rId23"/>
    <p:sldId id="1962" r:id="rId24"/>
    <p:sldId id="1963" r:id="rId25"/>
    <p:sldId id="1964" r:id="rId26"/>
    <p:sldId id="1842" r:id="rId27"/>
    <p:sldId id="1966" r:id="rId28"/>
    <p:sldId id="1843" r:id="rId29"/>
    <p:sldId id="1844" r:id="rId30"/>
    <p:sldId id="1845" r:id="rId31"/>
    <p:sldId id="1846" r:id="rId32"/>
    <p:sldId id="1847" r:id="rId33"/>
    <p:sldId id="1848" r:id="rId34"/>
    <p:sldId id="1849" r:id="rId35"/>
    <p:sldId id="1850" r:id="rId36"/>
    <p:sldId id="1851" r:id="rId37"/>
    <p:sldId id="1852" r:id="rId38"/>
    <p:sldId id="1967" r:id="rId39"/>
    <p:sldId id="1968" r:id="rId40"/>
    <p:sldId id="1969" r:id="rId41"/>
    <p:sldId id="1970" r:id="rId42"/>
    <p:sldId id="1971" r:id="rId43"/>
    <p:sldId id="1973" r:id="rId44"/>
    <p:sldId id="1974" r:id="rId45"/>
    <p:sldId id="1975" r:id="rId46"/>
    <p:sldId id="1976" r:id="rId47"/>
    <p:sldId id="1977" r:id="rId48"/>
    <p:sldId id="1978" r:id="rId49"/>
    <p:sldId id="1979" r:id="rId50"/>
    <p:sldId id="1980" r:id="rId51"/>
    <p:sldId id="1981" r:id="rId52"/>
    <p:sldId id="1982" r:id="rId53"/>
    <p:sldId id="1983" r:id="rId54"/>
    <p:sldId id="1984" r:id="rId55"/>
    <p:sldId id="1985" r:id="rId56"/>
    <p:sldId id="1986" r:id="rId57"/>
    <p:sldId id="1987" r:id="rId58"/>
    <p:sldId id="1988" r:id="rId59"/>
    <p:sldId id="1989" r:id="rId60"/>
    <p:sldId id="1990" r:id="rId61"/>
    <p:sldId id="1991" r:id="rId62"/>
    <p:sldId id="1996" r:id="rId63"/>
    <p:sldId id="1998" r:id="rId64"/>
    <p:sldId id="2198" r:id="rId65"/>
    <p:sldId id="2152" r:id="rId66"/>
    <p:sldId id="2153" r:id="rId67"/>
    <p:sldId id="2005" r:id="rId68"/>
    <p:sldId id="2006" r:id="rId69"/>
    <p:sldId id="2007" r:id="rId70"/>
    <p:sldId id="2008" r:id="rId71"/>
    <p:sldId id="2009" r:id="rId72"/>
    <p:sldId id="2010" r:id="rId73"/>
    <p:sldId id="2011" r:id="rId74"/>
    <p:sldId id="2012" r:id="rId75"/>
    <p:sldId id="2013" r:id="rId76"/>
    <p:sldId id="2014" r:id="rId77"/>
    <p:sldId id="2015" r:id="rId78"/>
    <p:sldId id="2026" r:id="rId79"/>
    <p:sldId id="2027" r:id="rId80"/>
    <p:sldId id="2028" r:id="rId81"/>
    <p:sldId id="2029" r:id="rId82"/>
    <p:sldId id="2030" r:id="rId83"/>
    <p:sldId id="2031" r:id="rId84"/>
    <p:sldId id="2032" r:id="rId85"/>
    <p:sldId id="2033" r:id="rId86"/>
    <p:sldId id="2034" r:id="rId87"/>
    <p:sldId id="2035" r:id="rId88"/>
    <p:sldId id="2036" r:id="rId89"/>
    <p:sldId id="2037" r:id="rId90"/>
    <p:sldId id="2038" r:id="rId91"/>
    <p:sldId id="2039" r:id="rId92"/>
    <p:sldId id="2040" r:id="rId93"/>
    <p:sldId id="2041" r:id="rId94"/>
    <p:sldId id="2042" r:id="rId95"/>
    <p:sldId id="2043" r:id="rId96"/>
    <p:sldId id="2044" r:id="rId97"/>
    <p:sldId id="2045" r:id="rId98"/>
    <p:sldId id="2046" r:id="rId99"/>
    <p:sldId id="2047" r:id="rId100"/>
    <p:sldId id="2048" r:id="rId101"/>
    <p:sldId id="2049" r:id="rId102"/>
    <p:sldId id="2051" r:id="rId103"/>
    <p:sldId id="2052" r:id="rId104"/>
    <p:sldId id="2053" r:id="rId105"/>
    <p:sldId id="2054" r:id="rId106"/>
    <p:sldId id="2176" r:id="rId107"/>
    <p:sldId id="2186" r:id="rId108"/>
    <p:sldId id="2187" r:id="rId109"/>
    <p:sldId id="2057" r:id="rId110"/>
    <p:sldId id="2058" r:id="rId111"/>
    <p:sldId id="2166" r:id="rId112"/>
    <p:sldId id="2189" r:id="rId113"/>
    <p:sldId id="2190" r:id="rId114"/>
    <p:sldId id="2191" r:id="rId115"/>
    <p:sldId id="2192" r:id="rId116"/>
    <p:sldId id="2193" r:id="rId117"/>
    <p:sldId id="2197" r:id="rId118"/>
    <p:sldId id="2195" r:id="rId119"/>
    <p:sldId id="2196" r:id="rId120"/>
    <p:sldId id="2066" r:id="rId121"/>
    <p:sldId id="2067" r:id="rId122"/>
    <p:sldId id="2068" r:id="rId123"/>
    <p:sldId id="2069" r:id="rId124"/>
    <p:sldId id="2070" r:id="rId125"/>
    <p:sldId id="2071" r:id="rId126"/>
    <p:sldId id="2072" r:id="rId127"/>
    <p:sldId id="2073" r:id="rId128"/>
    <p:sldId id="2074" r:id="rId129"/>
    <p:sldId id="2075" r:id="rId130"/>
    <p:sldId id="2076" r:id="rId131"/>
    <p:sldId id="2077" r:id="rId132"/>
    <p:sldId id="2078" r:id="rId133"/>
    <p:sldId id="2079" r:id="rId134"/>
    <p:sldId id="2080" r:id="rId135"/>
    <p:sldId id="2081" r:id="rId136"/>
    <p:sldId id="2082" r:id="rId137"/>
    <p:sldId id="2083" r:id="rId138"/>
    <p:sldId id="2084" r:id="rId139"/>
    <p:sldId id="2085" r:id="rId140"/>
    <p:sldId id="2086" r:id="rId141"/>
    <p:sldId id="2087" r:id="rId142"/>
    <p:sldId id="2088" r:id="rId143"/>
    <p:sldId id="2089" r:id="rId144"/>
    <p:sldId id="2090" r:id="rId145"/>
    <p:sldId id="2091" r:id="rId146"/>
    <p:sldId id="2092" r:id="rId147"/>
    <p:sldId id="2093" r:id="rId148"/>
    <p:sldId id="2094" r:id="rId149"/>
    <p:sldId id="2095" r:id="rId150"/>
    <p:sldId id="2096" r:id="rId151"/>
    <p:sldId id="2097" r:id="rId152"/>
    <p:sldId id="2098" r:id="rId153"/>
    <p:sldId id="2099" r:id="rId154"/>
    <p:sldId id="2100" r:id="rId155"/>
    <p:sldId id="2101" r:id="rId156"/>
    <p:sldId id="2102" r:id="rId157"/>
    <p:sldId id="2103" r:id="rId158"/>
    <p:sldId id="2104" r:id="rId159"/>
    <p:sldId id="2105" r:id="rId160"/>
    <p:sldId id="2106" r:id="rId161"/>
    <p:sldId id="2145" r:id="rId162"/>
    <p:sldId id="2210" r:id="rId163"/>
    <p:sldId id="2211" r:id="rId164"/>
    <p:sldId id="2212" r:id="rId165"/>
    <p:sldId id="2213" r:id="rId166"/>
    <p:sldId id="2214" r:id="rId167"/>
    <p:sldId id="2215" r:id="rId168"/>
    <p:sldId id="2216" r:id="rId169"/>
    <p:sldId id="2217" r:id="rId170"/>
    <p:sldId id="2218" r:id="rId171"/>
    <p:sldId id="2219" r:id="rId172"/>
    <p:sldId id="2220" r:id="rId173"/>
    <p:sldId id="2221" r:id="rId174"/>
    <p:sldId id="2237" r:id="rId175"/>
    <p:sldId id="2238" r:id="rId176"/>
    <p:sldId id="2240" r:id="rId177"/>
    <p:sldId id="2255" r:id="rId178"/>
    <p:sldId id="2241" r:id="rId179"/>
    <p:sldId id="2242" r:id="rId180"/>
    <p:sldId id="2243" r:id="rId181"/>
    <p:sldId id="2244" r:id="rId182"/>
    <p:sldId id="2245" r:id="rId183"/>
    <p:sldId id="2246" r:id="rId184"/>
    <p:sldId id="2247" r:id="rId185"/>
    <p:sldId id="2248" r:id="rId186"/>
    <p:sldId id="2249" r:id="rId187"/>
    <p:sldId id="2250" r:id="rId188"/>
    <p:sldId id="2251" r:id="rId189"/>
    <p:sldId id="2252" r:id="rId190"/>
    <p:sldId id="2253" r:id="rId1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3399"/>
    <a:srgbClr val="BFBFBF"/>
    <a:srgbClr val="EAE600"/>
    <a:srgbClr val="FFC1C1"/>
    <a:srgbClr val="FF9900"/>
    <a:srgbClr val="0C9B4D"/>
    <a:srgbClr val="FF66FF"/>
    <a:srgbClr val="0080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24" autoAdjust="0"/>
  </p:normalViewPr>
  <p:slideViewPr>
    <p:cSldViewPr>
      <p:cViewPr varScale="1">
        <p:scale>
          <a:sx n="70" d="100"/>
          <a:sy n="70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91" Type="http://schemas.openxmlformats.org/officeDocument/2006/relationships/slide" Target="slides/slide188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95" Type="http://schemas.openxmlformats.org/officeDocument/2006/relationships/viewProps" Target="viewProps.xml"/><Relationship Id="rId190" Type="http://schemas.openxmlformats.org/officeDocument/2006/relationships/slide" Target="slides/slide187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slide" Target="slides/slide18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theme" Target="theme/theme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tableStyles" Target="tableStyles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186B6EC-1025-4E92-A366-35C675BA3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711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FAF6879-313A-45BD-8C10-B40ADD1AFC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97170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40A41-1CBA-4128-8D43-184BC0D87307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2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32975E-1F05-4521-ADE7-003ACF3D67C1}" type="slidenum">
              <a:rPr lang="en-US" altLang="zh-TW">
                <a:solidFill>
                  <a:prstClr val="black"/>
                </a:solidFill>
              </a:rPr>
              <a:pPr/>
              <a:t>73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624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B8A4C-71EE-4188-B44D-F009DBFAEAFF}" type="slidenum">
              <a:rPr lang="en-US" altLang="zh-TW">
                <a:solidFill>
                  <a:prstClr val="black"/>
                </a:solidFill>
              </a:rPr>
              <a:pPr/>
              <a:t>74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375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E24AB-1259-45F8-B258-CDE2FAD7A811}" type="slidenum">
              <a:rPr lang="en-US" altLang="zh-TW">
                <a:solidFill>
                  <a:prstClr val="black"/>
                </a:solidFill>
              </a:rPr>
              <a:pPr/>
              <a:t>75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43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F5FBE8-3E05-41A6-85A0-3933C4055E12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135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11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174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86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CABBC841-006E-4D01-A02D-EEE090809E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175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0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176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8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A0BF803-0B22-4EBC-93A6-899F405A066F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177</a:t>
            </a:fld>
            <a:endParaRPr kumimoji="0" lang="en-US" altLang="en-US" sz="1200" b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4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AA809ABA-CD30-44AE-B821-81ACEC71ABEA}" type="slidenum">
              <a:rPr kumimoji="0" lang="en-US" altLang="en-US" sz="1200" b="0">
                <a:solidFill>
                  <a:srgbClr val="000000"/>
                </a:solidFill>
                <a:latin typeface="Arial" pitchFamily="34" charset="0"/>
                <a:ea typeface="MS PGothic" pitchFamily="34" charset="-128"/>
              </a:rPr>
              <a:pPr algn="r" eaLnBrk="0" hangingPunct="0"/>
              <a:t>178</a:t>
            </a:fld>
            <a:endParaRPr kumimoji="0" lang="en-US" altLang="en-US" sz="1200" b="0" dirty="0">
              <a:solidFill>
                <a:srgbClr val="000000"/>
              </a:solidFill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9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F5BD-FC10-486B-BB45-4FB04BC997C4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011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AE333-EC79-46F0-9F62-928F221D1644}" type="slidenum">
              <a:rPr lang="en-US" altLang="zh-TW">
                <a:solidFill>
                  <a:prstClr val="black"/>
                </a:solidFill>
              </a:rPr>
              <a:pPr/>
              <a:t>66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020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547BC-0B67-4073-9C44-CDB6104E734C}" type="slidenum">
              <a:rPr lang="en-US" altLang="zh-TW">
                <a:solidFill>
                  <a:prstClr val="black"/>
                </a:solidFill>
              </a:rPr>
              <a:pPr/>
              <a:t>67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90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6D660-940F-41C5-A1F3-FBA52DF30D0F}" type="slidenum">
              <a:rPr lang="en-US" altLang="zh-TW">
                <a:solidFill>
                  <a:prstClr val="black"/>
                </a:solidFill>
              </a:rPr>
              <a:pPr/>
              <a:t>68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976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E9F78-B05F-4E93-848C-286962B90747}" type="slidenum">
              <a:rPr lang="en-US" altLang="zh-TW">
                <a:solidFill>
                  <a:prstClr val="black"/>
                </a:solidFill>
              </a:rPr>
              <a:pPr/>
              <a:t>69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C473A-477F-4332-ADD1-C3FD6F275C95}" type="slidenum">
              <a:rPr lang="en-US" altLang="zh-TW">
                <a:solidFill>
                  <a:prstClr val="black"/>
                </a:solidFill>
              </a:rPr>
              <a:pPr/>
              <a:t>70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066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343B9B-2751-40A7-B9AB-9020EDFCE52A}" type="slidenum">
              <a:rPr lang="en-US" altLang="zh-TW">
                <a:solidFill>
                  <a:prstClr val="black"/>
                </a:solidFill>
              </a:rPr>
              <a:pPr/>
              <a:t>71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52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7425F7-45CE-4247-B339-F80F51D404F5}" type="slidenum">
              <a:rPr lang="en-US" altLang="zh-TW">
                <a:solidFill>
                  <a:prstClr val="black"/>
                </a:solidFill>
              </a:rPr>
              <a:pPr/>
              <a:t>72</a:t>
            </a:fld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TW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36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30C-4694-4106-8813-47564F1B9E9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29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7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12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6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1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8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1007B-FCFD-4A6D-88C0-DDAB114167C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21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D81B4-E43C-4BE1-832D-AED6A55CD59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238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0AC5D-AF02-49B9-BFCC-33D7F82FCDB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88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2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386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0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0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9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04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A75DC-C0BB-46D9-ABFE-CD0E2888D0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6149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2038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40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88C04-7C7B-4C63-B18F-99D78C8FCE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8031B-BB83-4F90-BB73-0449EF90FB5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D31E-D9A3-4C79-A3E0-70D4F60B1D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F1288-7323-4236-92D5-3D8CA787DF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9EA8F-D59F-4688-A91E-BD0F9156DD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96B04-F084-4A5E-8CFC-C048DF77557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157B26-C8A5-4755-BF72-F2E2FF326DB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886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sz="4800" b="1" kern="0" smtClean="0">
                <a:solidFill>
                  <a:schemeClr val="tx1"/>
                </a:solidFill>
              </a:rPr>
              <a:t>Midterm Info</a:t>
            </a:r>
            <a:endParaRPr lang="en-US" sz="4800" b="1" kern="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8600" y="1066800"/>
            <a:ext cx="8839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0" kern="0" dirty="0" smtClean="0"/>
              <a:t>Exam date: April 19</a:t>
            </a:r>
          </a:p>
          <a:p>
            <a:endParaRPr lang="en-US" sz="1800" b="0" kern="0" dirty="0" smtClean="0"/>
          </a:p>
          <a:p>
            <a:r>
              <a:rPr lang="en-US" b="0" kern="0" dirty="0" smtClean="0"/>
              <a:t>If your student ID begins with a 'B' and ends with an odd digit, then go to room 1005.</a:t>
            </a:r>
            <a:endParaRPr lang="en-US" sz="2800" b="0" kern="0" dirty="0" smtClean="0"/>
          </a:p>
          <a:p>
            <a:r>
              <a:rPr lang="en-US" altLang="zh-TW" b="0" kern="0" dirty="0" smtClean="0"/>
              <a:t>Otherwise, go to the regular classroom, 5012.</a:t>
            </a:r>
          </a:p>
          <a:p>
            <a:pPr lvl="1"/>
            <a:endParaRPr lang="en-US" altLang="zh-TW" b="0" kern="0" dirty="0" smtClean="0"/>
          </a:p>
          <a:p>
            <a:r>
              <a:rPr lang="en-US" altLang="zh-TW" b="0" kern="0" dirty="0" smtClean="0"/>
              <a:t>In other words: </a:t>
            </a:r>
          </a:p>
          <a:p>
            <a:pPr marL="0" indent="0">
              <a:buFontTx/>
              <a:buNone/>
            </a:pPr>
            <a:r>
              <a:rPr lang="en-US" altLang="zh-TW" b="0" kern="0" dirty="0" smtClean="0"/>
              <a:t>% cat IDs | </a:t>
            </a:r>
            <a:r>
              <a:rPr lang="en-US" altLang="zh-TW" b="0" kern="0" dirty="0" err="1" smtClean="0"/>
              <a:t>grep</a:t>
            </a:r>
            <a:r>
              <a:rPr lang="en-US" altLang="zh-TW" b="0" kern="0" dirty="0" smtClean="0"/>
              <a:t> '\&lt;B</a:t>
            </a:r>
            <a:r>
              <a:rPr lang="en-US" altLang="zh-TW" b="0" kern="0" dirty="0" smtClean="0"/>
              <a:t>.*[13579</a:t>
            </a:r>
            <a:r>
              <a:rPr lang="en-US" altLang="zh-TW" b="0" kern="0" dirty="0" smtClean="0"/>
              <a:t>]\&gt;' &gt; Room1005</a:t>
            </a:r>
          </a:p>
          <a:p>
            <a:pPr marL="0" indent="0">
              <a:buFontTx/>
              <a:buNone/>
            </a:pPr>
            <a:endParaRPr lang="en-US" altLang="zh-TW" b="0" kern="0" dirty="0" smtClean="0"/>
          </a:p>
          <a:p>
            <a:pPr marL="0" indent="0">
              <a:buFontTx/>
              <a:buNone/>
            </a:pPr>
            <a:r>
              <a:rPr lang="en-US" altLang="zh-TW" b="0" kern="0" dirty="0" smtClean="0"/>
              <a:t>See review at the end of these slides.</a:t>
            </a:r>
          </a:p>
          <a:p>
            <a:pPr>
              <a:buFontTx/>
              <a:buNone/>
            </a:pPr>
            <a:endParaRPr lang="en-US" sz="1400" b="0" kern="0" dirty="0" smtClean="0"/>
          </a:p>
          <a:p>
            <a:pPr lvl="1">
              <a:buFontTx/>
              <a:buNone/>
            </a:pP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401786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2293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grpSp>
        <p:nvGrpSpPr>
          <p:cNvPr id="6" name="Group 5"/>
          <p:cNvGrpSpPr/>
          <p:nvPr/>
        </p:nvGrpSpPr>
        <p:grpSpPr>
          <a:xfrm>
            <a:off x="2794310" y="990600"/>
            <a:ext cx="6324600" cy="2743200"/>
            <a:chOff x="2794310" y="990600"/>
            <a:chExt cx="6324600" cy="2743200"/>
          </a:xfrm>
        </p:grpSpPr>
        <p:sp>
          <p:nvSpPr>
            <p:cNvPr id="7" name="Rounded Rectangular Callout 7"/>
            <p:cNvSpPr>
              <a:spLocks noChangeArrowheads="1"/>
            </p:cNvSpPr>
            <p:nvPr/>
          </p:nvSpPr>
          <p:spPr bwMode="auto">
            <a:xfrm>
              <a:off x="2794310" y="990600"/>
              <a:ext cx="6324600" cy="2743200"/>
            </a:xfrm>
            <a:prstGeom prst="wedgeRoundRectCallout">
              <a:avLst>
                <a:gd name="adj1" fmla="val -62535"/>
                <a:gd name="adj2" fmla="val 61165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These patterns are regular expressions!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TW" sz="2800" dirty="0">
                  <a:solidFill>
                    <a:srgbClr val="000000"/>
                  </a:solidFill>
                </a:rPr>
                <a:t>(not extended</a:t>
              </a:r>
              <a:r>
                <a:rPr lang="en-US" altLang="zh-TW" sz="2800" dirty="0" smtClean="0">
                  <a:solidFill>
                    <a:srgbClr val="000000"/>
                  </a:solidFill>
                </a:rPr>
                <a:t>)</a:t>
              </a:r>
              <a:br>
                <a:rPr lang="en-US" altLang="zh-TW" sz="2800" dirty="0" smtClean="0">
                  <a:solidFill>
                    <a:srgbClr val="000000"/>
                  </a:solidFill>
                </a:rPr>
              </a:br>
              <a:r>
                <a:rPr lang="en-US" altLang="zh-TW" sz="2800" dirty="0" smtClean="0">
                  <a:solidFill>
                    <a:srgbClr val="000000"/>
                  </a:solidFill>
                </a:rPr>
                <a:t>Of course “ruining” is a trivially simple regular expression. But that doesn’t mean it isn’t one. I’ll prove it: here is its NDFA:</a:t>
              </a:r>
              <a:endParaRPr lang="en-US" altLang="zh-TW" sz="280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276600" y="3048000"/>
              <a:ext cx="5257800" cy="533400"/>
              <a:chOff x="3276600" y="3048000"/>
              <a:chExt cx="5257800" cy="533400"/>
            </a:xfrm>
          </p:grpSpPr>
          <p:sp>
            <p:nvSpPr>
              <p:cNvPr id="4" name="Flowchart: Alternate Process 3"/>
              <p:cNvSpPr/>
              <p:nvPr/>
            </p:nvSpPr>
            <p:spPr bwMode="auto">
              <a:xfrm>
                <a:off x="3276600" y="3048000"/>
                <a:ext cx="5257800" cy="533400"/>
              </a:xfrm>
              <a:prstGeom prst="flowChartAlternateProcess">
                <a:avLst/>
              </a:prstGeom>
              <a:solidFill>
                <a:srgbClr val="CC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b="0" smtClean="0">
                  <a:solidFill>
                    <a:srgbClr val="000000"/>
                  </a:solidFill>
                  <a:latin typeface="Arial" charset="0"/>
                  <a:ea typeface="新細明體" charset="-12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404839" y="3116526"/>
                <a:ext cx="5001322" cy="414867"/>
                <a:chOff x="1066800" y="3276600"/>
                <a:chExt cx="6934200" cy="609600"/>
              </a:xfrm>
            </p:grpSpPr>
            <p:sp>
              <p:nvSpPr>
                <p:cNvPr id="9" name="Oval 3"/>
                <p:cNvSpPr>
                  <a:spLocks noChangeArrowheads="1"/>
                </p:cNvSpPr>
                <p:nvPr/>
              </p:nvSpPr>
              <p:spPr bwMode="auto">
                <a:xfrm>
                  <a:off x="1066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TW" sz="2000">
                      <a:solidFill>
                        <a:srgbClr val="000000"/>
                      </a:solidFill>
                    </a:rPr>
                    <a:t>S</a:t>
                  </a:r>
                </a:p>
              </p:txBody>
            </p:sp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1981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" name="Straight Arrow Connector 6"/>
                <p:cNvCxnSpPr>
                  <a:cxnSpLocks noChangeShapeType="1"/>
                  <a:stCxn id="9" idx="6"/>
                  <a:endCxn id="11" idx="2"/>
                </p:cNvCxnSpPr>
                <p:nvPr/>
              </p:nvCxnSpPr>
              <p:spPr bwMode="auto">
                <a:xfrm>
                  <a:off x="1524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3" name="Rectangle 8"/>
                <p:cNvSpPr>
                  <a:spLocks noChangeArrowheads="1"/>
                </p:cNvSpPr>
                <p:nvPr/>
              </p:nvSpPr>
              <p:spPr bwMode="auto">
                <a:xfrm>
                  <a:off x="1600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 dirty="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4" name="Oval 9"/>
                <p:cNvSpPr>
                  <a:spLocks noChangeArrowheads="1"/>
                </p:cNvSpPr>
                <p:nvPr/>
              </p:nvSpPr>
              <p:spPr bwMode="auto">
                <a:xfrm>
                  <a:off x="2895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5" name="Straight Arrow Connector 10"/>
                <p:cNvCxnSpPr>
                  <a:cxnSpLocks noChangeShapeType="1"/>
                  <a:endCxn id="14" idx="2"/>
                </p:cNvCxnSpPr>
                <p:nvPr/>
              </p:nvCxnSpPr>
              <p:spPr bwMode="auto">
                <a:xfrm>
                  <a:off x="2438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6" name="Rectangle 11"/>
                <p:cNvSpPr>
                  <a:spLocks noChangeArrowheads="1"/>
                </p:cNvSpPr>
                <p:nvPr/>
              </p:nvSpPr>
              <p:spPr bwMode="auto">
                <a:xfrm>
                  <a:off x="2514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u</a:t>
                  </a:r>
                </a:p>
              </p:txBody>
            </p:sp>
            <p:sp>
              <p:nvSpPr>
                <p:cNvPr id="17" name="Oval 12"/>
                <p:cNvSpPr>
                  <a:spLocks noChangeArrowheads="1"/>
                </p:cNvSpPr>
                <p:nvPr/>
              </p:nvSpPr>
              <p:spPr bwMode="auto">
                <a:xfrm>
                  <a:off x="38100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8" name="Straight Arrow Connector 13"/>
                <p:cNvCxnSpPr>
                  <a:cxnSpLocks noChangeShapeType="1"/>
                  <a:endCxn id="17" idx="2"/>
                </p:cNvCxnSpPr>
                <p:nvPr/>
              </p:nvCxnSpPr>
              <p:spPr bwMode="auto">
                <a:xfrm>
                  <a:off x="33528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1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90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0" name="Oval 15"/>
                <p:cNvSpPr>
                  <a:spLocks noChangeArrowheads="1"/>
                </p:cNvSpPr>
                <p:nvPr/>
              </p:nvSpPr>
              <p:spPr bwMode="auto">
                <a:xfrm>
                  <a:off x="47244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1" name="Straight Arrow Connector 16"/>
                <p:cNvCxnSpPr>
                  <a:cxnSpLocks noChangeShapeType="1"/>
                  <a:endCxn id="20" idx="2"/>
                </p:cNvCxnSpPr>
                <p:nvPr/>
              </p:nvCxnSpPr>
              <p:spPr bwMode="auto">
                <a:xfrm>
                  <a:off x="42672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2" name="Rectangle 17"/>
                <p:cNvSpPr>
                  <a:spLocks noChangeArrowheads="1"/>
                </p:cNvSpPr>
                <p:nvPr/>
              </p:nvSpPr>
              <p:spPr bwMode="auto">
                <a:xfrm>
                  <a:off x="43434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auto">
                <a:xfrm>
                  <a:off x="56388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4" name="Straight Arrow Connector 19"/>
                <p:cNvCxnSpPr>
                  <a:cxnSpLocks noChangeShapeType="1"/>
                  <a:endCxn id="23" idx="2"/>
                </p:cNvCxnSpPr>
                <p:nvPr/>
              </p:nvCxnSpPr>
              <p:spPr bwMode="auto">
                <a:xfrm>
                  <a:off x="51816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5" name="Rectangle 20"/>
                <p:cNvSpPr>
                  <a:spLocks noChangeArrowheads="1"/>
                </p:cNvSpPr>
                <p:nvPr/>
              </p:nvSpPr>
              <p:spPr bwMode="auto">
                <a:xfrm>
                  <a:off x="52578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i</a:t>
                  </a:r>
                </a:p>
              </p:txBody>
            </p:sp>
            <p:sp>
              <p:nvSpPr>
                <p:cNvPr id="26" name="Oval 21"/>
                <p:cNvSpPr>
                  <a:spLocks noChangeArrowheads="1"/>
                </p:cNvSpPr>
                <p:nvPr/>
              </p:nvSpPr>
              <p:spPr bwMode="auto">
                <a:xfrm>
                  <a:off x="65532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27" name="Straight Arrow Connector 22"/>
                <p:cNvCxnSpPr>
                  <a:cxnSpLocks noChangeShapeType="1"/>
                  <a:endCxn id="26" idx="2"/>
                </p:cNvCxnSpPr>
                <p:nvPr/>
              </p:nvCxnSpPr>
              <p:spPr bwMode="auto">
                <a:xfrm>
                  <a:off x="60960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28" name="Rectangle 23"/>
                <p:cNvSpPr>
                  <a:spLocks noChangeArrowheads="1"/>
                </p:cNvSpPr>
                <p:nvPr/>
              </p:nvSpPr>
              <p:spPr bwMode="auto">
                <a:xfrm>
                  <a:off x="61722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n</a:t>
                  </a:r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7467600" y="3352800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0" name="Straight Arrow Connector 25"/>
                <p:cNvCxnSpPr>
                  <a:cxnSpLocks noChangeShapeType="1"/>
                  <a:endCxn id="29" idx="2"/>
                </p:cNvCxnSpPr>
                <p:nvPr/>
              </p:nvCxnSpPr>
              <p:spPr bwMode="auto">
                <a:xfrm>
                  <a:off x="7010400" y="3581400"/>
                  <a:ext cx="45720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arrow" w="med" len="med"/>
                </a:ln>
              </p:spPr>
            </p:cxn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7086600" y="3276600"/>
                  <a:ext cx="228600" cy="228600"/>
                </a:xfrm>
                <a:prstGeom prst="rect">
                  <a:avLst/>
                </a:prstGeom>
                <a:noFill/>
                <a:ln w="9525" algn="ctr">
                  <a:noFill/>
                  <a:round/>
                  <a:headEnd/>
                  <a:tailEnd/>
                </a:ln>
              </p:spPr>
              <p:txBody>
                <a:bodyPr anchor="ctr" anchorCtr="1"/>
                <a:lstStyle/>
                <a:p>
                  <a:r>
                    <a:rPr lang="en-US" altLang="zh-TW" sz="16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32" name="Oval 27"/>
                <p:cNvSpPr>
                  <a:spLocks noChangeArrowheads="1"/>
                </p:cNvSpPr>
                <p:nvPr/>
              </p:nvSpPr>
              <p:spPr bwMode="auto">
                <a:xfrm>
                  <a:off x="7391400" y="3276600"/>
                  <a:ext cx="609600" cy="609600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pPr algn="ctr"/>
                  <a:endParaRPr lang="zh-TW" altLang="en-US" sz="200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9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800" dirty="0">
                <a:solidFill>
                  <a:srgbClr val="333399"/>
                </a:solidFill>
              </a:rPr>
              <a:t>And now, </a:t>
            </a:r>
            <a:r>
              <a:rPr lang="en-US" sz="4800" dirty="0" err="1">
                <a:solidFill>
                  <a:srgbClr val="333399"/>
                </a:solidFill>
              </a:rPr>
              <a:t>sed</a:t>
            </a:r>
            <a:r>
              <a:rPr lang="en-US" sz="4800" dirty="0">
                <a:solidFill>
                  <a:srgbClr val="333399"/>
                </a:solidFill>
              </a:rPr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75928"/>
            <a:ext cx="8686800" cy="5257800"/>
          </a:xfrm>
        </p:spPr>
        <p:txBody>
          <a:bodyPr/>
          <a:lstStyle/>
          <a:p>
            <a:r>
              <a:rPr lang="en-US" dirty="0"/>
              <a:t>The preceding discussion involved running </a:t>
            </a:r>
            <a:r>
              <a:rPr lang="en-US" dirty="0" err="1"/>
              <a:t>sed</a:t>
            </a:r>
            <a:r>
              <a:rPr lang="en-US" dirty="0"/>
              <a:t> and using flags when invoking sed.</a:t>
            </a:r>
          </a:p>
          <a:p>
            <a:pPr lvl="1"/>
            <a:r>
              <a:rPr lang="en-US" dirty="0"/>
              <a:t>Thus, the phrase “running a </a:t>
            </a:r>
            <a:r>
              <a:rPr lang="en-US" dirty="0" err="1"/>
              <a:t>sed</a:t>
            </a:r>
            <a:r>
              <a:rPr lang="en-US" dirty="0"/>
              <a:t> command” would mean that your shell is parsing UNIX commands and encounters the word “</a:t>
            </a:r>
            <a:r>
              <a:rPr lang="en-US" dirty="0" err="1"/>
              <a:t>sed</a:t>
            </a:r>
            <a:r>
              <a:rPr lang="en-US" dirty="0"/>
              <a:t>”. </a:t>
            </a:r>
          </a:p>
          <a:p>
            <a:r>
              <a:rPr lang="en-US" dirty="0"/>
              <a:t>But now we turn our attention to what happens after </a:t>
            </a:r>
            <a:r>
              <a:rPr lang="en-US" dirty="0" err="1"/>
              <a:t>sed</a:t>
            </a:r>
            <a:r>
              <a:rPr lang="en-US" dirty="0"/>
              <a:t> has already been invoked. </a:t>
            </a:r>
          </a:p>
          <a:p>
            <a:pPr lvl="1"/>
            <a:r>
              <a:rPr lang="en-US" dirty="0"/>
              <a:t>That is, we want to consider the commands </a:t>
            </a:r>
            <a:br>
              <a:rPr lang="en-US" dirty="0"/>
            </a:br>
            <a:r>
              <a:rPr lang="en-US" dirty="0"/>
              <a:t>used </a:t>
            </a:r>
            <a:r>
              <a:rPr lang="en-US" i="1" u="sng" dirty="0"/>
              <a:t>by</a:t>
            </a:r>
            <a:r>
              <a:rPr lang="en-US" dirty="0"/>
              <a:t> sed.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., “s” (which we’ve been using) is a </a:t>
            </a:r>
            <a:r>
              <a:rPr lang="en-US" dirty="0" err="1"/>
              <a:t>sed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6884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344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altLang="zh-TW" sz="2000" spc="-20" dirty="0" smtClean="0"/>
              <a:t> </a:t>
            </a:r>
            <a:r>
              <a:rPr lang="en-US" altLang="zh-TW" spc="-20" dirty="0" smtClean="0"/>
              <a:t>z</a:t>
            </a:r>
            <a:r>
              <a:rPr lang="en-US" spc="-20" dirty="0" smtClean="0"/>
              <a:t>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</p:txBody>
      </p:sp>
    </p:spTree>
    <p:extLst>
      <p:ext uri="{BB962C8B-B14F-4D97-AF65-F5344CB8AC3E}">
        <p14:creationId xmlns:p14="http://schemas.microsoft.com/office/powerpoint/2010/main" val="38998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sz="2000" spc="-20" dirty="0" smtClean="0"/>
              <a:t> </a:t>
            </a:r>
            <a:r>
              <a:rPr lang="en-US" spc="-20" dirty="0" smtClean="0"/>
              <a:t>z,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</p:txBody>
      </p:sp>
    </p:spTree>
    <p:extLst>
      <p:ext uri="{BB962C8B-B14F-4D97-AF65-F5344CB8AC3E}">
        <p14:creationId xmlns:p14="http://schemas.microsoft.com/office/powerpoint/2010/main" val="377040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concept of </a:t>
            </a:r>
            <a:r>
              <a:rPr lang="en-US" altLang="zh-TW" sz="4800" dirty="0" err="1">
                <a:solidFill>
                  <a:schemeClr val="accent2"/>
                </a:solidFill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that perform an action:</a:t>
            </a:r>
            <a:br>
              <a:rPr lang="en-US" dirty="0"/>
            </a:br>
            <a:r>
              <a:rPr lang="en-US" spc="-20" dirty="0"/>
              <a:t>a,</a:t>
            </a:r>
            <a:r>
              <a:rPr lang="en-US" sz="2000" spc="-20" dirty="0"/>
              <a:t> </a:t>
            </a:r>
            <a:r>
              <a:rPr lang="en-US" spc="-20" dirty="0"/>
              <a:t>c,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D,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G,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2000" spc="-20" dirty="0"/>
              <a:t> </a:t>
            </a:r>
            <a:r>
              <a:rPr lang="en-US" spc="-20" dirty="0"/>
              <a:t>H,</a:t>
            </a:r>
            <a:r>
              <a:rPr lang="en-US" sz="1800" spc="-20" dirty="0"/>
              <a:t> </a:t>
            </a:r>
            <a:r>
              <a:rPr lang="en-US" spc="-20" dirty="0" err="1"/>
              <a:t>i</a:t>
            </a:r>
            <a:r>
              <a:rPr lang="en-US" spc="-20" dirty="0"/>
              <a:t>,</a:t>
            </a:r>
            <a:r>
              <a:rPr lang="en-US" sz="2000" spc="-20" dirty="0"/>
              <a:t> </a:t>
            </a:r>
            <a:r>
              <a:rPr lang="en-US" spc="-20" dirty="0"/>
              <a:t>l,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N,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P,</a:t>
            </a:r>
            <a:r>
              <a:rPr lang="en-US" sz="2000" spc="-20" dirty="0"/>
              <a:t> </a:t>
            </a:r>
            <a:r>
              <a:rPr lang="en-US" spc="-20" dirty="0"/>
              <a:t>r,</a:t>
            </a:r>
            <a:r>
              <a:rPr lang="en-US" sz="2000" spc="-20" dirty="0"/>
              <a:t> </a:t>
            </a:r>
            <a:r>
              <a:rPr lang="en-US" spc="-20" dirty="0"/>
              <a:t>s,</a:t>
            </a:r>
            <a:r>
              <a:rPr lang="en-US" sz="2000" spc="-20" dirty="0"/>
              <a:t> </a:t>
            </a:r>
            <a:r>
              <a:rPr lang="en-US" spc="-20" dirty="0"/>
              <a:t>w,</a:t>
            </a:r>
            <a:r>
              <a:rPr lang="en-US" sz="2000" spc="-20" dirty="0"/>
              <a:t> </a:t>
            </a:r>
            <a:r>
              <a:rPr lang="en-US" spc="-20" dirty="0"/>
              <a:t>x,</a:t>
            </a:r>
            <a:r>
              <a:rPr lang="en-US" sz="2000" spc="-20" dirty="0"/>
              <a:t> </a:t>
            </a:r>
            <a:r>
              <a:rPr lang="en-US" spc="-20" dirty="0" smtClean="0"/>
              <a:t>y,</a:t>
            </a:r>
            <a:r>
              <a:rPr lang="en-US" sz="2000" spc="-20" dirty="0" smtClean="0"/>
              <a:t> </a:t>
            </a:r>
            <a:r>
              <a:rPr lang="en-US" spc="-20" dirty="0" smtClean="0"/>
              <a:t>z,</a:t>
            </a:r>
            <a:r>
              <a:rPr lang="en-US" sz="2000" spc="-20" dirty="0" smtClean="0"/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/>
              <a:t>Or no action (i.e., the comment): # </a:t>
            </a:r>
          </a:p>
          <a:p>
            <a:r>
              <a:rPr lang="en-US" dirty="0" err="1"/>
              <a:t>Sed</a:t>
            </a:r>
            <a:r>
              <a:rPr lang="en-US" dirty="0"/>
              <a:t> commands related to control flow</a:t>
            </a:r>
            <a:br>
              <a:rPr lang="en-US" dirty="0"/>
            </a:br>
            <a:r>
              <a:rPr lang="en-US" dirty="0"/>
              <a:t>b,</a:t>
            </a:r>
            <a:r>
              <a:rPr lang="en-US" sz="2800" dirty="0"/>
              <a:t> </a:t>
            </a:r>
            <a:r>
              <a:rPr lang="en-US" dirty="0"/>
              <a:t>q,</a:t>
            </a:r>
            <a:r>
              <a:rPr lang="en-US" sz="2800" dirty="0"/>
              <a:t> </a:t>
            </a:r>
            <a:r>
              <a:rPr lang="en-US" altLang="zh-TW" dirty="0"/>
              <a:t>t,</a:t>
            </a:r>
            <a:r>
              <a:rPr lang="en-US" altLang="zh-TW" sz="2000" dirty="0"/>
              <a:t> </a:t>
            </a:r>
            <a:r>
              <a:rPr lang="en-US" altLang="zh-TW" dirty="0"/>
              <a:t>T,</a:t>
            </a:r>
            <a:r>
              <a:rPr lang="en-US" altLang="zh-TW" sz="2800" dirty="0"/>
              <a:t> </a:t>
            </a:r>
            <a:r>
              <a:rPr lang="en-US" altLang="zh-TW" dirty="0"/>
              <a:t>!</a:t>
            </a:r>
            <a:r>
              <a:rPr lang="en-US" dirty="0" smtClean="0"/>
              <a:t>,</a:t>
            </a:r>
            <a:r>
              <a:rPr lang="en-US" sz="2800" dirty="0" smtClean="0"/>
              <a:t> </a:t>
            </a:r>
            <a:r>
              <a:rPr lang="en-US" dirty="0"/>
              <a:t>:,</a:t>
            </a:r>
            <a:r>
              <a:rPr lang="en-US" sz="2800" dirty="0"/>
              <a:t> </a:t>
            </a:r>
            <a:r>
              <a:rPr lang="en-US" dirty="0"/>
              <a:t>;,</a:t>
            </a:r>
            <a:r>
              <a:rPr lang="en-US" sz="2800" dirty="0"/>
              <a:t> </a:t>
            </a:r>
            <a:r>
              <a:rPr lang="en-US" dirty="0"/>
              <a:t>\n,</a:t>
            </a:r>
            <a:r>
              <a:rPr lang="en-US" sz="2800" dirty="0"/>
              <a:t> </a:t>
            </a:r>
            <a:r>
              <a:rPr lang="en-US" dirty="0"/>
              <a:t>{,</a:t>
            </a:r>
            <a:r>
              <a:rPr lang="en-US" sz="2800" dirty="0"/>
              <a:t> </a:t>
            </a:r>
            <a:r>
              <a:rPr lang="en-US" dirty="0"/>
              <a:t>},</a:t>
            </a:r>
            <a:r>
              <a:rPr lang="en-US" sz="2800" dirty="0"/>
              <a:t> </a:t>
            </a:r>
            <a:r>
              <a:rPr lang="en-US" dirty="0"/>
              <a:t>/,</a:t>
            </a:r>
            <a:r>
              <a:rPr lang="en-US" sz="2800" dirty="0"/>
              <a:t> </a:t>
            </a:r>
            <a:r>
              <a:rPr lang="en-US" i="1" dirty="0"/>
              <a:t>a number</a:t>
            </a:r>
            <a:r>
              <a:rPr lang="en-US" dirty="0"/>
              <a:t>,</a:t>
            </a:r>
            <a:r>
              <a:rPr lang="en-US" sz="2800" dirty="0"/>
              <a:t> </a:t>
            </a:r>
            <a:r>
              <a:rPr lang="en-US" dirty="0"/>
              <a:t>“,”</a:t>
            </a:r>
          </a:p>
          <a:p>
            <a:r>
              <a:rPr lang="en-US" dirty="0">
                <a:solidFill>
                  <a:srgbClr val="FF0000"/>
                </a:solidFill>
              </a:rPr>
              <a:t>Q: Do you see a common concept?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A: </a:t>
            </a:r>
            <a:r>
              <a:rPr lang="en-US" dirty="0" err="1">
                <a:solidFill>
                  <a:srgbClr val="FF0000"/>
                </a:solidFill>
              </a:rPr>
              <a:t>Sed</a:t>
            </a:r>
            <a:r>
              <a:rPr lang="en-US" dirty="0">
                <a:solidFill>
                  <a:srgbClr val="FF0000"/>
                </a:solidFill>
              </a:rPr>
              <a:t> command names are all 1-character long</a:t>
            </a:r>
          </a:p>
          <a:p>
            <a:pPr lvl="2">
              <a:spcBef>
                <a:spcPts val="0"/>
              </a:spcBef>
            </a:pPr>
            <a:r>
              <a:rPr lang="en-US" dirty="0"/>
              <a:t>But, in many cases, other characters (arguments) must follow that one-character command</a:t>
            </a:r>
          </a:p>
          <a:p>
            <a:pPr lvl="3">
              <a:spcBef>
                <a:spcPts val="0"/>
              </a:spcBef>
            </a:pPr>
            <a:r>
              <a:rPr lang="en-US" sz="2400" dirty="0" err="1"/>
              <a:t>E</a:t>
            </a:r>
            <a:r>
              <a:rPr lang="en-US" sz="2400" spc="-200" dirty="0" err="1"/>
              <a:t>g</a:t>
            </a:r>
            <a:r>
              <a:rPr lang="en-US" sz="2400" dirty="0"/>
              <a:t>,</a:t>
            </a:r>
            <a:r>
              <a:rPr lang="en-US" dirty="0"/>
              <a:t> </a:t>
            </a:r>
            <a:r>
              <a:rPr lang="en-US" sz="2400" dirty="0"/>
              <a:t>consider the s</a:t>
            </a:r>
            <a:r>
              <a:rPr lang="en-US" sz="2400" spc="-200" dirty="0" smtClean="0"/>
              <a:t>/</a:t>
            </a:r>
            <a:r>
              <a:rPr lang="en-US" sz="2400" dirty="0" smtClean="0"/>
              <a:t>...</a:t>
            </a:r>
            <a:r>
              <a:rPr lang="en-US" altLang="zh-TW" sz="2400" spc="-200" dirty="0" smtClean="0"/>
              <a:t>/</a:t>
            </a:r>
            <a:r>
              <a:rPr lang="en-US" altLang="zh-TW" sz="2400" dirty="0" smtClean="0"/>
              <a:t>...</a:t>
            </a:r>
            <a:r>
              <a:rPr lang="en-US" altLang="zh-TW" sz="2400" spc="-200" dirty="0" smtClean="0"/>
              <a:t>/</a:t>
            </a:r>
            <a:r>
              <a:rPr lang="en-US" altLang="zh-TW" sz="2400" dirty="0" smtClean="0"/>
              <a:t>...</a:t>
            </a:r>
            <a:r>
              <a:rPr lang="en-US" sz="2400" dirty="0" smtClean="0"/>
              <a:t> command </a:t>
            </a:r>
            <a:r>
              <a:rPr lang="en-US" sz="2400" dirty="0"/>
              <a:t>and arguments.</a:t>
            </a:r>
            <a:endParaRPr lang="en-US" dirty="0"/>
          </a:p>
          <a:p>
            <a:pPr lvl="2"/>
            <a:r>
              <a:rPr lang="en-US" dirty="0"/>
              <a:t>The only technical exception is “</a:t>
            </a:r>
            <a:r>
              <a:rPr lang="en-US" i="1" dirty="0"/>
              <a:t>a number</a:t>
            </a:r>
            <a:r>
              <a:rPr lang="en-US" dirty="0"/>
              <a:t>”</a:t>
            </a:r>
          </a:p>
          <a:p>
            <a:pPr lvl="3">
              <a:spcBef>
                <a:spcPts val="0"/>
              </a:spcBef>
            </a:pPr>
            <a:r>
              <a:rPr lang="en-US" sz="2400" dirty="0"/>
              <a:t>But, even here, the first character (</a:t>
            </a:r>
            <a:r>
              <a:rPr lang="en-US" sz="2400" i="1" dirty="0"/>
              <a:t>i.e.</a:t>
            </a:r>
            <a:r>
              <a:rPr lang="en-US" sz="2400" dirty="0"/>
              <a:t>, a digit) is a unique distinguisher from all other commands</a:t>
            </a:r>
          </a:p>
        </p:txBody>
      </p:sp>
    </p:spTree>
    <p:extLst>
      <p:ext uri="{BB962C8B-B14F-4D97-AF65-F5344CB8AC3E}">
        <p14:creationId xmlns:p14="http://schemas.microsoft.com/office/powerpoint/2010/main" val="4959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31126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000000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/>
              <a:t>}</a:t>
            </a:r>
            <a:r>
              <a:rPr lang="en-US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13819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smtClean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action (i.e., the comment): </a:t>
            </a:r>
            <a:r>
              <a:rPr lang="en-US" dirty="0" smtClean="0">
                <a:solidFill>
                  <a:srgbClr val="FFC1C1"/>
                </a:solidFill>
              </a:rPr>
              <a:t>#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T,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;,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\n,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{,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},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/,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comment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38835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/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2230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4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Q: OK. Now that the # has been talked about, what about all of these other commands?</a:t>
            </a:r>
          </a:p>
        </p:txBody>
      </p:sp>
    </p:spTree>
    <p:extLst>
      <p:ext uri="{BB962C8B-B14F-4D97-AF65-F5344CB8AC3E}">
        <p14:creationId xmlns:p14="http://schemas.microsoft.com/office/powerpoint/2010/main" val="13589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</a:t>
            </a:r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8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</a:t>
            </a:r>
            <a:r>
              <a:rPr lang="en-US" sz="4000" b="0" dirty="0" smtClean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7 </a:t>
            </a:r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/>
              <a:t> </a:t>
            </a:r>
            <a:r>
              <a:rPr lang="en-US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\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/>
              <a:t>$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80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individual commands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9744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BEC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4" grpId="0" build="allAtOnce" animBg="1"/>
      <p:bldP spid="6" grpId="0" animBg="1"/>
      <p:bldP spid="6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/>
              <a:t>Or </a:t>
            </a:r>
            <a:r>
              <a:rPr lang="en-US" dirty="0"/>
              <a:t>no action (i.e., the comment):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Sed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\n,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{,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\,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comment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963072" y="3103240"/>
            <a:ext cx="3073424" cy="1837928"/>
          </a:xfrm>
          <a:prstGeom prst="wedgeRectCallout">
            <a:avLst>
              <a:gd name="adj1" fmla="val -37853"/>
              <a:gd name="adj2" fmla="val -886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The # command causes the rest</a:t>
            </a:r>
            <a:b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of the line to be ignored.</a:t>
            </a:r>
          </a:p>
        </p:txBody>
      </p:sp>
    </p:spTree>
    <p:extLst>
      <p:ext uri="{BB962C8B-B14F-4D97-AF65-F5344CB8AC3E}">
        <p14:creationId xmlns:p14="http://schemas.microsoft.com/office/powerpoint/2010/main" val="25511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="1" dirty="0"/>
              <a:t>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331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3317" name="Straight Arrow Connector 4"/>
          <p:cNvCxnSpPr>
            <a:cxnSpLocks noChangeShapeType="1"/>
          </p:cNvCxnSpPr>
          <p:nvPr/>
        </p:nvCxnSpPr>
        <p:spPr bwMode="auto">
          <a:xfrm>
            <a:off x="2057400" y="4343400"/>
            <a:ext cx="1066800" cy="19050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2743200" y="2209800"/>
            <a:ext cx="2697480" cy="1676400"/>
          </a:xfrm>
          <a:prstGeom prst="wedgeRoundRectCallout">
            <a:avLst>
              <a:gd name="adj1" fmla="val -71903"/>
              <a:gd name="adj2" fmla="val 6044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These patterns are regular expressions!</a:t>
            </a:r>
          </a:p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(not extended)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572000" y="304800"/>
            <a:ext cx="4038600" cy="1371600"/>
          </a:xfrm>
          <a:prstGeom prst="wedgeRoundRectCallout">
            <a:avLst>
              <a:gd name="adj1" fmla="val -45241"/>
              <a:gd name="adj2" fmla="val 85181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>
                <a:solidFill>
                  <a:srgbClr val="000000"/>
                </a:solidFill>
              </a:rPr>
              <a:t>“You mean regular expressions are good for more than just grep?”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038600" y="2743200"/>
            <a:ext cx="4876800" cy="2514600"/>
          </a:xfrm>
          <a:prstGeom prst="wedgeRoundRectCallout">
            <a:avLst>
              <a:gd name="adj1" fmla="val 5866"/>
              <a:gd name="adj2" fmla="val -9077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They sure are! They are going to be used continually for the rest of the course in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and </a:t>
            </a:r>
            <a:r>
              <a:rPr lang="en-US" altLang="zh-TW" sz="2800" dirty="0" err="1">
                <a:solidFill>
                  <a:srgbClr val="000000"/>
                </a:solidFill>
              </a:rPr>
              <a:t>awk</a:t>
            </a:r>
            <a:r>
              <a:rPr lang="en-US" altLang="zh-TW" sz="2800" dirty="0">
                <a:solidFill>
                  <a:srgbClr val="000000"/>
                </a:solidFill>
              </a:rPr>
              <a:t>. They are also used in compilers, spoken language translators, data mining, etc. </a:t>
            </a:r>
          </a:p>
        </p:txBody>
      </p:sp>
    </p:spTree>
    <p:extLst>
      <p:ext uri="{BB962C8B-B14F-4D97-AF65-F5344CB8AC3E}">
        <p14:creationId xmlns:p14="http://schemas.microsoft.com/office/powerpoint/2010/main" val="1796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First,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pc="-20" dirty="0">
                <a:solidFill>
                  <a:srgbClr val="BFBFBF"/>
                </a:solidFill>
              </a:rPr>
              <a:t>a,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c,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D,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G,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H,</a:t>
            </a:r>
            <a:r>
              <a:rPr lang="en-US" altLang="zh-TW" sz="18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 err="1">
                <a:solidFill>
                  <a:srgbClr val="BFBFBF"/>
                </a:solidFill>
              </a:rPr>
              <a:t>i</a:t>
            </a:r>
            <a:r>
              <a:rPr lang="en-US" altLang="zh-TW" spc="-20" dirty="0">
                <a:solidFill>
                  <a:srgbClr val="BFBFBF"/>
                </a:solidFill>
              </a:rPr>
              <a:t>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l,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N,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P,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r,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s,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w,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x,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y,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z,</a:t>
            </a:r>
            <a:r>
              <a:rPr lang="en-US" altLang="zh-TW" sz="2000" spc="-20" dirty="0">
                <a:solidFill>
                  <a:srgbClr val="BFBFBF"/>
                </a:solidFill>
              </a:rPr>
              <a:t> </a:t>
            </a:r>
            <a:r>
              <a:rPr lang="en-US" altLang="zh-TW" spc="-20" dirty="0">
                <a:solidFill>
                  <a:srgbClr val="BFBFBF"/>
                </a:solidFill>
              </a:rPr>
              <a:t>=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2841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Second,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9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Third,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</a:rPr>
              <a:t>z</a:t>
            </a:r>
            <a:r>
              <a:rPr lang="en-US" altLang="zh-TW" spc="-20" dirty="0" smtClean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 smtClean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385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Fourth,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Use the </a:t>
            </a:r>
            <a:b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hold space</a:t>
            </a:r>
          </a:p>
        </p:txBody>
      </p:sp>
    </p:spTree>
    <p:extLst>
      <p:ext uri="{BB962C8B-B14F-4D97-AF65-F5344CB8AC3E}">
        <p14:creationId xmlns:p14="http://schemas.microsoft.com/office/powerpoint/2010/main" val="37663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</p:spTree>
    <p:extLst>
      <p:ext uri="{BB962C8B-B14F-4D97-AF65-F5344CB8AC3E}">
        <p14:creationId xmlns:p14="http://schemas.microsoft.com/office/powerpoint/2010/main" val="31574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Fifth,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spc="-20" dirty="0">
                <a:solidFill>
                  <a:srgbClr val="FF3333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\,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BFBFBF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$,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BFBFBF"/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General control flow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57600" y="1219200"/>
            <a:ext cx="4648200" cy="1524000"/>
          </a:xfrm>
          <a:prstGeom prst="wedgeRoundRectCallout">
            <a:avLst>
              <a:gd name="adj1" fmla="val -82515"/>
              <a:gd name="adj2" fmla="val -1954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The</a:t>
            </a:r>
            <a:r>
              <a:rPr kumimoji="1" lang="en-US" altLang="zh-TW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primary functions of these</a:t>
            </a:r>
            <a:r>
              <a:rPr kumimoji="1" lang="en-US" altLang="zh-TW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three are not control flow. But they do have the side effect of </a:t>
            </a:r>
            <a:r>
              <a:rPr lang="en-US" altLang="zh-TW" sz="2200" b="0" dirty="0" smtClean="0">
                <a:latin typeface="Arial" charset="0"/>
                <a:ea typeface="新細明體" charset="-120"/>
              </a:rPr>
              <a:t>go</a:t>
            </a:r>
            <a:r>
              <a:rPr kumimoji="1" lang="en-US" altLang="zh-TW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ing to the top of the command sequence. </a:t>
            </a:r>
            <a:endParaRPr kumimoji="1" lang="zh-TW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0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Sixth</a:t>
            </a:r>
            <a:r>
              <a:rPr lang="en-US" altLang="zh-TW" sz="4800" dirty="0">
                <a:solidFill>
                  <a:schemeClr val="accent2"/>
                </a:solidFill>
              </a:rPr>
              <a:t>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C1C1"/>
                </a:solidFill>
              </a:rPr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“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BFBFBF"/>
                </a:solidFill>
              </a:rPr>
              <a:t>”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Predicated execution</a:t>
            </a:r>
          </a:p>
        </p:txBody>
      </p:sp>
    </p:spTree>
    <p:extLst>
      <p:ext uri="{BB962C8B-B14F-4D97-AF65-F5344CB8AC3E}">
        <p14:creationId xmlns:p14="http://schemas.microsoft.com/office/powerpoint/2010/main" val="20133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Seventh,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03134" cy="6019800"/>
          </a:xfrm>
        </p:spPr>
        <p:txBody>
          <a:bodyPr/>
          <a:lstStyle/>
          <a:p>
            <a:pPr lvl="0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D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G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H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18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l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N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r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s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w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x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y</a:t>
            </a:r>
            <a:r>
              <a:rPr lang="en-US" altLang="zh-TW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altLang="zh-TW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altLang="zh-TW" spc="-20" dirty="0">
                <a:solidFill>
                  <a:srgbClr val="FFC1C1"/>
                </a:solidFill>
              </a:rPr>
              <a:t>z</a:t>
            </a:r>
            <a:r>
              <a:rPr lang="en-US" spc="-20" dirty="0">
                <a:solidFill>
                  <a:srgbClr val="FFFFFF">
                    <a:lumMod val="75000"/>
                  </a:srgbClr>
                </a:solidFill>
              </a:rPr>
              <a:t>,</a:t>
            </a:r>
            <a:r>
              <a:rPr lang="en-US" sz="2000" spc="-20" dirty="0">
                <a:solidFill>
                  <a:srgbClr val="FFFFFF">
                    <a:lumMod val="75000"/>
                  </a:srgb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0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rgbClr val="FFC1C1"/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q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rgbClr val="FFC1C1"/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: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;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\n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}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C1C1"/>
                </a:solidFill>
              </a:rPr>
              <a:t>/</a:t>
            </a:r>
            <a:r>
              <a:rPr lang="en-US" dirty="0" smtClean="0">
                <a:solidFill>
                  <a:srgbClr val="BFBFBF"/>
                </a:solidFill>
              </a:rPr>
              <a:t>,</a:t>
            </a:r>
            <a:r>
              <a:rPr lang="en-US" sz="2800" dirty="0" smtClean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i="1" dirty="0">
                <a:solidFill>
                  <a:srgbClr val="FFC1C1"/>
                </a:solidFill>
              </a:rPr>
              <a:t>a number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$</a:t>
            </a:r>
            <a:r>
              <a:rPr lang="en-US" dirty="0">
                <a:solidFill>
                  <a:srgbClr val="BFBFBF"/>
                </a:solidFill>
              </a:rPr>
              <a:t>,</a:t>
            </a:r>
            <a:r>
              <a:rPr lang="en-US" sz="2800" dirty="0">
                <a:solidFill>
                  <a:srgbClr val="BFBFBF"/>
                </a:solidFill>
              </a:rPr>
              <a:t> </a:t>
            </a:r>
            <a:r>
              <a:rPr lang="en-US" dirty="0" smtClean="0">
                <a:solidFill>
                  <a:srgbClr val="BFBFBF"/>
                </a:solidFill>
              </a:rPr>
              <a:t>“</a:t>
            </a:r>
            <a:r>
              <a:rPr lang="en-US" dirty="0" smtClean="0">
                <a:solidFill>
                  <a:srgbClr val="FFC1C1"/>
                </a:solidFill>
              </a:rPr>
              <a:t>,</a:t>
            </a:r>
            <a:r>
              <a:rPr lang="en-US" dirty="0" smtClean="0">
                <a:solidFill>
                  <a:srgbClr val="BFBFBF"/>
                </a:solidFill>
              </a:rPr>
              <a:t>”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Unusual</a:t>
            </a:r>
            <a:b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</a:br>
            <a:r>
              <a:rPr lang="en-US" sz="5400" b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Output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1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3177128" y="0"/>
            <a:ext cx="6075392" cy="7389440"/>
            <a:chOff x="1169288" y="0"/>
            <a:chExt cx="6075392" cy="738944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7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</a:t>
              </a: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88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</a:t>
              </a: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9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Arc 89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1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4" name="Arc 93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5" name="Arc 94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6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Arc 96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Arc 97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1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2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</a:t>
              </a: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 smtClean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3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smtClean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4" name="Arc 103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6" name="Arc 105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smtClean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</a:t>
              </a:r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3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4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</a:t>
              </a: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ubcommand is:</a:t>
              </a:r>
              <a:b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 smtClean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u="sng"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</a:t>
            </a:r>
            <a:r>
              <a:rPr lang="en-US" altLang="zh-TW" sz="1800" b="1" dirty="0">
                <a:solidFill>
                  <a:srgbClr val="FF0000"/>
                </a:solidFill>
              </a:rPr>
              <a:t>“As it’s being edited” means your substitutions change the pattern space.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sed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58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>
                <a:solidFill>
                  <a:srgbClr val="FF0000"/>
                </a:solidFill>
              </a:rPr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434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4341" name="Straight Arrow Connector 4"/>
          <p:cNvCxnSpPr>
            <a:cxnSpLocks noChangeShapeType="1"/>
          </p:cNvCxnSpPr>
          <p:nvPr/>
        </p:nvCxnSpPr>
        <p:spPr bwMode="auto">
          <a:xfrm flipH="1">
            <a:off x="2209800" y="4876800"/>
            <a:ext cx="304800" cy="1371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17138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5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08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724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616896" cy="1371600"/>
          </a:xfrm>
          <a:prstGeom prst="wedgeRectCallout">
            <a:avLst>
              <a:gd name="adj1" fmla="val -112078"/>
              <a:gd name="adj2" fmla="val -8222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693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31748" name="Rectangular Callout 3"/>
          <p:cNvSpPr>
            <a:spLocks noChangeArrowheads="1"/>
          </p:cNvSpPr>
          <p:nvPr/>
        </p:nvSpPr>
        <p:spPr bwMode="auto">
          <a:xfrm>
            <a:off x="4419600" y="3505200"/>
            <a:ext cx="4572000" cy="1371600"/>
          </a:xfrm>
          <a:prstGeom prst="wedgeRectCallout">
            <a:avLst>
              <a:gd name="adj1" fmla="val -123306"/>
              <a:gd name="adj2" fmla="val 1221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one time, and the reason was because there was no -n to stop it from printing.</a:t>
            </a:r>
          </a:p>
        </p:txBody>
      </p:sp>
    </p:spTree>
    <p:extLst>
      <p:ext uri="{BB962C8B-B14F-4D97-AF65-F5344CB8AC3E}">
        <p14:creationId xmlns:p14="http://schemas.microsoft.com/office/powerpoint/2010/main" val="19649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</a:t>
            </a:r>
            <a:r>
              <a:rPr lang="en-US" altLang="zh-TW" dirty="0">
                <a:solidFill>
                  <a:srgbClr val="FF0000"/>
                </a:solidFill>
              </a:rPr>
              <a:t>/p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136811"/>
              <a:gd name="adj2" fmla="val 135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</a:t>
            </a:r>
            <a:r>
              <a:rPr lang="en-US" altLang="zh-TW" sz="2800" dirty="0">
                <a:solidFill>
                  <a:srgbClr val="FF0000"/>
                </a:solidFill>
              </a:rPr>
              <a:t> 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4355976" y="3074276"/>
            <a:ext cx="2833100" cy="4987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5580112" y="2780928"/>
            <a:ext cx="180020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445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u="sng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Sed Works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subcommand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subcommand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Do the subcommand, possibly </a:t>
            </a:r>
            <a:r>
              <a:rPr lang="en-US" altLang="zh-TW" sz="2000" b="1" dirty="0">
                <a:solidFill>
                  <a:srgbClr val="FF0000"/>
                </a:solidFill>
              </a:rPr>
              <a:t>printing</a:t>
            </a:r>
            <a:r>
              <a:rPr lang="en-US" altLang="zh-TW" sz="2000" dirty="0"/>
              <a:t>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</a:t>
            </a:r>
            <a:r>
              <a:rPr lang="en-US" altLang="zh-TW" sz="2000" dirty="0">
                <a:solidFill>
                  <a:schemeClr val="bg1"/>
                </a:solidFill>
              </a:rPr>
              <a:t>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</a:t>
            </a:r>
            <a:r>
              <a:rPr lang="en-US" altLang="zh-TW" sz="2000" b="1" dirty="0">
                <a:solidFill>
                  <a:srgbClr val="00B050"/>
                </a:solidFill>
              </a:rPr>
              <a:t>Write</a:t>
            </a:r>
            <a:r>
              <a:rPr lang="en-US" altLang="zh-TW" sz="2000" dirty="0"/>
              <a:t>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2" name="Isosceles Triangle 1"/>
          <p:cNvSpPr/>
          <p:nvPr/>
        </p:nvSpPr>
        <p:spPr bwMode="auto">
          <a:xfrm rot="13688114">
            <a:off x="2793058" y="1885278"/>
            <a:ext cx="585255" cy="4850053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33797" name="Rectangular Callout 4"/>
          <p:cNvSpPr>
            <a:spLocks noChangeArrowheads="1"/>
          </p:cNvSpPr>
          <p:nvPr/>
        </p:nvSpPr>
        <p:spPr bwMode="auto">
          <a:xfrm>
            <a:off x="4693096" y="1916832"/>
            <a:ext cx="4055368" cy="1371600"/>
          </a:xfrm>
          <a:prstGeom prst="wedgeRectCallout">
            <a:avLst>
              <a:gd name="adj1" fmla="val -45064"/>
              <a:gd name="adj2" fmla="val 1066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twice: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Once because of </a:t>
            </a:r>
            <a:r>
              <a:rPr lang="en-US" altLang="zh-TW" sz="2800" dirty="0">
                <a:solidFill>
                  <a:srgbClr val="FF0000"/>
                </a:solidFill>
              </a:rPr>
              <a:t>the /p</a:t>
            </a:r>
            <a:r>
              <a:rPr lang="en-US" altLang="zh-TW" sz="2800" dirty="0">
                <a:solidFill>
                  <a:srgbClr val="000000"/>
                </a:solidFill>
              </a:rPr>
              <a:t> and Once because of</a:t>
            </a:r>
            <a:r>
              <a:rPr lang="en-US" altLang="zh-TW" sz="2800" dirty="0">
                <a:solidFill>
                  <a:srgbClr val="00B050"/>
                </a:solidFill>
              </a:rPr>
              <a:t> no -n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76406" y="2483642"/>
            <a:ext cx="80091" cy="734011"/>
            <a:chOff x="4810681" y="2855943"/>
            <a:chExt cx="80091" cy="51016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818764" y="2855943"/>
              <a:ext cx="72008" cy="35106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158206">
              <a:off x="4810681" y="2943502"/>
              <a:ext cx="72008" cy="42260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9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Consider: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34820" name="Rectangular Callout 3"/>
          <p:cNvSpPr>
            <a:spLocks noChangeArrowheads="1"/>
          </p:cNvSpPr>
          <p:nvPr/>
        </p:nvSpPr>
        <p:spPr bwMode="auto">
          <a:xfrm>
            <a:off x="2590800" y="3581400"/>
            <a:ext cx="2743200" cy="990600"/>
          </a:xfrm>
          <a:prstGeom prst="wedgeRectCallout">
            <a:avLst>
              <a:gd name="adj1" fmla="val -87435"/>
              <a:gd name="adj2" fmla="val 1796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It printed once, because of the /p</a:t>
            </a:r>
          </a:p>
        </p:txBody>
      </p:sp>
    </p:spTree>
    <p:extLst>
      <p:ext uri="{BB962C8B-B14F-4D97-AF65-F5344CB8AC3E}">
        <p14:creationId xmlns:p14="http://schemas.microsoft.com/office/powerpoint/2010/main" val="8135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3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868" name="Rectangular Callout 4"/>
          <p:cNvSpPr>
            <a:spLocks noChangeArrowheads="1"/>
          </p:cNvSpPr>
          <p:nvPr/>
        </p:nvSpPr>
        <p:spPr bwMode="auto">
          <a:xfrm>
            <a:off x="2667000" y="228600"/>
            <a:ext cx="6225480" cy="1828800"/>
          </a:xfrm>
          <a:prstGeom prst="wedgeRectCallout">
            <a:avLst>
              <a:gd name="adj1" fmla="val -68699"/>
              <a:gd name="adj2" fmla="val 1021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The pattern space was processed by each subcommand, in turn. Then, since there was no –n,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printed the exiting value of the string in the pattern space.</a:t>
            </a:r>
          </a:p>
        </p:txBody>
      </p:sp>
    </p:spTree>
    <p:extLst>
      <p:ext uri="{BB962C8B-B14F-4D97-AF65-F5344CB8AC3E}">
        <p14:creationId xmlns:p14="http://schemas.microsoft.com/office/powerpoint/2010/main" val="20496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multiple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948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>
                <a:solidFill>
                  <a:srgbClr val="FF0000"/>
                </a:solidFill>
              </a:rPr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536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5365" name="Straight Arrow Connector 4"/>
          <p:cNvCxnSpPr>
            <a:cxnSpLocks noChangeShapeType="1"/>
          </p:cNvCxnSpPr>
          <p:nvPr/>
        </p:nvCxnSpPr>
        <p:spPr bwMode="auto">
          <a:xfrm>
            <a:off x="4724400" y="5334000"/>
            <a:ext cx="228600" cy="914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400799" y="4876800"/>
            <a:ext cx="2500313" cy="1295400"/>
          </a:xfrm>
          <a:prstGeom prst="wedgeRoundRectCallout">
            <a:avLst>
              <a:gd name="adj1" fmla="val -90181"/>
              <a:gd name="adj2" fmla="val 584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TW" sz="2800" dirty="0">
                <a:solidFill>
                  <a:srgbClr val="000000"/>
                </a:solidFill>
              </a:rPr>
              <a:t>This time, we just substitute a string</a:t>
            </a:r>
          </a:p>
        </p:txBody>
      </p:sp>
      <p:sp>
        <p:nvSpPr>
          <p:cNvPr id="7" name="Rounded Rectangular Callout 7"/>
          <p:cNvSpPr>
            <a:spLocks noChangeArrowheads="1"/>
          </p:cNvSpPr>
          <p:nvPr/>
        </p:nvSpPr>
        <p:spPr bwMode="auto">
          <a:xfrm>
            <a:off x="0" y="5105400"/>
            <a:ext cx="1752600" cy="1066800"/>
          </a:xfrm>
          <a:prstGeom prst="wedgeRoundRectCallout">
            <a:avLst>
              <a:gd name="adj1" fmla="val 69449"/>
              <a:gd name="adj2" fmla="val 581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>
                <a:solidFill>
                  <a:srgbClr val="000000"/>
                </a:solidFill>
              </a:rPr>
              <a:t>“s” means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b="0" dirty="0">
                <a:solidFill>
                  <a:srgbClr val="000000"/>
                </a:solidFill>
              </a:rPr>
              <a:t>ubstitute</a:t>
            </a:r>
          </a:p>
        </p:txBody>
      </p:sp>
    </p:spTree>
    <p:extLst>
      <p:ext uri="{BB962C8B-B14F-4D97-AF65-F5344CB8AC3E}">
        <p14:creationId xmlns:p14="http://schemas.microsoft.com/office/powerpoint/2010/main" val="20564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  </a:t>
            </a:r>
          </a:p>
        </p:txBody>
      </p:sp>
      <p:cxnSp>
        <p:nvCxnSpPr>
          <p:cNvPr id="38917" name="Straight Arrow Connector 6"/>
          <p:cNvCxnSpPr>
            <a:cxnSpLocks noChangeShapeType="1"/>
          </p:cNvCxnSpPr>
          <p:nvPr/>
        </p:nvCxnSpPr>
        <p:spPr bwMode="auto">
          <a:xfrm rot="5400000">
            <a:off x="-609600" y="1981200"/>
            <a:ext cx="3733800" cy="5334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8" name="Straight Arrow Connector 7"/>
          <p:cNvCxnSpPr>
            <a:cxnSpLocks noChangeShapeType="1"/>
          </p:cNvCxnSpPr>
          <p:nvPr/>
        </p:nvCxnSpPr>
        <p:spPr bwMode="auto">
          <a:xfrm rot="16200000" flipH="1">
            <a:off x="3810000" y="1676400"/>
            <a:ext cx="2971800" cy="685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8919" name="Straight Arrow Connector 10"/>
          <p:cNvCxnSpPr>
            <a:cxnSpLocks noChangeShapeType="1"/>
          </p:cNvCxnSpPr>
          <p:nvPr/>
        </p:nvCxnSpPr>
        <p:spPr bwMode="auto">
          <a:xfrm flipH="1">
            <a:off x="4411365" y="381000"/>
            <a:ext cx="3208635" cy="31242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1856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9940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>
                <a:solidFill>
                  <a:srgbClr val="000000"/>
                </a:solidFill>
              </a:rPr>
              <a:t>But wait! The two outputs are different!</a:t>
            </a:r>
          </a:p>
        </p:txBody>
      </p:sp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rot="5400000">
            <a:off x="1371600" y="1143000"/>
            <a:ext cx="3352800" cy="28956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rot="5400000">
            <a:off x="1066800" y="1371600"/>
            <a:ext cx="3886200" cy="2971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811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964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</p:txBody>
      </p:sp>
      <p:cxnSp>
        <p:nvCxnSpPr>
          <p:cNvPr id="40965" name="Straight Arrow Connector 6"/>
          <p:cNvCxnSpPr>
            <a:cxnSpLocks noChangeShapeType="1"/>
          </p:cNvCxnSpPr>
          <p:nvPr/>
        </p:nvCxnSpPr>
        <p:spPr bwMode="auto">
          <a:xfrm rot="10800000" flipV="1">
            <a:off x="1600200" y="3733800"/>
            <a:ext cx="3886200" cy="5334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0966" name="Straight Arrow Connector 8"/>
          <p:cNvCxnSpPr>
            <a:cxnSpLocks noChangeShapeType="1"/>
          </p:cNvCxnSpPr>
          <p:nvPr/>
        </p:nvCxnSpPr>
        <p:spPr bwMode="auto">
          <a:xfrm flipH="1">
            <a:off x="5715000" y="1844824"/>
            <a:ext cx="1233264" cy="1660376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201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Printing straight to STDOUT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1988" name="Rectangular Callout 4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wedgeRectCallout">
            <a:avLst>
              <a:gd name="adj1" fmla="val -30657"/>
              <a:gd name="adj2" fmla="val 492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two prints are from:  having a /p and not having a -n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wait! The two outputs are different!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This is because /p puts its result immediately to STDOUT. So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1st output line is from the 1st subcommand’s /p. Since this output happens before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runs, that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has no chance to change the output. </a:t>
            </a: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But it does get to run on the pattern space, hence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print.</a:t>
            </a:r>
          </a:p>
        </p:txBody>
      </p:sp>
      <p:cxnSp>
        <p:nvCxnSpPr>
          <p:cNvPr id="41989" name="Straight Arrow Connector 6"/>
          <p:cNvCxnSpPr>
            <a:cxnSpLocks noChangeShapeType="1"/>
          </p:cNvCxnSpPr>
          <p:nvPr/>
        </p:nvCxnSpPr>
        <p:spPr bwMode="auto">
          <a:xfrm rot="16200000" flipH="1">
            <a:off x="5410200" y="3124200"/>
            <a:ext cx="457200" cy="3048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1990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1524000" y="3810000"/>
            <a:ext cx="4800600" cy="8382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1991" name="Straight Arrow Connector 13"/>
          <p:cNvCxnSpPr>
            <a:cxnSpLocks noChangeShapeType="1"/>
          </p:cNvCxnSpPr>
          <p:nvPr/>
        </p:nvCxnSpPr>
        <p:spPr bwMode="auto">
          <a:xfrm rot="10800000" flipV="1">
            <a:off x="6629400" y="3124200"/>
            <a:ext cx="1219200" cy="38100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7646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3012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BBE0E3"/>
                </a:solidFill>
              </a:rPr>
              <a:t>sed</a:t>
            </a:r>
            <a:r>
              <a:rPr lang="en-US" altLang="zh-TW" sz="2800" dirty="0">
                <a:solidFill>
                  <a:srgbClr val="BBE0E3"/>
                </a:solidFill>
              </a:rPr>
              <a:t> not to print the pattern space at the end. So the 2</a:t>
            </a:r>
            <a:r>
              <a:rPr lang="en-US" altLang="zh-TW" sz="2800" baseline="30000" dirty="0">
                <a:solidFill>
                  <a:srgbClr val="BBE0E3"/>
                </a:solidFill>
              </a:rPr>
              <a:t>nd</a:t>
            </a:r>
            <a:r>
              <a:rPr lang="en-US" altLang="zh-TW" sz="2800" dirty="0">
                <a:solidFill>
                  <a:srgbClr val="BBE0E3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3013" name="Straight Arrow Connector 7"/>
          <p:cNvCxnSpPr>
            <a:cxnSpLocks noChangeShapeType="1"/>
          </p:cNvCxnSpPr>
          <p:nvPr/>
        </p:nvCxnSpPr>
        <p:spPr bwMode="auto">
          <a:xfrm>
            <a:off x="6911975" y="947738"/>
            <a:ext cx="76200" cy="4244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3014" name="Straight Arrow Connector 10"/>
          <p:cNvCxnSpPr>
            <a:cxnSpLocks noChangeShapeType="1"/>
          </p:cNvCxnSpPr>
          <p:nvPr/>
        </p:nvCxnSpPr>
        <p:spPr bwMode="auto">
          <a:xfrm flipH="1">
            <a:off x="914400" y="5595938"/>
            <a:ext cx="5900738" cy="728662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9524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4036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BBE0E3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BBE0E3"/>
                </a:solidFill>
              </a:rPr>
              <a:t>st</a:t>
            </a:r>
            <a:r>
              <a:rPr lang="en-US" altLang="zh-TW" sz="2800" dirty="0">
                <a:solidFill>
                  <a:srgbClr val="BBE0E3"/>
                </a:solidFill>
              </a:rPr>
              <a:t> command.</a:t>
            </a:r>
          </a:p>
        </p:txBody>
      </p:sp>
      <p:cxnSp>
        <p:nvCxnSpPr>
          <p:cNvPr id="44037" name="Straight Arrow Connector 7"/>
          <p:cNvCxnSpPr>
            <a:cxnSpLocks noChangeShapeType="1"/>
          </p:cNvCxnSpPr>
          <p:nvPr/>
        </p:nvCxnSpPr>
        <p:spPr bwMode="auto">
          <a:xfrm flipH="1">
            <a:off x="4495800" y="1470025"/>
            <a:ext cx="773113" cy="3863975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4038" name="Straight Arrow Connector 7"/>
          <p:cNvCxnSpPr>
            <a:cxnSpLocks noChangeShapeType="1"/>
          </p:cNvCxnSpPr>
          <p:nvPr/>
        </p:nvCxnSpPr>
        <p:spPr bwMode="auto">
          <a:xfrm>
            <a:off x="5982295" y="2317750"/>
            <a:ext cx="1542033" cy="3016250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446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Now let’s use /p with subcommands: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’s/B/b/; s/C/c/’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's/B/b/p; s/C/c/'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s/C/c/'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5060" name="Rectangular Callout 4"/>
          <p:cNvSpPr>
            <a:spLocks noChangeArrowheads="1"/>
          </p:cNvSpPr>
          <p:nvPr/>
        </p:nvSpPr>
        <p:spPr bwMode="auto">
          <a:xfrm>
            <a:off x="1219200" y="457200"/>
            <a:ext cx="7924800" cy="3124200"/>
          </a:xfrm>
          <a:prstGeom prst="wedgeRectCallout">
            <a:avLst>
              <a:gd name="adj1" fmla="val -24102"/>
              <a:gd name="adj2" fmla="val 492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Q: Where did the output from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go?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A: Well, we told </a:t>
            </a:r>
            <a:r>
              <a:rPr lang="en-US" altLang="zh-TW" sz="2800" dirty="0" err="1">
                <a:solidFill>
                  <a:srgbClr val="000000"/>
                </a:solidFill>
              </a:rPr>
              <a:t>sed</a:t>
            </a:r>
            <a:r>
              <a:rPr lang="en-US" altLang="zh-TW" sz="2800" dirty="0">
                <a:solidFill>
                  <a:srgbClr val="000000"/>
                </a:solidFill>
              </a:rPr>
              <a:t> not to print the pattern space at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the end. So the 2</a:t>
            </a:r>
            <a:r>
              <a:rPr lang="en-US" altLang="zh-TW" sz="2800" baseline="30000" dirty="0">
                <a:solidFill>
                  <a:srgbClr val="000000"/>
                </a:solidFill>
              </a:rPr>
              <a:t>nd</a:t>
            </a:r>
            <a:r>
              <a:rPr lang="en-US" altLang="zh-TW" sz="2800" dirty="0">
                <a:solidFill>
                  <a:srgbClr val="000000"/>
                </a:solidFill>
              </a:rPr>
              <a:t> subcommand  modified the pattern space, but it was useless.</a:t>
            </a:r>
          </a:p>
          <a:p>
            <a:pPr marL="457200" indent="-457200">
              <a:spcAft>
                <a:spcPts val="1200"/>
              </a:spcAft>
            </a:pPr>
            <a:r>
              <a:rPr lang="en-US" altLang="zh-TW" sz="2800" dirty="0">
                <a:solidFill>
                  <a:srgbClr val="000000"/>
                </a:solidFill>
              </a:rPr>
              <a:t>The only output is from the /p, and this only used the 1</a:t>
            </a:r>
            <a:r>
              <a:rPr lang="en-US" altLang="zh-TW" sz="2800" baseline="30000" dirty="0">
                <a:solidFill>
                  <a:srgbClr val="000000"/>
                </a:solidFill>
              </a:rPr>
              <a:t>st</a:t>
            </a:r>
            <a:r>
              <a:rPr lang="en-US" altLang="zh-TW" sz="2800" dirty="0">
                <a:solidFill>
                  <a:srgbClr val="000000"/>
                </a:solidFill>
              </a:rPr>
              <a:t> command.</a:t>
            </a: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5376863" y="2928938"/>
            <a:ext cx="707305" cy="2328862"/>
          </a:xfrm>
          <a:prstGeom prst="straightConnector1">
            <a:avLst/>
          </a:prstGeom>
          <a:noFill/>
          <a:ln w="57150" algn="ctr">
            <a:solidFill>
              <a:schemeClr val="accent2"/>
            </a:solidFill>
            <a:round/>
            <a:headEnd/>
            <a:tailEnd type="arrow" w="med" len="med"/>
          </a:ln>
        </p:spPr>
      </p:cxnSp>
      <p:cxnSp>
        <p:nvCxnSpPr>
          <p:cNvPr id="45062" name="Straight Arrow Connector 8"/>
          <p:cNvCxnSpPr>
            <a:cxnSpLocks noChangeShapeType="1"/>
          </p:cNvCxnSpPr>
          <p:nvPr/>
        </p:nvCxnSpPr>
        <p:spPr bwMode="auto">
          <a:xfrm flipH="1">
            <a:off x="1600200" y="5562600"/>
            <a:ext cx="4343400" cy="41275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2957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Printing straight to STDOUT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Of course a /p at the end undoes a -n: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 dirty="0"/>
              <a:t>And you can print multiple places: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's/B/b/p; s/C/c/p'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6084" name="Straight Arrow Connector 5"/>
          <p:cNvCxnSpPr>
            <a:cxnSpLocks noChangeShapeType="1"/>
          </p:cNvCxnSpPr>
          <p:nvPr/>
        </p:nvCxnSpPr>
        <p:spPr bwMode="auto">
          <a:xfrm rot="10800000" flipV="1">
            <a:off x="1509713" y="4495800"/>
            <a:ext cx="4052887" cy="366713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6085" name="Straight Arrow Connector 9"/>
          <p:cNvCxnSpPr>
            <a:cxnSpLocks noChangeShapeType="1"/>
          </p:cNvCxnSpPr>
          <p:nvPr/>
        </p:nvCxnSpPr>
        <p:spPr bwMode="auto">
          <a:xfrm rot="10800000" flipV="1">
            <a:off x="1497013" y="4572000"/>
            <a:ext cx="5589587" cy="7620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465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cxnSp>
        <p:nvCxnSpPr>
          <p:cNvPr id="47108" name="Straight Arrow Connector 5"/>
          <p:cNvCxnSpPr>
            <a:cxnSpLocks noChangeShapeType="1"/>
          </p:cNvCxnSpPr>
          <p:nvPr/>
        </p:nvCxnSpPr>
        <p:spPr bwMode="auto">
          <a:xfrm flipV="1">
            <a:off x="4267200" y="19812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  <p:cxnSp>
        <p:nvCxnSpPr>
          <p:cNvPr id="47109" name="Straight Arrow Connector 11"/>
          <p:cNvCxnSpPr>
            <a:cxnSpLocks noChangeShapeType="1"/>
          </p:cNvCxnSpPr>
          <p:nvPr/>
        </p:nvCxnSpPr>
        <p:spPr bwMode="auto">
          <a:xfrm flipV="1">
            <a:off x="5791200" y="2057400"/>
            <a:ext cx="457200" cy="304800"/>
          </a:xfrm>
          <a:prstGeom prst="straightConnector1">
            <a:avLst/>
          </a:prstGeom>
          <a:noFill/>
          <a:ln w="57150" algn="ctr">
            <a:solidFill>
              <a:srgbClr val="CC6600"/>
            </a:solidFill>
            <a:prstDash val="sysDot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7472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8678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6248400" y="4876800"/>
            <a:ext cx="1828800" cy="1066800"/>
          </a:xfrm>
          <a:prstGeom prst="wedgeRoundRectCallout">
            <a:avLst>
              <a:gd name="adj1" fmla="val -59583"/>
              <a:gd name="adj2" fmla="val 830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“g” means </a:t>
            </a:r>
          </a:p>
          <a:p>
            <a:r>
              <a:rPr lang="en-US" altLang="zh-TW" sz="3000" b="0" dirty="0">
                <a:solidFill>
                  <a:srgbClr val="FF0000"/>
                </a:solidFill>
              </a:rPr>
              <a:t> </a:t>
            </a:r>
            <a:r>
              <a:rPr lang="en-US" altLang="zh-TW" sz="3000" dirty="0">
                <a:solidFill>
                  <a:srgbClr val="FF0000"/>
                </a:solidFill>
              </a:rPr>
              <a:t>g</a:t>
            </a:r>
            <a:r>
              <a:rPr lang="en-US" altLang="zh-TW" sz="3000" b="0" dirty="0">
                <a:solidFill>
                  <a:srgbClr val="000000"/>
                </a:solidFill>
              </a:rPr>
              <a:t>lobal</a:t>
            </a:r>
          </a:p>
        </p:txBody>
      </p:sp>
      <p:sp>
        <p:nvSpPr>
          <p:cNvPr id="10" name="Rounded Rectangular Callout 7"/>
          <p:cNvSpPr>
            <a:spLocks noChangeArrowheads="1"/>
          </p:cNvSpPr>
          <p:nvPr/>
        </p:nvSpPr>
        <p:spPr bwMode="auto">
          <a:xfrm>
            <a:off x="3352800" y="2514600"/>
            <a:ext cx="3883496" cy="1524000"/>
          </a:xfrm>
          <a:prstGeom prst="wedgeRoundRectCallout">
            <a:avLst>
              <a:gd name="adj1" fmla="val 39826"/>
              <a:gd name="adj2" fmla="val 107863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3000" b="0" dirty="0">
                <a:solidFill>
                  <a:srgbClr val="000000"/>
                </a:solidFill>
              </a:rPr>
              <a:t>And “global” means that </a:t>
            </a:r>
            <a:r>
              <a:rPr lang="en-US" altLang="zh-TW" sz="3000" u="sng" dirty="0">
                <a:solidFill>
                  <a:srgbClr val="7030A0"/>
                </a:solidFill>
              </a:rPr>
              <a:t>every</a:t>
            </a:r>
            <a:r>
              <a:rPr lang="en-US" altLang="zh-TW" sz="3000" dirty="0">
                <a:solidFill>
                  <a:srgbClr val="7030A0"/>
                </a:solidFill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</a:rPr>
              <a:t>match to “ruining” will become “running.”</a:t>
            </a:r>
          </a:p>
        </p:txBody>
      </p:sp>
      <p:sp>
        <p:nvSpPr>
          <p:cNvPr id="11" name="Rounded Rectangular Callout 7"/>
          <p:cNvSpPr>
            <a:spLocks noChangeArrowheads="1"/>
          </p:cNvSpPr>
          <p:nvPr/>
        </p:nvSpPr>
        <p:spPr bwMode="auto">
          <a:xfrm>
            <a:off x="251520" y="808037"/>
            <a:ext cx="3240360" cy="1630363"/>
          </a:xfrm>
          <a:prstGeom prst="wedgeRoundRectCallout">
            <a:avLst>
              <a:gd name="adj1" fmla="val 65222"/>
              <a:gd name="adj2" fmla="val 100903"/>
              <a:gd name="adj3" fmla="val 16667"/>
            </a:avLst>
          </a:prstGeom>
          <a:solidFill>
            <a:srgbClr val="E19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>
                <a:solidFill>
                  <a:srgbClr val="000000"/>
                </a:solidFill>
              </a:rPr>
              <a:t>But, </a:t>
            </a:r>
            <a:r>
              <a:rPr lang="en-US" altLang="zh-TW" sz="3000" dirty="0">
                <a:solidFill>
                  <a:srgbClr val="FFFFFF"/>
                </a:solidFill>
              </a:rPr>
              <a:t>without</a:t>
            </a:r>
            <a:r>
              <a:rPr lang="en-US" altLang="zh-TW" sz="3000" b="0" dirty="0">
                <a:solidFill>
                  <a:srgbClr val="000000"/>
                </a:solidFill>
              </a:rPr>
              <a:t> the “g,”</a:t>
            </a:r>
            <a:br>
              <a:rPr lang="en-US" altLang="zh-TW" sz="3000" b="0" dirty="0">
                <a:solidFill>
                  <a:srgbClr val="000000"/>
                </a:solidFill>
              </a:rPr>
            </a:br>
            <a:r>
              <a:rPr lang="en-US" altLang="zh-TW" sz="3000" b="0" dirty="0">
                <a:solidFill>
                  <a:srgbClr val="000000"/>
                </a:solidFill>
              </a:rPr>
              <a:t>it would only have replaced the </a:t>
            </a:r>
            <a:r>
              <a:rPr lang="en-US" altLang="zh-TW" sz="3000" dirty="0">
                <a:solidFill>
                  <a:srgbClr val="FFFFFF"/>
                </a:solidFill>
              </a:rPr>
              <a:t>first</a:t>
            </a:r>
            <a:r>
              <a:rPr lang="en-US" altLang="zh-TW" sz="3000" b="0" dirty="0">
                <a:solidFill>
                  <a:srgbClr val="000000"/>
                </a:solidFill>
              </a:rPr>
              <a:t> match on </a:t>
            </a:r>
            <a:r>
              <a:rPr lang="en-US" altLang="zh-TW" sz="3000" dirty="0">
                <a:solidFill>
                  <a:srgbClr val="FFFFFF"/>
                </a:solidFill>
              </a:rPr>
              <a:t>each</a:t>
            </a:r>
            <a:r>
              <a:rPr lang="en-US" altLang="zh-TW" sz="3000" b="0" dirty="0">
                <a:solidFill>
                  <a:srgbClr val="000000"/>
                </a:solidFill>
              </a:rPr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9306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>
                <a:solidFill>
                  <a:schemeClr val="accent2"/>
                </a:solidFill>
              </a:rPr>
              <a:t>st</a:t>
            </a:r>
            <a:r>
              <a:rPr lang="en-US" altLang="zh-TW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>
                <a:solidFill>
                  <a:schemeClr val="accent2"/>
                </a:solidFill>
              </a:rPr>
              <a:t>nd</a:t>
            </a:r>
            <a:r>
              <a:rPr lang="en-US" altLang="zh-TW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's/B/b/p; p; s/C/c/p'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029816"/>
          </a:xfrm>
          <a:prstGeom prst="wedgeRectCallout">
            <a:avLst>
              <a:gd name="adj1" fmla="val 20211"/>
              <a:gd name="adj2" fmla="val -1567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Well look at that! A </a:t>
            </a:r>
            <a:r>
              <a:rPr lang="en-US" altLang="zh-TW" sz="2800" dirty="0" smtClean="0">
                <a:solidFill>
                  <a:srgbClr val="000000"/>
                </a:solidFill>
              </a:rPr>
              <a:t>‘p’ </a:t>
            </a:r>
            <a:r>
              <a:rPr lang="en-US" altLang="zh-TW" sz="2800" dirty="0">
                <a:solidFill>
                  <a:srgbClr val="000000"/>
                </a:solidFill>
              </a:rPr>
              <a:t>does not need to go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in a /p. It can be a subcommand all by itself.</a:t>
            </a:r>
          </a:p>
        </p:txBody>
      </p:sp>
    </p:spTree>
    <p:extLst>
      <p:ext uri="{BB962C8B-B14F-4D97-AF65-F5344CB8AC3E}">
        <p14:creationId xmlns:p14="http://schemas.microsoft.com/office/powerpoint/2010/main" val="2003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sed</a:t>
            </a:r>
            <a:r>
              <a:rPr lang="en-US" altLang="zh-TW" dirty="0"/>
              <a:t> -n '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/B/b/p;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; s/C/c/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/>
              <a:t>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 b </a:t>
            </a:r>
            <a:r>
              <a:rPr lang="en-US" altLang="zh-TW" sz="1300" dirty="0"/>
              <a:t> </a:t>
            </a: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%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49156" name="Rectangular Callout 8"/>
          <p:cNvSpPr>
            <a:spLocks noChangeArrowheads="1"/>
          </p:cNvSpPr>
          <p:nvPr/>
        </p:nvSpPr>
        <p:spPr bwMode="auto">
          <a:xfrm>
            <a:off x="2131640" y="4343400"/>
            <a:ext cx="6400800" cy="1828800"/>
          </a:xfrm>
          <a:prstGeom prst="wedgeRectCallout">
            <a:avLst>
              <a:gd name="adj1" fmla="val 20210"/>
              <a:gd name="adj2" fmla="val -1103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4299A0"/>
                </a:solidFill>
              </a:rPr>
              <a:t>Well look at that! A </a:t>
            </a:r>
            <a:r>
              <a:rPr lang="en-US" altLang="zh-TW" sz="2800" dirty="0" smtClean="0">
                <a:solidFill>
                  <a:srgbClr val="4299A0"/>
                </a:solidFill>
              </a:rPr>
              <a:t>‘p’ </a:t>
            </a:r>
            <a:r>
              <a:rPr lang="en-US" altLang="zh-TW" sz="2800" dirty="0">
                <a:solidFill>
                  <a:srgbClr val="4299A0"/>
                </a:solidFill>
              </a:rPr>
              <a:t>does not need to go</a:t>
            </a:r>
            <a:br>
              <a:rPr lang="en-US" altLang="zh-TW" sz="2800" dirty="0">
                <a:solidFill>
                  <a:srgbClr val="4299A0"/>
                </a:solidFill>
              </a:rPr>
            </a:br>
            <a:r>
              <a:rPr lang="en-US" altLang="zh-TW" sz="2800" dirty="0">
                <a:solidFill>
                  <a:srgbClr val="4299A0"/>
                </a:solidFill>
              </a:rPr>
              <a:t>in a /p. It can be a subcommand all by itself.</a:t>
            </a:r>
          </a:p>
          <a:p>
            <a:r>
              <a:rPr lang="en-US" altLang="zh-TW" sz="2800" dirty="0">
                <a:solidFill>
                  <a:srgbClr val="000000"/>
                </a:solidFill>
              </a:rPr>
              <a:t>(Actually, there are a number of useful commands besides the </a:t>
            </a: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>
                <a:solidFill>
                  <a:srgbClr val="000000"/>
                </a:solidFill>
              </a:rPr>
              <a:t> and the </a:t>
            </a: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>
                <a:solidFill>
                  <a:srgbClr val="00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4227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accent2"/>
                </a:solidFill>
              </a:rPr>
              <a:t>What if you wanted to print the 1</a:t>
            </a:r>
            <a:r>
              <a:rPr lang="en-US" altLang="zh-TW" baseline="30000" dirty="0">
                <a:solidFill>
                  <a:schemeClr val="accent2"/>
                </a:solidFill>
              </a:rPr>
              <a:t>st</a:t>
            </a:r>
            <a:r>
              <a:rPr lang="en-US" altLang="zh-TW" dirty="0">
                <a:solidFill>
                  <a:schemeClr val="accent2"/>
                </a:solidFill>
              </a:rPr>
              <a:t> output twice, and 2</a:t>
            </a:r>
            <a:r>
              <a:rPr lang="en-US" altLang="zh-TW" baseline="30000" dirty="0">
                <a:solidFill>
                  <a:schemeClr val="accent2"/>
                </a:solidFill>
              </a:rPr>
              <a:t>nd</a:t>
            </a:r>
            <a:r>
              <a:rPr lang="en-US" altLang="zh-TW" dirty="0">
                <a:solidFill>
                  <a:schemeClr val="accent2"/>
                </a:solidFill>
              </a:rPr>
              <a:t> output once?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% echo "A B C" |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-n 's/B/b/pp; s/C/c/p'</a:t>
            </a:r>
          </a:p>
          <a:p>
            <a:pPr eaLnBrk="1" hangingPunct="1">
              <a:buFontTx/>
              <a:buNone/>
            </a:pP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: -e expression #1, char 8: multiple 'p' …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85729"/>
            <a:ext cx="8372061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105120" y="0"/>
            <a:ext cx="6075392" cy="7389440"/>
            <a:chOff x="1169288" y="0"/>
            <a:chExt cx="6075392" cy="738944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1169288" y="0"/>
              <a:ext cx="5995000" cy="688086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4" name="矩形 4"/>
            <p:cNvSpPr/>
            <p:nvPr/>
          </p:nvSpPr>
          <p:spPr bwMode="auto">
            <a:xfrm>
              <a:off x="5076056" y="3734085"/>
              <a:ext cx="889108" cy="5040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56" name="矩形 4"/>
            <p:cNvSpPr/>
            <p:nvPr/>
          </p:nvSpPr>
          <p:spPr bwMode="auto">
            <a:xfrm>
              <a:off x="4211960" y="2215984"/>
              <a:ext cx="889108" cy="50405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9144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pattern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TW" b="0" i="1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space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pic>
          <p:nvPicPr>
            <p:cNvPr id="87" name="Picture 6" descr="C:\Users\user\AppData\Local\Microsoft\Windows\INetCache\IE\SFQB9J1A\computer-monitor-isolated-113001152897GC[1]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430"/>
            <a:stretch/>
          </p:blipFill>
          <p:spPr bwMode="auto">
            <a:xfrm>
              <a:off x="1567978" y="2737528"/>
              <a:ext cx="2211934" cy="203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rc 87"/>
            <p:cNvSpPr>
              <a:spLocks noChangeAspect="1"/>
            </p:cNvSpPr>
            <p:nvPr/>
          </p:nvSpPr>
          <p:spPr bwMode="auto">
            <a:xfrm>
              <a:off x="1259632" y="188205"/>
              <a:ext cx="4752528" cy="6629329"/>
            </a:xfrm>
            <a:prstGeom prst="arc">
              <a:avLst>
                <a:gd name="adj1" fmla="val 5367113"/>
                <a:gd name="adj2" fmla="val 16170901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89" name="直線單箭頭接點 9"/>
            <p:cNvCxnSpPr/>
            <p:nvPr/>
          </p:nvCxnSpPr>
          <p:spPr bwMode="auto">
            <a:xfrm>
              <a:off x="5076055" y="3152088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矩形 4"/>
            <p:cNvSpPr/>
            <p:nvPr/>
          </p:nvSpPr>
          <p:spPr bwMode="auto">
            <a:xfrm>
              <a:off x="4860032" y="4393712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1" name="矩形 4"/>
            <p:cNvSpPr/>
            <p:nvPr/>
          </p:nvSpPr>
          <p:spPr bwMode="auto">
            <a:xfrm>
              <a:off x="4788024" y="5744376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2" name="Arc 91"/>
            <p:cNvSpPr/>
            <p:nvPr/>
          </p:nvSpPr>
          <p:spPr bwMode="auto">
            <a:xfrm rot="21390399" flipH="1">
              <a:off x="5166212" y="2129026"/>
              <a:ext cx="1309134" cy="2966256"/>
            </a:xfrm>
            <a:prstGeom prst="arc">
              <a:avLst>
                <a:gd name="adj1" fmla="val 5263874"/>
                <a:gd name="adj2" fmla="val 1430869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3" name="Arc 92"/>
            <p:cNvSpPr/>
            <p:nvPr/>
          </p:nvSpPr>
          <p:spPr bwMode="auto">
            <a:xfrm rot="18828127">
              <a:off x="2113816" y="2428866"/>
              <a:ext cx="3642672" cy="2124809"/>
            </a:xfrm>
            <a:prstGeom prst="arc">
              <a:avLst>
                <a:gd name="adj1" fmla="val 3595897"/>
                <a:gd name="adj2" fmla="val 1209840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94" name="直線單箭頭接點 9"/>
            <p:cNvCxnSpPr/>
            <p:nvPr/>
          </p:nvCxnSpPr>
          <p:spPr bwMode="auto">
            <a:xfrm>
              <a:off x="5076055" y="6596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Arc 94"/>
            <p:cNvSpPr>
              <a:spLocks noChangeAspect="1"/>
            </p:cNvSpPr>
            <p:nvPr/>
          </p:nvSpPr>
          <p:spPr bwMode="auto">
            <a:xfrm flipV="1">
              <a:off x="2987511" y="188204"/>
              <a:ext cx="2091695" cy="1523724"/>
            </a:xfrm>
            <a:prstGeom prst="arc">
              <a:avLst>
                <a:gd name="adj1" fmla="val 31850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6" name="Arc 95"/>
            <p:cNvSpPr/>
            <p:nvPr/>
          </p:nvSpPr>
          <p:spPr bwMode="auto">
            <a:xfrm rot="18828127">
              <a:off x="1386344" y="1763009"/>
              <a:ext cx="7100619" cy="4152243"/>
            </a:xfrm>
            <a:prstGeom prst="arc">
              <a:avLst>
                <a:gd name="adj1" fmla="val 10779597"/>
                <a:gd name="adj2" fmla="val 13128174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7" name="矩形 4"/>
            <p:cNvSpPr/>
            <p:nvPr/>
          </p:nvSpPr>
          <p:spPr bwMode="auto">
            <a:xfrm>
              <a:off x="5508104" y="45922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8" name="矩形 4"/>
            <p:cNvSpPr/>
            <p:nvPr/>
          </p:nvSpPr>
          <p:spPr bwMode="auto">
            <a:xfrm>
              <a:off x="5652120" y="99184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N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99" name="矩形 4"/>
            <p:cNvSpPr/>
            <p:nvPr/>
          </p:nvSpPr>
          <p:spPr bwMode="auto">
            <a:xfrm>
              <a:off x="4499992" y="1711928"/>
              <a:ext cx="864096" cy="64807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4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Y</a:t>
              </a:r>
              <a:endParaRPr lang="zh-TW" altLang="en-US" sz="240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0" name="矩形 4"/>
            <p:cNvSpPr/>
            <p:nvPr/>
          </p:nvSpPr>
          <p:spPr bwMode="auto">
            <a:xfrm>
              <a:off x="4283968" y="2809536"/>
              <a:ext cx="1584175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execute next </a:t>
              </a: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command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TW" sz="2000" b="0" dirty="0">
                  <a:solidFill>
                    <a:srgbClr val="FF0000"/>
                  </a:solidFill>
                  <a:ea typeface="新細明體" charset="-120"/>
                  <a:cs typeface="+mn-cs"/>
                </a:rPr>
                <a:t>(&amp; maybe print)</a:t>
              </a:r>
              <a:endParaRPr lang="zh-TW" altLang="en-US" sz="2000" b="0" dirty="0">
                <a:solidFill>
                  <a:srgbClr val="FF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1" name="菱形 1"/>
            <p:cNvSpPr>
              <a:spLocks noChangeAspect="1"/>
            </p:cNvSpPr>
            <p:nvPr/>
          </p:nvSpPr>
          <p:spPr bwMode="auto">
            <a:xfrm>
              <a:off x="4283920" y="4303734"/>
              <a:ext cx="1584224" cy="1584048"/>
            </a:xfrm>
            <a:prstGeom prst="diamon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more 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 err="1">
                  <a:solidFill>
                    <a:srgbClr val="000000"/>
                  </a:solidFill>
                  <a:ea typeface="新細明體" charset="-120"/>
                  <a:cs typeface="+mn-cs"/>
                </a:rPr>
                <a:t>sed</a:t>
              </a: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 sub-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commands</a:t>
              </a:r>
              <a:b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</a:br>
              <a:r>
                <a:rPr lang="en-US" altLang="zh-TW" sz="2000" b="0" dirty="0">
                  <a:solidFill>
                    <a:srgbClr val="000000"/>
                  </a:solidFill>
                  <a:ea typeface="新細明體" charset="-120"/>
                  <a:cs typeface="+mn-cs"/>
                </a:rPr>
                <a:t>?</a:t>
              </a:r>
              <a:endParaRPr lang="zh-TW" altLang="en-US" sz="2000" b="0" dirty="0">
                <a:solidFill>
                  <a:srgbClr val="000000"/>
                </a:solidFill>
                <a:ea typeface="新細明體" charset="-120"/>
                <a:cs typeface="+mn-cs"/>
              </a:endParaRPr>
            </a:p>
          </p:txBody>
        </p:sp>
        <p:sp>
          <p:nvSpPr>
            <p:cNvPr id="102" name="Arc 101"/>
            <p:cNvSpPr/>
            <p:nvPr/>
          </p:nvSpPr>
          <p:spPr bwMode="auto">
            <a:xfrm rot="20792800" flipH="1">
              <a:off x="5095795" y="1974966"/>
              <a:ext cx="1276984" cy="2151968"/>
            </a:xfrm>
            <a:prstGeom prst="arc">
              <a:avLst>
                <a:gd name="adj1" fmla="val 11786434"/>
                <a:gd name="adj2" fmla="val 18666736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3" name="直線單箭頭接點 9"/>
            <p:cNvCxnSpPr/>
            <p:nvPr/>
          </p:nvCxnSpPr>
          <p:spPr bwMode="auto">
            <a:xfrm>
              <a:off x="5076055" y="1639792"/>
              <a:ext cx="1" cy="11522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Arc 103"/>
            <p:cNvSpPr>
              <a:spLocks noChangeAspect="1"/>
            </p:cNvSpPr>
            <p:nvPr/>
          </p:nvSpPr>
          <p:spPr bwMode="auto">
            <a:xfrm>
              <a:off x="2195736" y="4717747"/>
              <a:ext cx="2886071" cy="2099787"/>
            </a:xfrm>
            <a:prstGeom prst="arc">
              <a:avLst>
                <a:gd name="adj1" fmla="val 218056"/>
                <a:gd name="adj2" fmla="val 5488212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cxnSp>
          <p:nvCxnSpPr>
            <p:cNvPr id="105" name="直線單箭頭接點 3"/>
            <p:cNvCxnSpPr>
              <a:cxnSpLocks/>
            </p:cNvCxnSpPr>
            <p:nvPr/>
          </p:nvCxnSpPr>
          <p:spPr bwMode="auto">
            <a:xfrm>
              <a:off x="5004048" y="1495904"/>
              <a:ext cx="145951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線單箭頭接點 3"/>
            <p:cNvCxnSpPr>
              <a:cxnSpLocks/>
            </p:cNvCxnSpPr>
            <p:nvPr/>
          </p:nvCxnSpPr>
          <p:spPr bwMode="auto">
            <a:xfrm flipV="1">
              <a:off x="3601324" y="188339"/>
              <a:ext cx="456343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線單箭頭接點 3"/>
            <p:cNvCxnSpPr>
              <a:cxnSpLocks/>
            </p:cNvCxnSpPr>
            <p:nvPr/>
          </p:nvCxnSpPr>
          <p:spPr bwMode="auto">
            <a:xfrm flipV="1">
              <a:off x="3607840" y="188339"/>
              <a:ext cx="403850" cy="9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矩形 4"/>
            <p:cNvSpPr/>
            <p:nvPr/>
          </p:nvSpPr>
          <p:spPr bwMode="auto">
            <a:xfrm>
              <a:off x="6380584" y="1275347"/>
              <a:ext cx="864096" cy="43658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stop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09" name="矩形 4"/>
            <p:cNvSpPr/>
            <p:nvPr/>
          </p:nvSpPr>
          <p:spPr bwMode="auto">
            <a:xfrm>
              <a:off x="4644008" y="6596"/>
              <a:ext cx="864096" cy="2869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sz="20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 </a:t>
              </a:r>
              <a:r>
                <a:rPr lang="en-US" altLang="zh-TW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start</a:t>
              </a:r>
              <a:endParaRPr lang="zh-TW" altLang="en-US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0" name="矩形 4"/>
            <p:cNvSpPr/>
            <p:nvPr/>
          </p:nvSpPr>
          <p:spPr bwMode="auto">
            <a:xfrm>
              <a:off x="4283968" y="1174803"/>
              <a:ext cx="158417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b="0" dirty="0">
                  <a:solidFill>
                    <a:srgbClr val="000000"/>
                  </a:solidFill>
                  <a:latin typeface="Arial" charset="0"/>
                  <a:ea typeface="新細明體" charset="-120"/>
                  <a:cs typeface="+mn-cs"/>
                </a:rPr>
                <a:t>gets()</a:t>
              </a:r>
              <a:endPara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1" name="矩形 4"/>
            <p:cNvSpPr/>
            <p:nvPr/>
          </p:nvSpPr>
          <p:spPr bwMode="auto">
            <a:xfrm>
              <a:off x="1475656" y="4149080"/>
              <a:ext cx="792088" cy="58746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 no</a:t>
              </a:r>
            </a:p>
            <a:p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-n? 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  <p:sp>
          <p:nvSpPr>
            <p:cNvPr id="112" name="矩形 4"/>
            <p:cNvSpPr/>
            <p:nvPr/>
          </p:nvSpPr>
          <p:spPr bwMode="auto">
            <a:xfrm>
              <a:off x="2195736" y="4725144"/>
              <a:ext cx="2017642" cy="79236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altLang="zh-TW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  <a:p>
              <a:pPr algn="ctr"/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subcommand is:</a:t>
              </a:r>
              <a:b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</a:b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p, P, c, </a:t>
              </a:r>
              <a:r>
                <a:rPr lang="en-US" altLang="zh-TW" dirty="0" err="1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i</a:t>
              </a:r>
              <a:r>
                <a:rPr lang="en-US" altLang="zh-TW" dirty="0">
                  <a:solidFill>
                    <a:srgbClr val="FF0000"/>
                  </a:solidFill>
                  <a:latin typeface="Arial" charset="0"/>
                  <a:ea typeface="新細明體" charset="-120"/>
                  <a:cs typeface="+mn-cs"/>
                </a:rPr>
                <a:t>, a, or =  ?</a:t>
              </a:r>
              <a:endParaRPr lang="zh-TW" altLang="en-US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6" y="2676872"/>
            <a:ext cx="838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628282" cy="291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68541"/>
            <a:ext cx="6873836" cy="26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6119391" cy="233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6672"/>
            <a:ext cx="5364945" cy="204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4610500" cy="176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7" y="2420888"/>
            <a:ext cx="7992891" cy="305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956573"/>
            <a:ext cx="7272810" cy="277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2" y="1340768"/>
            <a:ext cx="6585174" cy="25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764705"/>
            <a:ext cx="5773304" cy="220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4" y="260648"/>
            <a:ext cx="509199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2008" y="4941168"/>
            <a:ext cx="9036496" cy="648072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BBE0E3">
                    <a:lumMod val="75000"/>
                  </a:srgbClr>
                </a:solidFill>
                <a:latin typeface="Arial" charset="0"/>
                <a:ea typeface="新細明體" charset="-120"/>
                <a:cs typeface="+mn-cs"/>
              </a:rPr>
              <a:t>The next 7 slides categorize them.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Categorizing commands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875142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/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G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H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/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l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r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w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x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/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/>
              <a:t>z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/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</a:t>
            </a:r>
            <a:r>
              <a:rPr lang="en-US" dirty="0"/>
              <a:t>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/>
              <a:t>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q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!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/>
              <a:t>/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/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dirty="0"/>
              <a:t>,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2008" y="3717032"/>
            <a:ext cx="9036496" cy="1224136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A: Well, we’ll spend the rest of today looking at each of these others.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2008" y="5589240"/>
            <a:ext cx="9036496" cy="126876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0" dirty="0" smtClean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Then we’ll start exploring </a:t>
            </a:r>
            <a:r>
              <a:rPr lang="en-US" sz="4000" b="0" dirty="0">
                <a:solidFill>
                  <a:srgbClr val="333399"/>
                </a:solidFill>
                <a:latin typeface="Arial" charset="0"/>
                <a:ea typeface="新細明體" charset="-120"/>
                <a:cs typeface="+mn-cs"/>
              </a:rPr>
              <a:t>the individual commands in each category.</a:t>
            </a: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18288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algn="ctr"/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Recall</a:t>
            </a:r>
            <a:b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8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slide #107</a:t>
            </a:r>
            <a:endParaRPr lang="en-US" sz="9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first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a,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c,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P,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commands related to control flow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Command separators</a:t>
            </a:r>
          </a:p>
        </p:txBody>
      </p:sp>
    </p:spTree>
    <p:extLst>
      <p:ext uri="{BB962C8B-B14F-4D97-AF65-F5344CB8AC3E}">
        <p14:creationId xmlns:p14="http://schemas.microsoft.com/office/powerpoint/2010/main" val="105319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534400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 separators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696356" cy="5838825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commands can be separated by either: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semicolon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inside a </a:t>
            </a:r>
            <a:r>
              <a:rPr lang="en-US" dirty="0" err="1"/>
              <a:t>sed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A “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” and a 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 (if typed on the command line, in C-shell)</a:t>
            </a:r>
          </a:p>
          <a:p>
            <a:r>
              <a:rPr lang="en-US" dirty="0"/>
              <a:t>The command sequence can be further added to with additional -e or -f flags</a:t>
            </a:r>
          </a:p>
          <a:p>
            <a:r>
              <a:rPr lang="en-US" dirty="0"/>
              <a:t>Commands can be grouped with “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” and “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But you  should put a “;” before the “}” (i.e., “;}”)</a:t>
            </a:r>
          </a:p>
          <a:p>
            <a:pPr lvl="2"/>
            <a:r>
              <a:rPr lang="en-US" dirty="0"/>
              <a:t>Most people’s </a:t>
            </a:r>
            <a:r>
              <a:rPr lang="en-US" dirty="0" err="1"/>
              <a:t>sed</a:t>
            </a:r>
            <a:r>
              <a:rPr lang="en-US" dirty="0"/>
              <a:t> versions will not require the “;”, but that is non-standard.</a:t>
            </a:r>
          </a:p>
          <a:p>
            <a:pPr lvl="2">
              <a:spcBef>
                <a:spcPts val="0"/>
              </a:spcBef>
            </a:pPr>
            <a:r>
              <a:rPr lang="en-US" dirty="0"/>
              <a:t>If commands also follow the “}”, then use “;};”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second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906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0000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D,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0000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N,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s,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chemeClr val="bg1">
                    <a:lumMod val="75000"/>
                  </a:schemeClr>
                </a:solidFill>
              </a:rPr>
              <a:t>z,</a:t>
            </a:r>
            <a:r>
              <a:rPr lang="en-US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0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T,</a:t>
            </a:r>
            <a:r>
              <a:rPr lang="en-US" altLang="zh-TW" sz="2800" dirty="0">
                <a:solidFill>
                  <a:srgbClr val="BFBFBF"/>
                </a:solidFill>
              </a:rPr>
              <a:t> </a:t>
            </a:r>
            <a:r>
              <a:rPr lang="en-US" altLang="zh-TW" dirty="0">
                <a:solidFill>
                  <a:srgbClr val="BFBFBF"/>
                </a:solidFill>
              </a:rPr>
              <a:t>!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Direct to </a:t>
            </a:r>
            <a:r>
              <a:rPr lang="en-US" sz="5400" b="0" dirty="0" err="1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stdout</a:t>
            </a:r>
            <a:endParaRPr lang="en-US" sz="5400" b="0" dirty="0">
              <a:solidFill>
                <a:srgbClr val="FF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6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/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/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/>
              <a:t>i</a:t>
            </a:r>
            <a:r>
              <a:rPr lang="en-US" altLang="zh-TW" sz="2800" dirty="0"/>
              <a:t> 	→ Following the </a:t>
            </a:r>
            <a:r>
              <a:rPr lang="en-US" altLang="zh-TW" sz="2800" dirty="0" err="1"/>
              <a:t>i</a:t>
            </a:r>
            <a:r>
              <a:rPr lang="en-US" altLang="zh-TW" sz="2800" dirty="0"/>
              <a:t>, the rest of the line is a string 	to </a:t>
            </a:r>
            <a:r>
              <a:rPr lang="en-US" altLang="zh-TW" sz="2800" i="1" dirty="0"/>
              <a:t>insert</a:t>
            </a:r>
            <a:r>
              <a:rPr lang="en-US" altLang="zh-TW" sz="2800" dirty="0"/>
              <a:t> (</a:t>
            </a:r>
            <a:r>
              <a:rPr lang="en-US" altLang="zh-TW" sz="2800" i="1" dirty="0"/>
              <a:t>i.e.</a:t>
            </a:r>
            <a:r>
              <a:rPr lang="en-US" altLang="zh-TW" sz="2800" dirty="0"/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a	→ Following the a, the rest of the line is a string. 	to </a:t>
            </a:r>
            <a:r>
              <a:rPr lang="en-US" altLang="zh-TW" sz="2800" i="1" dirty="0"/>
              <a:t>append</a:t>
            </a:r>
            <a:r>
              <a:rPr lang="en-US" altLang="zh-TW" sz="2800" dirty="0"/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/>
              <a:t>c	→ Following the c, the rest of the line is a string 	to print to STDOUT. Afterwards, immediately, 	start a new cycle for the next line of input.</a:t>
            </a:r>
          </a:p>
          <a:p>
            <a:pPr eaLnBrk="1" hangingPunct="1">
              <a:buFontTx/>
              <a:buNone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2656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</a:t>
            </a:r>
            <a:r>
              <a:rPr lang="en-US" altLang="zh-TW" sz="3600" kern="0" dirty="0" smtClean="0">
                <a:solidFill>
                  <a:srgbClr val="FF0000"/>
                </a:solidFill>
                <a:latin typeface="Arial" charset="0"/>
                <a:ea typeface="新細明體" charset="-120"/>
              </a:rPr>
              <a:t>symbols 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to 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separate </a:t>
            </a:r>
            <a:r>
              <a:rPr lang="en-US" altLang="zh-TW" sz="3600" kern="0" dirty="0" smtClean="0">
                <a:solidFill>
                  <a:srgbClr val="008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 smtClean="0">
                <a:solidFill>
                  <a:srgbClr val="008000"/>
                </a:solidFill>
                <a:latin typeface="Arial" charset="0"/>
                <a:ea typeface="新細明體" charset="-120"/>
              </a:rPr>
              <a:t>four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areas</a:t>
            </a:r>
            <a:r>
              <a:rPr lang="en-US" altLang="zh-TW" sz="3600" kern="0" dirty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.</a:t>
            </a:r>
            <a:endParaRPr lang="en-US" altLang="zh-TW" sz="3600" kern="0" dirty="0">
              <a:solidFill>
                <a:srgbClr val="BBE0E3"/>
              </a:solidFill>
              <a:latin typeface="Arial" charset="0"/>
              <a:ea typeface="新細明體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0" y="4724400"/>
            <a:ext cx="3657600" cy="1524000"/>
            <a:chOff x="2286000" y="4724400"/>
            <a:chExt cx="3657600" cy="1524000"/>
          </a:xfrm>
        </p:grpSpPr>
        <p:cxnSp>
          <p:nvCxnSpPr>
            <p:cNvPr id="10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276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1" name="Straight Arrow Connector 18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762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2" name="Straight Arrow Connector 19"/>
            <p:cNvCxnSpPr>
              <a:cxnSpLocks noChangeShapeType="1"/>
            </p:cNvCxnSpPr>
            <p:nvPr/>
          </p:nvCxnSpPr>
          <p:spPr bwMode="auto">
            <a:xfrm>
              <a:off x="4038600" y="4724400"/>
              <a:ext cx="19050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2286000" y="4724400"/>
              <a:ext cx="1752600" cy="1524000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</p:grp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TW" sz="24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zh-TW" sz="1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ou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don’t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have </a:t>
            </a:r>
            <a:r>
              <a:rPr lang="en-US" altLang="zh-TW" sz="3000" b="0" dirty="0">
                <a:solidFill>
                  <a:srgbClr val="000000"/>
                </a:solidFill>
                <a:latin typeface="Arial" panose="020B0604020202020204" pitchFamily="34" charset="0"/>
              </a:rPr>
              <a:t>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“/” </a:t>
            </a:r>
            <a:r>
              <a:rPr lang="en-US" altLang="zh-TW" sz="3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as the separator.</a:t>
            </a:r>
            <a:endParaRPr lang="en-US" altLang="zh-TW" sz="3000" b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5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167095"/>
              <a:gd name="adj2" fmla="val -319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39405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	 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   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743200"/>
            <a:ext cx="3810000" cy="533400"/>
          </a:xfrm>
          <a:prstGeom prst="wedgeRectCallout">
            <a:avLst>
              <a:gd name="adj1" fmla="val -58720"/>
              <a:gd name="adj2" fmla="val 20255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4950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p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p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5257800" y="2468562"/>
            <a:ext cx="3810000" cy="533400"/>
          </a:xfrm>
          <a:prstGeom prst="wedgeRectCallout">
            <a:avLst>
              <a:gd name="adj1" fmla="val -166345"/>
              <a:gd name="adj2" fmla="val -947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4906962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</p:spTree>
    <p:extLst>
      <p:ext uri="{BB962C8B-B14F-4D97-AF65-F5344CB8AC3E}">
        <p14:creationId xmlns:p14="http://schemas.microsoft.com/office/powerpoint/2010/main" val="37424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17974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P</a:t>
            </a:r>
            <a:r>
              <a:rPr lang="en-US" altLang="zh-TW" sz="2800" dirty="0"/>
              <a:t>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=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1524000" y="3657600"/>
            <a:ext cx="6019800" cy="2819400"/>
          </a:xfrm>
          <a:prstGeom prst="wedgeRectCallout">
            <a:avLst>
              <a:gd name="adj1" fmla="val -64714"/>
              <a:gd name="adj2" fmla="val -1133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Notice the relation between  the upper and lower-case commands? Often, (but not always) upper-case commands differ from their lower-case versions in that they use newlines in some way.</a:t>
            </a:r>
          </a:p>
        </p:txBody>
      </p:sp>
    </p:spTree>
    <p:extLst>
      <p:ext uri="{BB962C8B-B14F-4D97-AF65-F5344CB8AC3E}">
        <p14:creationId xmlns:p14="http://schemas.microsoft.com/office/powerpoint/2010/main" val="15234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 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167470"/>
              <a:gd name="adj2" fmla="val -1295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18297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8915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while (not end of file){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1 )  Load the pattern space with the next line from STDIN.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i="1" dirty="0"/>
              <a:t>	</a:t>
            </a:r>
            <a:r>
              <a:rPr lang="en-US" altLang="zh-TW" sz="1800" b="1" i="1" dirty="0"/>
              <a:t>Pattern Space</a:t>
            </a:r>
            <a:r>
              <a:rPr lang="en-US" altLang="zh-TW" sz="1800" i="1" dirty="0"/>
              <a:t> = </a:t>
            </a:r>
            <a:r>
              <a:rPr lang="en-US" altLang="zh-TW" sz="1800" dirty="0"/>
              <a:t>a data buffer - the “current text” as it’s being edited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TW" sz="1800" dirty="0"/>
              <a:t>	“As it’s being edited” means that your substitutions change the pattern space.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2)  </a:t>
            </a:r>
            <a:r>
              <a:rPr lang="en-US" altLang="zh-TW" sz="2000" dirty="0" err="1"/>
              <a:t>foreach</a:t>
            </a:r>
            <a:r>
              <a:rPr lang="en-US" altLang="zh-TW" sz="2000" dirty="0"/>
              <a:t> command within this </a:t>
            </a:r>
            <a:r>
              <a:rPr lang="en-US" altLang="zh-TW" sz="2000" dirty="0" err="1"/>
              <a:t>sed</a:t>
            </a:r>
            <a:r>
              <a:rPr lang="en-US" altLang="zh-TW" sz="2000" dirty="0"/>
              <a:t> command sequence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Use the pattern space as input to the command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           	 </a:t>
            </a:r>
            <a:r>
              <a:rPr lang="en-US" altLang="zh-TW" sz="2000" dirty="0">
                <a:solidFill>
                  <a:srgbClr val="C00000"/>
                </a:solidFill>
              </a:rPr>
              <a:t>Do the command, possibly printing to STDOUT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C00000"/>
                </a:solidFill>
              </a:rPr>
              <a:t>              </a:t>
            </a:r>
            <a:r>
              <a:rPr lang="en-US" altLang="zh-TW" sz="2000" dirty="0"/>
              <a:t>“printing to STDOUT” means that it’s not going 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	 Put the answer into the pattern space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	3) Write the pattern space to STDOUT (if the -n flag is not used).</a:t>
            </a:r>
            <a:r>
              <a:rPr lang="en-US" altLang="zh-TW" sz="14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000" dirty="0"/>
              <a:t>}</a:t>
            </a: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>
                <a:solidFill>
                  <a:schemeClr val="accent2"/>
                </a:solidFill>
              </a:rPr>
              <a:t>How sed Works</a:t>
            </a:r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5181600"/>
            <a:ext cx="3810000" cy="533400"/>
          </a:xfrm>
          <a:prstGeom prst="wedgeRectCallout">
            <a:avLst>
              <a:gd name="adj1" fmla="val -77096"/>
              <a:gd name="adj2" fmla="val 739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3200400"/>
            <a:ext cx="3810000" cy="533400"/>
          </a:xfrm>
          <a:prstGeom prst="wedgeRectCallout">
            <a:avLst>
              <a:gd name="adj1" fmla="val -62095"/>
              <a:gd name="adj2" fmla="val 1168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41667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The =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325562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% echo "A B C" | </a:t>
            </a:r>
            <a:r>
              <a:rPr lang="en-US" altLang="zh-TW" dirty="0" err="1"/>
              <a:t>tr</a:t>
            </a:r>
            <a:r>
              <a:rPr lang="en-US" altLang="zh-TW" dirty="0"/>
              <a:t> " " "\n" | </a:t>
            </a:r>
            <a:r>
              <a:rPr lang="en-US" altLang="zh-TW" dirty="0" err="1"/>
              <a:t>sed</a:t>
            </a:r>
            <a:r>
              <a:rPr lang="en-US" altLang="zh-TW" dirty="0"/>
              <a:t> '='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A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B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3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C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5257800" y="4906962"/>
            <a:ext cx="3810000" cy="533400"/>
          </a:xfrm>
          <a:prstGeom prst="wedgeRectCallout">
            <a:avLst>
              <a:gd name="adj1" fmla="val -167096"/>
              <a:gd name="adj2" fmla="val -4510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A: Before this prints.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5257800" y="2925762"/>
            <a:ext cx="3810000" cy="533400"/>
          </a:xfrm>
          <a:prstGeom prst="wedgeRectCallout">
            <a:avLst>
              <a:gd name="adj1" fmla="val -166720"/>
              <a:gd name="adj2" fmla="val -1885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Q: </a:t>
            </a:r>
            <a:r>
              <a:rPr lang="en-US" altLang="zh-TW" sz="2800" i="1" dirty="0">
                <a:solidFill>
                  <a:srgbClr val="000000"/>
                </a:solidFill>
                <a:latin typeface="Arial"/>
                <a:cs typeface="+mn-cs"/>
              </a:rPr>
              <a:t>When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 will it print?</a:t>
            </a:r>
          </a:p>
        </p:txBody>
      </p:sp>
    </p:spTree>
    <p:extLst>
      <p:ext uri="{BB962C8B-B14F-4D97-AF65-F5344CB8AC3E}">
        <p14:creationId xmlns:p14="http://schemas.microsoft.com/office/powerpoint/2010/main" val="26078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Commands that write to </a:t>
            </a:r>
            <a:r>
              <a:rPr lang="en-US" altLang="zh-TW" sz="4800" dirty="0" err="1">
                <a:solidFill>
                  <a:schemeClr val="accent2"/>
                </a:solidFill>
              </a:rPr>
              <a:t>stdout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P	→ Print the pattern space to STDOUT, but only 	up to the first newline character.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	→ Print the line number to STDOUT.</a:t>
            </a:r>
          </a:p>
          <a:p>
            <a:pPr eaLnBrk="1" hangingPunct="1">
              <a:buFontTx/>
              <a:buNone/>
            </a:pP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	→ Following the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insert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, print) to the STDOUT.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a	→ Following the a, the rest of the line is a string 	to </a:t>
            </a:r>
            <a:r>
              <a:rPr lang="en-US" altLang="zh-TW" sz="2800" i="1" dirty="0">
                <a:solidFill>
                  <a:schemeClr val="bg1">
                    <a:lumMod val="75000"/>
                  </a:schemeClr>
                </a:solidFill>
              </a:rPr>
              <a:t>append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 to STDOUT after the pattern	space gets printed (which happens later).</a:t>
            </a:r>
          </a:p>
          <a:p>
            <a:pPr eaLnBrk="1" hangingPunct="1"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c	→ Following the c, the rest of the line is a string 	to print to STDOUT. Afterwards, immediately, 	start a new cycle for the next line of input.</a:t>
            </a:r>
          </a:p>
        </p:txBody>
      </p:sp>
    </p:spTree>
    <p:extLst>
      <p:ext uri="{BB962C8B-B14F-4D97-AF65-F5344CB8AC3E}">
        <p14:creationId xmlns:p14="http://schemas.microsoft.com/office/powerpoint/2010/main" val="6829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So, third these: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3362" y="914400"/>
            <a:ext cx="8758238" cy="6019800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commands that perform an action: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pc="-20" dirty="0">
                <a:solidFill>
                  <a:srgbClr val="FFC1C1"/>
                </a:solidFill>
              </a:rPr>
              <a:t>a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c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D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G,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H,</a:t>
            </a:r>
            <a:r>
              <a:rPr lang="en-US" sz="18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err="1">
                <a:solidFill>
                  <a:srgbClr val="FFC1C1"/>
                </a:solidFill>
              </a:rPr>
              <a:t>i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l,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N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C1C1"/>
                </a:solidFill>
              </a:rPr>
              <a:t>P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r,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s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w,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x,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>
                <a:solidFill>
                  <a:srgbClr val="FF0000"/>
                </a:solidFill>
              </a:rPr>
              <a:t>y</a:t>
            </a:r>
            <a:r>
              <a:rPr lang="en-US" spc="-2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000" spc="-2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pc="-20" dirty="0" smtClean="0">
                <a:solidFill>
                  <a:srgbClr val="FF0000"/>
                </a:solidFill>
              </a:rPr>
              <a:t>z</a:t>
            </a:r>
            <a:r>
              <a:rPr lang="en-US" altLang="zh-TW" spc="-2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spc="-2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pc="-20" dirty="0" smtClean="0">
                <a:solidFill>
                  <a:srgbClr val="FFC1C1"/>
                </a:solidFill>
              </a:rPr>
              <a:t>=</a:t>
            </a:r>
            <a:endParaRPr lang="en-US" spc="-20" dirty="0">
              <a:solidFill>
                <a:srgbClr val="FFC1C1"/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Or no action (i.e., the comment): </a:t>
            </a:r>
            <a:r>
              <a:rPr lang="en-US" dirty="0">
                <a:solidFill>
                  <a:srgbClr val="FFC1C1"/>
                </a:solidFill>
              </a:rPr>
              <a:t>#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commands related to control flow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!,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;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\n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{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FFC1C1"/>
                </a:solidFill>
              </a:rPr>
              <a:t>}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 number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“,”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09800" y="4191000"/>
            <a:ext cx="4419600" cy="1828800"/>
          </a:xfrm>
          <a:prstGeom prst="rect">
            <a:avLst/>
          </a:prstGeom>
          <a:solidFill>
            <a:srgbClr val="CCE8EA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5400" b="0" dirty="0">
                <a:solidFill>
                  <a:srgbClr val="FF0000"/>
                </a:solidFill>
                <a:latin typeface="Arial" charset="0"/>
                <a:ea typeface="新細明體" charset="-120"/>
                <a:cs typeface="+mn-cs"/>
              </a:rPr>
              <a:t>Update the pattern space</a:t>
            </a:r>
          </a:p>
        </p:txBody>
      </p:sp>
    </p:spTree>
    <p:extLst>
      <p:ext uri="{BB962C8B-B14F-4D97-AF65-F5344CB8AC3E}">
        <p14:creationId xmlns:p14="http://schemas.microsoft.com/office/powerpoint/2010/main" val="36405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</a:t>
            </a:r>
            <a:r>
              <a:rPr lang="en-US" altLang="zh-TW" sz="3000" dirty="0"/>
              <a:t>don’t have to use “/” as the </a:t>
            </a:r>
            <a:r>
              <a:rPr lang="en-US" altLang="zh-TW" sz="3000" dirty="0" smtClean="0"/>
              <a:t>separator. </a:t>
            </a:r>
          </a:p>
          <a:p>
            <a:pPr eaLnBrk="1" hangingPunct="1"/>
            <a:r>
              <a:rPr lang="en-US" altLang="zh-TW" sz="3000" dirty="0" smtClean="0">
                <a:solidFill>
                  <a:srgbClr val="FF0000"/>
                </a:solidFill>
              </a:rPr>
              <a:t>Whatever </a:t>
            </a:r>
            <a:r>
              <a:rPr lang="en-US" altLang="zh-TW" sz="3000" dirty="0">
                <a:solidFill>
                  <a:srgbClr val="FF0000"/>
                </a:solidFill>
              </a:rPr>
              <a:t>symbol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goes </a:t>
            </a:r>
            <a:r>
              <a:rPr lang="en-US" altLang="zh-TW" sz="3000" dirty="0"/>
              <a:t>after the “s” becomes </a:t>
            </a:r>
            <a:r>
              <a:rPr lang="en-US" altLang="zh-TW" sz="3000" dirty="0" smtClean="0"/>
              <a:t>the separator. </a:t>
            </a:r>
          </a:p>
          <a:p>
            <a:pPr eaLnBrk="1" hangingPunct="1"/>
            <a:r>
              <a:rPr lang="en-US" altLang="zh-TW" sz="3000" dirty="0" smtClean="0">
                <a:solidFill>
                  <a:srgbClr val="FF0000"/>
                </a:solidFill>
              </a:rPr>
              <a:t>This </a:t>
            </a:r>
            <a:r>
              <a:rPr lang="en-US" altLang="zh-TW" sz="3000" dirty="0">
                <a:solidFill>
                  <a:srgbClr val="FF0000"/>
                </a:solidFill>
              </a:rPr>
              <a:t>sometimes improves </a:t>
            </a:r>
            <a:r>
              <a:rPr lang="en-US" altLang="zh-TW" sz="3000" dirty="0" smtClean="0">
                <a:solidFill>
                  <a:srgbClr val="FF0000"/>
                </a:solidFill>
              </a:rPr>
              <a:t>readability.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FF0000"/>
                </a:solidFill>
              </a:rPr>
              <a:t>Especially </a:t>
            </a:r>
            <a:r>
              <a:rPr lang="en-US" altLang="zh-TW" sz="2800" dirty="0">
                <a:solidFill>
                  <a:srgbClr val="FF0000"/>
                </a:solidFill>
              </a:rPr>
              <a:t>if “/” is in your </a:t>
            </a:r>
            <a:r>
              <a:rPr lang="en-US" altLang="zh-TW" sz="2800" dirty="0" smtClean="0">
                <a:solidFill>
                  <a:srgbClr val="FF0000"/>
                </a:solidFill>
              </a:rPr>
              <a:t>pattern. </a:t>
            </a:r>
            <a:r>
              <a:rPr lang="en-US" altLang="zh-TW" sz="2800" dirty="0" smtClean="0">
                <a:solidFill>
                  <a:schemeClr val="bg1"/>
                </a:solidFill>
              </a:rPr>
              <a:t>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 smtClean="0">
                <a:solidFill>
                  <a:schemeClr val="bg1"/>
                </a:solidFill>
              </a:rPr>
              <a:t> Removing C-style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's/\/\/.*//' &lt;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's`//.*``' &lt;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chemeClr val="bg1"/>
                </a:solidFill>
              </a:rPr>
              <a:t>Or implementing using : </a:t>
            </a:r>
            <a:endParaRPr lang="en-US" altLang="zh-TW" sz="2600" dirty="0">
              <a:solidFill>
                <a:schemeClr val="bg1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| 's/.*\///'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chemeClr val="bg1"/>
                </a:solidFill>
              </a:rPr>
              <a:t>	 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% | 's-.*/--'</a:t>
            </a:r>
            <a:endParaRPr lang="en-US" altLang="zh-TW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Changing the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 command separator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6" name="Rounded Rectangular Callout 7"/>
          <p:cNvSpPr>
            <a:spLocks noChangeArrowheads="1"/>
          </p:cNvSpPr>
          <p:nvPr/>
        </p:nvSpPr>
        <p:spPr bwMode="auto">
          <a:xfrm>
            <a:off x="374373" y="1119463"/>
            <a:ext cx="8305800" cy="639763"/>
          </a:xfrm>
          <a:prstGeom prst="wedgeRoundRectCallout">
            <a:avLst>
              <a:gd name="adj1" fmla="val -14700"/>
              <a:gd name="adj2" fmla="val 276295"/>
              <a:gd name="adj3" fmla="val 16667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bIns="0" anchor="ctr" anchorCtr="0"/>
          <a:lstStyle/>
          <a:p>
            <a:pPr>
              <a:lnSpc>
                <a:spcPct val="80000"/>
              </a:lnSpc>
            </a:pPr>
            <a:r>
              <a:rPr lang="en-US" altLang="zh-TW" sz="3000" b="0" dirty="0" smtClean="0">
                <a:latin typeface="Arial" panose="020B0604020202020204" pitchFamily="34" charset="0"/>
              </a:rPr>
              <a:t>   </a:t>
            </a:r>
            <a:r>
              <a:rPr lang="en-US" altLang="zh-TW" sz="24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Y</a:t>
            </a:r>
            <a:r>
              <a:rPr lang="en-US" altLang="zh-TW" sz="1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 err="1" smtClean="0">
                <a:latin typeface="Arial" panose="020B0604020202020204" pitchFamily="34" charset="0"/>
              </a:rPr>
              <a:t>ou</a:t>
            </a:r>
            <a:r>
              <a:rPr lang="en-US" altLang="zh-TW" sz="3000" b="0" dirty="0" smtClean="0">
                <a:latin typeface="Arial" panose="020B0604020202020204" pitchFamily="34" charset="0"/>
              </a:rPr>
              <a:t> </a:t>
            </a:r>
            <a:r>
              <a:rPr lang="en-US" altLang="zh-TW" sz="3000" b="0" dirty="0">
                <a:latin typeface="Arial" panose="020B0604020202020204" pitchFamily="34" charset="0"/>
              </a:rPr>
              <a:t>don’t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have </a:t>
            </a:r>
            <a:r>
              <a:rPr lang="en-US" altLang="zh-TW" sz="3000" b="0" dirty="0">
                <a:latin typeface="Arial" panose="020B0604020202020204" pitchFamily="34" charset="0"/>
              </a:rPr>
              <a:t>to use</a:t>
            </a:r>
            <a:r>
              <a:rPr lang="en-US" altLang="zh-TW" sz="3000" b="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30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“/” </a:t>
            </a:r>
            <a:r>
              <a:rPr lang="en-US" altLang="zh-TW" sz="3000" b="0" dirty="0" smtClean="0">
                <a:latin typeface="Arial" panose="020B0604020202020204" pitchFamily="34" charset="0"/>
              </a:rPr>
              <a:t>as the separator.</a:t>
            </a:r>
            <a:endParaRPr lang="en-US" altLang="zh-TW" sz="30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s	→ Substitute pattern with string </a:t>
            </a:r>
            <a:r>
              <a:rPr lang="en-US" altLang="zh-TW" sz="2800" dirty="0" smtClean="0"/>
              <a:t>(see slides 4-75).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/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/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/>
              <a:t>D → </a:t>
            </a:r>
            <a:r>
              <a:rPr lang="en-US" sz="2800" dirty="0"/>
              <a:t>If no newline in pattern space, perform a “d”.  	Otherwise, delete the pattern space up to 	first newline, and </a:t>
            </a:r>
            <a:r>
              <a:rPr lang="en-US" sz="2800" dirty="0" smtClean="0"/>
              <a:t>restart </a:t>
            </a:r>
            <a:r>
              <a:rPr lang="en-US" sz="2800" dirty="0"/>
              <a:t>with the </a:t>
            </a:r>
            <a:r>
              <a:rPr lang="en-US" sz="2800" dirty="0" smtClean="0"/>
              <a:t>resultant 	pattern </a:t>
            </a:r>
            <a:r>
              <a:rPr lang="en-US" sz="2800" dirty="0"/>
              <a:t>space, without reading new </a:t>
            </a:r>
            <a:r>
              <a:rPr lang="en-US" sz="2800" dirty="0" smtClean="0"/>
              <a:t>input</a:t>
            </a:r>
            <a:r>
              <a:rPr lang="en-US" sz="2800" dirty="0"/>
              <a:t>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213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</a:t>
            </a:r>
            <a:r>
              <a:rPr lang="en-US" altLang="zh-TW" sz="2800" dirty="0"/>
              <a:t>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9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z</a:t>
            </a:r>
            <a:r>
              <a:rPr lang="en-US" altLang="zh-TW" sz="2800" dirty="0"/>
              <a:t>	→ </a:t>
            </a:r>
            <a:r>
              <a:rPr lang="en-US" altLang="zh-TW" sz="2800" dirty="0" smtClean="0"/>
              <a:t>“Zap” the pattern space (equivalent to: </a:t>
            </a:r>
            <a:r>
              <a:rPr lang="en-US" altLang="zh-TW" sz="2800" spc="-200" dirty="0" smtClean="0"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/>
              <a:t>).</a:t>
            </a:r>
            <a:endParaRPr lang="en-US" altLang="zh-TW" sz="2800" dirty="0"/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	→ Do a </a:t>
            </a:r>
            <a:r>
              <a:rPr lang="en-US" altLang="zh-TW" sz="2800" dirty="0" err="1">
                <a:solidFill>
                  <a:schemeClr val="bg1">
                    <a:lumMod val="75000"/>
                  </a:schemeClr>
                </a:solidFill>
              </a:rPr>
              <a:t>tr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025352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a-z </a:t>
            </a:r>
            <a:r>
              <a:rPr lang="en-US" altLang="zh-TW" dirty="0" err="1"/>
              <a:t>A-Z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</a:t>
            </a:r>
            <a:r>
              <a:rPr lang="en-US" altLang="zh-TW" dirty="0" err="1"/>
              <a:t>tr</a:t>
            </a:r>
            <a:r>
              <a:rPr lang="en-US" altLang="zh-TW" dirty="0"/>
              <a:t> </a:t>
            </a:r>
            <a:r>
              <a:rPr lang="en-US" altLang="zh-TW" dirty="0" err="1" smtClean="0"/>
              <a:t>abcdefghijklmnopqrstuvwxyz</a:t>
            </a:r>
            <a:r>
              <a:rPr lang="en-US" altLang="zh-TW" dirty="0"/>
              <a:t> </a:t>
            </a:r>
            <a:r>
              <a:rPr lang="en-US" altLang="zh-TW" dirty="0" smtClean="0"/>
              <a:t>AB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CDEFGHIJKLMNOPQRSTUVWXYZ</a:t>
            </a:r>
            <a:endParaRPr lang="en-US" altLang="zh-TW" dirty="0"/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cat capitalize</a:t>
            </a:r>
          </a:p>
          <a:p>
            <a:pPr eaLnBrk="1" hangingPunct="1">
              <a:buFontTx/>
              <a:buNone/>
            </a:pP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'y/</a:t>
            </a:r>
            <a:r>
              <a:rPr lang="en-US" altLang="zh-TW" dirty="0" err="1" smtClean="0"/>
              <a:t>abcdefghijklmnopqrstuvwxyz</a:t>
            </a:r>
            <a:r>
              <a:rPr lang="en-US" altLang="zh-TW" dirty="0" smtClean="0"/>
              <a:t>/ABCDEFGHIJKL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MNOPQRSTUVWXYZ</a:t>
            </a:r>
            <a:r>
              <a:rPr lang="en-US" altLang="zh-TW" dirty="0"/>
              <a:t>/'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 echo "Hi there" |</a:t>
            </a:r>
            <a:r>
              <a:rPr lang="en-US" altLang="zh-TW" dirty="0"/>
              <a:t> ./capitalize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 THERE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200400" y="5128989"/>
            <a:ext cx="5562600" cy="1524000"/>
          </a:xfrm>
          <a:prstGeom prst="wedgeRectCallout">
            <a:avLst>
              <a:gd name="adj1" fmla="val -29722"/>
              <a:gd name="adj2" fmla="val -94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So, its not as easy to type as it would be in </a:t>
            </a:r>
            <a:r>
              <a:rPr lang="en-US" altLang="zh-TW" sz="2800" dirty="0" err="1">
                <a:solidFill>
                  <a:srgbClr val="000000"/>
                </a:solidFill>
                <a:latin typeface="Arial"/>
                <a:cs typeface="+mn-cs"/>
              </a:rPr>
              <a:t>tr</a:t>
            </a:r>
            <a:r>
              <a:rPr lang="en-US" altLang="zh-TW" sz="2800" dirty="0">
                <a:solidFill>
                  <a:srgbClr val="000000"/>
                </a:solidFill>
                <a:latin typeface="Arial"/>
                <a:cs typeface="+mn-cs"/>
              </a:rPr>
              <a:t>, because ranges aren’t supported (i.e., no “a-z”)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zh-TW" sz="27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</a:t>
            </a:r>
            <a:r>
              <a:rPr lang="es-E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ui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XY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s-E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 With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the last match wins.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iie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sz="27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Z3</a:t>
            </a:r>
            <a:r>
              <a:rPr lang="en-US" altLang="zh-TW" sz="2700" spc="-400" dirty="0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Y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X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With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y,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altLang="zh-TW" sz="27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match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wins.</a:t>
            </a:r>
            <a:endParaRPr lang="en-US" altLang="zh-TW" sz="27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pads with the final replacement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Hi people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aeiou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/123/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 smtClean="0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</a:t>
            </a:r>
            <a:r>
              <a:rPr lang="en-US" altLang="zh-TW" sz="2700" dirty="0" smtClean="0">
                <a:solidFill>
                  <a:srgbClr val="FF9F9F"/>
                </a:solidFill>
                <a:latin typeface="Lucida Console" panose="020B0609040504020204" pitchFamily="49" charset="0"/>
              </a:rPr>
              <a:t>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pad.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4016" y="2609528"/>
            <a:ext cx="8964488" cy="1656184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597739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8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endParaRPr lang="en-US" altLang="zh-TW" sz="27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s-E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got the same answer as tr.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tr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9F9F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See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allows ranges.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y/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/1</a:t>
            </a:r>
            <a:r>
              <a:rPr lang="en-US" altLang="zh-TW" sz="2700" b="1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 err="1" smtClean="0">
                <a:solidFill>
                  <a:srgbClr val="FF9F9F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: -e expression #1, char 12: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strings</a:t>
            </a:r>
            <a:r>
              <a:rPr lang="en-US" altLang="zh-TW" sz="2400" dirty="0">
                <a:solidFill>
                  <a:srgbClr val="FF9F9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rgbClr val="FF9F9F"/>
                </a:solidFill>
                <a:latin typeface="Lucida Console" panose="020B0609040504020204" pitchFamily="49" charset="0"/>
              </a:rPr>
              <a:t>for `y' command are different </a:t>
            </a:r>
            <a:r>
              <a:rPr lang="en-US" altLang="zh-TW" sz="2700" dirty="0" smtClean="0">
                <a:solidFill>
                  <a:srgbClr val="FF9F9F"/>
                </a:solidFill>
                <a:latin typeface="Lucida Console" panose="020B0609040504020204" pitchFamily="49" charset="0"/>
              </a:rPr>
              <a:t>lengths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See? </a:t>
            </a:r>
            <a:r>
              <a:rPr lang="en-US" altLang="zh-TW" sz="27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sed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 doesn’t allow ranges.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y_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_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Whatever comes after y is the divider. </a:t>
            </a:r>
            <a:endParaRPr lang="en-US" altLang="zh-TW" sz="2700" b="1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echo </a:t>
            </a: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spc="-350" dirty="0">
                <a:latin typeface="Lucida Console" panose="020B0609040504020204" pitchFamily="49" charset="0"/>
              </a:rPr>
              <a:t> </a:t>
            </a:r>
            <a:r>
              <a:rPr lang="es-ES" altLang="zh-TW" sz="2700" spc="-35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| </a:t>
            </a:r>
            <a:r>
              <a:rPr lang="en-US" altLang="zh-TW" sz="2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'y 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u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 1</a:t>
            </a:r>
            <a:r>
              <a:rPr lang="es-E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s-E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s-E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5 '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H</a:t>
            </a:r>
            <a:r>
              <a:rPr lang="en-US" altLang="zh-TW" sz="2700" b="1" dirty="0">
                <a:solidFill>
                  <a:srgbClr val="F4B70C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sz="2700" dirty="0">
                <a:latin typeface="Lucida Console" panose="020B0609040504020204" pitchFamily="49" charset="0"/>
              </a:rPr>
              <a:t> 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pl</a:t>
            </a:r>
            <a:r>
              <a:rPr lang="en-US" altLang="zh-TW" sz="27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sz="2700" b="1" dirty="0">
                <a:solidFill>
                  <a:srgbClr val="FF0000"/>
                </a:solidFill>
              </a:rPr>
              <a:t> </a:t>
            </a:r>
            <a:r>
              <a:rPr lang="en-US" altLang="zh-TW" sz="27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⟸ </a:t>
            </a:r>
            <a:r>
              <a:rPr lang="en-US" altLang="zh-TW" sz="27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 a space can be the divider.</a:t>
            </a:r>
            <a:endParaRPr lang="en-US" altLang="zh-TW" sz="2700" dirty="0">
              <a:solidFill>
                <a:schemeClr val="accent2">
                  <a:lumMod val="60000"/>
                  <a:lumOff val="4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881336"/>
            <a:ext cx="8964488" cy="1728192"/>
          </a:xfrm>
          <a:prstGeom prst="rect">
            <a:avLst/>
          </a:prstGeom>
          <a:solidFill>
            <a:srgbClr val="FFFFFF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 rot="2119296">
            <a:off x="536939" y="4355467"/>
            <a:ext cx="5854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700" dirty="0">
                <a:solidFill>
                  <a:srgbClr val="333399">
                    <a:lumMod val="60000"/>
                    <a:lumOff val="40000"/>
                  </a:srgbClr>
                </a:solidFill>
                <a:latin typeface="Arial" panose="020B0604020202020204" pitchFamily="34" charset="0"/>
              </a:rPr>
              <a:t>⟸</a:t>
            </a:r>
            <a:endParaRPr lang="zh-TW" altLang="en-US" sz="2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32240" y="3571921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40760" y="3571921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3064" y="3571921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119664" y="2753544"/>
            <a:ext cx="216024" cy="457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28184" y="2753544"/>
            <a:ext cx="107504" cy="45719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190488" y="2753544"/>
            <a:ext cx="73152" cy="45719"/>
          </a:xfrm>
          <a:prstGeom prst="rect">
            <a:avLst/>
          </a:prstGeom>
          <a:solidFill>
            <a:srgbClr val="F4B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7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do"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14401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show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underneath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br>
              <a:rPr lang="es-ES" altLang="zh-TW" sz="2700" dirty="0" smtClean="0">
                <a:latin typeface="Lucida Console" panose="020B0609040504020204" pitchFamily="49" charset="0"/>
              </a:rPr>
            </a:b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latin typeface="Lucida Console" panose="020B0609040504020204" pitchFamily="49" charset="0"/>
              </a:rPr>
              <a:t>y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u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n</a:t>
            </a:r>
            <a:r>
              <a:rPr lang="es-ES" altLang="zh-TW" sz="27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err="1">
                <a:latin typeface="Lucida Console" panose="020B0609040504020204" pitchFamily="49" charset="0"/>
              </a:rPr>
              <a:t>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sed </a:t>
            </a:r>
            <a:r>
              <a:rPr lang="es-ES" altLang="zh-TW" sz="2700" dirty="0">
                <a:latin typeface="Lucida Console" panose="020B0609040504020204" pitchFamily="49" charset="0"/>
              </a:rPr>
              <a:t>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</a:t>
            </a:r>
            <a:r>
              <a:rPr lang="es-ES" altLang="zh-TW" sz="16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</a:t>
            </a:r>
            <a:r>
              <a:rPr lang="es-ES" altLang="zh-TW" sz="2700" dirty="0" smtClean="0"/>
              <a:t># u has 2 </a:t>
            </a:r>
            <a:r>
              <a:rPr lang="es-ES" altLang="zh-TW" sz="2700" dirty="0" err="1" smtClean="0"/>
              <a:t>matches</a:t>
            </a:r>
            <a:r>
              <a:rPr lang="es-ES" altLang="zh-TW" sz="2700" dirty="0" smtClean="0"/>
              <a:t>. So </a:t>
            </a:r>
            <a:r>
              <a:rPr lang="es-ES" altLang="zh-TW" sz="2700" dirty="0" err="1" smtClean="0"/>
              <a:t>we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could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remove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the</a:t>
            </a:r>
            <a:r>
              <a:rPr lang="es-ES" altLang="zh-TW" sz="2700" dirty="0" smtClean="0"/>
              <a:t> 2nd </a:t>
            </a:r>
            <a:r>
              <a:rPr lang="es-ES" altLang="zh-TW" sz="2700" dirty="0" err="1" smtClean="0"/>
              <a:t>one</a:t>
            </a:r>
            <a:r>
              <a:rPr lang="es-ES" altLang="zh-TW" sz="2700" dirty="0" smtClean="0"/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"y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u </a:t>
            </a:r>
            <a:r>
              <a:rPr lang="es-ES" altLang="zh-TW" sz="2700" dirty="0" err="1"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latin typeface="Lucida Console" panose="020B0609040504020204" pitchFamily="49" charset="0"/>
              </a:rPr>
              <a:t> n</a:t>
            </a:r>
            <a:r>
              <a:rPr lang="es-ES" altLang="zh-TW" sz="27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>
                <a:latin typeface="Lucida Console" panose="020B0609040504020204" pitchFamily="49" charset="0"/>
              </a:rPr>
              <a:t>w </a:t>
            </a:r>
            <a:r>
              <a:rPr lang="es-ES" altLang="zh-TW" sz="2700" dirty="0" err="1"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/>
              <a:t> #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1st </a:t>
            </a:r>
            <a:r>
              <a:rPr lang="es-ES" altLang="zh-TW" sz="2700" dirty="0" err="1" smtClean="0"/>
              <a:t>matches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for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“ ”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&amp;</a:t>
            </a:r>
            <a:r>
              <a:rPr lang="es-ES" altLang="zh-TW" sz="2400" dirty="0" smtClean="0"/>
              <a:t> </a:t>
            </a:r>
            <a:r>
              <a:rPr lang="es-ES" altLang="zh-TW" sz="2700" dirty="0" smtClean="0"/>
              <a:t>“t”</a:t>
            </a:r>
            <a:r>
              <a:rPr lang="es-ES" altLang="zh-TW" sz="2000" dirty="0" smtClean="0"/>
              <a:t> </a:t>
            </a:r>
            <a:r>
              <a:rPr lang="es-ES" altLang="zh-TW" sz="2700" dirty="0" smtClean="0"/>
              <a:t>are “ ” &amp; “t”. So </a:t>
            </a:r>
            <a:r>
              <a:rPr lang="es-ES" altLang="zh-TW" sz="2700" dirty="0" err="1" smtClean="0"/>
              <a:t>remove</a:t>
            </a:r>
            <a:r>
              <a:rPr lang="es-ES" altLang="zh-TW" sz="2700" dirty="0" smtClean="0"/>
              <a:t> </a:t>
            </a:r>
            <a:r>
              <a:rPr lang="es-ES" altLang="zh-TW" sz="2700" dirty="0" err="1" smtClean="0"/>
              <a:t>them</a:t>
            </a:r>
            <a:r>
              <a:rPr lang="es-ES" altLang="zh-TW" sz="2700" spc="-200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undersandn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i'lld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undersad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i'l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latin typeface="Lucida Console" panose="020B0609040504020204" pitchFamily="49" charset="0"/>
              </a:rPr>
              <a:t>ht'th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endParaRPr lang="es-ES" altLang="zh-TW" sz="2700" dirty="0">
              <a:latin typeface="Lucida Console" panose="020B0609040504020204" pitchFamily="49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635896" y="3401616"/>
            <a:ext cx="5328592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Arc 1"/>
          <p:cNvSpPr/>
          <p:nvPr/>
        </p:nvSpPr>
        <p:spPr bwMode="auto">
          <a:xfrm>
            <a:off x="2483768" y="4946882"/>
            <a:ext cx="2376264" cy="542966"/>
          </a:xfrm>
          <a:prstGeom prst="arc">
            <a:avLst>
              <a:gd name="adj1" fmla="val 10968842"/>
              <a:gd name="adj2" fmla="val 21419954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Arc 6"/>
          <p:cNvSpPr/>
          <p:nvPr/>
        </p:nvSpPr>
        <p:spPr bwMode="auto">
          <a:xfrm flipV="1">
            <a:off x="2238338" y="2551642"/>
            <a:ext cx="3015274" cy="648072"/>
          </a:xfrm>
          <a:prstGeom prst="arc">
            <a:avLst>
              <a:gd name="adj1" fmla="val 10878581"/>
              <a:gd name="adj2" fmla="val 2155247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0" name="Arc 9"/>
          <p:cNvSpPr/>
          <p:nvPr/>
        </p:nvSpPr>
        <p:spPr bwMode="auto">
          <a:xfrm flipV="1">
            <a:off x="4139952" y="5057800"/>
            <a:ext cx="2163257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1" name="Arc 10"/>
          <p:cNvSpPr/>
          <p:nvPr/>
        </p:nvSpPr>
        <p:spPr bwMode="auto">
          <a:xfrm flipV="1">
            <a:off x="3740728" y="5057800"/>
            <a:ext cx="2199424" cy="542966"/>
          </a:xfrm>
          <a:prstGeom prst="arc">
            <a:avLst>
              <a:gd name="adj1" fmla="val 10968842"/>
              <a:gd name="adj2" fmla="val 215225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2" name="Arc 11"/>
          <p:cNvSpPr/>
          <p:nvPr/>
        </p:nvSpPr>
        <p:spPr bwMode="auto">
          <a:xfrm>
            <a:off x="2642190" y="2403184"/>
            <a:ext cx="3009929" cy="638392"/>
          </a:xfrm>
          <a:prstGeom prst="arc">
            <a:avLst>
              <a:gd name="adj1" fmla="val 10878581"/>
              <a:gd name="adj2" fmla="val 21557061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Arc 8"/>
          <p:cNvSpPr/>
          <p:nvPr/>
        </p:nvSpPr>
        <p:spPr bwMode="auto">
          <a:xfrm>
            <a:off x="2411760" y="3689648"/>
            <a:ext cx="2912718" cy="648072"/>
          </a:xfrm>
          <a:prstGeom prst="arc">
            <a:avLst>
              <a:gd name="adj1" fmla="val 10878581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3" name="Arc 12"/>
          <p:cNvSpPr/>
          <p:nvPr/>
        </p:nvSpPr>
        <p:spPr bwMode="auto">
          <a:xfrm rot="60000" flipV="1">
            <a:off x="3724862" y="3817425"/>
            <a:ext cx="2811461" cy="606590"/>
          </a:xfrm>
          <a:prstGeom prst="arc">
            <a:avLst>
              <a:gd name="adj1" fmla="val 10958667"/>
              <a:gd name="adj2" fmla="val 36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7" grpId="0" animBg="1"/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9145016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latin typeface="Lucida Console" panose="020B0609040504020204" pitchFamily="49" charset="0"/>
              </a:rPr>
              <a:t>% </a:t>
            </a:r>
            <a:r>
              <a:rPr lang="es-ES" altLang="zh-TW" sz="2700" dirty="0" err="1" smtClean="0">
                <a:latin typeface="Lucida Console" panose="020B0609040504020204" pitchFamily="49" charset="0"/>
              </a:rPr>
              <a:t>cat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 smtClean="0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how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br>
              <a:rPr lang="es-ES" altLang="zh-TW" sz="2700" dirty="0" smtClean="0">
                <a:latin typeface="Lucida Console" panose="020B0609040504020204" pitchFamily="49" charset="0"/>
              </a:rPr>
            </a:b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you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do"</a:t>
            </a:r>
            <a:r>
              <a:rPr lang="es-ES" altLang="zh-TW" sz="16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&lt;F</a:t>
            </a:r>
            <a:endParaRPr lang="es-E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</a:t>
            </a:r>
            <a:r>
              <a:rPr lang="es-ES" altLang="zh-TW" sz="16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# u has 2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. So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2nd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one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...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"y/u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nderstand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n/w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it'll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#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1st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matches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ES" altLang="zh-TW" sz="2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 ”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&amp;</a:t>
            </a:r>
            <a:r>
              <a:rPr lang="es-ES" altLang="zh-TW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“t”</a:t>
            </a:r>
            <a:r>
              <a:rPr lang="es-ES" altLang="zh-TW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are “ ” &amp; “t”. So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remove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</a:rPr>
              <a:t>them</a:t>
            </a:r>
            <a:r>
              <a:rPr lang="es-ES" altLang="zh-TW" sz="2700" spc="-200" dirty="0" smtClean="0">
                <a:solidFill>
                  <a:schemeClr val="bg1">
                    <a:lumMod val="85000"/>
                  </a:schemeClr>
                </a:solidFill>
              </a:rPr>
              <a:t>…</a:t>
            </a:r>
            <a:endParaRPr lang="es-ES" altLang="zh-TW" sz="27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y/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undersandn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i'lld</a:t>
            </a: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ihow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what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s-ES" altLang="zh-TW" sz="2700" dirty="0" err="1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ht'th</a:t>
            </a:r>
            <a:r>
              <a:rPr lang="es-ES" altLang="zh-TW" sz="27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latin typeface="Lucida Console" panose="020B0609040504020204" pitchFamily="49" charset="0"/>
              </a:rPr>
              <a:t>  sed </a:t>
            </a:r>
            <a:r>
              <a:rPr lang="es-ES" altLang="zh-TW" sz="2700" dirty="0">
                <a:latin typeface="Lucida Console" panose="020B0609040504020204" pitchFamily="49" charset="0"/>
              </a:rPr>
              <a:t>"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y/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n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e</a:t>
            </a:r>
            <a:r>
              <a:rPr lang="es-ES" altLang="zh-TW" sz="2700" b="1" dirty="0" err="1" smtClean="0">
                <a:latin typeface="Lucida Console" panose="020B0609040504020204" pitchFamily="49" charset="0"/>
              </a:rPr>
              <a:t>r</a:t>
            </a:r>
            <a:r>
              <a:rPr lang="es-ES" altLang="zh-TW" sz="2700" b="1" dirty="0" err="1" smtClean="0">
                <a:solidFill>
                  <a:srgbClr val="D657E3"/>
                </a:solidFill>
                <a:latin typeface="Lucida Console" panose="020B0609040504020204" pitchFamily="49" charset="0"/>
              </a:rPr>
              <a:t>s</a:t>
            </a:r>
            <a:r>
              <a:rPr lang="es-ES" altLang="zh-TW" sz="2700" b="1" dirty="0" err="1" smtClean="0">
                <a:solidFill>
                  <a:srgbClr val="A86A04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d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</a:t>
            </a:r>
            <a:r>
              <a:rPr lang="es-ES" altLang="zh-TW" sz="2700" b="1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 smtClean="0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 smtClean="0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 smtClean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 smtClean="0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b="1" dirty="0" err="1" smtClean="0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b="1" dirty="0" err="1" smtClean="0">
                <a:solidFill>
                  <a:schemeClr val="bg1">
                    <a:lumMod val="65000"/>
                  </a:schemeClr>
                </a:solidFill>
                <a:latin typeface="Lucida Console" panose="020B0609040504020204" pitchFamily="49" charset="0"/>
              </a:rPr>
              <a:t>l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/" &lt;</a:t>
            </a:r>
            <a:r>
              <a:rPr lang="es-ES" altLang="zh-TW" sz="27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b="1" dirty="0" err="1">
                <a:solidFill>
                  <a:srgbClr val="D657E3"/>
                </a:solidFill>
                <a:latin typeface="Lucida Console" panose="020B0609040504020204" pitchFamily="49" charset="0"/>
              </a:rPr>
              <a:t>i</a:t>
            </a:r>
            <a:r>
              <a:rPr lang="es-ES" altLang="zh-TW" sz="2700" dirty="0" err="1">
                <a:latin typeface="Lucida Console" panose="020B0609040504020204" pitchFamily="49" charset="0"/>
              </a:rPr>
              <a:t>how</a:t>
            </a:r>
            <a:r>
              <a:rPr lang="es-ES" altLang="zh-TW" sz="2700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w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a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>
                <a:latin typeface="Lucida Console" panose="020B0609040504020204" pitchFamily="49" charset="0"/>
              </a:rPr>
              <a:t> </a:t>
            </a:r>
            <a:r>
              <a:rPr lang="es-ES" altLang="zh-TW" sz="2700" b="1" dirty="0" err="1">
                <a:solidFill>
                  <a:srgbClr val="F4B70C"/>
                </a:solidFill>
                <a:latin typeface="Lucida Console" panose="020B0609040504020204" pitchFamily="49" charset="0"/>
              </a:rPr>
              <a:t>h</a:t>
            </a:r>
            <a:r>
              <a:rPr lang="es-ES" altLang="zh-TW" sz="2700" b="1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t</a:t>
            </a:r>
            <a:r>
              <a:rPr lang="es-ES" altLang="zh-TW" sz="2700" b="1" dirty="0" err="1">
                <a:solidFill>
                  <a:srgbClr val="A86A04"/>
                </a:solidFill>
                <a:latin typeface="Lucida Console" panose="020B0609040504020204" pitchFamily="49" charset="0"/>
              </a:rPr>
              <a:t>'</a:t>
            </a:r>
            <a:r>
              <a:rPr lang="es-ES" altLang="zh-TW" sz="2700" dirty="0" err="1">
                <a:latin typeface="Lucida Console" panose="020B0609040504020204" pitchFamily="49" charset="0"/>
              </a:rPr>
              <a:t>th</a:t>
            </a:r>
            <a:r>
              <a:rPr lang="es-ES" altLang="zh-TW" sz="2700" dirty="0" smtClean="0">
                <a:latin typeface="Lucida Console" panose="020B0609040504020204" pitchFamily="49" charset="0"/>
              </a:rPr>
              <a:t>?</a:t>
            </a:r>
            <a:endParaRPr lang="es-ES" altLang="zh-TW" sz="2700" dirty="0">
              <a:latin typeface="Lucida Console" panose="020B0609040504020204" pitchFamily="49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79512" y="881336"/>
            <a:ext cx="648072" cy="58326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  <a:endParaRPr lang="en-US" altLang="zh-TW" sz="2700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700" b="1" dirty="0" smtClean="0">
              <a:solidFill>
                <a:schemeClr val="bg1">
                  <a:lumMod val="8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altLang="zh-TW" sz="2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%</a:t>
            </a:r>
          </a:p>
          <a:p>
            <a:pPr marL="0" indent="0">
              <a:spcBef>
                <a:spcPts val="0"/>
              </a:spcBef>
              <a:buNone/>
            </a:pPr>
            <a:endParaRPr lang="es-ES" altLang="zh-TW" sz="2700" dirty="0">
              <a:solidFill>
                <a:schemeClr val="tx1">
                  <a:lumMod val="65000"/>
                  <a:lumOff val="3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5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 smtClean="0"/>
              <a:t>You </a:t>
            </a:r>
            <a:r>
              <a:rPr lang="en-US" altLang="zh-TW" sz="3000" dirty="0"/>
              <a:t>don’t have to use “/” as the </a:t>
            </a:r>
            <a:r>
              <a:rPr lang="en-US" altLang="zh-TW" sz="3000" dirty="0" smtClean="0"/>
              <a:t>separator. </a:t>
            </a:r>
          </a:p>
          <a:p>
            <a:pPr eaLnBrk="1" hangingPunct="1"/>
            <a:r>
              <a:rPr lang="en-US" altLang="zh-TW" sz="3000" dirty="0" smtClean="0"/>
              <a:t>Whatever </a:t>
            </a:r>
            <a:r>
              <a:rPr lang="en-US" altLang="zh-TW" sz="3000" dirty="0"/>
              <a:t>symbol </a:t>
            </a:r>
            <a:r>
              <a:rPr lang="en-US" altLang="zh-TW" sz="3000" dirty="0" smtClean="0"/>
              <a:t>goes </a:t>
            </a:r>
            <a:r>
              <a:rPr lang="en-US" altLang="zh-TW" sz="3000" dirty="0"/>
              <a:t>after the “s” becomes </a:t>
            </a:r>
            <a:r>
              <a:rPr lang="en-US" altLang="zh-TW" sz="3000" dirty="0" smtClean="0"/>
              <a:t>the separator. </a:t>
            </a:r>
          </a:p>
          <a:p>
            <a:pPr eaLnBrk="1" hangingPunct="1"/>
            <a:r>
              <a:rPr lang="en-US" altLang="zh-TW" sz="3000" dirty="0" smtClean="0"/>
              <a:t>This </a:t>
            </a:r>
            <a:r>
              <a:rPr lang="en-US" altLang="zh-TW" sz="3000" dirty="0"/>
              <a:t>sometimes improves </a:t>
            </a:r>
            <a:r>
              <a:rPr lang="en-US" altLang="zh-TW" sz="3000" dirty="0" smtClean="0"/>
              <a:t>readability.</a:t>
            </a:r>
            <a:r>
              <a:rPr lang="en-US" altLang="zh-TW" sz="3000" dirty="0" smtClean="0">
                <a:solidFill>
                  <a:srgbClr val="FF0000"/>
                </a:solidFill>
              </a:rPr>
              <a:t> </a:t>
            </a:r>
          </a:p>
          <a:p>
            <a:pPr marL="690563" lvl="1" indent="-293688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FF0000"/>
                </a:solidFill>
              </a:rPr>
              <a:t>Especially </a:t>
            </a:r>
            <a:r>
              <a:rPr lang="en-US" altLang="zh-TW" sz="2800" dirty="0">
                <a:solidFill>
                  <a:srgbClr val="FF0000"/>
                </a:solidFill>
              </a:rPr>
              <a:t>if “/” is in your </a:t>
            </a:r>
            <a:r>
              <a:rPr lang="en-US" altLang="zh-TW" sz="2800" dirty="0" smtClean="0">
                <a:solidFill>
                  <a:srgbClr val="FF0000"/>
                </a:solidFill>
              </a:rPr>
              <a:t>pattern. For example:</a:t>
            </a:r>
          </a:p>
          <a:p>
            <a:pPr marL="974725" lvl="2" indent="-23336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600" dirty="0" smtClean="0"/>
              <a:t> </a:t>
            </a:r>
            <a:r>
              <a:rPr lang="en-US" altLang="zh-TW" sz="2600" dirty="0" smtClean="0">
                <a:solidFill>
                  <a:srgbClr val="0C9B4D"/>
                </a:solidFill>
              </a:rPr>
              <a:t>Removing C++ comments: </a:t>
            </a:r>
          </a:p>
          <a:p>
            <a:pPr marL="1025525" indent="-741363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's/\/\/.*//'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741363" eaLnBrk="1" hangingPunct="1">
              <a:spcBef>
                <a:spcPts val="0"/>
              </a:spcBef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's`//.*``'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&lt;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file.c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87438" lvl="2" indent="-3460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zh-TW" sz="2800" dirty="0" smtClean="0">
                <a:solidFill>
                  <a:srgbClr val="0C9B4D"/>
                </a:solidFill>
              </a:rPr>
              <a:t>Or implementing </a:t>
            </a:r>
            <a:r>
              <a:rPr lang="en-US" altLang="zh-TW" sz="2800" dirty="0" err="1" smtClean="0">
                <a:solidFill>
                  <a:srgbClr val="0C9B4D"/>
                </a:solidFill>
              </a:rPr>
              <a:t>basename</a:t>
            </a:r>
            <a:r>
              <a:rPr lang="en-US" altLang="zh-TW" sz="2800" dirty="0" smtClean="0">
                <a:solidFill>
                  <a:srgbClr val="0C9B4D"/>
                </a:solidFill>
              </a:rPr>
              <a:t> using </a:t>
            </a:r>
            <a:r>
              <a:rPr lang="en-US" altLang="zh-TW" sz="2800" dirty="0" err="1" smtClean="0">
                <a:solidFill>
                  <a:srgbClr val="0C9B4D"/>
                </a:solidFill>
              </a:rPr>
              <a:t>sed</a:t>
            </a:r>
            <a:r>
              <a:rPr lang="en-US" altLang="zh-TW" sz="2800" dirty="0" smtClean="0">
                <a:solidFill>
                  <a:srgbClr val="0C9B4D"/>
                </a:solidFill>
              </a:rPr>
              <a:t>: </a:t>
            </a:r>
            <a:endParaRPr lang="en-US" altLang="zh-TW" sz="2600" dirty="0">
              <a:solidFill>
                <a:srgbClr val="0C9B4D"/>
              </a:solidFill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C9B4D"/>
                </a:solidFill>
              </a:rPr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 smtClean="0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's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/.*\///'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 marL="1025525" indent="-1025525" eaLnBrk="1" hangingPunct="1">
              <a:spcBef>
                <a:spcPts val="0"/>
              </a:spcBef>
              <a:buNone/>
            </a:pPr>
            <a:r>
              <a:rPr lang="en-US" altLang="zh-TW" dirty="0"/>
              <a:t>	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| </a:t>
            </a:r>
            <a:r>
              <a:rPr lang="en-US" altLang="zh-TW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's-.*/--'</a:t>
            </a:r>
            <a:endParaRPr lang="en-US" altLang="zh-TW" dirty="0">
              <a:solidFill>
                <a:srgbClr val="0033CC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Changing the </a:t>
            </a:r>
            <a:r>
              <a:rPr lang="en-US" altLang="zh-TW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dirty="0" smtClean="0">
                <a:solidFill>
                  <a:srgbClr val="0033CC"/>
                </a:solidFill>
              </a:rPr>
              <a:t> command separator</a:t>
            </a:r>
            <a:endParaRPr lang="en-US" altLang="zh-TW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2"/>
          </p:nvPr>
        </p:nvSpPr>
        <p:spPr>
          <a:xfrm>
            <a:off x="179512" y="1268760"/>
            <a:ext cx="8964488" cy="5589240"/>
          </a:xfrm>
        </p:spPr>
        <p:txBody>
          <a:bodyPr/>
          <a:lstStyle/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 smtClean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indicate ranges.</a:t>
            </a:r>
            <a:br>
              <a:rPr lang="en-US" altLang="zh-TW" dirty="0" smtClean="0"/>
            </a:br>
            <a:r>
              <a:rPr lang="en-US" altLang="zh-TW" dirty="0" err="1" smtClean="0"/>
              <a:t>eg</a:t>
            </a:r>
            <a:r>
              <a:rPr lang="en-US" altLang="zh-TW" dirty="0" smtClean="0"/>
              <a:t>: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0-9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-d 0123456789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Allows you to use padding in the replacement string.</a:t>
            </a:r>
            <a:br>
              <a:rPr lang="en-US" altLang="zh-TW" dirty="0" smtClean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0-9 01</a:t>
            </a:r>
            <a:r>
              <a:rPr lang="en-US" altLang="zh-TW" dirty="0" smtClean="0">
                <a:latin typeface="Lucida Console" panose="020B0609040504020204" pitchFamily="49" charset="0"/>
              </a:rPr>
              <a:t> ==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0-9 0111111111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Ignores left over characters in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a-z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0-9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a-j</a:t>
            </a:r>
            <a:endParaRPr lang="en-US" altLang="zh-TW" dirty="0" smtClean="0">
              <a:solidFill>
                <a:srgbClr val="FF3300"/>
              </a:solidFill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TW" dirty="0" smtClean="0"/>
              <a:t>Uses the last match </a:t>
            </a:r>
            <a:r>
              <a:rPr lang="en-US" altLang="zh-TW" dirty="0"/>
              <a:t>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banana 123456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 </a:t>
            </a:r>
            <a:r>
              <a:rPr lang="en-US" altLang="zh-TW" dirty="0" err="1">
                <a:solidFill>
                  <a:srgbClr val="FF3300"/>
                </a:solidFill>
                <a:latin typeface="Lucida Console" panose="020B0609040504020204" pitchFamily="49" charset="0"/>
              </a:rPr>
              <a:t>tr</a:t>
            </a:r>
            <a:r>
              <a:rPr lang="en-US" altLang="zh-TW" dirty="0">
                <a:solidFill>
                  <a:srgbClr val="FF33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FF3300"/>
                </a:solidFill>
                <a:latin typeface="Lucida Console" panose="020B0609040504020204" pitchFamily="49" charset="0"/>
              </a:rPr>
              <a:t>bna</a:t>
            </a:r>
            <a:r>
              <a:rPr lang="en-US" altLang="zh-TW" dirty="0" smtClean="0">
                <a:solidFill>
                  <a:srgbClr val="FF3300"/>
                </a:solidFill>
                <a:latin typeface="Lucida Console" panose="020B0609040504020204" pitchFamily="49" charset="0"/>
              </a:rPr>
              <a:t> 156</a:t>
            </a:r>
            <a:endParaRPr lang="en-US" altLang="zh-TW" dirty="0">
              <a:solidFill>
                <a:srgbClr val="FF3300"/>
              </a:solidFill>
            </a:endParaRPr>
          </a:p>
          <a:p>
            <a:pPr marL="0" indent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sz="3200" b="1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Disallows </a:t>
            </a:r>
            <a:r>
              <a:rPr lang="en-US" altLang="zh-TW" dirty="0"/>
              <a:t>ranges</a:t>
            </a:r>
            <a:r>
              <a:rPr lang="en-US" altLang="zh-TW" dirty="0" smtClean="0"/>
              <a:t>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Requires the </a:t>
            </a:r>
            <a:r>
              <a:rPr lang="en-US" altLang="zh-TW" dirty="0"/>
              <a:t>replacement </a:t>
            </a:r>
            <a:r>
              <a:rPr lang="en-US" altLang="zh-TW" dirty="0" smtClean="0"/>
              <a:t>string to have same size.</a:t>
            </a:r>
          </a:p>
          <a:p>
            <a:pPr>
              <a:lnSpc>
                <a:spcPct val="81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dirty="0" smtClean="0"/>
              <a:t>Uses </a:t>
            </a:r>
            <a:r>
              <a:rPr lang="en-US" altLang="zh-TW" dirty="0"/>
              <a:t>the </a:t>
            </a:r>
            <a:r>
              <a:rPr lang="en-US" altLang="zh-TW" dirty="0" smtClean="0"/>
              <a:t>first </a:t>
            </a:r>
            <a:r>
              <a:rPr lang="en-US" altLang="zh-TW" dirty="0"/>
              <a:t>match in the replacement </a:t>
            </a:r>
            <a:r>
              <a:rPr lang="en-US" altLang="zh-TW" dirty="0" smtClean="0"/>
              <a:t>string.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eg</a:t>
            </a:r>
            <a:r>
              <a:rPr lang="en-US" altLang="zh-TW" dirty="0"/>
              <a:t>: </a:t>
            </a:r>
            <a:r>
              <a:rPr lang="en-US" altLang="zh-TW" dirty="0" err="1" smtClean="0">
                <a:solidFill>
                  <a:srgbClr val="00B050"/>
                </a:solidFill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y/banana/123456/</a:t>
            </a:r>
            <a:r>
              <a:rPr lang="en-US" altLang="zh-TW" sz="2000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latin typeface="Lucida Console" panose="020B0609040504020204" pitchFamily="49" charset="0"/>
              </a:rPr>
              <a:t>==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y/ban/123/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chemeClr val="accent2"/>
                </a:solidFill>
              </a:rPr>
              <a:t>The y </a:t>
            </a:r>
            <a:endParaRPr lang="en-US" altLang="zh-TW" sz="4800" dirty="0">
              <a:solidFill>
                <a:schemeClr val="accent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18256" y="242392"/>
            <a:ext cx="8458200" cy="80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i="1" kern="0" dirty="0" smtClean="0">
                <a:solidFill>
                  <a:srgbClr val="000000"/>
                </a:solidFill>
              </a:rPr>
              <a:t> </a:t>
            </a:r>
            <a:br>
              <a:rPr lang="en-US" altLang="zh-TW" sz="4800" b="0" i="1" kern="0" dirty="0" smtClean="0">
                <a:solidFill>
                  <a:srgbClr val="000000"/>
                </a:solidFill>
              </a:rPr>
            </a:br>
            <a:r>
              <a:rPr lang="en-US" altLang="zh-TW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summary vs. </a:t>
            </a:r>
            <a:r>
              <a:rPr lang="en-US" altLang="zh-TW" b="0" i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TW" b="0" i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4800" b="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-99392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Update the pattern space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791200"/>
          </a:xfrm>
          <a:solidFill>
            <a:srgbClr val="FFFFFF">
              <a:alpha val="80000"/>
            </a:srgbClr>
          </a:solidFill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s	→ Substitute pattern with string (see slides 4-75).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	→ 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“Zap” the pattern space (equivalent to: </a:t>
            </a:r>
            <a:r>
              <a:rPr lang="en-US" altLang="zh-TW" sz="2800" spc="-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</a:t>
            </a:r>
            <a:r>
              <a:rPr lang="en-US" altLang="zh-TW" sz="2800" spc="-5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</a:t>
            </a:r>
            <a:r>
              <a:rPr lang="en-US" altLang="zh-TW" sz="2800" spc="-3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.//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y</a:t>
            </a:r>
            <a:r>
              <a:rPr lang="en-US" altLang="zh-TW" sz="2800" dirty="0"/>
              <a:t>	→ Do a </a:t>
            </a:r>
            <a:r>
              <a:rPr lang="en-US" altLang="zh-TW" sz="2800" dirty="0" err="1"/>
              <a:t>tr</a:t>
            </a:r>
            <a:r>
              <a:rPr lang="en-US" altLang="zh-TW" sz="2800" dirty="0"/>
              <a:t>-like list-based substitution.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Replace pattern space with the next input  	line, after printing the old space (unless -n)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N	→ Append the next input line into the pattern 	space (with a newline inserted before it). </a:t>
            </a:r>
          </a:p>
          <a:p>
            <a:pPr eaLnBrk="1" hangingPunct="1">
              <a:lnSpc>
                <a:spcPct val="85000"/>
              </a:lnSpc>
              <a:spcBef>
                <a:spcPts val="9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	→ Delete the pattern space. Immediately start a 	new cycle for the next line of input.</a:t>
            </a:r>
          </a:p>
          <a:p>
            <a:pPr marL="0" indent="0">
              <a:lnSpc>
                <a:spcPct val="85000"/>
              </a:lnSpc>
              <a:spcBef>
                <a:spcPts val="900"/>
              </a:spcBef>
              <a:buNone/>
            </a:pP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D →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If no newline in pattern space, perform a “d”.  	Otherwise, delete the pattern space up to 	first newline, and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restart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with the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resultant 	pattern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space, without reading new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input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altLang="zh-TW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 smtClean="0">
                <a:solidFill>
                  <a:srgbClr val="333399"/>
                </a:solidFill>
              </a:rPr>
              <a:t>Midterm Over</a:t>
            </a:r>
            <a:r>
              <a:rPr lang="en-US" altLang="zh-TW" sz="4800" b="1" dirty="0" smtClean="0">
                <a:solidFill>
                  <a:srgbClr val="333399"/>
                </a:solidFill>
              </a:rPr>
              <a:t>view</a:t>
            </a:r>
            <a:endParaRPr lang="en-US" sz="4800" b="1" dirty="0">
              <a:solidFill>
                <a:srgbClr val="3333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altLang="zh-TW" sz="3000" dirty="0" smtClean="0"/>
              <a:t>All exam questions assume </a:t>
            </a:r>
            <a:r>
              <a:rPr lang="en-US" altLang="zh-TW" sz="3000" dirty="0" err="1" smtClean="0"/>
              <a:t>tcsh</a:t>
            </a:r>
            <a:r>
              <a:rPr lang="en-US" altLang="zh-TW" sz="3000" dirty="0" smtClean="0"/>
              <a:t> shell is used.</a:t>
            </a:r>
          </a:p>
          <a:p>
            <a:r>
              <a:rPr lang="en-US" altLang="zh-TW" sz="3000" dirty="0" smtClean="0"/>
              <a:t>The use of </a:t>
            </a:r>
            <a:r>
              <a:rPr lang="en-US" altLang="zh-TW" sz="3000" dirty="0" err="1" smtClean="0"/>
              <a:t>tcsh</a:t>
            </a:r>
            <a:r>
              <a:rPr lang="en-US" altLang="zh-TW" sz="3000" dirty="0" smtClean="0"/>
              <a:t> affects:</a:t>
            </a:r>
          </a:p>
          <a:p>
            <a:pPr lvl="1"/>
            <a:r>
              <a:rPr lang="en-US" altLang="zh-TW" sz="2800" dirty="0" smtClean="0"/>
              <a:t>quoting behavior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cho’s backslash-quoting behavior, as indicated in lecture 5</a:t>
            </a:r>
          </a:p>
          <a:p>
            <a:pPr lvl="1"/>
            <a:r>
              <a:rPr lang="en-US" altLang="zh-TW" sz="2800" dirty="0" smtClean="0"/>
              <a:t>The shell commands like ‘</a:t>
            </a:r>
            <a:r>
              <a:rPr lang="en-US" altLang="zh-TW" sz="2800" dirty="0" err="1" smtClean="0"/>
              <a:t>foreach</a:t>
            </a:r>
            <a:r>
              <a:rPr lang="en-US" altLang="zh-TW" sz="2800" dirty="0" smtClean="0"/>
              <a:t>’, ‘switch’, etc.</a:t>
            </a:r>
          </a:p>
          <a:p>
            <a:pPr lvl="1"/>
            <a:r>
              <a:rPr lang="en-US" altLang="zh-TW" sz="2800" dirty="0" smtClean="0"/>
              <a:t>The way of defining variables</a:t>
            </a:r>
          </a:p>
          <a:p>
            <a:pPr lvl="1"/>
            <a:r>
              <a:rPr lang="en-US" altLang="zh-TW" sz="2800" dirty="0" smtClean="0"/>
              <a:t>etc.</a:t>
            </a:r>
          </a:p>
          <a:p>
            <a:r>
              <a:rPr lang="en-US" altLang="zh-TW" sz="3000" dirty="0" smtClean="0"/>
              <a:t>You should understand how all of the examples in all of the slides work. Try them out on your computer (but remember to be in </a:t>
            </a:r>
            <a:r>
              <a:rPr lang="en-US" altLang="zh-TW" sz="3000" dirty="0" err="1" smtClean="0"/>
              <a:t>tcsh</a:t>
            </a:r>
            <a:r>
              <a:rPr lang="en-US" altLang="zh-TW" sz="3000" dirty="0" smtClean="0"/>
              <a:t>).</a:t>
            </a:r>
          </a:p>
          <a:p>
            <a:pPr>
              <a:buNone/>
            </a:pPr>
            <a:endParaRPr lang="en-US" sz="3000" dirty="0" smtClean="0"/>
          </a:p>
          <a:p>
            <a:pPr lvl="1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252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333399"/>
                </a:solidFill>
              </a:rPr>
              <a:t>Let’s summarize what we 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>
                <a:solidFill>
                  <a:srgbClr val="333399"/>
                </a:solidFill>
              </a:rPr>
              <a:t>have learned</a:t>
            </a:r>
            <a:br>
              <a:rPr lang="en-US" dirty="0">
                <a:solidFill>
                  <a:srgbClr val="333399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(Many of the commands we’ve learned have a lot of flags. But, to make your studying easier, only the flags indicated in the following slides will be covered on the midterm.)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152400" y="152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kumimoji="0" lang="en-US" sz="4800" kern="0" dirty="0" smtClean="0">
                <a:solidFill>
                  <a:srgbClr val="333399"/>
                </a:solidFill>
              </a:rPr>
              <a:t>Midterm Re</a:t>
            </a:r>
            <a:r>
              <a:rPr kumimoji="0" lang="en-US" altLang="zh-TW" sz="4800" kern="0" dirty="0" smtClean="0">
                <a:solidFill>
                  <a:srgbClr val="333399"/>
                </a:solidFill>
              </a:rPr>
              <a:t>view</a:t>
            </a:r>
            <a:endParaRPr kumimoji="0" lang="en-US" sz="4800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38765"/>
              </p:ext>
            </p:extLst>
          </p:nvPr>
        </p:nvGraphicFramePr>
        <p:xfrm>
          <a:off x="152400" y="914397"/>
          <a:ext cx="8915400" cy="5151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cat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anose="020B060602020203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 smtClean="0"/>
                        <a:t>Display file(s) on screen (unless output is redirected</a:t>
                      </a:r>
                      <a:r>
                        <a:rPr lang="en-US" altLang="zh-TW" sz="2800" baseline="0" dirty="0" smtClean="0"/>
                        <a:t>/</a:t>
                      </a:r>
                      <a:r>
                        <a:rPr lang="en-US" altLang="zh-TW" sz="2800" dirty="0" smtClean="0"/>
                        <a:t>piped)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less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800" dirty="0" smtClean="0"/>
                        <a:t>Interactively display file on screen (unless output is redirected/piped)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head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specified number of top lines of a file (default = -n10)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tail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-n/#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 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&lt;filename&gt;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specified number of end lines of a file (default = -n10)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paste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 </a:t>
                      </a:r>
                      <a:r>
                        <a:rPr kumimoji="1" lang="en-US" altLang="en-US" sz="3200" b="1" u="none" strike="noStrike" cap="none" normalizeH="0" baseline="10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Book Antiqua" panose="02040602050305030304" pitchFamily="18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 </a:t>
                      </a:r>
                      <a:r>
                        <a:rPr kumimoji="1" lang="en-US" alt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</a:rPr>
                        <a:t>&lt;filename(s)&gt;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r>
                        <a:rPr lang="en-US" altLang="zh-TW" sz="2800" dirty="0" smtClean="0"/>
                        <a:t>erge together lines from either the keyboard/</a:t>
                      </a:r>
                      <a:r>
                        <a:rPr lang="en-US" altLang="zh-TW" sz="2800" dirty="0" err="1" smtClean="0"/>
                        <a:t>stdin</a:t>
                      </a:r>
                      <a:r>
                        <a:rPr lang="en-US" altLang="zh-TW" sz="2800" dirty="0" smtClean="0"/>
                        <a:t> (-) and / or 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from the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indicated files.</a:t>
                      </a:r>
                      <a:endParaRPr lang="en-US" altLang="zh-TW" sz="2800" dirty="0" smtClean="0"/>
                    </a:p>
                  </a:txBody>
                  <a:tcPr marL="0" marR="0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rgbClr val="333399"/>
                </a:solidFill>
              </a:rPr>
              <a:t>Viewing Files</a:t>
            </a:r>
            <a:endParaRPr lang="en-US" altLang="en-US" sz="4800" dirty="0" smtClean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15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57274"/>
              </p:ext>
            </p:extLst>
          </p:nvPr>
        </p:nvGraphicFramePr>
        <p:xfrm>
          <a:off x="152400" y="914397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u+-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197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Managing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3840748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79347"/>
              </p:ext>
            </p:extLst>
          </p:nvPr>
        </p:nvGraphicFramePr>
        <p:xfrm>
          <a:off x="152400" y="914400"/>
          <a:ext cx="9144000" cy="5699233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-q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gency FB" panose="020B0503020202020204" pitchFamily="34" charset="0"/>
                        <a:ea typeface="新細明體" pitchFamily="18" charset="-120"/>
                      </a:endParaRP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inovw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742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File Analysis Commands</a:t>
            </a:r>
          </a:p>
        </p:txBody>
      </p:sp>
    </p:spTree>
    <p:extLst>
      <p:ext uri="{BB962C8B-B14F-4D97-AF65-F5344CB8AC3E}">
        <p14:creationId xmlns:p14="http://schemas.microsoft.com/office/powerpoint/2010/main" val="190825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66922"/>
              </p:ext>
            </p:extLst>
          </p:nvPr>
        </p:nvGraphicFramePr>
        <p:xfrm>
          <a:off x="152400" y="97536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32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-name</a:t>
                      </a:r>
                      <a:r>
                        <a:rPr kumimoji="1" lang="en-US" altLang="en-US" sz="3200" b="0" i="0" u="none" strike="noStrike" cap="none" normalizeH="0" baseline="1000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 smtClean="0">
                          <a:solidFill>
                            <a:srgbClr val="BFBFBF"/>
                          </a:solidFill>
                        </a:rPr>
                        <a:t> which</a:t>
                      </a:r>
                      <a:endParaRPr lang="en-US" sz="2800" b="1" dirty="0">
                        <a:solidFill>
                          <a:srgbClr val="BFBFBF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BFBFBF"/>
                          </a:solidFill>
                        </a:rPr>
                        <a:t>Identifies</a:t>
                      </a:r>
                      <a:r>
                        <a:rPr lang="en-US" sz="2800" baseline="0" dirty="0" smtClean="0">
                          <a:solidFill>
                            <a:srgbClr val="BFBFBF"/>
                          </a:solidFill>
                        </a:rPr>
                        <a:t> the location of an executable</a:t>
                      </a:r>
                      <a:endParaRPr lang="en-US" sz="2800" dirty="0">
                        <a:solidFill>
                          <a:srgbClr val="BFBFBF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  <a:r>
                        <a:rPr kumimoji="1" lang="en-US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(won’t be</a:t>
                      </a:r>
                      <a:b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</a:br>
                      <a:r>
                        <a:rPr kumimoji="1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新細明體" pitchFamily="18" charset="-120"/>
                          <a:cs typeface="+mn-cs"/>
                        </a:rPr>
                        <a:t>    on the test)</a:t>
                      </a:r>
                      <a:endParaRPr kumimoji="1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Other Basic Commands</a:t>
            </a:r>
          </a:p>
        </p:txBody>
      </p:sp>
    </p:spTree>
    <p:extLst>
      <p:ext uri="{BB962C8B-B14F-4D97-AF65-F5344CB8AC3E}">
        <p14:creationId xmlns:p14="http://schemas.microsoft.com/office/powerpoint/2010/main" val="4276578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38199"/>
              </p:ext>
            </p:extLst>
          </p:nvPr>
        </p:nvGraphicFramePr>
        <p:xfrm>
          <a:off x="152400" y="959548"/>
          <a:ext cx="8991600" cy="541077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Evaluate an expression and print result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anose="020B0606020202030204" pitchFamily="34" charset="0"/>
                          <a:ea typeface="新細明體" pitchFamily="18" charset="-120"/>
                        </a:rPr>
                        <a:t>-dc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characters or fields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--complement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sed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gency FB" panose="020B0503020202020204" pitchFamily="34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I will only test these sed commands: 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          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=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y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4800" dirty="0" smtClean="0">
                <a:solidFill>
                  <a:srgbClr val="333399"/>
                </a:solidFill>
              </a:rPr>
              <a:t>More 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31690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solidFill>
                  <a:srgbClr val="333399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if () </a:t>
            </a:r>
            <a:r>
              <a:rPr lang="en-US" altLang="zh-TW" sz="3200" i="1" dirty="0" err="1" smtClean="0">
                <a:solidFill>
                  <a:srgbClr val="0033CC"/>
                </a:solidFill>
              </a:rPr>
              <a:t>cmd</a:t>
            </a:r>
            <a:endParaRPr lang="en-US" altLang="zh-TW" sz="3200" i="1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672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   else if () then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   else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   </a:t>
            </a:r>
            <a:r>
              <a:rPr lang="en-US" altLang="zh-TW" sz="3200" dirty="0" err="1" smtClean="0">
                <a:solidFill>
                  <a:srgbClr val="0033CC"/>
                </a:solidFill>
              </a:rPr>
              <a:t>endif</a:t>
            </a:r>
            <a:r>
              <a:rPr lang="en-US" altLang="zh-TW" sz="3200" dirty="0" smtClean="0">
                <a:solidFill>
                  <a:srgbClr val="0033CC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if (-z/e </a:t>
            </a:r>
            <a:r>
              <a:rPr lang="en-US" altLang="zh-TW" sz="3200" i="1" dirty="0" smtClean="0">
                <a:solidFill>
                  <a:srgbClr val="0033CC"/>
                </a:solidFill>
              </a:rPr>
              <a:t>file</a:t>
            </a:r>
            <a:r>
              <a:rPr lang="en-US" altLang="zh-TW" sz="3200" dirty="0" smtClean="0">
                <a:solidFill>
                  <a:srgbClr val="0033CC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switch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rgbClr val="0033CC"/>
                </a:solidFill>
              </a:rPr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TW" sz="3200" dirty="0" err="1" smtClean="0">
                <a:solidFill>
                  <a:srgbClr val="0033CC"/>
                </a:solidFill>
              </a:rPr>
              <a:t>foreach</a:t>
            </a:r>
            <a:r>
              <a:rPr lang="en-US" altLang="zh-TW" sz="3200" dirty="0" smtClean="0">
                <a:solidFill>
                  <a:srgbClr val="0033CC"/>
                </a:solidFill>
              </a:rPr>
              <a:t>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</a:rPr>
              <a:t>argv</a:t>
            </a:r>
            <a:endParaRPr kumimoji="0" lang="en-US" altLang="zh-TW" sz="3200" b="0" kern="0" dirty="0">
              <a:solidFill>
                <a:srgbClr val="0033CC"/>
              </a:solidFill>
              <a:latin typeface="Arial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$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[$#</a:t>
            </a:r>
            <a:r>
              <a:rPr kumimoji="0" lang="en-US" altLang="zh-TW" sz="3200" b="0" kern="0" dirty="0" err="1">
                <a:solidFill>
                  <a:srgbClr val="0033CC"/>
                </a:solidFill>
                <a:latin typeface="Arial"/>
              </a:rPr>
              <a:t>argv</a:t>
            </a: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]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set X = $&lt;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set X = word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set X = $3:q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set T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unset T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  <a:defRPr/>
            </a:pPr>
            <a:r>
              <a:rPr kumimoji="0" lang="en-US" altLang="zh-TW" sz="3200" b="0" kern="0" dirty="0">
                <a:solidFill>
                  <a:srgbClr val="0033CC"/>
                </a:solidFill>
                <a:latin typeface="Arial"/>
              </a:rPr>
              <a:t>@ X = $2 + $Y</a:t>
            </a:r>
          </a:p>
        </p:txBody>
      </p:sp>
    </p:spTree>
    <p:extLst>
      <p:ext uri="{BB962C8B-B14F-4D97-AF65-F5344CB8AC3E}">
        <p14:creationId xmlns:p14="http://schemas.microsoft.com/office/powerpoint/2010/main" val="12092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There are also flags that could have gone here.</a:t>
            </a:r>
          </a:p>
        </p:txBody>
      </p:sp>
    </p:spTree>
    <p:extLst>
      <p:ext uri="{BB962C8B-B14F-4D97-AF65-F5344CB8AC3E}">
        <p14:creationId xmlns:p14="http://schemas.microsoft.com/office/powerpoint/2010/main" val="24938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</a:t>
            </a:r>
            <a:r>
              <a:rPr lang="en-US" altLang="zh-TW" sz="2400" i="1" dirty="0" err="1" smtClean="0">
                <a:ea typeface="新細明體" pitchFamily="18" charset="-120"/>
              </a:rPr>
              <a:t>myvar</a:t>
            </a:r>
            <a:r>
              <a:rPr lang="en-US" altLang="zh-TW" sz="2400" i="1" dirty="0" smtClean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 smtClean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800" dirty="0" smtClean="0">
                <a:solidFill>
                  <a:srgbClr val="333399"/>
                </a:solidFill>
              </a:rPr>
              <a:t>Summary of C-Shell Variables</a:t>
            </a:r>
          </a:p>
        </p:txBody>
      </p:sp>
    </p:spTree>
    <p:extLst>
      <p:ext uri="{BB962C8B-B14F-4D97-AF65-F5344CB8AC3E}">
        <p14:creationId xmlns:p14="http://schemas.microsoft.com/office/powerpoint/2010/main" val="37656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600" dirty="0" smtClean="0">
                <a:solidFill>
                  <a:srgbClr val="333399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>
            <p:extLst/>
          </p:nvPr>
        </p:nvGraphicFramePr>
        <p:xfrm>
          <a:off x="152400" y="620704"/>
          <a:ext cx="8839202" cy="620078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390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(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…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command(s) in a subshell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$?, $?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exit status of last command, existence check for variable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$#, $#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lang="en-US" sz="2000" i="1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of: arguments to a script, elements in an array V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Access the value(s) of: all arguments, an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</a:t>
            </a:r>
            <a:r>
              <a:rPr lang="en-US" sz="4200" dirty="0" smtClean="0">
                <a:solidFill>
                  <a:srgbClr val="333399"/>
                </a:solidFill>
              </a:rPr>
              <a:t>lso, know the difference between: wildcard patterns, regular expression patterns, and simple lists:</a:t>
            </a:r>
            <a:endParaRPr lang="en-US" sz="4200" dirty="0">
              <a:solidFill>
                <a:srgbClr val="333399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lnSpc>
                <a:spcPct val="83000"/>
              </a:lnSpc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 wild </a:t>
            </a:r>
            <a:r>
              <a:rPr lang="en-US" sz="2800" b="0" kern="0" dirty="0">
                <a:solidFill>
                  <a:srgbClr val="000000"/>
                </a:solidFill>
              </a:rPr>
              <a:t>card </a:t>
            </a:r>
            <a:r>
              <a:rPr lang="en-US" sz="2800" b="0" kern="0" dirty="0" smtClean="0">
                <a:solidFill>
                  <a:srgbClr val="000000"/>
                </a:solidFill>
              </a:rPr>
              <a:t>pattern:</a:t>
            </a:r>
          </a:p>
          <a:p>
            <a:pPr algn="l">
              <a:lnSpc>
                <a:spcPct val="83000"/>
              </a:lnSpc>
            </a:pPr>
            <a:r>
              <a:rPr lang="en-US" sz="2400" b="0" kern="0" dirty="0">
                <a:solidFill>
                  <a:srgbClr val="000000"/>
                </a:solidFill>
              </a:rPr>
              <a:t> </a:t>
            </a:r>
            <a:r>
              <a:rPr lang="en-US" sz="2400" b="0" kern="0" dirty="0" smtClean="0">
                <a:solidFill>
                  <a:srgbClr val="000000"/>
                </a:solidFill>
              </a:rPr>
              <a:t>    % ls [a-e]*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This lists all files beginning with one of the first 5 letters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b="0" kern="0" dirty="0">
                <a:solidFill>
                  <a:srgbClr val="000000"/>
                </a:solidFill>
              </a:rPr>
              <a:t>A regular expression pattern:</a:t>
            </a:r>
          </a:p>
          <a:p>
            <a:pPr algn="l">
              <a:lnSpc>
                <a:spcPct val="83000"/>
              </a:lnSpc>
            </a:pPr>
            <a:r>
              <a:rPr lang="en-US" altLang="zh-TW" sz="2400" b="0" kern="0" dirty="0">
                <a:solidFill>
                  <a:srgbClr val="000000"/>
                </a:solidFill>
              </a:rPr>
              <a:t>     % </a:t>
            </a:r>
            <a:r>
              <a:rPr lang="en-US" altLang="zh-TW" sz="2400" b="0" kern="0" dirty="0" err="1">
                <a:solidFill>
                  <a:srgbClr val="000000"/>
                </a:solidFill>
              </a:rPr>
              <a:t>grep</a:t>
            </a:r>
            <a:r>
              <a:rPr lang="en-US" altLang="zh-TW" sz="2400" b="0" kern="0" dirty="0">
                <a:solidFill>
                  <a:srgbClr val="000000"/>
                </a:solidFill>
              </a:rPr>
              <a:t> </a:t>
            </a:r>
            <a:r>
              <a:rPr lang="en-US" altLang="zh-TW" sz="2400" b="0" kern="0" dirty="0" smtClean="0">
                <a:solidFill>
                  <a:srgbClr val="000000"/>
                </a:solidFill>
              </a:rPr>
              <a:t>'[a-e]*'  </a:t>
            </a:r>
            <a:r>
              <a:rPr lang="en-US" altLang="zh-TW" sz="24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This matches all lines </a:t>
            </a:r>
            <a:r>
              <a:rPr lang="en-US" altLang="zh-TW" sz="2000" b="0" kern="0" dirty="0" smtClean="0">
                <a:solidFill>
                  <a:srgbClr val="000000"/>
                </a:solidFill>
              </a:rPr>
              <a:t>with </a:t>
            </a:r>
            <a:r>
              <a:rPr lang="en-US" altLang="zh-TW" sz="2000" b="0" kern="0" dirty="0">
                <a:solidFill>
                  <a:srgbClr val="000000"/>
                </a:solidFill>
              </a:rPr>
              <a:t>0 or more elements of the first 5 letters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For example, </a:t>
            </a:r>
            <a:r>
              <a:rPr lang="en-US" altLang="zh-TW" sz="2000" b="0" kern="0" dirty="0" err="1">
                <a:solidFill>
                  <a:srgbClr val="000000"/>
                </a:solidFill>
              </a:rPr>
              <a:t>abcdebaceda</a:t>
            </a:r>
            <a:endParaRPr lang="en-US" altLang="zh-TW" sz="2000" b="0" kern="0" dirty="0">
              <a:solidFill>
                <a:srgbClr val="000000"/>
              </a:solidFill>
            </a:endParaRP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altLang="zh-TW" sz="2000" b="0" kern="0" dirty="0">
                <a:solidFill>
                  <a:srgbClr val="000000"/>
                </a:solidFill>
              </a:rPr>
              <a:t>But the empty string is also a match (because 0 is allowed)</a:t>
            </a: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An extended regular expression pattern:</a:t>
            </a:r>
          </a:p>
          <a:p>
            <a:pPr algn="l">
              <a:lnSpc>
                <a:spcPct val="83000"/>
              </a:lnSpc>
            </a:pPr>
            <a:r>
              <a:rPr lang="en-US" sz="2400" b="0" kern="0" dirty="0" smtClean="0">
                <a:solidFill>
                  <a:srgbClr val="000000"/>
                </a:solidFill>
              </a:rPr>
              <a:t>     % </a:t>
            </a:r>
            <a:r>
              <a:rPr lang="en-US" sz="2400" b="0" kern="0" dirty="0" err="1" smtClean="0">
                <a:solidFill>
                  <a:srgbClr val="000000"/>
                </a:solidFill>
              </a:rPr>
              <a:t>egrep</a:t>
            </a:r>
            <a:r>
              <a:rPr lang="en-US" sz="2400" b="0" kern="0" dirty="0" smtClean="0">
                <a:solidFill>
                  <a:srgbClr val="000000"/>
                </a:solidFill>
              </a:rPr>
              <a:t> '[a-e]*'  </a:t>
            </a:r>
            <a:r>
              <a:rPr lang="en-US" sz="2400" b="0" i="1" kern="0" dirty="0" smtClean="0">
                <a:solidFill>
                  <a:srgbClr val="000000"/>
                </a:solidFill>
              </a:rPr>
              <a:t>file</a:t>
            </a:r>
            <a:endParaRPr lang="en-US" sz="2400" b="0" i="1" kern="0" dirty="0">
              <a:solidFill>
                <a:srgbClr val="000000"/>
              </a:solidFill>
            </a:endParaRP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>
                <a:solidFill>
                  <a:srgbClr val="000000"/>
                </a:solidFill>
              </a:rPr>
              <a:t>This </a:t>
            </a:r>
            <a:r>
              <a:rPr lang="en-US" sz="2000" b="0" kern="0" dirty="0" smtClean="0">
                <a:solidFill>
                  <a:srgbClr val="000000"/>
                </a:solidFill>
              </a:rPr>
              <a:t>matches the same lines as the above </a:t>
            </a:r>
            <a:r>
              <a:rPr lang="en-US" sz="2000" b="0" kern="0" dirty="0" err="1" smtClean="0">
                <a:solidFill>
                  <a:srgbClr val="000000"/>
                </a:solidFill>
              </a:rPr>
              <a:t>grep</a:t>
            </a:r>
            <a:r>
              <a:rPr lang="en-US" sz="2000" b="0" kern="0" dirty="0" smtClean="0">
                <a:solidFill>
                  <a:srgbClr val="000000"/>
                </a:solidFill>
              </a:rPr>
              <a:t> did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But the matches would be different for </a:t>
            </a:r>
            <a:r>
              <a:rPr lang="en-US" sz="2000" b="0" kern="0" dirty="0" err="1" smtClean="0">
                <a:solidFill>
                  <a:srgbClr val="000000"/>
                </a:solidFill>
              </a:rPr>
              <a:t>egrep</a:t>
            </a:r>
            <a:r>
              <a:rPr lang="en-US" sz="2000" b="0" kern="0" dirty="0" smtClean="0">
                <a:solidFill>
                  <a:srgbClr val="000000"/>
                </a:solidFill>
              </a:rPr>
              <a:t> '[a-e]+' </a:t>
            </a:r>
            <a:r>
              <a:rPr lang="en-US" sz="2000" b="0" i="1" kern="0" dirty="0" smtClean="0">
                <a:solidFill>
                  <a:srgbClr val="000000"/>
                </a:solidFill>
              </a:rPr>
              <a:t>file</a:t>
            </a:r>
            <a:endParaRPr lang="en-US" sz="2000" b="0" i="1" kern="0" dirty="0">
              <a:solidFill>
                <a:srgbClr val="000000"/>
              </a:solidFill>
            </a:endParaRPr>
          </a:p>
          <a:p>
            <a:pPr marL="457200" indent="-457200" algn="l">
              <a:lnSpc>
                <a:spcPct val="8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 simple list:</a:t>
            </a:r>
            <a:endParaRPr lang="en-US" sz="2800" b="0" kern="0" dirty="0">
              <a:solidFill>
                <a:srgbClr val="000000"/>
              </a:solidFill>
            </a:endParaRPr>
          </a:p>
          <a:p>
            <a:pPr algn="l">
              <a:lnSpc>
                <a:spcPct val="83000"/>
              </a:lnSpc>
            </a:pPr>
            <a:r>
              <a:rPr lang="en-US" sz="2400" b="0" kern="0" dirty="0">
                <a:solidFill>
                  <a:srgbClr val="000000"/>
                </a:solidFill>
              </a:rPr>
              <a:t>  </a:t>
            </a:r>
            <a:r>
              <a:rPr lang="en-US" sz="2400" b="0" kern="0" dirty="0" smtClean="0">
                <a:solidFill>
                  <a:srgbClr val="000000"/>
                </a:solidFill>
              </a:rPr>
              <a:t>   </a:t>
            </a:r>
            <a:r>
              <a:rPr lang="en-US" sz="2400" b="0" kern="0" dirty="0">
                <a:solidFill>
                  <a:srgbClr val="000000"/>
                </a:solidFill>
              </a:rPr>
              <a:t>% </a:t>
            </a:r>
            <a:r>
              <a:rPr lang="en-US" sz="2400" b="0" kern="0" dirty="0" err="1" smtClean="0">
                <a:solidFill>
                  <a:srgbClr val="000000"/>
                </a:solidFill>
              </a:rPr>
              <a:t>tr</a:t>
            </a:r>
            <a:r>
              <a:rPr lang="en-US" sz="2400" b="0" kern="0" dirty="0" smtClean="0">
                <a:solidFill>
                  <a:srgbClr val="000000"/>
                </a:solidFill>
              </a:rPr>
              <a:t> -d '[</a:t>
            </a:r>
            <a:r>
              <a:rPr lang="en-US" sz="2400" b="0" kern="0" dirty="0">
                <a:solidFill>
                  <a:srgbClr val="000000"/>
                </a:solidFill>
              </a:rPr>
              <a:t>a</a:t>
            </a:r>
            <a:r>
              <a:rPr lang="en-US" sz="2400" b="0" kern="0" dirty="0" smtClean="0">
                <a:solidFill>
                  <a:srgbClr val="000000"/>
                </a:solidFill>
              </a:rPr>
              <a:t>-e]*' &lt; </a:t>
            </a:r>
            <a:r>
              <a:rPr lang="en-US" sz="2400" b="0" i="1" kern="0" dirty="0">
                <a:solidFill>
                  <a:srgbClr val="000000"/>
                </a:solidFill>
              </a:rPr>
              <a:t>file</a:t>
            </a:r>
          </a:p>
          <a:p>
            <a:pPr marL="914400" lvl="1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>
                <a:solidFill>
                  <a:srgbClr val="000000"/>
                </a:solidFill>
              </a:rPr>
              <a:t>This </a:t>
            </a:r>
            <a:r>
              <a:rPr lang="en-US" sz="2000" b="0" kern="0" dirty="0" smtClean="0">
                <a:solidFill>
                  <a:srgbClr val="000000"/>
                </a:solidFill>
              </a:rPr>
              <a:t>deleted every instance of any of </a:t>
            </a:r>
            <a:r>
              <a:rPr lang="en-US" sz="2000" b="0" kern="0" dirty="0">
                <a:solidFill>
                  <a:srgbClr val="000000"/>
                </a:solidFill>
              </a:rPr>
              <a:t>the first 5 </a:t>
            </a:r>
            <a:r>
              <a:rPr lang="en-US" sz="2000" b="0" kern="0" dirty="0" smtClean="0">
                <a:solidFill>
                  <a:srgbClr val="000000"/>
                </a:solidFill>
              </a:rPr>
              <a:t>letters. But it </a:t>
            </a:r>
            <a:r>
              <a:rPr lang="en-US" sz="2000" kern="0" dirty="0" smtClean="0">
                <a:solidFill>
                  <a:srgbClr val="000000"/>
                </a:solidFill>
              </a:rPr>
              <a:t>also</a:t>
            </a:r>
            <a:r>
              <a:rPr lang="en-US" sz="2000" b="0" kern="0" dirty="0" smtClean="0">
                <a:solidFill>
                  <a:srgbClr val="000000"/>
                </a:solidFill>
              </a:rPr>
              <a:t> deletes the [, ], and * symbols</a:t>
            </a:r>
          </a:p>
          <a:p>
            <a:pPr marL="1371600" lvl="2" indent="-457200" algn="l">
              <a:lnSpc>
                <a:spcPct val="83000"/>
              </a:lnSpc>
              <a:buFont typeface="Wingdings" panose="05000000000000000000" pitchFamily="2" charset="2"/>
              <a:buChar char="§"/>
            </a:pPr>
            <a:r>
              <a:rPr lang="en-US" sz="2000" b="0" kern="0" dirty="0" smtClean="0">
                <a:solidFill>
                  <a:srgbClr val="000000"/>
                </a:solidFill>
              </a:rPr>
              <a:t>You see that? You </a:t>
            </a:r>
            <a:r>
              <a:rPr lang="en-US" sz="2000" b="0" kern="0" dirty="0">
                <a:solidFill>
                  <a:srgbClr val="000000"/>
                </a:solidFill>
              </a:rPr>
              <a:t>d</a:t>
            </a:r>
            <a:r>
              <a:rPr lang="en-US" sz="2000" b="0" kern="0" dirty="0" smtClean="0">
                <a:solidFill>
                  <a:srgbClr val="000000"/>
                </a:solidFill>
              </a:rPr>
              <a:t>on’t use  [ and ]  to enclose the lists for tr.</a:t>
            </a: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6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rgbClr val="333399"/>
                </a:solidFill>
              </a:rPr>
              <a:t>A</a:t>
            </a:r>
            <a:r>
              <a:rPr lang="en-US" sz="4200" dirty="0" smtClean="0">
                <a:solidFill>
                  <a:srgbClr val="333399"/>
                </a:solidFill>
              </a:rPr>
              <a:t>lso, know the difference between: wildcard patterns, regular expression patterns, and simple lists:</a:t>
            </a:r>
            <a:endParaRPr lang="en-US" sz="4200" dirty="0">
              <a:solidFill>
                <a:srgbClr val="333399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8600" y="1700808"/>
            <a:ext cx="876299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You will be asked: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>
                <a:solidFill>
                  <a:srgbClr val="000000"/>
                </a:solidFill>
              </a:rPr>
              <a:t>T</a:t>
            </a:r>
            <a:r>
              <a:rPr lang="en-US" sz="2800" b="0" kern="0" dirty="0" smtClean="0">
                <a:solidFill>
                  <a:srgbClr val="000000"/>
                </a:solidFill>
              </a:rPr>
              <a:t>o create patterns of each type</a:t>
            </a:r>
          </a:p>
          <a:p>
            <a:pPr marL="914400" lvl="1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And to identify the correct output of patterns that I give you.</a:t>
            </a:r>
          </a:p>
          <a:p>
            <a:pPr marL="457200" indent="-457200" algn="l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kern="0" dirty="0" smtClean="0">
                <a:solidFill>
                  <a:srgbClr val="000000"/>
                </a:solidFill>
              </a:rPr>
              <a:t>So you do need to understand them </a:t>
            </a:r>
            <a:br>
              <a:rPr lang="en-US" sz="2800" b="0" kern="0" dirty="0" smtClean="0">
                <a:solidFill>
                  <a:srgbClr val="000000"/>
                </a:solidFill>
              </a:rPr>
            </a:br>
            <a:r>
              <a:rPr lang="en-US" sz="2800" b="0" kern="0" dirty="0" smtClean="0">
                <a:solidFill>
                  <a:srgbClr val="000000"/>
                </a:solidFill>
              </a:rPr>
              <a:t>(and the differences between them).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7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 smtClean="0">
                <a:solidFill>
                  <a:srgbClr val="333399"/>
                </a:solidFill>
              </a:rPr>
              <a:t>The *, ?, [], and [^] Wildcards</a:t>
            </a:r>
            <a:endParaRPr lang="en-US" altLang="zh-TW" sz="4800" dirty="0" smtClean="0">
              <a:solidFill>
                <a:srgbClr val="333399"/>
              </a:solidFill>
              <a:latin typeface="Andale Mono" pitchFamily="49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a*</a:t>
            </a:r>
            <a:r>
              <a:rPr lang="en-US" altLang="zh-TW" sz="2800" dirty="0" smtClean="0"/>
              <a:t>  All files starting with 'a'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</a:t>
            </a:r>
            <a:r>
              <a:rPr lang="en-US" altLang="zh-TW" sz="2800" dirty="0" smtClean="0"/>
              <a:t>  All filenames with 'a' in them 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*a*html</a:t>
            </a:r>
            <a:r>
              <a:rPr lang="en-US" altLang="zh-TW" sz="2800" dirty="0" smtClean="0"/>
              <a:t>  All filenames with 'a' in them and ending with html</a:t>
            </a:r>
          </a:p>
          <a:p>
            <a:pPr eaLnBrk="1" hangingPunct="1"/>
            <a:r>
              <a:rPr lang="en-US" altLang="zh-TW" sz="2800" b="1" dirty="0" smtClean="0">
                <a:solidFill>
                  <a:schemeClr val="tx2"/>
                </a:solidFill>
                <a:latin typeface="Andale Mono" pitchFamily="49" charset="0"/>
              </a:rPr>
              <a:t>ls ?????</a:t>
            </a:r>
            <a:r>
              <a:rPr lang="en-US" altLang="zh-TW" sz="2800" dirty="0" smtClean="0"/>
              <a:t> - All 5 character filenames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</a:t>
            </a:r>
            <a:r>
              <a:rPr lang="en-US" altLang="zh-TW" sz="2800" b="1" dirty="0" err="1">
                <a:solidFill>
                  <a:schemeClr val="tx2"/>
                </a:solidFill>
                <a:latin typeface="Andale Mono" pitchFamily="49" charset="0"/>
              </a:rPr>
              <a:t>abc</a:t>
            </a:r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]*</a:t>
            </a:r>
            <a:r>
              <a:rPr lang="en-US" altLang="zh-TW" sz="2800" dirty="0"/>
              <a:t> - All filenames starting with a, b, or c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[a-c]*</a:t>
            </a:r>
            <a:r>
              <a:rPr lang="en-US" altLang="zh-TW" sz="2800" dirty="0"/>
              <a:t> - Same as above but done as a range </a:t>
            </a:r>
          </a:p>
          <a:p>
            <a:pPr eaLnBrk="1" hangingPunct="1"/>
            <a:r>
              <a:rPr lang="en-US" altLang="zh-TW" sz="2800" b="1" dirty="0">
                <a:solidFill>
                  <a:schemeClr val="tx2"/>
                </a:solidFill>
                <a:latin typeface="Andale Mono" pitchFamily="49" charset="0"/>
              </a:rPr>
              <a:t>ls [^a-c]*</a:t>
            </a:r>
            <a:r>
              <a:rPr lang="en-US" altLang="zh-TW" sz="2800" dirty="0"/>
              <a:t> - All filenames not starting with a, b, or c </a:t>
            </a:r>
          </a:p>
          <a:p>
            <a:pPr marL="0" indent="0" eaLnBrk="1" hangingPunct="1">
              <a:buNone/>
            </a:pPr>
            <a:endParaRPr lang="en-US" altLang="zh-TW" sz="3100" dirty="0" smtClean="0"/>
          </a:p>
        </p:txBody>
      </p:sp>
    </p:spTree>
    <p:extLst>
      <p:ext uri="{BB962C8B-B14F-4D97-AF65-F5344CB8AC3E}">
        <p14:creationId xmlns:p14="http://schemas.microsoft.com/office/powerpoint/2010/main" val="24261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^</a:t>
            </a: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>
                <a:solidFill>
                  <a:schemeClr val="bg1"/>
                </a:solidFill>
              </a:rPr>
              <a:t>(caret,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first symbol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of a </a:t>
            </a:r>
            <a:r>
              <a:rPr lang="en-US" altLang="zh-TW" sz="2400" spc="-10" dirty="0">
                <a:solidFill>
                  <a:schemeClr val="bg1"/>
                </a:solidFill>
              </a:rPr>
              <a:t>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requires</a:t>
            </a:r>
            <a:r>
              <a:rPr lang="en-US" altLang="zh-TW" sz="2000" spc="-1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to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the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front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</a:t>
            </a:r>
            <a:r>
              <a:rPr lang="en-US" altLang="zh-TW" sz="2400" spc="-130" dirty="0" smtClean="0">
                <a:solidFill>
                  <a:schemeClr val="bg1"/>
                </a:solidFill>
              </a:rPr>
              <a:t>e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 smtClean="0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chemeClr val="bg1"/>
                </a:solidFill>
              </a:rPr>
              <a:t>g</a:t>
            </a:r>
            <a:r>
              <a:rPr lang="en-US" altLang="zh-TW" sz="2400" i="1" spc="-40" dirty="0" smtClean="0">
                <a:solidFill>
                  <a:schemeClr val="bg1"/>
                </a:solidFill>
              </a:rPr>
              <a:t>.</a:t>
            </a:r>
            <a:r>
              <a:rPr lang="en-US" altLang="zh-TW" sz="18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line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begins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with </a:t>
            </a:r>
            <a:r>
              <a:rPr lang="en-US" altLang="zh-TW" sz="2400" spc="-160" dirty="0" smtClean="0">
                <a:solidFill>
                  <a:schemeClr val="bg1"/>
                </a:solidFill>
              </a:rPr>
              <a:t>'A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': </a:t>
            </a:r>
            <a:r>
              <a:rPr lang="en-US" altLang="zh-TW" sz="2400" spc="-100" dirty="0">
                <a:solidFill>
                  <a:schemeClr val="bg1"/>
                </a:solidFill>
              </a:rPr>
              <a:t>^A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$</a:t>
            </a: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(</a:t>
            </a:r>
            <a:r>
              <a:rPr lang="en-US" altLang="zh-TW" sz="2400" spc="-10" dirty="0">
                <a:solidFill>
                  <a:schemeClr val="bg1"/>
                </a:solidFill>
              </a:rPr>
              <a:t>caret,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as the </a:t>
            </a:r>
            <a:r>
              <a:rPr lang="en-US" altLang="zh-TW" sz="2400" spc="-10" dirty="0" smtClean="0">
                <a:solidFill>
                  <a:schemeClr val="bg1"/>
                </a:solidFill>
              </a:rPr>
              <a:t>last </a:t>
            </a:r>
            <a:r>
              <a:rPr lang="en-US" altLang="zh-TW" sz="2400" spc="-10" dirty="0">
                <a:solidFill>
                  <a:schemeClr val="bg1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chemeClr val="bg1"/>
                </a:solidFill>
              </a:rPr>
              <a:t>n</a:t>
            </a:r>
            <a:r>
              <a:rPr lang="en-US" altLang="zh-TW" sz="2400" spc="-10" dirty="0">
                <a:solidFill>
                  <a:schemeClr val="bg1"/>
                </a:solidFill>
              </a:rPr>
              <a:t>) requires</a:t>
            </a:r>
            <a:r>
              <a:rPr lang="en-US" altLang="zh-TW" sz="2000" spc="-10" dirty="0">
                <a:solidFill>
                  <a:schemeClr val="bg1"/>
                </a:solidFill>
              </a:rPr>
              <a:t> </a:t>
            </a:r>
            <a:r>
              <a:rPr lang="en-US" altLang="zh-TW" sz="2400" spc="-10" dirty="0">
                <a:solidFill>
                  <a:schemeClr val="bg1"/>
                </a:solidFill>
              </a:rPr>
              <a:t>the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expression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to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match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the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of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a lin</a:t>
            </a:r>
            <a:r>
              <a:rPr lang="en-US" altLang="zh-TW" sz="2400" spc="-130" dirty="0">
                <a:solidFill>
                  <a:schemeClr val="bg1"/>
                </a:solidFill>
              </a:rPr>
              <a:t>e</a:t>
            </a:r>
            <a:r>
              <a:rPr lang="en-US" altLang="zh-TW" sz="2400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i="1" spc="-40" dirty="0" err="1">
                <a:solidFill>
                  <a:schemeClr val="bg1"/>
                </a:solidFill>
              </a:rPr>
              <a:t>e</a:t>
            </a:r>
            <a:r>
              <a:rPr lang="en-US" altLang="zh-TW" sz="2400" i="1" spc="-160" dirty="0" err="1">
                <a:solidFill>
                  <a:schemeClr val="bg1"/>
                </a:solidFill>
              </a:rPr>
              <a:t>g</a:t>
            </a:r>
            <a:r>
              <a:rPr lang="en-US" altLang="zh-TW" sz="2400" i="1" spc="-40" dirty="0">
                <a:solidFill>
                  <a:schemeClr val="bg1"/>
                </a:solidFill>
              </a:rPr>
              <a:t>.</a:t>
            </a:r>
            <a:r>
              <a:rPr lang="en-US" altLang="zh-TW" sz="18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line</a:t>
            </a:r>
            <a:r>
              <a:rPr lang="en-US" altLang="zh-TW" sz="2200" spc="-40" dirty="0">
                <a:solidFill>
                  <a:schemeClr val="bg1"/>
                </a:solidFill>
              </a:rPr>
              <a:t> </a:t>
            </a:r>
            <a:r>
              <a:rPr lang="en-US" altLang="zh-TW" sz="2400" spc="-40" dirty="0" smtClean="0">
                <a:solidFill>
                  <a:schemeClr val="bg1"/>
                </a:solidFill>
              </a:rPr>
              <a:t>ends</a:t>
            </a:r>
            <a:r>
              <a:rPr lang="en-US" altLang="zh-TW" sz="2200" spc="-40" dirty="0" smtClean="0">
                <a:solidFill>
                  <a:schemeClr val="bg1"/>
                </a:solidFill>
              </a:rPr>
              <a:t> </a:t>
            </a:r>
            <a:r>
              <a:rPr lang="en-US" altLang="zh-TW" sz="2400" spc="-40" dirty="0">
                <a:solidFill>
                  <a:schemeClr val="bg1"/>
                </a:solidFill>
              </a:rPr>
              <a:t>with </a:t>
            </a:r>
            <a:r>
              <a:rPr lang="en-US" altLang="zh-TW" sz="2400" spc="-20" dirty="0" smtClean="0">
                <a:solidFill>
                  <a:schemeClr val="bg1"/>
                </a:solidFill>
              </a:rPr>
              <a:t>'Z</a:t>
            </a:r>
            <a:r>
              <a:rPr lang="en-US" altLang="zh-TW" sz="2400" dirty="0" smtClean="0">
                <a:solidFill>
                  <a:schemeClr val="bg1"/>
                </a:solidFill>
              </a:rPr>
              <a:t>'</a:t>
            </a:r>
            <a:r>
              <a:rPr lang="en-US" altLang="zh-TW" sz="2400" spc="-100" dirty="0" smtClean="0">
                <a:solidFill>
                  <a:schemeClr val="bg1"/>
                </a:solidFill>
              </a:rPr>
              <a:t>: </a:t>
            </a:r>
            <a:r>
              <a:rPr lang="en-US" altLang="zh-TW" sz="2400" dirty="0" smtClean="0">
                <a:solidFill>
                  <a:schemeClr val="bg1"/>
                </a:solidFill>
              </a:rPr>
              <a:t>Z$</a:t>
            </a:r>
            <a:endParaRPr lang="en-US" altLang="zh-TW" sz="24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>
                <a:solidFill>
                  <a:srgbClr val="0C9B4D"/>
                </a:solidFill>
              </a:rPr>
              <a:t>$ 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>
                <a:solidFill>
                  <a:srgbClr val="0C9B4D"/>
                </a:solidFill>
              </a:rPr>
              <a:t>eg</a:t>
            </a:r>
            <a:r>
              <a:rPr lang="en-US" altLang="zh-TW" sz="2400" dirty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4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>
                <a:solidFill>
                  <a:srgbClr val="0C9B4D"/>
                </a:solidFill>
              </a:rPr>
              <a:t>zA</a:t>
            </a:r>
            <a:r>
              <a:rPr lang="en-US" altLang="zh-TW" sz="2000" b="1" u="sng" dirty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?</a:t>
            </a:r>
            <a:r>
              <a:rPr lang="en-US" altLang="zh-TW" sz="2400" dirty="0"/>
              <a:t>	</a:t>
            </a:r>
            <a:r>
              <a:rPr lang="en-US" altLang="zh-TW" sz="2400" spc="-120" dirty="0" smtClean="0"/>
              <a:t>(</a:t>
            </a:r>
            <a:r>
              <a:rPr lang="en-US" altLang="zh-TW" sz="2400" spc="-90" dirty="0" smtClean="0"/>
              <a:t>q-ma</a:t>
            </a:r>
            <a:r>
              <a:rPr lang="en-US" altLang="zh-TW" sz="2400" spc="-20" dirty="0" smtClean="0"/>
              <a:t>r</a:t>
            </a:r>
            <a:r>
              <a:rPr lang="en-US" altLang="zh-TW" sz="2400" spc="-120" dirty="0" smtClean="0"/>
              <a:t>k</a:t>
            </a:r>
            <a:r>
              <a:rPr lang="en-US" altLang="zh-TW" sz="2400" spc="-20" dirty="0" smtClean="0"/>
              <a:t>)</a:t>
            </a:r>
            <a:r>
              <a:rPr lang="en-US" altLang="zh-TW" sz="2300" spc="-20" dirty="0" smtClean="0"/>
              <a:t> </a:t>
            </a:r>
            <a:r>
              <a:rPr lang="en-US" altLang="zh-TW" sz="2400" spc="-10" dirty="0"/>
              <a:t>matches to any </a:t>
            </a:r>
            <a:r>
              <a:rPr lang="en-US" altLang="zh-TW" sz="2400" spc="-10" dirty="0" smtClean="0"/>
              <a:t>1 character. </a:t>
            </a:r>
            <a:r>
              <a:rPr lang="en-US" altLang="zh-TW" sz="2400" i="1" spc="-1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 smtClean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.</a:t>
            </a:r>
            <a:r>
              <a:rPr lang="en-US" altLang="zh-TW" sz="2000" spc="-2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30" dirty="0" smtClean="0">
                <a:solidFill>
                  <a:srgbClr val="0C9B4D"/>
                </a:solidFill>
              </a:rPr>
              <a:t>filename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?</a:t>
            </a:r>
            <a:r>
              <a:rPr lang="en-US" altLang="zh-TW" sz="2400" spc="-20" dirty="0" smtClean="0"/>
              <a:t> 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</a:t>
            </a:r>
            <a:r>
              <a:rPr lang="en-US" altLang="zh-TW" sz="2400" spc="-40" dirty="0" smtClean="0"/>
              <a:t>characters.</a:t>
            </a:r>
            <a:r>
              <a:rPr lang="en-US" altLang="zh-TW" sz="2800" spc="-4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   </a:t>
            </a:r>
            <a:r>
              <a:rPr lang="en-US" altLang="zh-TW" sz="8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a </a:t>
            </a:r>
            <a:r>
              <a:rPr lang="en-US" altLang="zh-TW" sz="2400" dirty="0" smtClean="0">
                <a:solidFill>
                  <a:srgbClr val="0C9B4D"/>
                </a:solidFill>
              </a:rPr>
              <a:t>filename </a:t>
            </a:r>
            <a:r>
              <a:rPr lang="en-US" altLang="zh-TW" sz="2400" dirty="0">
                <a:solidFill>
                  <a:srgbClr val="0C9B4D"/>
                </a:solidFill>
              </a:rPr>
              <a:t>begins</a:t>
            </a:r>
            <a:r>
              <a:rPr lang="en-US" altLang="zh-TW" sz="2000" dirty="0">
                <a:solidFill>
                  <a:srgbClr val="0C9B4D"/>
                </a:solidFill>
              </a:rPr>
              <a:t> </a:t>
            </a:r>
            <a:r>
              <a:rPr lang="en-US" altLang="zh-TW" sz="2400" dirty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>
                <a:solidFill>
                  <a:srgbClr val="0C9B4D"/>
                </a:solidFill>
              </a:rPr>
              <a:t>'A</a:t>
            </a:r>
            <a:r>
              <a:rPr lang="en-US" altLang="zh-TW" sz="2400" dirty="0">
                <a:solidFill>
                  <a:srgbClr val="0C9B4D"/>
                </a:solidFill>
              </a:rPr>
              <a:t>' and ends with 'Z</a:t>
            </a:r>
            <a:r>
              <a:rPr lang="en-US" altLang="zh-TW" sz="24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  </a:t>
            </a:r>
            <a:r>
              <a:rPr lang="en-US" altLang="zh-TW" sz="2400" b="1" u="sng" spc="30" dirty="0" smtClean="0">
                <a:solidFill>
                  <a:srgbClr val="0C9B4D"/>
                </a:solidFill>
              </a:rPr>
              <a:t>A</a:t>
            </a:r>
            <a:r>
              <a:rPr lang="en-US" altLang="zh-TW" sz="2400" b="1" u="sng" spc="90" dirty="0" smtClean="0">
                <a:solidFill>
                  <a:srgbClr val="0C9B4D"/>
                </a:solidFill>
              </a:rPr>
              <a:t>*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Wildcard Symbols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Reg. Expr.</a:t>
            </a:r>
            <a:r>
              <a:rPr lang="en-US" altLang="zh-TW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rgbClr val="3333CC"/>
                </a:solidFill>
              </a:rPr>
              <a:t>and </a:t>
            </a:r>
            <a:r>
              <a:rPr lang="en-US" altLang="zh-TW" dirty="0" smtClean="0">
                <a:solidFill>
                  <a:srgbClr val="D60093"/>
                </a:solidFill>
              </a:rPr>
              <a:t>Extended Reg. Expr.</a:t>
            </a:r>
            <a:endParaRPr lang="en-US" altLang="zh-TW" dirty="0">
              <a:solidFill>
                <a:srgbClr val="D60093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2800" b="1" dirty="0">
                <a:solidFill>
                  <a:srgbClr val="FF0000"/>
                </a:solidFill>
              </a:rPr>
              <a:t>^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/>
              <a:t>(caret,</a:t>
            </a:r>
            <a:r>
              <a:rPr lang="en-US" altLang="zh-TW" sz="2000" spc="-10" dirty="0"/>
              <a:t> </a:t>
            </a:r>
            <a:r>
              <a:rPr lang="en-US" altLang="zh-TW" sz="2400" spc="-10" dirty="0"/>
              <a:t>as the first symbol </a:t>
            </a:r>
            <a:r>
              <a:rPr lang="en-US" altLang="zh-TW" sz="2400" spc="-10" dirty="0" smtClean="0"/>
              <a:t>of a </a:t>
            </a:r>
            <a:r>
              <a:rPr lang="en-US" altLang="zh-TW" sz="2400" spc="-10" dirty="0"/>
              <a:t>regular expressio</a:t>
            </a:r>
            <a:r>
              <a:rPr lang="en-US" altLang="zh-TW" sz="2400" spc="-160" dirty="0"/>
              <a:t>n</a:t>
            </a:r>
            <a:r>
              <a:rPr lang="en-US" altLang="zh-TW" sz="2400" spc="-10" dirty="0"/>
              <a:t>) </a:t>
            </a:r>
            <a:r>
              <a:rPr lang="en-US" altLang="zh-TW" sz="2400" spc="-10" dirty="0" smtClean="0"/>
              <a:t>requires</a:t>
            </a:r>
            <a:r>
              <a:rPr lang="en-US" altLang="zh-TW" sz="2000" spc="-10" dirty="0" smtClean="0"/>
              <a:t> </a:t>
            </a:r>
            <a:r>
              <a:rPr lang="en-US" altLang="zh-TW" sz="2400" spc="-10" dirty="0"/>
              <a:t>the </a:t>
            </a:r>
            <a:r>
              <a:rPr lang="en-US" altLang="zh-TW" sz="2400" spc="-40" dirty="0"/>
              <a:t>expression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to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match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the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 smtClean="0"/>
              <a:t>front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</a:t>
            </a:r>
            <a:r>
              <a:rPr lang="en-US" altLang="zh-TW" sz="2400" spc="-40" dirty="0" smtClean="0"/>
              <a:t>lin</a:t>
            </a:r>
            <a:r>
              <a:rPr lang="en-US" altLang="zh-TW" sz="2400" spc="-130" dirty="0" smtClean="0"/>
              <a:t>e</a:t>
            </a:r>
            <a:r>
              <a:rPr lang="en-US" altLang="zh-TW" sz="2400" spc="-40" dirty="0" smtClean="0"/>
              <a:t>.</a:t>
            </a:r>
            <a:r>
              <a:rPr lang="en-US" altLang="zh-TW" sz="1800" spc="-4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 smtClean="0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 smtClean="0">
                <a:solidFill>
                  <a:srgbClr val="0C9B4D"/>
                </a:solidFill>
              </a:rPr>
              <a:t>.</a:t>
            </a:r>
            <a:r>
              <a:rPr lang="en-US" altLang="zh-TW" sz="18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begins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6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': </a:t>
            </a:r>
            <a:r>
              <a:rPr lang="en-US" altLang="zh-TW" sz="2400" b="1" u="sng" spc="-100" dirty="0">
                <a:solidFill>
                  <a:srgbClr val="0C9B4D"/>
                </a:solidFill>
              </a:rPr>
              <a:t>^</a:t>
            </a:r>
            <a:r>
              <a:rPr lang="en-US" altLang="zh-TW" sz="2400" b="1" u="sng" dirty="0">
                <a:solidFill>
                  <a:srgbClr val="0C9B4D"/>
                </a:solidFill>
              </a:rPr>
              <a:t>A</a:t>
            </a:r>
            <a:r>
              <a:rPr lang="en-US" altLang="zh-TW" sz="2400" spc="-100" dirty="0">
                <a:solidFill>
                  <a:srgbClr val="0C9B4D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	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(dollar,</a:t>
            </a:r>
            <a:r>
              <a:rPr lang="en-US" altLang="zh-TW" sz="2000" spc="-10" dirty="0" smtClean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as the </a:t>
            </a:r>
            <a:r>
              <a:rPr lang="en-US" altLang="zh-TW" sz="2400" spc="-10" dirty="0" smtClean="0">
                <a:solidFill>
                  <a:srgbClr val="000000"/>
                </a:solidFill>
              </a:rPr>
              <a:t>last </a:t>
            </a:r>
            <a:r>
              <a:rPr lang="en-US" altLang="zh-TW" sz="2400" spc="-10" dirty="0">
                <a:solidFill>
                  <a:srgbClr val="000000"/>
                </a:solidFill>
              </a:rPr>
              <a:t>symbol of a regular expressio</a:t>
            </a:r>
            <a:r>
              <a:rPr lang="en-US" altLang="zh-TW" sz="2400" spc="-160" dirty="0">
                <a:solidFill>
                  <a:srgbClr val="000000"/>
                </a:solidFill>
              </a:rPr>
              <a:t>n</a:t>
            </a:r>
            <a:r>
              <a:rPr lang="en-US" altLang="zh-TW" sz="2400" spc="-10" dirty="0">
                <a:solidFill>
                  <a:srgbClr val="000000"/>
                </a:solidFill>
              </a:rPr>
              <a:t>) requires</a:t>
            </a:r>
            <a:r>
              <a:rPr lang="en-US" altLang="zh-TW" sz="2000" spc="-10" dirty="0">
                <a:solidFill>
                  <a:srgbClr val="000000"/>
                </a:solidFill>
              </a:rPr>
              <a:t> </a:t>
            </a:r>
            <a:r>
              <a:rPr lang="en-US" altLang="zh-TW" sz="2400" spc="-10" dirty="0">
                <a:solidFill>
                  <a:srgbClr val="000000"/>
                </a:solidFill>
              </a:rPr>
              <a:t>the </a:t>
            </a:r>
            <a:r>
              <a:rPr lang="en-US" altLang="zh-TW" sz="2400" spc="-40" dirty="0" smtClean="0"/>
              <a:t>expression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to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match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the</a:t>
            </a:r>
            <a:r>
              <a:rPr lang="en-US" altLang="zh-TW" sz="2200" spc="-40" dirty="0"/>
              <a:t> </a:t>
            </a:r>
            <a:r>
              <a:rPr lang="en-US" altLang="zh-TW" sz="2400" spc="-40" dirty="0" smtClean="0"/>
              <a:t>end</a:t>
            </a:r>
            <a:r>
              <a:rPr lang="en-US" altLang="zh-TW" sz="2200" spc="-40" dirty="0" smtClean="0"/>
              <a:t> </a:t>
            </a:r>
            <a:r>
              <a:rPr lang="en-US" altLang="zh-TW" sz="2400" spc="-40" dirty="0"/>
              <a:t>of</a:t>
            </a:r>
            <a:r>
              <a:rPr lang="en-US" altLang="zh-TW" sz="2200" spc="-40" dirty="0"/>
              <a:t> </a:t>
            </a:r>
            <a:r>
              <a:rPr lang="en-US" altLang="zh-TW" sz="2400" spc="-40" dirty="0"/>
              <a:t>a lin</a:t>
            </a:r>
            <a:r>
              <a:rPr lang="en-US" altLang="zh-TW" sz="2400" spc="-130" dirty="0"/>
              <a:t>e</a:t>
            </a:r>
            <a:r>
              <a:rPr lang="en-US" altLang="zh-TW" sz="2400" spc="-40" dirty="0"/>
              <a:t>.</a:t>
            </a:r>
            <a:r>
              <a:rPr lang="en-US" altLang="zh-TW" sz="1800" spc="-40" dirty="0"/>
              <a:t> </a:t>
            </a:r>
            <a:r>
              <a:rPr lang="en-US" altLang="zh-TW" sz="2400" i="1" spc="-4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60" dirty="0" err="1">
                <a:solidFill>
                  <a:srgbClr val="0C9B4D"/>
                </a:solidFill>
              </a:rPr>
              <a:t>g</a:t>
            </a:r>
            <a:r>
              <a:rPr lang="en-US" altLang="zh-TW" sz="2400" i="1" spc="-40" dirty="0">
                <a:solidFill>
                  <a:srgbClr val="0C9B4D"/>
                </a:solidFill>
              </a:rPr>
              <a:t>.</a:t>
            </a:r>
            <a:r>
              <a:rPr lang="en-US" altLang="zh-TW" sz="18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line</a:t>
            </a:r>
            <a:r>
              <a:rPr lang="en-US" altLang="zh-TW" sz="2200" spc="-40" dirty="0">
                <a:solidFill>
                  <a:srgbClr val="0C9B4D"/>
                </a:solidFill>
              </a:rPr>
              <a:t> </a:t>
            </a:r>
            <a:r>
              <a:rPr lang="en-US" altLang="zh-TW" sz="2400" spc="-40" dirty="0" smtClean="0">
                <a:solidFill>
                  <a:srgbClr val="0C9B4D"/>
                </a:solidFill>
              </a:rPr>
              <a:t>ends</a:t>
            </a:r>
            <a:r>
              <a:rPr lang="en-US" altLang="zh-TW" sz="2200" spc="-40" dirty="0" smtClean="0">
                <a:solidFill>
                  <a:srgbClr val="0C9B4D"/>
                </a:solidFill>
              </a:rPr>
              <a:t> </a:t>
            </a:r>
            <a:r>
              <a:rPr lang="en-US" altLang="zh-TW" sz="2400" spc="-40" dirty="0">
                <a:solidFill>
                  <a:srgbClr val="0C9B4D"/>
                </a:solidFill>
              </a:rPr>
              <a:t>with </a:t>
            </a:r>
            <a:r>
              <a:rPr lang="en-US" altLang="zh-TW" sz="2400" spc="-20" dirty="0" smtClean="0">
                <a:solidFill>
                  <a:srgbClr val="0C9B4D"/>
                </a:solidFill>
              </a:rPr>
              <a:t>'Z</a:t>
            </a:r>
            <a:r>
              <a:rPr lang="en-US" altLang="zh-TW" sz="2400" dirty="0" smtClean="0">
                <a:solidFill>
                  <a:srgbClr val="0C9B4D"/>
                </a:solidFill>
              </a:rPr>
              <a:t>'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Z$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dirty="0"/>
              <a:t>	(backslash) turns </a:t>
            </a:r>
            <a:r>
              <a:rPr lang="en-US" altLang="zh-TW" sz="2400" dirty="0" smtClean="0"/>
              <a:t>off </a:t>
            </a:r>
            <a:r>
              <a:rPr lang="en-US" altLang="zh-TW" sz="2400" dirty="0"/>
              <a:t>special meaning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the next </a:t>
            </a:r>
            <a:r>
              <a:rPr lang="en-US" altLang="zh-TW" sz="2400" dirty="0" smtClean="0"/>
              <a:t>character. </a:t>
            </a: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 literal "$": </a:t>
            </a:r>
            <a:r>
              <a:rPr lang="en-US" altLang="zh-TW" sz="2400" b="1" u="sng" dirty="0" smtClean="0">
                <a:solidFill>
                  <a:srgbClr val="0C9B4D"/>
                </a:solidFill>
                <a:latin typeface="Trebuchet MS" panose="020B0603020202020204" pitchFamily="34" charset="0"/>
              </a:rPr>
              <a:t>\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$</a:t>
            </a:r>
            <a:endParaRPr lang="en-US" altLang="zh-TW" sz="2400" b="1" u="sng" dirty="0">
              <a:solidFill>
                <a:srgbClr val="0C9B4D"/>
              </a:solidFill>
            </a:endParaRPr>
          </a:p>
          <a:p>
            <a:pPr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18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  <a:r>
              <a:rPr lang="en-US" altLang="zh-TW" sz="2400" dirty="0"/>
              <a:t>	(brackets) matches to any one of the enclosed </a:t>
            </a:r>
            <a:r>
              <a:rPr lang="en-US" altLang="zh-TW" sz="2400" dirty="0" smtClean="0"/>
              <a:t>characters.</a:t>
            </a:r>
            <a:br>
              <a:rPr lang="en-US" altLang="zh-TW" sz="2400" dirty="0" smtClean="0"/>
            </a:br>
            <a:r>
              <a:rPr lang="en-US" altLang="zh-TW" sz="24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dirty="0" smtClean="0">
                <a:solidFill>
                  <a:srgbClr val="0C9B4D"/>
                </a:solidFill>
              </a:rPr>
              <a:t>, to match to any vowel (</a:t>
            </a:r>
            <a:r>
              <a:rPr lang="zh-TW" altLang="en-US" sz="2000" b="1" dirty="0">
                <a:solidFill>
                  <a:srgbClr val="0C9B4D"/>
                </a:solidFill>
              </a:rPr>
              <a:t>元音</a:t>
            </a:r>
            <a:r>
              <a:rPr lang="en-US" altLang="zh-TW" sz="2400" dirty="0" smtClean="0">
                <a:solidFill>
                  <a:srgbClr val="0C9B4D"/>
                </a:solidFill>
              </a:rPr>
              <a:t>): 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400" b="1" u="sng" dirty="0" err="1">
                <a:solidFill>
                  <a:srgbClr val="0C9B4D"/>
                </a:solidFill>
              </a:rPr>
              <a:t>aeiou</a:t>
            </a:r>
            <a:r>
              <a:rPr lang="en-US" altLang="zh-TW" sz="24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Char char="-"/>
            </a:pPr>
            <a:r>
              <a:rPr lang="en-US" altLang="zh-TW" sz="2000" dirty="0"/>
              <a:t>(hyphen, inside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]</a:t>
            </a:r>
            <a:r>
              <a:rPr lang="en-US" altLang="zh-TW" sz="2000" dirty="0" smtClean="0"/>
              <a:t>) matches to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range.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dirty="0" smtClean="0">
                <a:solidFill>
                  <a:srgbClr val="0C9B4D"/>
                </a:solidFill>
              </a:rPr>
              <a:t>, a digit (</a:t>
            </a:r>
            <a:r>
              <a:rPr lang="en-US" altLang="zh-TW" sz="1800" dirty="0" smtClean="0">
                <a:solidFill>
                  <a:srgbClr val="0C9B4D"/>
                </a:solidFill>
              </a:rPr>
              <a:t>0</a:t>
            </a:r>
            <a:r>
              <a:rPr lang="zh-TW" altLang="en-US" sz="1800" dirty="0">
                <a:solidFill>
                  <a:srgbClr val="0C9B4D"/>
                </a:solidFill>
              </a:rPr>
              <a:t>到</a:t>
            </a:r>
            <a:r>
              <a:rPr lang="en-US" altLang="zh-TW" sz="1800" dirty="0">
                <a:solidFill>
                  <a:srgbClr val="0C9B4D"/>
                </a:solidFill>
              </a:rPr>
              <a:t>9</a:t>
            </a:r>
            <a:r>
              <a:rPr lang="zh-TW" altLang="en-US" sz="1800" dirty="0" smtClean="0">
                <a:solidFill>
                  <a:srgbClr val="0C9B4D"/>
                </a:solidFill>
              </a:rPr>
              <a:t>中的</a:t>
            </a:r>
            <a:r>
              <a:rPr lang="zh-TW" altLang="en-US" sz="1800" dirty="0">
                <a:solidFill>
                  <a:srgbClr val="0C9B4D"/>
                </a:solidFill>
              </a:rPr>
              <a:t>任</a:t>
            </a:r>
            <a:r>
              <a:rPr lang="zh-TW" altLang="en-US" sz="1800" dirty="0" smtClean="0">
                <a:solidFill>
                  <a:srgbClr val="0C9B4D"/>
                </a:solidFill>
              </a:rPr>
              <a:t>一</a:t>
            </a:r>
            <a:r>
              <a:rPr lang="en-US" altLang="zh-TW" sz="2000" dirty="0" smtClean="0">
                <a:solidFill>
                  <a:srgbClr val="0C9B4D"/>
                </a:solidFill>
              </a:rPr>
              <a:t>):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>
                <a:solidFill>
                  <a:srgbClr val="0C9B4D"/>
                </a:solidFill>
              </a:rPr>
              <a:t>0-9</a:t>
            </a:r>
            <a:r>
              <a:rPr lang="en-US" altLang="zh-TW" sz="2000" b="1" u="sng" dirty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</a:p>
          <a:p>
            <a:pPr lvl="1">
              <a:buClr>
                <a:srgbClr val="FF0000"/>
              </a:buClr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^	</a:t>
            </a:r>
            <a:r>
              <a:rPr lang="en-US" altLang="zh-TW" sz="2000" dirty="0"/>
              <a:t>(caret, as the first symbol inside </a:t>
            </a:r>
            <a:r>
              <a:rPr lang="en-US" altLang="zh-TW" sz="2000" dirty="0">
                <a:latin typeface="Agency FB" panose="020B0503020202020204" pitchFamily="34" charset="0"/>
              </a:rPr>
              <a:t>[ ]</a:t>
            </a:r>
            <a:r>
              <a:rPr lang="en-US" altLang="zh-TW" sz="2000" dirty="0"/>
              <a:t>) matches any one character except those enclosed in the </a:t>
            </a:r>
            <a:r>
              <a:rPr lang="en-US" altLang="zh-TW" sz="2000" dirty="0" smtClean="0">
                <a:latin typeface="Agency FB" panose="020B0503020202020204" pitchFamily="34" charset="0"/>
              </a:rPr>
              <a:t>[ </a:t>
            </a:r>
            <a:r>
              <a:rPr lang="en-US" altLang="zh-TW" sz="2000" dirty="0">
                <a:latin typeface="Agency FB" panose="020B0503020202020204" pitchFamily="34" charset="0"/>
              </a:rPr>
              <a:t>]</a:t>
            </a:r>
            <a:r>
              <a:rPr lang="en-US" altLang="zh-TW" sz="2000" dirty="0" smtClean="0"/>
              <a:t>. </a:t>
            </a:r>
            <a:r>
              <a:rPr lang="en-US" altLang="zh-TW" sz="2000" i="1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000" i="1" dirty="0" smtClean="0">
                <a:solidFill>
                  <a:srgbClr val="0C9B4D"/>
                </a:solidFill>
              </a:rPr>
              <a:t>, </a:t>
            </a:r>
            <a:r>
              <a:rPr lang="en-US" altLang="zh-TW" sz="2000" dirty="0" smtClean="0">
                <a:solidFill>
                  <a:srgbClr val="0C9B4D"/>
                </a:solidFill>
              </a:rPr>
              <a:t>not a letter: 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[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^a-</a:t>
            </a:r>
            <a:r>
              <a:rPr lang="en-US" altLang="zh-TW" sz="2000" b="1" u="sng" dirty="0" err="1" smtClean="0">
                <a:solidFill>
                  <a:srgbClr val="0C9B4D"/>
                </a:solidFill>
              </a:rPr>
              <a:t>zA</a:t>
            </a:r>
            <a:r>
              <a:rPr lang="en-US" altLang="zh-TW" sz="2000" b="1" u="sng" dirty="0" smtClean="0">
                <a:solidFill>
                  <a:srgbClr val="0C9B4D"/>
                </a:solidFill>
              </a:rPr>
              <a:t>-Z</a:t>
            </a:r>
            <a:r>
              <a:rPr lang="en-US" altLang="zh-TW" sz="2000" b="1" u="sng" dirty="0" smtClean="0">
                <a:solidFill>
                  <a:srgbClr val="0C9B4D"/>
                </a:solidFill>
                <a:latin typeface="Agency FB" panose="020B0503020202020204" pitchFamily="34" charset="0"/>
              </a:rPr>
              <a:t>]</a:t>
            </a:r>
            <a:endParaRPr lang="en-US" altLang="zh-TW" sz="2000" b="1" u="sng" dirty="0">
              <a:solidFill>
                <a:srgbClr val="0C9B4D"/>
              </a:solidFill>
              <a:latin typeface="Agency FB" panose="020B0503020202020204" pitchFamily="34" charset="0"/>
            </a:endParaRPr>
          </a:p>
          <a:p>
            <a:pPr lvl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rgbClr val="000000"/>
                </a:solidFill>
              </a:rPr>
              <a:t>	(</a:t>
            </a:r>
            <a:r>
              <a:rPr lang="en-US" altLang="zh-TW" sz="2400" spc="30" dirty="0">
                <a:solidFill>
                  <a:srgbClr val="000000"/>
                </a:solidFill>
              </a:rPr>
              <a:t>p</a:t>
            </a:r>
            <a:r>
              <a:rPr lang="en-US" altLang="zh-TW" sz="2400" dirty="0">
                <a:solidFill>
                  <a:srgbClr val="000000"/>
                </a:solidFill>
              </a:rPr>
              <a:t>e</a:t>
            </a:r>
            <a:r>
              <a:rPr lang="en-US" altLang="zh-TW" sz="2400" spc="30" dirty="0">
                <a:solidFill>
                  <a:srgbClr val="000000"/>
                </a:solidFill>
              </a:rPr>
              <a:t>rio</a:t>
            </a:r>
            <a:r>
              <a:rPr lang="en-US" altLang="zh-TW" sz="2400" dirty="0">
                <a:solidFill>
                  <a:srgbClr val="000000"/>
                </a:solidFill>
              </a:rPr>
              <a:t>d) </a:t>
            </a:r>
            <a:r>
              <a:rPr lang="en-US" altLang="zh-TW" sz="2400" spc="-10" dirty="0">
                <a:solidFill>
                  <a:srgbClr val="000000"/>
                </a:solidFill>
              </a:rPr>
              <a:t>matches to any 1 character. </a:t>
            </a:r>
            <a:r>
              <a:rPr lang="en-US" altLang="zh-TW" sz="2400" i="1" spc="-10" dirty="0" err="1">
                <a:solidFill>
                  <a:srgbClr val="0C9B4D"/>
                </a:solidFill>
              </a:rPr>
              <a:t>e</a:t>
            </a:r>
            <a:r>
              <a:rPr lang="en-US" altLang="zh-TW" sz="2400" i="1" spc="-100" dirty="0" err="1">
                <a:solidFill>
                  <a:srgbClr val="0C9B4D"/>
                </a:solidFill>
              </a:rPr>
              <a:t>g</a:t>
            </a:r>
            <a:r>
              <a:rPr lang="en-US" altLang="zh-TW" sz="2400" spc="-10" dirty="0">
                <a:solidFill>
                  <a:srgbClr val="0C9B4D"/>
                </a:solidFill>
              </a:rPr>
              <a:t>,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a</a:t>
            </a:r>
            <a:r>
              <a:rPr lang="en-US" altLang="zh-TW" sz="2000" spc="-10" dirty="0">
                <a:solidFill>
                  <a:srgbClr val="0C9B4D"/>
                </a:solidFill>
              </a:rPr>
              <a:t> </a:t>
            </a:r>
            <a:r>
              <a:rPr lang="en-US" altLang="zh-TW" sz="2400" spc="-10" dirty="0">
                <a:solidFill>
                  <a:srgbClr val="0C9B4D"/>
                </a:solidFill>
              </a:rPr>
              <a:t>1-char</a:t>
            </a:r>
            <a:r>
              <a:rPr lang="en-US" altLang="zh-TW" sz="2400" spc="-20" dirty="0">
                <a:solidFill>
                  <a:srgbClr val="0C9B4D"/>
                </a:solidFill>
              </a:rPr>
              <a:t>acter</a:t>
            </a:r>
            <a:r>
              <a:rPr lang="en-US" altLang="zh-TW" sz="2000" spc="-20" dirty="0">
                <a:solidFill>
                  <a:srgbClr val="0C9B4D"/>
                </a:solidFill>
              </a:rPr>
              <a:t> </a:t>
            </a:r>
            <a:r>
              <a:rPr lang="en-US" altLang="zh-TW" sz="2400" spc="-30" dirty="0">
                <a:solidFill>
                  <a:srgbClr val="0C9B4D"/>
                </a:solidFill>
              </a:rPr>
              <a:t>line</a:t>
            </a:r>
            <a:r>
              <a:rPr lang="en-US" altLang="zh-TW" sz="2400" dirty="0">
                <a:solidFill>
                  <a:srgbClr val="0C9B4D"/>
                </a:solidFill>
              </a:rPr>
              <a:t>:</a:t>
            </a:r>
            <a:r>
              <a:rPr lang="en-US" altLang="zh-TW" sz="1600" dirty="0">
                <a:solidFill>
                  <a:srgbClr val="0C9B4D"/>
                </a:solidFill>
              </a:rPr>
              <a:t> </a:t>
            </a:r>
            <a:r>
              <a:rPr lang="en-US" altLang="zh-TW" sz="2400" b="1" u="sng" dirty="0">
                <a:solidFill>
                  <a:srgbClr val="0C9B4D"/>
                </a:solidFill>
              </a:rPr>
              <a:t>^.$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FF0000"/>
                </a:solidFill>
              </a:rPr>
              <a:t>*</a:t>
            </a:r>
            <a:r>
              <a:rPr lang="en-US" altLang="zh-TW" sz="2400" dirty="0"/>
              <a:t>	</a:t>
            </a:r>
            <a:r>
              <a:rPr lang="en-US" altLang="zh-TW" sz="2400" spc="-40" dirty="0"/>
              <a:t>(asterisk) matches to zero or more of the preceding</a:t>
            </a:r>
            <a:r>
              <a:rPr lang="en-US" altLang="zh-TW" sz="2800" spc="-40" dirty="0"/>
              <a:t> </a:t>
            </a:r>
            <a:r>
              <a:rPr lang="en-US" altLang="zh-TW" sz="2400" spc="-40" dirty="0"/>
              <a:t>character</a:t>
            </a:r>
            <a:r>
              <a:rPr lang="en-US" altLang="zh-TW" sz="2000" spc="-40" dirty="0"/>
              <a:t> </a:t>
            </a:r>
            <a:r>
              <a:rPr lang="en-US" altLang="zh-TW" sz="2400" spc="-40" dirty="0"/>
              <a:t>or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expression.</a:t>
            </a:r>
            <a:r>
              <a:rPr lang="en-US" altLang="zh-TW" sz="2000" dirty="0" smtClean="0"/>
              <a:t> </a:t>
            </a:r>
            <a:r>
              <a:rPr lang="en-US" altLang="zh-TW" sz="2400" i="1" spc="-40" dirty="0" err="1" smtClean="0">
                <a:solidFill>
                  <a:srgbClr val="0C9B4D"/>
                </a:solidFill>
              </a:rPr>
              <a:t>eg</a:t>
            </a:r>
            <a:r>
              <a:rPr lang="en-US" altLang="zh-TW" sz="2400" i="1" dirty="0" smtClean="0">
                <a:solidFill>
                  <a:srgbClr val="0C9B4D"/>
                </a:solidFill>
              </a:rPr>
              <a:t>,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a line begins</a:t>
            </a:r>
            <a:r>
              <a:rPr lang="en-US" altLang="zh-TW" sz="2000" dirty="0" smtClean="0">
                <a:solidFill>
                  <a:srgbClr val="0C9B4D"/>
                </a:solidFill>
              </a:rPr>
              <a:t> </a:t>
            </a:r>
            <a:r>
              <a:rPr lang="en-US" altLang="zh-TW" sz="2400" dirty="0" smtClean="0">
                <a:solidFill>
                  <a:srgbClr val="0C9B4D"/>
                </a:solidFill>
              </a:rPr>
              <a:t>with </a:t>
            </a:r>
            <a:r>
              <a:rPr lang="en-US" altLang="zh-TW" sz="2400" spc="-100" dirty="0" smtClean="0">
                <a:solidFill>
                  <a:srgbClr val="0C9B4D"/>
                </a:solidFill>
              </a:rPr>
              <a:t>'A</a:t>
            </a:r>
            <a:r>
              <a:rPr lang="en-US" altLang="zh-TW" sz="2400" dirty="0" smtClean="0">
                <a:solidFill>
                  <a:srgbClr val="0C9B4D"/>
                </a:solidFill>
              </a:rPr>
              <a:t>' and ends with 'Z': </a:t>
            </a:r>
            <a:r>
              <a:rPr lang="en-US" altLang="zh-TW" sz="2400" b="1" u="sng" dirty="0" smtClean="0">
                <a:solidFill>
                  <a:srgbClr val="0C9B4D"/>
                </a:solidFill>
              </a:rPr>
              <a:t>^A.*Z$</a:t>
            </a:r>
            <a:endParaRPr lang="en-US" altLang="zh-TW" sz="2400" b="1" u="sng" dirty="0">
              <a:solidFill>
                <a:srgbClr val="0C9B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4400" dirty="0" smtClean="0">
                <a:solidFill>
                  <a:srgbClr val="333399"/>
                </a:solidFill>
              </a:rPr>
              <a:t>Only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FF9900"/>
                </a:solidFill>
              </a:rPr>
              <a:t>Normal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FF9900"/>
                </a:solidFill>
              </a:rPr>
              <a:t>Regular 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\{x\}</a:t>
            </a:r>
            <a:r>
              <a:rPr lang="en-US" altLang="zh-TW" sz="26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 smtClean="0">
                <a:solidFill>
                  <a:srgbClr val="FF9900"/>
                </a:solidFill>
              </a:rPr>
              <a:t>x,y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\}</a:t>
            </a:r>
            <a:r>
              <a:rPr lang="en-US" altLang="zh-TW" sz="2600" dirty="0" smtClean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\{x,\}</a:t>
            </a:r>
            <a:r>
              <a:rPr lang="en-US" altLang="zh-TW" sz="2600" dirty="0" smtClean="0"/>
              <a:t>	Matches the preceding regular expression only if it the number of repetitions is </a:t>
            </a:r>
            <a:r>
              <a:rPr lang="en-US" altLang="zh-TW" sz="2600" dirty="0" smtClean="0">
                <a:sym typeface="Symbol" pitchFamily="18" charset="2"/>
              </a:rPr>
              <a:t> </a:t>
            </a:r>
            <a:r>
              <a:rPr lang="en-US" altLang="zh-TW" sz="2600" dirty="0" smtClean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\&lt;</a:t>
            </a:r>
            <a:r>
              <a:rPr lang="en-US" altLang="zh-TW" sz="2600" dirty="0" smtClean="0"/>
              <a:t>	Matches the expression only if it starts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\&gt;</a:t>
            </a:r>
            <a:r>
              <a:rPr lang="en-US" altLang="zh-TW" sz="2600" dirty="0" smtClean="0"/>
              <a:t>	Matches the expression only if it ends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\(</a:t>
            </a:r>
            <a:r>
              <a:rPr lang="en-US" altLang="zh-TW" sz="2600" dirty="0" smtClean="0"/>
              <a:t>…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\)</a:t>
            </a:r>
            <a:r>
              <a:rPr lang="en-US" altLang="zh-TW" sz="2600" dirty="0" smtClean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\1</a:t>
            </a:r>
            <a:r>
              <a:rPr lang="en-US" altLang="zh-TW" sz="2600" dirty="0" smtClean="0"/>
              <a:t>, 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\2</a:t>
            </a:r>
            <a:r>
              <a:rPr lang="en-US" altLang="zh-TW" sz="2600" dirty="0" smtClean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</a:t>
            </a:r>
            <a:r>
              <a:rPr lang="en-US" altLang="zh-TW" sz="2200" dirty="0" smtClean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dirty="0" smtClean="0"/>
              <a:t>” and “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dirty="0" err="1" smtClean="0"/>
              <a:t>gram</a:t>
            </a:r>
            <a:r>
              <a:rPr lang="en-US" altLang="zh-TW" sz="2200" dirty="0" smtClean="0"/>
              <a:t>”.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Then your regular expression is: </a:t>
            </a:r>
            <a:r>
              <a:rPr lang="en-US" altLang="zh-TW" sz="2000" dirty="0" smtClean="0">
                <a:solidFill>
                  <a:srgbClr val="FF9933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bdcfghj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np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tv</a:t>
            </a:r>
            <a:r>
              <a:rPr lang="en-US" altLang="zh-TW" sz="2000" dirty="0" smtClean="0">
                <a:solidFill>
                  <a:srgbClr val="FF9933"/>
                </a:solidFill>
              </a:rPr>
              <a:t>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0066CC"/>
                </a:solidFill>
              </a:rPr>
              <a:t>aeiou</a:t>
            </a:r>
            <a:r>
              <a:rPr lang="en-US" altLang="zh-TW" sz="2000" dirty="0" smtClean="0">
                <a:solidFill>
                  <a:srgbClr val="0066CC"/>
                </a:solidFill>
              </a:rPr>
              <a:t>]\)</a:t>
            </a:r>
            <a:r>
              <a:rPr lang="en-US" altLang="zh-TW" sz="2000" dirty="0" smtClean="0">
                <a:solidFill>
                  <a:srgbClr val="FF9933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4400" spc="-100" dirty="0" smtClean="0">
                <a:solidFill>
                  <a:srgbClr val="333399"/>
                </a:solidFill>
              </a:rPr>
              <a:t>Only</a:t>
            </a:r>
            <a:r>
              <a:rPr lang="en-US" altLang="zh-TW" sz="4400" dirty="0" smtClean="0"/>
              <a:t> </a:t>
            </a:r>
            <a:r>
              <a:rPr lang="en-US" altLang="zh-TW" sz="4400" dirty="0" smtClean="0">
                <a:solidFill>
                  <a:srgbClr val="D60093"/>
                </a:solidFill>
              </a:rPr>
              <a:t>Extended Regular Expressions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?</a:t>
            </a:r>
            <a:r>
              <a:rPr lang="en-US" altLang="zh-TW" sz="2600" dirty="0" smtClean="0"/>
              <a:t>	Makes the preceding expression optional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x?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x\{0,1\}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+</a:t>
            </a:r>
            <a:r>
              <a:rPr lang="en-US" altLang="zh-TW" sz="2600" dirty="0" smtClean="0"/>
              <a:t>	Requires the preceding expression to occur at least once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x+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x\{1,*\}	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|</a:t>
            </a:r>
            <a:r>
              <a:rPr lang="en-US" altLang="zh-TW" sz="26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x|y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>
                <a:latin typeface="+mj-lt"/>
                <a:ea typeface="Cambria Math"/>
                <a:sym typeface="Symbol"/>
              </a:rPr>
              <a:t>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-e x  -e y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rgbClr val="D60093"/>
                </a:solidFill>
              </a:rPr>
              <a:t>()</a:t>
            </a:r>
            <a:r>
              <a:rPr lang="en-US" altLang="zh-TW" sz="2600" dirty="0" smtClean="0"/>
              <a:t>	Used with the OR operation to change the </a:t>
            </a:r>
            <a:r>
              <a:rPr lang="en-US" altLang="zh-TW" sz="2600" dirty="0" err="1" smtClean="0"/>
              <a:t>associativity</a:t>
            </a:r>
            <a:r>
              <a:rPr lang="en-US" altLang="zh-TW" sz="2600" dirty="0" smtClean="0"/>
              <a:t> of the OR operator.  So w(</a:t>
            </a:r>
            <a:r>
              <a:rPr lang="en-US" altLang="zh-TW" sz="2600" dirty="0" err="1" smtClean="0"/>
              <a:t>xy|yw</a:t>
            </a:r>
            <a:r>
              <a:rPr lang="en-US" altLang="zh-TW" sz="2600" dirty="0" smtClean="0"/>
              <a:t>)z matches to exactly these 2 strings: </a:t>
            </a:r>
            <a:r>
              <a:rPr lang="en-US" altLang="zh-TW" sz="2600" dirty="0" err="1" smtClean="0"/>
              <a:t>wxyz</a:t>
            </a:r>
            <a:r>
              <a:rPr lang="en-US" altLang="zh-TW" sz="2600" dirty="0" smtClean="0"/>
              <a:t> and </a:t>
            </a:r>
            <a:r>
              <a:rPr lang="en-US" altLang="zh-TW" sz="2600" dirty="0" err="1" smtClean="0"/>
              <a:t>wywz</a:t>
            </a:r>
            <a:r>
              <a:rPr lang="en-US" altLang="zh-TW" sz="2400" dirty="0" smtClean="0"/>
              <a:t>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strike="sngStrike" dirty="0" smtClean="0">
                <a:solidFill>
                  <a:srgbClr val="C00000"/>
                </a:solidFill>
              </a:rPr>
              <a:t>{, }, \1, … \9, \&lt;, \&gt;</a:t>
            </a:r>
            <a:br>
              <a:rPr lang="en-US" altLang="zh-TW" sz="2600" strike="sngStrike" dirty="0" smtClean="0">
                <a:solidFill>
                  <a:srgbClr val="C00000"/>
                </a:solidFill>
              </a:rPr>
            </a:br>
            <a:r>
              <a:rPr lang="en-US" altLang="zh-TW" sz="2600" dirty="0" smtClean="0">
                <a:solidFill>
                  <a:srgbClr val="C00000"/>
                </a:solidFill>
              </a:rPr>
              <a:t>These have no special meaning 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(but most </a:t>
            </a:r>
            <a:r>
              <a:rPr lang="en-US" altLang="zh-TW" sz="2600" i="1" dirty="0" err="1" smtClean="0">
                <a:solidFill>
                  <a:srgbClr val="C00000"/>
                </a:solidFill>
              </a:rPr>
              <a:t>egreps</a:t>
            </a:r>
            <a:r>
              <a:rPr lang="en-US" altLang="zh-TW" sz="2600" i="1" dirty="0" smtClean="0">
                <a:solidFill>
                  <a:srgbClr val="C00000"/>
                </a:solidFill>
              </a:rPr>
              <a:t> allow them, as discussed on slides #133-134, above…)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		          </a:t>
            </a:r>
            <a:r>
              <a:rPr lang="en-US" altLang="zh-TW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Lowers expressivity (if not allowed)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45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dirty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dirty="0" err="1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dirty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/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-e → Execute the command sequence specified in the 	argument following this flag. </a:t>
            </a:r>
            <a:r>
              <a:rPr lang="en-US" altLang="zh-TW" sz="2800" dirty="0">
                <a:solidFill>
                  <a:schemeClr val="bg1"/>
                </a:solidFill>
              </a:rPr>
              <a:t>interpreted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/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 commands 	from a file is to just make the file a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1391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altLang="zh-TW" sz="66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sz="5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sz="5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Stream Editor</a:t>
            </a:r>
            <a:endParaRPr lang="en-US" altLang="zh-TW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pPr>
              <a:buFontTx/>
              <a:buNone/>
            </a:pPr>
            <a:endParaRPr lang="en-US" altLang="zh-TW" sz="2800"/>
          </a:p>
          <a:p>
            <a:pPr>
              <a:lnSpc>
                <a:spcPct val="80000"/>
              </a:lnSpc>
            </a:pPr>
            <a:r>
              <a:rPr lang="en-US" altLang="zh-TW" sz="3600"/>
              <a:t>It is a</a:t>
            </a:r>
            <a:r>
              <a:rPr lang="en-US" altLang="zh-TW" sz="3600">
                <a:cs typeface="Times New Roman" pitchFamily="18" charset="0"/>
              </a:rPr>
              <a:t> “non-interactive” text editor</a:t>
            </a:r>
            <a:br>
              <a:rPr lang="en-US" altLang="zh-TW" sz="3600">
                <a:cs typeface="Times New Roman" pitchFamily="18" charset="0"/>
              </a:rPr>
            </a:br>
            <a:endParaRPr lang="en-US" altLang="zh-TW" sz="280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3600">
                <a:cs typeface="Times New Roman" pitchFamily="18" charset="0"/>
              </a:rPr>
              <a:t>It is called from the UNIX command line, so a piped input can: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into the editor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Be modified as it passes through</a:t>
            </a:r>
          </a:p>
          <a:p>
            <a:pPr lvl="1">
              <a:lnSpc>
                <a:spcPct val="80000"/>
              </a:lnSpc>
              <a:spcBef>
                <a:spcPts val="1800"/>
              </a:spcBef>
            </a:pPr>
            <a:r>
              <a:rPr lang="en-US" altLang="zh-TW">
                <a:cs typeface="Times New Roman" pitchFamily="18" charset="0"/>
              </a:rPr>
              <a:t>Pass out to screen or to next stage of the pipe</a:t>
            </a:r>
          </a:p>
        </p:txBody>
      </p:sp>
    </p:spTree>
    <p:extLst>
      <p:ext uri="{BB962C8B-B14F-4D97-AF65-F5344CB8AC3E}">
        <p14:creationId xmlns:p14="http://schemas.microsoft.com/office/powerpoint/2010/main" val="16659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-n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2800" dirty="0"/>
              <a:t>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-e </a:t>
            </a:r>
            <a:r>
              <a:rPr lang="en-US" altLang="zh-TW" sz="2800" dirty="0"/>
              <a:t>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In most cases (</a:t>
            </a:r>
            <a:r>
              <a:rPr lang="en-US" altLang="zh-TW" sz="2800" i="1" dirty="0">
                <a:solidFill>
                  <a:srgbClr val="FF0000"/>
                </a:solidFill>
              </a:rPr>
              <a:t>i.e.</a:t>
            </a:r>
            <a:r>
              <a:rPr lang="en-US" altLang="zh-TW" sz="2800" dirty="0">
                <a:solidFill>
                  <a:srgbClr val="FF0000"/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-f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chemeClr val="bg1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chemeClr val="bg1"/>
                </a:solidFill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chemeClr val="bg1"/>
                </a:solidFill>
              </a:rPr>
              <a:t>sed</a:t>
            </a:r>
            <a:r>
              <a:rPr lang="en-US" altLang="zh-TW" sz="2800" i="1" dirty="0">
                <a:solidFill>
                  <a:schemeClr val="bg1"/>
                </a:solidFill>
              </a:rPr>
              <a:t> script</a:t>
            </a:r>
            <a:r>
              <a:rPr lang="en-US" altLang="zh-TW" sz="2800" dirty="0">
                <a:solidFill>
                  <a:schemeClr val="bg1"/>
                </a:solidFill>
              </a:rPr>
              <a:t>, as 	the next slide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2901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800" b="0" kern="0" smtClean="0">
                <a:solidFill>
                  <a:schemeClr val="accent2"/>
                </a:solidFill>
              </a:rPr>
              <a:t>Useful </a:t>
            </a:r>
            <a:r>
              <a:rPr lang="en-US" altLang="zh-TW" sz="6600" b="0" kern="0" smtClean="0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b="0" kern="0" smtClean="0">
                <a:solidFill>
                  <a:schemeClr val="accent2"/>
                </a:solidFill>
              </a:rPr>
              <a:t> Command-line Flags</a:t>
            </a:r>
            <a:endParaRPr lang="en-US" altLang="zh-TW" sz="4800" b="0" kern="0" dirty="0">
              <a:solidFill>
                <a:schemeClr val="accent2"/>
              </a:solidFill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3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/>
              <a:t>Sed uses regular expressions, just like grep</a:t>
            </a:r>
          </a:p>
          <a:p>
            <a:pPr>
              <a:spcAft>
                <a:spcPts val="2400"/>
              </a:spcAft>
            </a:pPr>
            <a:r>
              <a:rPr lang="en-US" altLang="zh-TW"/>
              <a:t>Each line of the input file is processed individually by your sed command</a:t>
            </a:r>
          </a:p>
          <a:p>
            <a:r>
              <a:rPr lang="en-US" altLang="zh-TW"/>
              <a:t>You specify: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pattern</a:t>
            </a:r>
            <a:r>
              <a:rPr lang="en-US" altLang="zh-TW"/>
              <a:t> that you are looking for</a:t>
            </a:r>
          </a:p>
          <a:p>
            <a:pPr lvl="1"/>
            <a:r>
              <a:rPr lang="en-US" altLang="zh-TW"/>
              <a:t>A </a:t>
            </a:r>
            <a:r>
              <a:rPr lang="en-US" altLang="zh-TW" b="1"/>
              <a:t>type of action</a:t>
            </a:r>
            <a:r>
              <a:rPr lang="en-US" altLang="zh-TW"/>
              <a:t> to perform when matched</a:t>
            </a:r>
          </a:p>
          <a:p>
            <a:pPr lvl="1"/>
            <a:r>
              <a:rPr lang="en-US" altLang="zh-TW"/>
              <a:t>The exact </a:t>
            </a:r>
            <a:r>
              <a:rPr lang="en-US" altLang="zh-TW" b="1"/>
              <a:t>details of the action</a:t>
            </a:r>
          </a:p>
          <a:p>
            <a:pPr lvl="1"/>
            <a:r>
              <a:rPr lang="en-US" altLang="zh-TW"/>
              <a:t>Some </a:t>
            </a:r>
            <a:r>
              <a:rPr lang="en-US" altLang="zh-TW" b="1">
                <a:solidFill>
                  <a:srgbClr val="FF0000"/>
                </a:solidFill>
              </a:rPr>
              <a:t>flags</a:t>
            </a:r>
          </a:p>
        </p:txBody>
      </p:sp>
      <p:sp>
        <p:nvSpPr>
          <p:cNvPr id="1638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g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>
              <a:latin typeface="Arial" pitchFamily="34" charset="0"/>
            </a:endParaRPr>
          </a:p>
        </p:txBody>
      </p:sp>
      <p:cxnSp>
        <p:nvCxnSpPr>
          <p:cNvPr id="16389" name="Straight Arrow Connector 4"/>
          <p:cNvCxnSpPr>
            <a:cxnSpLocks noChangeShapeType="1"/>
          </p:cNvCxnSpPr>
          <p:nvPr/>
        </p:nvCxnSpPr>
        <p:spPr bwMode="auto">
          <a:xfrm>
            <a:off x="3048000" y="5791200"/>
            <a:ext cx="2895600" cy="4572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V="1">
            <a:off x="1828800" y="5867400"/>
            <a:ext cx="609600" cy="5334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sp>
        <p:nvSpPr>
          <p:cNvPr id="12" name="Rounded Rectangular Callout 7"/>
          <p:cNvSpPr>
            <a:spLocks noChangeArrowheads="1"/>
          </p:cNvSpPr>
          <p:nvPr/>
        </p:nvSpPr>
        <p:spPr bwMode="auto">
          <a:xfrm>
            <a:off x="0" y="4293096"/>
            <a:ext cx="2555776" cy="1269504"/>
          </a:xfrm>
          <a:prstGeom prst="wedgeRoundRectCallout">
            <a:avLst>
              <a:gd name="adj1" fmla="val 18968"/>
              <a:gd name="adj2" fmla="val 107622"/>
              <a:gd name="adj3" fmla="val 16667"/>
            </a:avLst>
          </a:prstGeom>
          <a:solidFill>
            <a:srgbClr val="00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000" b="0" dirty="0"/>
              <a:t>There are also flags that could have gone here.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85800" y="0"/>
            <a:ext cx="7696200" cy="41105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TW" sz="4400" dirty="0" smtClean="0">
                <a:solidFill>
                  <a:srgbClr val="0033CC"/>
                </a:solidFill>
                <a:latin typeface="Arial" panose="020B0604020202020204" pitchFamily="34" charset="0"/>
              </a:rPr>
              <a:t>For </a:t>
            </a:r>
            <a:r>
              <a:rPr lang="en-US" altLang="zh-TW" sz="4400" dirty="0">
                <a:solidFill>
                  <a:srgbClr val="0033CC"/>
                </a:solidFill>
                <a:latin typeface="Arial" panose="020B0604020202020204" pitchFamily="34" charset="0"/>
              </a:rPr>
              <a:t>the Following Slides</a:t>
            </a:r>
            <a:r>
              <a:rPr lang="en-US" altLang="zh-TW" sz="4400" dirty="0" smtClean="0">
                <a:solidFill>
                  <a:srgbClr val="0033CC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en-US" altLang="zh-TW" sz="3200" dirty="0">
                <a:latin typeface="Arial" panose="020B0604020202020204" pitchFamily="34" charset="0"/>
              </a:rPr>
              <a:t>Let us assume a file called </a:t>
            </a:r>
            <a:r>
              <a:rPr lang="en-US" altLang="zh-TW" sz="3200" dirty="0" err="1">
                <a:latin typeface="Arial" panose="020B0604020202020204" pitchFamily="34" charset="0"/>
              </a:rPr>
              <a:t>aab_cab_c</a:t>
            </a:r>
            <a:r>
              <a:rPr lang="en-US" altLang="zh-TW" sz="3200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endParaRPr lang="en-US" altLang="zh-TW" sz="3200" dirty="0"/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% cat </a:t>
            </a:r>
            <a:r>
              <a:rPr lang="en-US" altLang="zh-TW" sz="3200" dirty="0" err="1">
                <a:latin typeface="Lucida Console" panose="020B0609040504020204" pitchFamily="49" charset="0"/>
              </a:rPr>
              <a:t>aab_cab_B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3200" dirty="0" err="1">
                <a:latin typeface="Lucida Console" panose="020B0609040504020204" pitchFamily="49" charset="0"/>
              </a:rPr>
              <a:t>aab</a:t>
            </a:r>
            <a:endParaRPr lang="en-US" altLang="zh-TW" sz="3200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cab</a:t>
            </a: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B</a:t>
            </a:r>
          </a:p>
          <a:p>
            <a:pPr>
              <a:buFontTx/>
              <a:buNone/>
            </a:pPr>
            <a:r>
              <a:rPr lang="en-US" altLang="zh-TW" sz="3200" dirty="0">
                <a:latin typeface="Lucida Console" panose="020B0609040504020204" pitchFamily="49" charset="0"/>
              </a:rPr>
              <a:t>%</a:t>
            </a:r>
          </a:p>
          <a:p>
            <a:endParaRPr kumimoji="1" lang="zh-TW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296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xit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g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   	Replace all instances of /</a:t>
            </a:r>
            <a:r>
              <a:rPr lang="en-US" altLang="zh-TW" sz="2400" b="0" i="1" kern="0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#n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p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9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7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1800" i="1" baseline="-25000" dirty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 on the line.</a:t>
            </a:r>
            <a:endParaRPr lang="en-US" altLang="zh-TW" sz="1800" b="1" dirty="0">
              <a:solidFill>
                <a:srgbClr val="BFBFBF"/>
              </a:solidFill>
              <a:latin typeface="Arial Unicode MS" pitchFamily="34" charset="-128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/g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]/X/g'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XXX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cXX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-228600"/>
            <a:ext cx="85344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lang="en-US" altLang="zh-TW" b="0" kern="0" smtClean="0">
                <a:solidFill>
                  <a:srgbClr val="0033CC"/>
                </a:solidFill>
              </a:rPr>
              <a:t>three common substitute flags </a:t>
            </a:r>
            <a:endParaRPr lang="en-US" altLang="zh-TW" b="0" kern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7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89154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000" b="1" dirty="0">
                <a:latin typeface="Courier New" pitchFamily="49" charset="0"/>
              </a:rPr>
              <a:t>SUBSTITUTE	</a:t>
            </a:r>
            <a:r>
              <a:rPr lang="en-US" altLang="zh-TW" sz="2000" dirty="0">
                <a:latin typeface="Arial Unicode MS" pitchFamily="34" charset="-128"/>
              </a:rPr>
              <a:t>s/</a:t>
            </a:r>
            <a:r>
              <a:rPr lang="en-US" altLang="zh-TW" sz="2000" i="1" dirty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000" dirty="0">
                <a:latin typeface="Arial Unicode MS" pitchFamily="34" charset="-128"/>
              </a:rPr>
              <a:t>/</a:t>
            </a:r>
            <a:r>
              <a:rPr lang="en-US" altLang="zh-TW" sz="2000" i="1" dirty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000" dirty="0">
                <a:latin typeface="Arial Unicode MS" pitchFamily="34" charset="-128"/>
              </a:rPr>
              <a:t>/[</a:t>
            </a:r>
            <a:r>
              <a:rPr lang="en-US" altLang="zh-TW" sz="2000" i="1" dirty="0">
                <a:latin typeface="Arial Unicode MS" pitchFamily="34" charset="-128"/>
              </a:rPr>
              <a:t>f</a:t>
            </a:r>
            <a:r>
              <a:rPr lang="en-US" altLang="zh-TW" sz="2000" i="1" dirty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000" dirty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i="1" dirty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1800" i="1" dirty="0">
                <a:latin typeface="Arial Unicode MS" pitchFamily="34" charset="-128"/>
              </a:rPr>
              <a:t> </a:t>
            </a:r>
            <a:r>
              <a:rPr lang="en-US" altLang="zh-TW" sz="1800" dirty="0">
                <a:latin typeface="Arial Unicode MS" pitchFamily="34" charset="-128"/>
              </a:rPr>
              <a:t> becomes </a:t>
            </a:r>
            <a:r>
              <a:rPr lang="en-US" altLang="zh-TW" sz="1800" i="1" dirty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1800" dirty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1800" dirty="0">
                <a:latin typeface="Arial Unicode MS" pitchFamily="34" charset="-128"/>
              </a:rPr>
              <a:t>The following </a:t>
            </a:r>
            <a:r>
              <a:rPr lang="en-US" altLang="zh-TW" sz="1800" dirty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1800" dirty="0">
                <a:latin typeface="Arial Unicode MS" pitchFamily="34" charset="-128"/>
              </a:rPr>
              <a:t> can be specified: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900" dirty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1800" i="1" dirty="0">
                <a:solidFill>
                  <a:srgbClr val="BFBFBF"/>
                </a:solidFill>
                <a:latin typeface="Arial Unicode MS" pitchFamily="34" charset="-128"/>
              </a:rPr>
              <a:t>pattern</a:t>
            </a:r>
            <a:r>
              <a:rPr lang="en-US" altLang="zh-TW" sz="1800" dirty="0">
                <a:solidFill>
                  <a:srgbClr val="BFBFBF"/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#n		Replace only the 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altLang="zh-TW" sz="1800" b="1" i="1" baseline="-25000" dirty="0">
                <a:solidFill>
                  <a:srgbClr val="FF0000"/>
                </a:solidFill>
                <a:latin typeface="Arial Unicode MS" pitchFamily="34" charset="-128"/>
              </a:rPr>
              <a:t>th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1800" b="1" i="1" dirty="0">
                <a:solidFill>
                  <a:srgbClr val="FF0000"/>
                </a:solidFill>
                <a:latin typeface="Arial Unicode MS" pitchFamily="34" charset="-128"/>
              </a:rPr>
              <a:t>pattern </a:t>
            </a:r>
            <a:r>
              <a:rPr lang="en-US" altLang="zh-TW" sz="1800" b="1" dirty="0">
                <a:solidFill>
                  <a:srgbClr val="FF0000"/>
                </a:solidFill>
                <a:latin typeface="Arial Unicode MS" pitchFamily="34" charset="-128"/>
              </a:rPr>
              <a:t>/ on the line.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1800" dirty="0">
                <a:latin typeface="Arial Unicode MS" pitchFamily="34" charset="-128"/>
              </a:rPr>
              <a:t>	</a:t>
            </a: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  p   	Print the line if a successful substitution is done. If a /g flag allows several 	substitutions to be done, only the result after the final substitution is printed.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1800" dirty="0">
                <a:solidFill>
                  <a:srgbClr val="B3B3B3"/>
                </a:solidFill>
                <a:latin typeface="Arial Unicode MS" pitchFamily="34" charset="-128"/>
              </a:rPr>
              <a:t>	  </a:t>
            </a:r>
            <a:r>
              <a:rPr lang="en-US" altLang="zh-TW" sz="900" dirty="0">
                <a:latin typeface="Arial Unicode MS" pitchFamily="34" charset="-128"/>
              </a:rPr>
              <a:t>						</a:t>
            </a:r>
            <a:r>
              <a:rPr lang="en-US" altLang="zh-TW" sz="900" b="1" dirty="0">
                <a:latin typeface="Arial Unicode MS" pitchFamily="34" charset="-128"/>
              </a:rPr>
              <a:t>	 </a:t>
            </a:r>
            <a:endParaRPr lang="en-US" altLang="zh-TW" sz="9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latin typeface="Arial Unicode MS" pitchFamily="34" charset="-128"/>
              </a:rPr>
              <a:t>Example for </a:t>
            </a:r>
            <a:r>
              <a:rPr lang="en-US" altLang="zh-TW" sz="2000" b="1" dirty="0">
                <a:solidFill>
                  <a:srgbClr val="0033CC"/>
                </a:solidFill>
                <a:latin typeface="Arial Unicode MS" pitchFamily="34" charset="-128"/>
              </a:rPr>
              <a:t>/#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%</a:t>
            </a:r>
            <a:r>
              <a:rPr lang="en-US" altLang="zh-TW" sz="1000" b="1" dirty="0">
                <a:latin typeface="Courier New" pitchFamily="49" charset="0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cat </a:t>
            </a:r>
            <a:r>
              <a:rPr lang="en-US" altLang="zh-TW" sz="2000" b="1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b="1" dirty="0">
                <a:latin typeface="Courier New" pitchFamily="49" charset="0"/>
              </a:rPr>
              <a:t>| </a:t>
            </a:r>
            <a:r>
              <a:rPr lang="en-US" altLang="zh-TW" sz="2000" b="1" dirty="0" err="1">
                <a:latin typeface="Courier New" pitchFamily="49" charset="0"/>
              </a:rPr>
              <a:t>sed</a:t>
            </a:r>
            <a:r>
              <a:rPr lang="en-US" altLang="zh-TW" sz="2000" b="1" dirty="0">
                <a:latin typeface="Courier New" pitchFamily="49" charset="0"/>
              </a:rPr>
              <a:t> 's/[</a:t>
            </a:r>
            <a:r>
              <a:rPr lang="en-US" altLang="zh-TW" sz="2000" b="1" dirty="0" err="1">
                <a:latin typeface="Courier New" pitchFamily="49" charset="0"/>
              </a:rPr>
              <a:t>ab</a:t>
            </a:r>
            <a:r>
              <a:rPr lang="en-US" altLang="zh-TW" sz="2000" b="1" dirty="0">
                <a:latin typeface="Courier New" pitchFamily="49" charset="0"/>
              </a:rPr>
              <a:t>]/X/3'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</a:t>
            </a:r>
            <a:r>
              <a:rPr lang="en-US" altLang="zh-TW" sz="2000" b="1" dirty="0" err="1">
                <a:latin typeface="Courier New" pitchFamily="49" charset="0"/>
              </a:rPr>
              <a:t>aaX</a:t>
            </a:r>
            <a:endParaRPr lang="en-US" altLang="zh-TW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cab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000" b="1" dirty="0">
                <a:latin typeface="Courier New" pitchFamily="49" charset="0"/>
              </a:rPr>
              <a:t>	B</a:t>
            </a:r>
            <a:endParaRPr lang="en-US" altLang="zh-TW" sz="1800" b="1" dirty="0">
              <a:latin typeface="Courier New" pitchFamily="49" charset="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4038600" y="3962400"/>
            <a:ext cx="3429000" cy="685800"/>
          </a:xfrm>
          <a:prstGeom prst="wedgeRoundRectCallout">
            <a:avLst>
              <a:gd name="adj1" fmla="val -141787"/>
              <a:gd name="adj2" fmla="val 2139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here?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962400" y="6019800"/>
            <a:ext cx="3429000" cy="685800"/>
          </a:xfrm>
          <a:prstGeom prst="wedgeRoundRectCallout">
            <a:avLst>
              <a:gd name="adj1" fmla="val -137523"/>
              <a:gd name="adj2" fmla="val -3675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zh-TW" sz="2800">
                <a:solidFill>
                  <a:srgbClr val="0033CC"/>
                </a:solidFill>
              </a:rPr>
              <a:t>Why not here?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  <a:solidFill>
            <a:schemeClr val="bg1"/>
          </a:solidFill>
        </p:spPr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latin typeface="Arial Unicode MS" pitchFamily="34" charset="-128"/>
              </a:rPr>
              <a:t>f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rgbClr val="B3B3B3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rgbClr val="B3B3B3"/>
                </a:solidFill>
                <a:latin typeface="Arial Unicode MS" pitchFamily="34" charset="-128"/>
              </a:rPr>
              <a:t>/, not just the first on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C00000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719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381000" y="685800"/>
            <a:ext cx="9525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TW" sz="2800" b="1" kern="0" dirty="0" smtClean="0">
                <a:latin typeface="Courier New" pitchFamily="49" charset="0"/>
              </a:rPr>
              <a:t>  SUBSTITUTE	</a:t>
            </a:r>
            <a:r>
              <a:rPr lang="en-US" altLang="zh-TW" sz="2800" b="0" kern="0" dirty="0" smtClean="0">
                <a:latin typeface="Arial Unicode MS" pitchFamily="34" charset="-128"/>
              </a:rPr>
              <a:t>s/</a:t>
            </a:r>
            <a:r>
              <a:rPr lang="en-US" altLang="zh-TW" sz="28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 </a:t>
            </a:r>
            <a:r>
              <a:rPr lang="en-US" altLang="zh-TW" sz="2800" b="0" kern="0" dirty="0" smtClean="0">
                <a:latin typeface="Arial Unicode MS" pitchFamily="34" charset="-128"/>
              </a:rPr>
              <a:t>/</a:t>
            </a:r>
            <a:r>
              <a:rPr lang="en-US" altLang="zh-TW" sz="28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 </a:t>
            </a:r>
            <a:r>
              <a:rPr lang="en-US" altLang="zh-TW" sz="2800" b="0" kern="0" dirty="0" smtClean="0">
                <a:latin typeface="Arial Unicode MS" pitchFamily="34" charset="-128"/>
              </a:rPr>
              <a:t>/[</a:t>
            </a:r>
            <a:r>
              <a:rPr lang="en-US" altLang="zh-TW" sz="2800" b="0" i="1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800" b="0" kern="0" dirty="0" smtClean="0">
                <a:latin typeface="Arial Unicode MS" pitchFamily="34" charset="-128"/>
              </a:rPr>
              <a:t>]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latin typeface="Arial Unicode MS" pitchFamily="34" charset="-128"/>
              </a:rPr>
              <a:t>	</a:t>
            </a:r>
            <a:r>
              <a:rPr lang="en-US" altLang="zh-TW" sz="2400" b="0" i="1" kern="0" dirty="0" smtClean="0">
                <a:solidFill>
                  <a:srgbClr val="C00000"/>
                </a:solidFill>
                <a:latin typeface="Arial Unicode MS" pitchFamily="34" charset="-128"/>
              </a:rPr>
              <a:t>pattern</a:t>
            </a:r>
            <a:r>
              <a:rPr lang="en-US" altLang="zh-TW" sz="2400" b="0" i="1" kern="0" dirty="0" smtClean="0">
                <a:latin typeface="Arial Unicode MS" pitchFamily="34" charset="-128"/>
              </a:rPr>
              <a:t> </a:t>
            </a:r>
            <a:r>
              <a:rPr lang="en-US" altLang="zh-TW" sz="2400" b="0" kern="0" dirty="0" smtClean="0">
                <a:latin typeface="Arial Unicode MS" pitchFamily="34" charset="-128"/>
              </a:rPr>
              <a:t> becomes </a:t>
            </a:r>
            <a:r>
              <a:rPr lang="en-US" altLang="zh-TW" sz="2400" b="0" i="1" kern="0" dirty="0" smtClean="0">
                <a:solidFill>
                  <a:srgbClr val="008000"/>
                </a:solidFill>
                <a:latin typeface="Arial Unicode MS" pitchFamily="34" charset="-128"/>
              </a:rPr>
              <a:t>replacement</a:t>
            </a:r>
            <a:r>
              <a:rPr lang="en-US" altLang="zh-TW" sz="2400" b="0" kern="0" dirty="0" smtClean="0">
                <a:solidFill>
                  <a:srgbClr val="008000"/>
                </a:solidFill>
                <a:latin typeface="Arial Unicode MS" pitchFamily="34" charset="-128"/>
              </a:rPr>
              <a:t>. </a:t>
            </a:r>
            <a:r>
              <a:rPr lang="en-US" altLang="zh-TW" sz="2400" b="0" kern="0" dirty="0" smtClean="0">
                <a:latin typeface="Arial Unicode MS" pitchFamily="34" charset="-128"/>
              </a:rPr>
              <a:t>The </a:t>
            </a:r>
            <a:r>
              <a:rPr lang="en-US" altLang="zh-TW" sz="2400" b="0" kern="0" dirty="0">
                <a:latin typeface="Arial Unicode MS" pitchFamily="34" charset="-128"/>
              </a:rPr>
              <a:t>available </a:t>
            </a:r>
            <a:r>
              <a:rPr lang="en-US" altLang="zh-TW" sz="2400" b="0" kern="0" dirty="0" smtClean="0">
                <a:solidFill>
                  <a:srgbClr val="0033CC"/>
                </a:solidFill>
                <a:latin typeface="Arial Unicode MS" pitchFamily="34" charset="-128"/>
              </a:rPr>
              <a:t>flags</a:t>
            </a:r>
            <a:r>
              <a:rPr lang="en-US" altLang="zh-TW" sz="2400" b="0" kern="0" dirty="0" smtClean="0">
                <a:latin typeface="Arial Unicode MS" pitchFamily="34" charset="-128"/>
              </a:rPr>
              <a:t> are: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800" b="0" kern="0" dirty="0" smtClean="0">
              <a:solidFill>
                <a:srgbClr val="B3B3B3"/>
              </a:solidFill>
              <a:latin typeface="Arial Unicode MS" pitchFamily="34" charset="-128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b="0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g   	Replace all instances of /</a:t>
            </a:r>
            <a:r>
              <a:rPr lang="en-US" altLang="zh-TW" sz="2400" b="0" i="1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pattern</a:t>
            </a:r>
            <a:r>
              <a:rPr lang="en-US" altLang="zh-TW" sz="2400" b="0" kern="0" dirty="0" smtClean="0">
                <a:solidFill>
                  <a:schemeClr val="bg1">
                    <a:lumMod val="75000"/>
                  </a:schemeClr>
                </a:solidFill>
                <a:latin typeface="Arial Unicode MS" pitchFamily="34" charset="-128"/>
              </a:rPr>
              <a:t>/, not just the first on the line.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#n	Replace only the 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n</a:t>
            </a:r>
            <a:r>
              <a:rPr lang="en-US" altLang="zh-TW" sz="2400" b="0" i="1" kern="0" baseline="-25000" dirty="0" smtClean="0">
                <a:solidFill>
                  <a:srgbClr val="BFBFBF"/>
                </a:solidFill>
                <a:latin typeface="Arial Unicode MS" pitchFamily="34" charset="-128"/>
              </a:rPr>
              <a:t>th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 instance of /</a:t>
            </a:r>
            <a:r>
              <a:rPr lang="en-US" altLang="zh-TW" sz="2400" b="0" i="1" kern="0" dirty="0" smtClean="0">
                <a:solidFill>
                  <a:srgbClr val="BFBFBF"/>
                </a:solidFill>
                <a:latin typeface="Arial Unicode MS" pitchFamily="34" charset="-128"/>
              </a:rPr>
              <a:t>pattern </a:t>
            </a:r>
            <a:r>
              <a:rPr lang="en-US" altLang="zh-TW" sz="2400" b="0" kern="0" dirty="0" smtClean="0">
                <a:solidFill>
                  <a:srgbClr val="BFBFBF"/>
                </a:solidFill>
                <a:latin typeface="Arial Unicode MS" pitchFamily="34" charset="-128"/>
              </a:rPr>
              <a:t>/ on the line.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p   	Print the line if a successful substitution is done. If a /g flag </a:t>
            </a:r>
            <a:b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 allows several substitutions to be done, only the result after</a:t>
            </a:r>
            <a:b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</a:br>
            <a:r>
              <a:rPr lang="en-US" altLang="zh-TW" sz="2400" b="0" kern="0" dirty="0" smtClean="0">
                <a:solidFill>
                  <a:srgbClr val="C00000"/>
                </a:solidFill>
                <a:latin typeface="Arial Unicode MS" pitchFamily="34" charset="-128"/>
              </a:rPr>
              <a:t>  the final substitution is printed.</a:t>
            </a:r>
            <a:endParaRPr lang="en-US" altLang="zh-TW" sz="2400" b="1" kern="0" dirty="0">
              <a:solidFill>
                <a:srgbClr val="C00000"/>
              </a:solidFill>
              <a:latin typeface="Arial Unicode MS" pitchFamily="34" charset="-12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3505200"/>
            <a:ext cx="8915400" cy="495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Arial Unicode MS" pitchFamily="34" charset="-128"/>
              </a:rPr>
              <a:t>Example </a:t>
            </a:r>
            <a:r>
              <a:rPr lang="en-US" altLang="zh-TW" sz="2000" dirty="0">
                <a:latin typeface="Arial Unicode MS" pitchFamily="34" charset="-128"/>
              </a:rPr>
              <a:t>for </a:t>
            </a:r>
            <a:r>
              <a:rPr lang="en-US" altLang="zh-TW" sz="2000" dirty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0033CC"/>
                </a:solidFill>
                <a:latin typeface="Courier New" pitchFamily="49" charset="0"/>
              </a:rPr>
              <a:t>Huh?</a:t>
            </a:r>
            <a:r>
              <a:rPr lang="en-US" altLang="zh-TW" sz="2000" dirty="0">
                <a:latin typeface="Courier New" pitchFamily="49" charset="0"/>
              </a:rPr>
              <a:t>  </a:t>
            </a:r>
            <a:endParaRPr lang="en-US" altLang="zh-TW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0035 -0.291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0" y="1466850"/>
            <a:ext cx="8915400" cy="4248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 smtClean="0">
                <a:latin typeface="Arial Unicode MS" pitchFamily="34" charset="-128"/>
              </a:rPr>
              <a:t>Example for </a:t>
            </a:r>
            <a:r>
              <a:rPr lang="en-US" altLang="zh-TW" sz="2000" dirty="0" smtClean="0">
                <a:solidFill>
                  <a:srgbClr val="0033CC"/>
                </a:solidFill>
                <a:latin typeface="Arial Unicode MS" pitchFamily="34" charset="-128"/>
              </a:rPr>
              <a:t>/p</a:t>
            </a:r>
            <a:r>
              <a:rPr lang="en-US" altLang="zh-TW" sz="2000" dirty="0" smtClean="0">
                <a:latin typeface="Arial Unicode MS" pitchFamily="34" charset="-128"/>
              </a:rPr>
              <a:t> 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%</a:t>
            </a:r>
            <a:r>
              <a:rPr lang="en-US" altLang="zh-TW" sz="1000" dirty="0">
                <a:solidFill>
                  <a:srgbClr val="262626"/>
                </a:solidFill>
                <a:latin typeface="Courier New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cat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aab_cab_B</a:t>
            </a:r>
            <a:r>
              <a:rPr lang="en-US" altLang="zh-TW" sz="2000" dirty="0">
                <a:solidFill>
                  <a:srgbClr val="262626"/>
                </a:solidFill>
                <a:latin typeface="Courier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| 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sed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's/[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ab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]/X/'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Xab</a:t>
            </a:r>
            <a:endParaRPr lang="en-US" altLang="zh-TW" sz="2000" dirty="0">
              <a:solidFill>
                <a:srgbClr val="262626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</a:t>
            </a:r>
            <a:r>
              <a:rPr lang="en-US" altLang="zh-TW" sz="2000" dirty="0" err="1">
                <a:solidFill>
                  <a:srgbClr val="262626"/>
                </a:solidFill>
                <a:latin typeface="Courier New" pitchFamily="49" charset="0"/>
              </a:rPr>
              <a:t>cXb</a:t>
            </a: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solidFill>
                  <a:srgbClr val="262626"/>
                </a:solidFill>
                <a:latin typeface="Courier New" pitchFamily="49" charset="0"/>
              </a:rPr>
              <a:t>	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%</a:t>
            </a:r>
            <a:r>
              <a:rPr lang="en-US" altLang="zh-TW" sz="1000" dirty="0">
                <a:latin typeface="Courier New" pitchFamily="49" charset="0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cat </a:t>
            </a:r>
            <a:r>
              <a:rPr lang="en-US" altLang="zh-TW" sz="2000" dirty="0" err="1">
                <a:latin typeface="Courier New" pitchFamily="49" charset="0"/>
              </a:rPr>
              <a:t>aab_cab_B</a:t>
            </a:r>
            <a:r>
              <a:rPr lang="en-US" altLang="zh-TW" sz="2000" dirty="0">
                <a:latin typeface="Courier"/>
              </a:rPr>
              <a:t> </a:t>
            </a:r>
            <a:r>
              <a:rPr lang="en-US" altLang="zh-TW" sz="2000" dirty="0">
                <a:latin typeface="Courier New" pitchFamily="49" charset="0"/>
              </a:rPr>
              <a:t>| </a:t>
            </a:r>
            <a:r>
              <a:rPr lang="en-US" altLang="zh-TW" sz="2000" dirty="0" err="1">
                <a:latin typeface="Courier New" pitchFamily="49" charset="0"/>
              </a:rPr>
              <a:t>sed</a:t>
            </a:r>
            <a:r>
              <a:rPr lang="en-US" altLang="zh-TW" sz="2000" dirty="0">
                <a:latin typeface="Courier New" pitchFamily="49" charset="0"/>
              </a:rPr>
              <a:t> 's/[</a:t>
            </a:r>
            <a:r>
              <a:rPr lang="en-US" altLang="zh-TW" sz="2000" dirty="0" err="1">
                <a:latin typeface="Courier New" pitchFamily="49" charset="0"/>
              </a:rPr>
              <a:t>ab</a:t>
            </a:r>
            <a:r>
              <a:rPr lang="en-US" altLang="zh-TW" sz="2000" dirty="0">
                <a:latin typeface="Courier New" pitchFamily="49" charset="0"/>
              </a:rPr>
              <a:t>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Xab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</a:t>
            </a:r>
            <a:r>
              <a:rPr lang="en-US" altLang="zh-TW" sz="2000" dirty="0" err="1">
                <a:latin typeface="Courier New" pitchFamily="49" charset="0"/>
              </a:rPr>
              <a:t>cXb</a:t>
            </a:r>
            <a:endParaRPr lang="en-US" altLang="zh-TW" sz="200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 dirty="0">
                <a:latin typeface="Courier New" pitchFamily="49" charset="0"/>
              </a:rPr>
              <a:t>	B</a:t>
            </a:r>
            <a:endParaRPr lang="en-US" altLang="zh-TW" dirty="0">
              <a:latin typeface="Courier New" pitchFamily="49" charset="0"/>
            </a:endParaRPr>
          </a:p>
        </p:txBody>
      </p:sp>
      <p:sp>
        <p:nvSpPr>
          <p:cNvPr id="22532" name="Rectangle 3"/>
          <p:cNvSpPr txBox="1">
            <a:spLocks noChangeArrowheads="1"/>
          </p:cNvSpPr>
          <p:nvPr/>
        </p:nvSpPr>
        <p:spPr bwMode="auto">
          <a:xfrm>
            <a:off x="0" y="4876800"/>
            <a:ext cx="89154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1600">
                <a:latin typeface="Arial Unicode MS" pitchFamily="34" charset="-128"/>
              </a:rPr>
              <a:t>					 </a:t>
            </a:r>
            <a:endParaRPr lang="en-US" altLang="zh-TW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 sz="2000">
                <a:latin typeface="Courier New" pitchFamily="49" charset="0"/>
              </a:rPr>
              <a:t>Huh?  Well, you usually use the /p flag with the </a:t>
            </a:r>
            <a:r>
              <a:rPr lang="en-US" altLang="zh-TW" sz="2000">
                <a:solidFill>
                  <a:srgbClr val="0033CC"/>
                </a:solidFill>
                <a:latin typeface="Courier New" pitchFamily="49" charset="0"/>
              </a:rPr>
              <a:t>output suppression flag, –n</a:t>
            </a:r>
            <a:r>
              <a:rPr lang="en-US" altLang="zh-TW" sz="2000">
                <a:latin typeface="Courier New" pitchFamily="49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%</a:t>
            </a:r>
            <a:r>
              <a:rPr lang="en-US" altLang="zh-TW" sz="900">
                <a:latin typeface="Courier New" pitchFamily="49" charset="0"/>
              </a:rPr>
              <a:t> </a:t>
            </a:r>
            <a:r>
              <a:rPr lang="en-US" altLang="zh-TW">
                <a:latin typeface="Courier New" pitchFamily="49" charset="0"/>
              </a:rPr>
              <a:t>cat aab_cab_B</a:t>
            </a:r>
            <a:r>
              <a:rPr lang="en-US" altLang="zh-TW">
                <a:latin typeface="Courier"/>
              </a:rPr>
              <a:t> </a:t>
            </a:r>
            <a:r>
              <a:rPr lang="en-US" altLang="zh-TW">
                <a:latin typeface="Courier New" pitchFamily="49" charset="0"/>
              </a:rPr>
              <a:t>| sed –n 's/[ab]/X/p'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Xab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TW">
                <a:latin typeface="Courier New" pitchFamily="49" charset="0"/>
              </a:rPr>
              <a:t>	cXb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TW">
              <a:latin typeface="Courier New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three common substitute flags </a:t>
            </a:r>
          </a:p>
        </p:txBody>
      </p:sp>
    </p:spTree>
    <p:extLst>
      <p:ext uri="{BB962C8B-B14F-4D97-AF65-F5344CB8AC3E}">
        <p14:creationId xmlns:p14="http://schemas.microsoft.com/office/powerpoint/2010/main" val="3317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A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b="1" dirty="0">
                <a:solidFill>
                  <a:srgbClr val="0033CC"/>
                </a:solidFill>
              </a:rPr>
              <a:t> example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209800"/>
            <a:ext cx="8686800" cy="3276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chemeClr val="bg1"/>
                </a:solidFill>
                <a:latin typeface="+mn-lt"/>
                <a:ea typeface="新細明體" charset="-120"/>
              </a:rPr>
              <a:t>%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</a:t>
            </a:r>
            <a:r>
              <a:rPr lang="en-US" sz="2900" b="0" dirty="0" err="1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grep</a:t>
            </a: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  marketing  resume</a:t>
            </a:r>
          </a:p>
          <a:p>
            <a:pPr>
              <a:defRPr/>
            </a:pPr>
            <a:r>
              <a:rPr lang="en-US" sz="2900" b="0" dirty="0">
                <a:solidFill>
                  <a:schemeClr val="bg1"/>
                </a:solidFill>
                <a:latin typeface="High Tower Text" pitchFamily="18" charset="0"/>
                <a:ea typeface="新細明體" charset="-120"/>
              </a:rPr>
              <a:t>Instrumental in ruining the entire marketing division.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124200"/>
            <a:ext cx="8686800" cy="762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cat resume |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's/ruining/running/g' &gt;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3657600"/>
            <a:ext cx="8686800" cy="1371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 </a:t>
            </a:r>
            <a:r>
              <a:rPr lang="en-US" altLang="zh-TW" sz="2900" b="0" dirty="0" err="1">
                <a:solidFill>
                  <a:schemeClr val="bg1"/>
                </a:solidFill>
                <a:latin typeface="High Tower Text" pitchFamily="18" charset="0"/>
              </a:rPr>
              <a:t>grep</a:t>
            </a:r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marketing resume</a:t>
            </a:r>
            <a:r>
              <a:rPr lang="en-US" altLang="zh-TW" sz="24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sz="29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Instrumental in running the entire marketing division.</a:t>
            </a:r>
          </a:p>
          <a:p>
            <a:r>
              <a:rPr lang="en-US" altLang="zh-TW" sz="2400" b="0" dirty="0">
                <a:solidFill>
                  <a:schemeClr val="bg1"/>
                </a:solidFill>
                <a:latin typeface="Arial" pitchFamily="34" charset="0"/>
              </a:rPr>
              <a:t>%</a:t>
            </a:r>
          </a:p>
          <a:p>
            <a:r>
              <a:rPr lang="en-US" altLang="zh-TW" sz="2900" b="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2590800"/>
            <a:ext cx="13716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4038600"/>
            <a:ext cx="1447800" cy="685800"/>
          </a:xfrm>
          <a:prstGeom prst="ellipse">
            <a:avLst/>
          </a:prstGeom>
          <a:noFill/>
          <a:ln w="57150" algn="ctr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-n and /p sed flags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If you just want to print the lines that match, combine /p with -n: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ten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&amp; symbol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4591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cat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Joe paid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to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   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n 's/ten/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/p'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2839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Such patterns represent NDFAs (Nondeterministic 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zh-TW" altLang="en-US" sz="2400" dirty="0"/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1066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zh-TW" sz="2400"/>
              <a:t>S</a:t>
            </a: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1981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6" name="Straight Arrow Connector 6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1524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1600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r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2895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09" name="Straight Arrow Connector 10"/>
          <p:cNvCxnSpPr>
            <a:cxnSpLocks noChangeShapeType="1"/>
            <a:endCxn id="25608" idx="2"/>
          </p:cNvCxnSpPr>
          <p:nvPr/>
        </p:nvCxnSpPr>
        <p:spPr bwMode="auto">
          <a:xfrm>
            <a:off x="2438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u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8100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2" name="Straight Arrow Connector 13"/>
          <p:cNvCxnSpPr>
            <a:cxnSpLocks noChangeShapeType="1"/>
            <a:endCxn id="25611" idx="2"/>
          </p:cNvCxnSpPr>
          <p:nvPr/>
        </p:nvCxnSpPr>
        <p:spPr bwMode="auto">
          <a:xfrm>
            <a:off x="33528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34290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14" name="Oval 15"/>
          <p:cNvSpPr>
            <a:spLocks noChangeArrowheads="1"/>
          </p:cNvSpPr>
          <p:nvPr/>
        </p:nvSpPr>
        <p:spPr bwMode="auto">
          <a:xfrm>
            <a:off x="47244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5" name="Straight Arrow Connector 16"/>
          <p:cNvCxnSpPr>
            <a:cxnSpLocks noChangeShapeType="1"/>
            <a:endCxn id="25614" idx="2"/>
          </p:cNvCxnSpPr>
          <p:nvPr/>
        </p:nvCxnSpPr>
        <p:spPr bwMode="auto">
          <a:xfrm>
            <a:off x="42672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3434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17" name="Oval 18"/>
          <p:cNvSpPr>
            <a:spLocks noChangeArrowheads="1"/>
          </p:cNvSpPr>
          <p:nvPr/>
        </p:nvSpPr>
        <p:spPr bwMode="auto">
          <a:xfrm>
            <a:off x="56388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18" name="Straight Arrow Connector 19"/>
          <p:cNvCxnSpPr>
            <a:cxnSpLocks noChangeShapeType="1"/>
            <a:endCxn id="25617" idx="2"/>
          </p:cNvCxnSpPr>
          <p:nvPr/>
        </p:nvCxnSpPr>
        <p:spPr bwMode="auto">
          <a:xfrm>
            <a:off x="51816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52578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i</a:t>
            </a:r>
          </a:p>
        </p:txBody>
      </p:sp>
      <p:sp>
        <p:nvSpPr>
          <p:cNvPr id="25620" name="Oval 21"/>
          <p:cNvSpPr>
            <a:spLocks noChangeArrowheads="1"/>
          </p:cNvSpPr>
          <p:nvPr/>
        </p:nvSpPr>
        <p:spPr bwMode="auto">
          <a:xfrm>
            <a:off x="6553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1" name="Straight Arrow Connector 22"/>
          <p:cNvCxnSpPr>
            <a:cxnSpLocks noChangeShapeType="1"/>
            <a:endCxn id="25620" idx="2"/>
          </p:cNvCxnSpPr>
          <p:nvPr/>
        </p:nvCxnSpPr>
        <p:spPr bwMode="auto">
          <a:xfrm>
            <a:off x="60960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2" name="Rectangle 23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n</a:t>
            </a:r>
          </a:p>
        </p:txBody>
      </p:sp>
      <p:sp>
        <p:nvSpPr>
          <p:cNvPr id="25623" name="Oval 24"/>
          <p:cNvSpPr>
            <a:spLocks noChangeArrowheads="1"/>
          </p:cNvSpPr>
          <p:nvPr/>
        </p:nvSpPr>
        <p:spPr bwMode="auto">
          <a:xfrm>
            <a:off x="74676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  <p:cxnSp>
        <p:nvCxnSpPr>
          <p:cNvPr id="25624" name="Straight Arrow Connector 25"/>
          <p:cNvCxnSpPr>
            <a:cxnSpLocks noChangeShapeType="1"/>
            <a:endCxn id="25623" idx="2"/>
          </p:cNvCxnSpPr>
          <p:nvPr/>
        </p:nvCxnSpPr>
        <p:spPr bwMode="auto">
          <a:xfrm>
            <a:off x="7010400" y="3581400"/>
            <a:ext cx="457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25" name="Rectangle 26"/>
          <p:cNvSpPr>
            <a:spLocks noChangeArrowheads="1"/>
          </p:cNvSpPr>
          <p:nvPr/>
        </p:nvSpPr>
        <p:spPr bwMode="auto">
          <a:xfrm>
            <a:off x="7086600" y="3276600"/>
            <a:ext cx="228600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altLang="zh-TW"/>
              <a:t>g</a:t>
            </a:r>
          </a:p>
        </p:txBody>
      </p:sp>
      <p:sp>
        <p:nvSpPr>
          <p:cNvPr id="25626" name="Oval 27"/>
          <p:cNvSpPr>
            <a:spLocks noChangeArrowheads="1"/>
          </p:cNvSpPr>
          <p:nvPr/>
        </p:nvSpPr>
        <p:spPr bwMode="auto">
          <a:xfrm>
            <a:off x="7391400" y="3276600"/>
            <a:ext cx="6096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67019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grep). </a:t>
            </a:r>
            <a:r>
              <a:rPr lang="en-US" altLang="zh-TW" dirty="0" smtClean="0"/>
              <a:t>Such </a:t>
            </a:r>
            <a:r>
              <a:rPr lang="en-US" altLang="zh-TW" dirty="0"/>
              <a:t>patterns represent N</a:t>
            </a:r>
            <a:r>
              <a:rPr lang="en-US" altLang="zh-TW" dirty="0" smtClean="0"/>
              <a:t>DFAs (Nondeterministic </a:t>
            </a:r>
            <a:r>
              <a:rPr lang="en-US" altLang="zh-TW" dirty="0"/>
              <a:t>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zh-TW" altLang="en-US" sz="1800" dirty="0"/>
          </a:p>
        </p:txBody>
      </p:sp>
      <p:grpSp>
        <p:nvGrpSpPr>
          <p:cNvPr id="26628" name="Group 26"/>
          <p:cNvGrpSpPr>
            <a:grpSpLocks/>
          </p:cNvGrpSpPr>
          <p:nvPr/>
        </p:nvGrpSpPr>
        <p:grpSpPr bwMode="auto"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6629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1" name="Straight Arrow Connector 6"/>
            <p:cNvCxnSpPr>
              <a:cxnSpLocks noChangeShapeType="1"/>
              <a:stCxn id="26629" idx="6"/>
              <a:endCxn id="26630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4" name="Straight Arrow Connector 10"/>
            <p:cNvCxnSpPr>
              <a:cxnSpLocks noChangeShapeType="1"/>
              <a:endCxn id="26633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37" name="Straight Arrow Connector 13"/>
            <p:cNvCxnSpPr>
              <a:cxnSpLocks noChangeShapeType="1"/>
              <a:endCxn id="26636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0" name="Straight Arrow Connector 16"/>
            <p:cNvCxnSpPr>
              <a:cxnSpLocks noChangeShapeType="1"/>
              <a:endCxn id="26639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2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3" name="Straight Arrow Connector 19"/>
            <p:cNvCxnSpPr>
              <a:cxnSpLocks noChangeShapeType="1"/>
              <a:endCxn id="26642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6" name="Straight Arrow Connector 22"/>
            <p:cNvCxnSpPr>
              <a:cxnSpLocks noChangeShapeType="1"/>
              <a:endCxn id="26645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6649" name="Straight Arrow Connector 25"/>
            <p:cNvCxnSpPr>
              <a:cxnSpLocks noChangeShapeType="1"/>
              <a:endCxn id="26648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6651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042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altLang="zh-TW" dirty="0"/>
              <a:t>Patterns are specified with regular expressions (just like grep</a:t>
            </a:r>
            <a:r>
              <a:rPr lang="en-US" altLang="zh-TW" dirty="0" smtClean="0"/>
              <a:t>). </a:t>
            </a:r>
            <a:r>
              <a:rPr lang="en-US" altLang="zh-TW" dirty="0"/>
              <a:t>Such patterns represent </a:t>
            </a:r>
            <a:r>
              <a:rPr lang="en-US" altLang="zh-TW" dirty="0" smtClean="0"/>
              <a:t>NDFAs (Nondeterministic </a:t>
            </a:r>
            <a:r>
              <a:rPr lang="en-US" altLang="zh-TW" dirty="0"/>
              <a:t>Finite State Automata):</a:t>
            </a:r>
          </a:p>
          <a:p>
            <a:pPr>
              <a:buFontTx/>
              <a:buNone/>
            </a:pPr>
            <a:endParaRPr lang="en-US" altLang="zh-TW" dirty="0"/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But replacements are </a:t>
            </a:r>
            <a:r>
              <a:rPr lang="en-US" altLang="zh-TW" b="1" u="sng" dirty="0"/>
              <a:t>strings</a:t>
            </a:r>
            <a:r>
              <a:rPr lang="en-US" altLang="zh-TW" dirty="0"/>
              <a:t>:</a:t>
            </a:r>
          </a:p>
          <a:p>
            <a:pPr>
              <a:buFontTx/>
              <a:buNone/>
            </a:pPr>
            <a:r>
              <a:rPr lang="en-US" altLang="zh-TW" dirty="0"/>
              <a:t>		“running”</a:t>
            </a:r>
          </a:p>
          <a:p>
            <a:pPr>
              <a:buFontTx/>
              <a:buNone/>
            </a:pPr>
            <a:endParaRPr lang="en-US" altLang="zh-TW" sz="1800" dirty="0"/>
          </a:p>
          <a:p>
            <a:pPr>
              <a:buFontTx/>
              <a:buNone/>
            </a:pPr>
            <a:r>
              <a:rPr lang="en-US" altLang="zh-TW" sz="2800" dirty="0"/>
              <a:t>So a problem arises when you need to keep the pattern.</a:t>
            </a:r>
          </a:p>
          <a:p>
            <a:pPr>
              <a:buFontTx/>
              <a:buNone/>
            </a:pPr>
            <a:r>
              <a:rPr lang="en-US" altLang="zh-TW" sz="2800" dirty="0"/>
              <a:t>A pattern can match many things, but strings are fixed.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66800" y="3276600"/>
            <a:ext cx="6934200" cy="609600"/>
            <a:chOff x="1066800" y="3276600"/>
            <a:chExt cx="6934200" cy="609600"/>
          </a:xfrm>
        </p:grpSpPr>
        <p:sp>
          <p:nvSpPr>
            <p:cNvPr id="27652" name="Oval 3"/>
            <p:cNvSpPr>
              <a:spLocks noChangeArrowheads="1"/>
            </p:cNvSpPr>
            <p:nvPr/>
          </p:nvSpPr>
          <p:spPr bwMode="auto">
            <a:xfrm>
              <a:off x="1066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zh-TW" sz="2400"/>
                <a:t>S</a:t>
              </a:r>
            </a:p>
          </p:txBody>
        </p:sp>
        <p:sp>
          <p:nvSpPr>
            <p:cNvPr id="27653" name="Oval 4"/>
            <p:cNvSpPr>
              <a:spLocks noChangeArrowheads="1"/>
            </p:cNvSpPr>
            <p:nvPr/>
          </p:nvSpPr>
          <p:spPr bwMode="auto">
            <a:xfrm>
              <a:off x="1981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54" name="Straight Arrow Connector 6"/>
            <p:cNvCxnSpPr>
              <a:cxnSpLocks noChangeShapeType="1"/>
              <a:stCxn id="27652" idx="6"/>
              <a:endCxn id="27653" idx="2"/>
            </p:cNvCxnSpPr>
            <p:nvPr/>
          </p:nvCxnSpPr>
          <p:spPr bwMode="auto">
            <a:xfrm>
              <a:off x="1524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600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r</a:t>
              </a:r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2895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57" name="Straight Arrow Connector 10"/>
            <p:cNvCxnSpPr>
              <a:cxnSpLocks noChangeShapeType="1"/>
              <a:endCxn id="27656" idx="2"/>
            </p:cNvCxnSpPr>
            <p:nvPr/>
          </p:nvCxnSpPr>
          <p:spPr bwMode="auto">
            <a:xfrm>
              <a:off x="2438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2514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u</a:t>
              </a:r>
            </a:p>
          </p:txBody>
        </p:sp>
        <p:sp>
          <p:nvSpPr>
            <p:cNvPr id="27659" name="Oval 12"/>
            <p:cNvSpPr>
              <a:spLocks noChangeArrowheads="1"/>
            </p:cNvSpPr>
            <p:nvPr/>
          </p:nvSpPr>
          <p:spPr bwMode="auto">
            <a:xfrm>
              <a:off x="38100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0" name="Straight Arrow Connector 13"/>
            <p:cNvCxnSpPr>
              <a:cxnSpLocks noChangeShapeType="1"/>
              <a:endCxn id="27659" idx="2"/>
            </p:cNvCxnSpPr>
            <p:nvPr/>
          </p:nvCxnSpPr>
          <p:spPr bwMode="auto">
            <a:xfrm>
              <a:off x="33528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1" name="Rectangle 14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7662" name="Oval 15"/>
            <p:cNvSpPr>
              <a:spLocks noChangeArrowheads="1"/>
            </p:cNvSpPr>
            <p:nvPr/>
          </p:nvSpPr>
          <p:spPr bwMode="auto">
            <a:xfrm>
              <a:off x="47244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3" name="Straight Arrow Connector 16"/>
            <p:cNvCxnSpPr>
              <a:cxnSpLocks noChangeShapeType="1"/>
              <a:endCxn id="27662" idx="2"/>
            </p:cNvCxnSpPr>
            <p:nvPr/>
          </p:nvCxnSpPr>
          <p:spPr bwMode="auto">
            <a:xfrm>
              <a:off x="42672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7665" name="Oval 18"/>
            <p:cNvSpPr>
              <a:spLocks noChangeArrowheads="1"/>
            </p:cNvSpPr>
            <p:nvPr/>
          </p:nvSpPr>
          <p:spPr bwMode="auto">
            <a:xfrm>
              <a:off x="56388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6" name="Straight Arrow Connector 19"/>
            <p:cNvCxnSpPr>
              <a:cxnSpLocks noChangeShapeType="1"/>
              <a:endCxn id="27665" idx="2"/>
            </p:cNvCxnSpPr>
            <p:nvPr/>
          </p:nvCxnSpPr>
          <p:spPr bwMode="auto">
            <a:xfrm>
              <a:off x="51816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67" name="Rectangle 20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i</a:t>
              </a:r>
            </a:p>
          </p:txBody>
        </p:sp>
        <p:sp>
          <p:nvSpPr>
            <p:cNvPr id="27668" name="Oval 21"/>
            <p:cNvSpPr>
              <a:spLocks noChangeArrowheads="1"/>
            </p:cNvSpPr>
            <p:nvPr/>
          </p:nvSpPr>
          <p:spPr bwMode="auto">
            <a:xfrm>
              <a:off x="65532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69" name="Straight Arrow Connector 22"/>
            <p:cNvCxnSpPr>
              <a:cxnSpLocks noChangeShapeType="1"/>
              <a:endCxn id="27668" idx="2"/>
            </p:cNvCxnSpPr>
            <p:nvPr/>
          </p:nvCxnSpPr>
          <p:spPr bwMode="auto">
            <a:xfrm>
              <a:off x="60960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0" name="Rectangle 23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n</a:t>
              </a:r>
            </a:p>
          </p:txBody>
        </p:sp>
        <p:sp>
          <p:nvSpPr>
            <p:cNvPr id="27671" name="Oval 24"/>
            <p:cNvSpPr>
              <a:spLocks noChangeArrowheads="1"/>
            </p:cNvSpPr>
            <p:nvPr/>
          </p:nvSpPr>
          <p:spPr bwMode="auto">
            <a:xfrm>
              <a:off x="7467600" y="3352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7672" name="Straight Arrow Connector 25"/>
            <p:cNvCxnSpPr>
              <a:cxnSpLocks noChangeShapeType="1"/>
              <a:endCxn id="27671" idx="2"/>
            </p:cNvCxnSpPr>
            <p:nvPr/>
          </p:nvCxnSpPr>
          <p:spPr bwMode="auto">
            <a:xfrm>
              <a:off x="7010400" y="35814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3" name="Rectangle 26"/>
            <p:cNvSpPr>
              <a:spLocks noChangeArrowheads="1"/>
            </p:cNvSpPr>
            <p:nvPr/>
          </p:nvSpPr>
          <p:spPr bwMode="auto">
            <a:xfrm>
              <a:off x="7086600" y="3276600"/>
              <a:ext cx="228600" cy="2286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r>
                <a:rPr lang="en-US" altLang="zh-TW"/>
                <a:t>g</a:t>
              </a:r>
            </a:p>
          </p:txBody>
        </p:sp>
        <p:sp>
          <p:nvSpPr>
            <p:cNvPr id="27674" name="Oval 27"/>
            <p:cNvSpPr>
              <a:spLocks noChangeArrowheads="1"/>
            </p:cNvSpPr>
            <p:nvPr/>
          </p:nvSpPr>
          <p:spPr bwMode="auto">
            <a:xfrm>
              <a:off x="7391400" y="3276600"/>
              <a:ext cx="6096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endParaRPr lang="zh-TW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5796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/>
              <a:t>Let me show you what I mean when I say that there is a problem with using fixed strings…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</a:rPr>
              <a:t>    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9686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8"/>
          <p:cNvSpPr>
            <a:spLocks noChangeArrowheads="1"/>
          </p:cNvSpPr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% echo 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altLang="zh-TW" sz="2800" dirty="0">
                <a:solidFill>
                  <a:schemeClr val="bg1"/>
                </a:solidFill>
              </a:rPr>
              <a:t>Hello! %$%</a:t>
            </a:r>
            <a:r>
              <a:rPr lang="en-US" altLang="zh-TW" b="1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chemeClr val="bg1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chemeClr val="bg1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chemeClr val="bg1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4100513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</a:pP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I hope that you can see here that </a:t>
            </a:r>
            <a:r>
              <a:rPr kumimoji="0" lang="en-US" altLang="zh-TW" sz="3200" dirty="0" err="1">
                <a:solidFill>
                  <a:srgbClr val="0033CC"/>
                </a:solidFill>
                <a:latin typeface="Times New Roman" pitchFamily="18" charset="0"/>
              </a:rPr>
              <a:t>sed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always find the </a:t>
            </a:r>
            <a:r>
              <a:rPr kumimoji="0" lang="en-US" altLang="zh-TW" sz="3200" i="1" dirty="0">
                <a:solidFill>
                  <a:srgbClr val="0033CC"/>
                </a:solidFill>
                <a:latin typeface="Times New Roman" pitchFamily="18" charset="0"/>
              </a:rPr>
              <a:t>longest</a:t>
            </a:r>
            <a:r>
              <a:rPr kumimoji="0" lang="en-US" altLang="zh-TW" sz="3200" dirty="0">
                <a:solidFill>
                  <a:srgbClr val="0033CC"/>
                </a:solidFill>
                <a:latin typeface="Times New Roman" pitchFamily="18" charset="0"/>
              </a:rPr>
              <a:t> (first) matching pattern in the input. </a:t>
            </a:r>
          </a:p>
        </p:txBody>
      </p:sp>
    </p:spTree>
    <p:extLst>
      <p:ext uri="{BB962C8B-B14F-4D97-AF65-F5344CB8AC3E}">
        <p14:creationId xmlns:p14="http://schemas.microsoft.com/office/powerpoint/2010/main" val="292239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/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5308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</a:rPr>
              <a:t>    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452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562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altLang="zh-TW" dirty="0" smtClean="0">
                <a:cs typeface="Times New Roman" pitchFamily="18" charset="0"/>
              </a:rPr>
              <a:t>To eliminate </a:t>
            </a:r>
            <a:r>
              <a:rPr lang="en-US" altLang="zh-TW" dirty="0">
                <a:cs typeface="Times New Roman" pitchFamily="18" charset="0"/>
              </a:rPr>
              <a:t>the tedium of routine editing tasks</a:t>
            </a:r>
          </a:p>
          <a:p>
            <a:pPr marL="533400" indent="-533400"/>
            <a:r>
              <a:rPr lang="en-US" altLang="zh-TW" sz="2800" dirty="0">
                <a:cs typeface="Times New Roman" pitchFamily="18" charset="0"/>
              </a:rPr>
              <a:t>find, replace, delete, append, insert, etc.</a:t>
            </a:r>
          </a:p>
          <a:p>
            <a:pPr marL="533400" indent="-533400">
              <a:buFont typeface="Monotype Sorts"/>
              <a:buNone/>
            </a:pPr>
            <a:endParaRPr lang="en-US" altLang="zh-TW" sz="1000" dirty="0">
              <a:solidFill>
                <a:srgbClr val="000000"/>
              </a:solidFill>
              <a:cs typeface="Times New Roman" pitchFamily="18" charset="0"/>
            </a:endParaRPr>
          </a:p>
          <a:p>
            <a:pPr marL="533400" indent="-533400">
              <a:buFont typeface="Monotype Sorts"/>
              <a:buNone/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Q: But can’t any word processor already do that?</a:t>
            </a:r>
          </a:p>
          <a:p>
            <a:pPr marL="533400" lvl="1" indent="-533400"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cs typeface="Times New Roman" pitchFamily="18" charset="0"/>
              </a:rPr>
              <a:t>A: The non-interactive feature is useful for:</a:t>
            </a:r>
          </a:p>
          <a:p>
            <a:pPr marL="533400" indent="-533400"/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Including in scripts.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Doing things that are more complex than you find in a word processor’s menu bar.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cs typeface="Times New Roman" pitchFamily="18" charset="0"/>
              </a:rPr>
              <a:t>E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diting files too large for interactive editing.</a:t>
            </a:r>
          </a:p>
          <a:p>
            <a:pPr marL="533400" indent="-533400">
              <a:spcBef>
                <a:spcPts val="1800"/>
              </a:spcBef>
            </a:pPr>
            <a:r>
              <a:rPr lang="en-US" altLang="zh-TW" sz="2800" dirty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Performing a sequence of commands that is too complicated for easy typing in interactive mode. 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</a:t>
            </a:r>
            <a:r>
              <a:rPr kumimoji="1" lang="en-US" altLang="zh-TW" sz="6000" b="1" i="0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High Tower Text" pitchFamily="18" charset="0"/>
                <a:ea typeface="+mj-ea"/>
                <a:cs typeface="+mj-cs"/>
              </a:rPr>
              <a:t>sed</a:t>
            </a:r>
            <a:r>
              <a:rPr kumimoji="1" lang="en-US" altLang="zh-TW" sz="4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918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457200" y="1905000"/>
            <a:ext cx="76962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altLang="zh-TW">
              <a:latin typeface="Arial" pitchFamily="34" charset="0"/>
            </a:endParaRP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>
                <a:solidFill>
                  <a:srgbClr val="B3B3B3"/>
                </a:solidFill>
              </a:rPr>
              <a:t>This finds and replaces the first word on a line: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3B3B3"/>
                </a:solidFill>
              </a:rPr>
              <a:t>    </a:t>
            </a:r>
            <a:r>
              <a:rPr lang="en-US" altLang="zh-TW" sz="2800" dirty="0">
                <a:solidFill>
                  <a:srgbClr val="7F7F7F"/>
                </a:solidFill>
              </a:rPr>
              <a:t>% echo 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</a:rPr>
              <a:t>5Hello! %$%</a:t>
            </a:r>
            <a:r>
              <a:rPr lang="en-US" altLang="zh-TW" b="1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7F7F7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|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   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 </a:t>
            </a:r>
            <a:r>
              <a:rPr lang="en-US" altLang="zh-TW" sz="2800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7F7F7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7F7F7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7F7F7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rgbClr val="7F7F7F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  <a:cs typeface="Arial" pitchFamily="34" charset="0"/>
              </a:rPr>
              <a:t>found a word!</a:t>
            </a:r>
            <a:r>
              <a:rPr lang="en-US" altLang="zh-TW" dirty="0">
                <a:solidFill>
                  <a:srgbClr val="7F7F7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7F7F7F"/>
                </a:solidFill>
              </a:rPr>
              <a:t>! %$%</a:t>
            </a:r>
          </a:p>
          <a:p>
            <a:pPr>
              <a:buFontTx/>
              <a:buNone/>
            </a:pPr>
            <a:endParaRPr lang="en-US" altLang="zh-TW" sz="2400" dirty="0">
              <a:solidFill>
                <a:srgbClr val="B3B3B3"/>
              </a:solidFill>
            </a:endParaRPr>
          </a:p>
          <a:p>
            <a:r>
              <a:rPr lang="en-US" altLang="zh-TW" dirty="0"/>
              <a:t>The above is fine for what it is. </a:t>
            </a:r>
            <a:br>
              <a:rPr lang="en-US" altLang="zh-TW" dirty="0"/>
            </a:br>
            <a:r>
              <a:rPr lang="en-US" altLang="zh-TW" dirty="0"/>
              <a:t>But what if you need to </a:t>
            </a:r>
            <a:r>
              <a:rPr lang="en-US" altLang="zh-TW" i="1" u="sng" dirty="0">
                <a:solidFill>
                  <a:srgbClr val="0033CC"/>
                </a:solidFill>
              </a:rPr>
              <a:t>keep</a:t>
            </a:r>
            <a:r>
              <a:rPr lang="en-US" altLang="zh-TW" dirty="0"/>
              <a:t> the original word?</a:t>
            </a:r>
          </a:p>
          <a:p>
            <a:pPr lvl="1"/>
            <a:r>
              <a:rPr lang="en-US" altLang="zh-TW" dirty="0"/>
              <a:t>What about using a replacement string of:</a:t>
            </a:r>
            <a:br>
              <a:rPr lang="en-US" altLang="zh-TW" dirty="0"/>
            </a:br>
            <a:r>
              <a:rPr lang="en-US" altLang="zh-TW" dirty="0"/>
              <a:t> “</a:t>
            </a:r>
            <a:r>
              <a:rPr lang="en-US" altLang="zh-TW" b="1" dirty="0"/>
              <a:t>I found the word Hello!”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No, that won’t work, because other lines will begin with different words. They won’t all be “Hello”.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151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20688" y="5791200"/>
            <a:ext cx="8380800" cy="9144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7" name="Rectangle 28"/>
          <p:cNvSpPr>
            <a:spLocks noChangeArrowheads="1"/>
          </p:cNvSpPr>
          <p:nvPr/>
        </p:nvSpPr>
        <p:spPr bwMode="auto">
          <a:xfrm>
            <a:off x="457200" y="2362200"/>
            <a:ext cx="8380800" cy="15240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pattern match and replace</a:t>
            </a:r>
          </a:p>
        </p:txBody>
      </p:sp>
      <p:sp>
        <p:nvSpPr>
          <p:cNvPr id="36869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r>
              <a:rPr lang="en-US" altLang="zh-TW" dirty="0"/>
              <a:t>The answer is that </a:t>
            </a:r>
            <a:r>
              <a:rPr lang="en-US" altLang="zh-TW" dirty="0" err="1"/>
              <a:t>sed</a:t>
            </a:r>
            <a:r>
              <a:rPr lang="en-US" altLang="zh-TW" dirty="0"/>
              <a:t> has a special symbol “</a:t>
            </a:r>
            <a:r>
              <a:rPr lang="en-US" altLang="zh-TW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dirty="0"/>
              <a:t>” for this purpose. Use it in the replace string: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</a:rPr>
              <a:t>    % echo 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</a:rPr>
              <a:t>5Hello! %$%</a:t>
            </a:r>
            <a:r>
              <a:rPr lang="en-US" altLang="zh-TW" b="1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800" b="1" dirty="0">
                <a:solidFill>
                  <a:srgbClr val="BFBFBF"/>
                </a:solidFill>
                <a:latin typeface="Courier New" pitchFamily="49" charset="0"/>
              </a:rPr>
              <a:t> 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|  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sed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BFBFBF"/>
                </a:solidFill>
                <a:latin typeface="Courier New" pitchFamily="49" charset="0"/>
              </a:rPr>
              <a:t>  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s/[A-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-z][A-</a:t>
            </a:r>
            <a:r>
              <a:rPr lang="en-US" altLang="zh-TW" sz="2800" dirty="0" err="1">
                <a:solidFill>
                  <a:srgbClr val="BFBFBF"/>
                </a:solidFill>
                <a:cs typeface="Arial" pitchFamily="34" charset="0"/>
              </a:rPr>
              <a:t>Za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-z]*/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found the word 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r>
              <a:rPr lang="en-US" altLang="zh-TW" sz="2800" dirty="0">
                <a:solidFill>
                  <a:srgbClr val="FFFF00"/>
                </a:solidFill>
                <a:cs typeface="Arial" pitchFamily="34" charset="0"/>
              </a:rPr>
              <a:t>&amp;</a:t>
            </a:r>
            <a:r>
              <a:rPr lang="en-US" altLang="zh-TW" dirty="0">
                <a:solidFill>
                  <a:srgbClr val="BFBFBF"/>
                </a:solidFill>
                <a:cs typeface="Arial" pitchFamily="34" charset="0"/>
              </a:rPr>
              <a:t>\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''!</a:t>
            </a:r>
            <a:r>
              <a:rPr lang="en-US" altLang="zh-TW" b="1" dirty="0">
                <a:solidFill>
                  <a:srgbClr val="BFBFBF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rgbClr val="BFBFBF"/>
                </a:solidFill>
                <a:cs typeface="Arial" pitchFamily="34" charset="0"/>
              </a:rPr>
              <a:t>/</a:t>
            </a:r>
            <a:r>
              <a:rPr lang="en-US" altLang="zh-TW" dirty="0">
                <a:solidFill>
                  <a:srgbClr val="BFBFBF"/>
                </a:solidFill>
                <a:latin typeface="Courier New" pitchFamily="49" charset="0"/>
              </a:rPr>
              <a:t>'</a:t>
            </a:r>
            <a:endParaRPr lang="en-US" altLang="zh-TW" sz="2800" dirty="0">
              <a:solidFill>
                <a:srgbClr val="BFBFBF"/>
              </a:solidFill>
              <a:cs typeface="Arial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dirty="0">
                <a:solidFill>
                  <a:schemeClr val="bg1"/>
                </a:solidFill>
                <a:latin typeface="Courier"/>
              </a:rPr>
              <a:t>	</a:t>
            </a:r>
            <a:r>
              <a:rPr lang="en-US" altLang="zh-TW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5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  <a:cs typeface="Arial" pitchFamily="34" charset="0"/>
              </a:rPr>
              <a:t>found the word 'Hello'!</a:t>
            </a:r>
            <a:r>
              <a:rPr lang="en-US" altLang="zh-TW" dirty="0">
                <a:solidFill>
                  <a:schemeClr val="bg1"/>
                </a:solidFill>
                <a:latin typeface="Courier"/>
              </a:rPr>
              <a:t>"</a:t>
            </a:r>
            <a:r>
              <a:rPr lang="en-US" altLang="zh-TW" sz="2800" dirty="0">
                <a:solidFill>
                  <a:schemeClr val="bg1"/>
                </a:solidFill>
              </a:rPr>
              <a:t>!</a:t>
            </a:r>
            <a:r>
              <a:rPr lang="en-US" altLang="zh-TW" sz="24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%$%</a:t>
            </a:r>
          </a:p>
          <a:p>
            <a:endParaRPr lang="en-US" altLang="zh-TW" sz="1600" dirty="0"/>
          </a:p>
          <a:p>
            <a:r>
              <a:rPr lang="en-US" altLang="zh-TW" sz="2800" dirty="0"/>
              <a:t>The “</a:t>
            </a:r>
            <a:r>
              <a:rPr lang="en-US" altLang="zh-TW" sz="2800" dirty="0">
                <a:solidFill>
                  <a:srgbClr val="EAE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altLang="zh-TW" sz="2800" dirty="0"/>
              <a:t>” will print whatever matched to the pattern.</a:t>
            </a:r>
          </a:p>
          <a:p>
            <a:endParaRPr lang="en-US" altLang="zh-TW" sz="800" dirty="0"/>
          </a:p>
          <a:p>
            <a:r>
              <a:rPr lang="en-US" altLang="zh-TW" sz="2800" dirty="0"/>
              <a:t>If your string need to use an </a:t>
            </a:r>
            <a:r>
              <a:rPr lang="en-US" altLang="zh-TW" sz="2800" i="1" dirty="0"/>
              <a:t>actual</a:t>
            </a:r>
            <a:r>
              <a:rPr lang="en-US" altLang="zh-TW" sz="2800" dirty="0"/>
              <a:t> &amp;, then use the backslash or quoting to fix it: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</a:rPr>
              <a:t>	% echo "a b c " | sed 's/[ad][^f]/I found either an </a:t>
            </a:r>
            <a:r>
              <a:rPr lang="en-US" altLang="zh-TW" sz="2800" dirty="0" smtClean="0">
                <a:solidFill>
                  <a:schemeClr val="bg1"/>
                </a:solidFill>
              </a:rPr>
              <a:t>a or</a:t>
            </a:r>
            <a:r>
              <a:rPr lang="en-US" altLang="zh-TW" sz="2800" dirty="0">
                <a:solidFill>
                  <a:schemeClr val="bg1"/>
                </a:solidFill>
              </a:rPr>
              <a:t/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 smtClean="0">
                <a:solidFill>
                  <a:schemeClr val="bg1"/>
                </a:solidFill>
              </a:rPr>
              <a:t>d </a:t>
            </a:r>
            <a:r>
              <a:rPr lang="en-US" altLang="zh-TW" sz="2800" dirty="0">
                <a:solidFill>
                  <a:srgbClr val="FFFF00"/>
                </a:solidFill>
              </a:rPr>
              <a:t>\&amp;</a:t>
            </a:r>
            <a:r>
              <a:rPr lang="en-US" altLang="zh-TW" sz="2800" dirty="0">
                <a:solidFill>
                  <a:schemeClr val="bg1"/>
                </a:solidFill>
              </a:rPr>
              <a:t> it was not followed by an f/</a:t>
            </a:r>
            <a:r>
              <a:rPr lang="en-US" altLang="zh-TW" sz="6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524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5400">
                <a:solidFill>
                  <a:srgbClr val="0033CC"/>
                </a:solidFill>
              </a:rPr>
              <a:t>The &amp; symbol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You reinsert all of the matched pattern with &amp;:</a:t>
            </a:r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0" y="1828800"/>
            <a:ext cx="9144000" cy="3840163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  I paid ten dollars to five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sed 's/[</a:t>
            </a:r>
            <a:r>
              <a:rPr lang="en-US" altLang="zh-TW" sz="3200" dirty="0">
                <a:solidFill>
                  <a:schemeClr val="bg1"/>
                </a:solidFill>
              </a:rPr>
              <a:t>0-9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]\{</a:t>
            </a:r>
            <a:r>
              <a:rPr lang="en-US" altLang="zh-TW" sz="3600" dirty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,\}/(number=</a:t>
            </a:r>
            <a:r>
              <a:rPr lang="en-US" altLang="zh-TW" sz="3600" dirty="0">
                <a:solidFill>
                  <a:schemeClr val="bg1"/>
                </a:solidFill>
              </a:rPr>
              <a:t>&amp;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)/'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Joe paid </a:t>
            </a:r>
            <a:r>
              <a:rPr lang="en-US" altLang="zh-TW" sz="3200" dirty="0">
                <a:solidFill>
                  <a:schemeClr val="bg1"/>
                </a:solidFill>
              </a:rPr>
              <a:t>$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(number=</a:t>
            </a:r>
            <a:r>
              <a:rPr lang="en-US" altLang="zh-TW" sz="3200" dirty="0">
                <a:solidFill>
                  <a:schemeClr val="bg1"/>
                </a:solidFill>
              </a:rPr>
              <a:t>20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 to </a:t>
            </a:r>
            <a:r>
              <a:rPr lang="en-US" altLang="zh-TW" sz="3200" dirty="0">
                <a:solidFill>
                  <a:schemeClr val="bg1"/>
                </a:solidFill>
              </a:rPr>
              <a:t>100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I paid ten dollars to five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24581" name="Content Placeholder 3"/>
          <p:cNvSpPr>
            <a:spLocks noGrp="1"/>
          </p:cNvSpPr>
          <p:nvPr>
            <p:ph sz="half" idx="2"/>
          </p:nvPr>
        </p:nvSpPr>
        <p:spPr>
          <a:xfrm>
            <a:off x="76200" y="5867400"/>
            <a:ext cx="9067800" cy="99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 dirty="0"/>
              <a:t>	Note: Based on the above example, we can see that </a:t>
            </a:r>
            <a:r>
              <a:rPr lang="en-US" altLang="zh-TW" sz="2600" dirty="0" err="1"/>
              <a:t>sed</a:t>
            </a:r>
            <a:r>
              <a:rPr lang="en-US" altLang="zh-TW" sz="2600" dirty="0"/>
              <a:t> always takes the longest leftmost match.</a:t>
            </a:r>
          </a:p>
        </p:txBody>
      </p:sp>
    </p:spTree>
    <p:extLst>
      <p:ext uri="{BB962C8B-B14F-4D97-AF65-F5344CB8AC3E}">
        <p14:creationId xmlns:p14="http://schemas.microsoft.com/office/powerpoint/2010/main" val="15402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</p:spTree>
    <p:extLst>
      <p:ext uri="{BB962C8B-B14F-4D97-AF65-F5344CB8AC3E}">
        <p14:creationId xmlns:p14="http://schemas.microsoft.com/office/powerpoint/2010/main" val="14406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“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4828931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6553200" y="5104800"/>
            <a:ext cx="1143000" cy="838800"/>
          </a:xfrm>
          <a:prstGeom prst="wedgeRoundRectCallout">
            <a:avLst>
              <a:gd name="adj1" fmla="val -14724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29600" y="5104800"/>
            <a:ext cx="685800" cy="838800"/>
          </a:xfrm>
          <a:prstGeom prst="wedgeRoundRectCallout">
            <a:avLst>
              <a:gd name="adj1" fmla="val -31275"/>
              <a:gd name="adj2" fmla="val -1372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  <a:b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b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733800" y="5104801"/>
            <a:ext cx="1143000" cy="838200"/>
          </a:xfrm>
          <a:prstGeom prst="wedgeRoundRectCallout">
            <a:avLst>
              <a:gd name="adj1" fmla="val -10586"/>
              <a:gd name="adj2" fmla="val -1349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consonant</a:t>
            </a:r>
            <a:b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子音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輔音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410200" y="5104800"/>
            <a:ext cx="685800" cy="838800"/>
          </a:xfrm>
          <a:prstGeom prst="wedgeRoundRectCallout">
            <a:avLst>
              <a:gd name="adj1" fmla="val -26678"/>
              <a:gd name="adj2" fmla="val -13266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8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vowel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母音</a:t>
            </a:r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</a:p>
          <a:p>
            <a:pPr algn="ctr"/>
            <a:r>
              <a:rPr lang="en-US" altLang="zh-TW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(</a:t>
            </a:r>
            <a:r>
              <a:rPr lang="zh-TW" alt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元音</a:t>
            </a:r>
            <a:r>
              <a:rPr lang="en-US" altLang="zh-TW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)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38200" y="5640161"/>
            <a:ext cx="4191000" cy="989239"/>
          </a:xfrm>
          <a:prstGeom prst="wedgeRoundRectCallout">
            <a:avLst>
              <a:gd name="adj1" fmla="val -51625"/>
              <a:gd name="adj2" fmla="val -1433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is also matching to the pattern. But, since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regu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 already took the “g” &amp; “u”, we can’t find “</a:t>
            </a:r>
            <a:r>
              <a:rPr lang="en-US" b="0" dirty="0" err="1">
                <a:solidFill>
                  <a:srgbClr val="000000"/>
                </a:solidFill>
                <a:latin typeface="Arial" charset="0"/>
                <a:ea typeface="新細明體" charset="-120"/>
              </a:rPr>
              <a:t>gula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”.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20261"/>
              <a:gd name="adj2" fmla="val -1518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grouping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43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85790" y="4848283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Trapezoid 7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5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000000"/>
                </a:solidFill>
                <a:latin typeface="High Tower Text" pitchFamily="18" charset="0"/>
              </a:rPr>
              <a:t>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54193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ular Callout 6"/>
          <p:cNvSpPr/>
          <p:nvPr/>
        </p:nvSpPr>
        <p:spPr bwMode="auto">
          <a:xfrm>
            <a:off x="5486400" y="5640161"/>
            <a:ext cx="3276600" cy="989239"/>
          </a:xfrm>
          <a:prstGeom prst="wedgeRoundRectCallout">
            <a:avLst>
              <a:gd name="adj1" fmla="val -19402"/>
              <a:gd name="adj2" fmla="val -10634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This was a very long regular expression. Can we use </a:t>
            </a:r>
            <a:r>
              <a:rPr lang="en-US" dirty="0">
                <a:solidFill>
                  <a:srgbClr val="0C9B4D"/>
                </a:solidFill>
                <a:latin typeface="Arial" charset="0"/>
                <a:ea typeface="新細明體" charset="-120"/>
              </a:rPr>
              <a:t>grouping</a:t>
            </a:r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 to make it shorter? 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62000" y="5754461"/>
            <a:ext cx="1600200" cy="341539"/>
          </a:xfrm>
          <a:prstGeom prst="wedgeRoundRectCallout">
            <a:avLst>
              <a:gd name="adj1" fmla="val -54734"/>
              <a:gd name="adj2" fmla="val -16389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Yes, we can.</a:t>
            </a:r>
            <a:endParaRPr lang="en-US" b="0" dirty="0">
              <a:solidFill>
                <a:srgbClr val="FF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25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</a:t>
            </a:r>
            <a:r>
              <a:rPr lang="en-US" altLang="zh-TW" sz="2400" b="1" dirty="0">
                <a:solidFill>
                  <a:srgbClr val="00B0F0"/>
                </a:solidFill>
              </a:rPr>
              <a:t>*</a:t>
            </a:r>
            <a:r>
              <a:rPr lang="en-US" altLang="zh-TW" sz="2400" dirty="0"/>
              <a:t>” and </a:t>
            </a:r>
            <a:r>
              <a:rPr lang="en-US" altLang="zh-TW" sz="2400" b="1" dirty="0">
                <a:solidFill>
                  <a:srgbClr val="0C9B4D"/>
                </a:solidFill>
              </a:rPr>
              <a:t>\{</a:t>
            </a:r>
            <a:r>
              <a:rPr lang="en-US" altLang="zh-TW" sz="2400" dirty="0"/>
              <a:t>…</a:t>
            </a:r>
            <a:r>
              <a:rPr lang="en-US" altLang="zh-TW" sz="2400" b="1" dirty="0">
                <a:solidFill>
                  <a:srgbClr val="0C9B4D"/>
                </a:solidFill>
              </a:rPr>
              <a:t>\}</a:t>
            </a:r>
            <a:r>
              <a:rPr lang="en-US" altLang="zh-TW" sz="2400" dirty="0"/>
              <a:t> operators.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200" y="4149080"/>
            <a:ext cx="8991600" cy="270892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 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o</a:t>
            </a:r>
            <a:r>
              <a:rPr lang="en-US" sz="11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\{</a:t>
            </a:r>
            <a:r>
              <a:rPr lang="en-US" sz="2000" b="0" kern="0" dirty="0">
                <a:solidFill>
                  <a:srgbClr val="FFFFFF">
                    <a:lumMod val="85000"/>
                  </a:srgb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kern="0" dirty="0">
                <a:solidFill>
                  <a:srgbClr val="0C9B4D"/>
                </a:solidFill>
                <a:latin typeface="High Tower Text" pitchFamily="18" charset="0"/>
              </a:rPr>
              <a:t>\}</a:t>
            </a:r>
            <a:r>
              <a:rPr lang="en-US" sz="2200" b="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 err="1">
                <a:solidFill>
                  <a:srgbClr val="FFFFFF">
                    <a:lumMod val="85000"/>
                  </a:srgbClr>
                </a:solidFill>
                <a:latin typeface="High Tower Text" pitchFamily="18" charset="0"/>
              </a:rPr>
              <a:t>regu</a:t>
            </a:r>
            <a:endParaRPr lang="en-US" sz="2200" b="0" kern="0" dirty="0">
              <a:solidFill>
                <a:srgbClr val="FFFFFF">
                  <a:lumMod val="85000"/>
                </a:srgbClr>
              </a:solidFill>
              <a:latin typeface="High Tower Text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"\([b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z][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regula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rs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echo</a:t>
            </a:r>
            <a:r>
              <a:rPr lang="en-US" sz="16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8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irregulars|grep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8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color</a:t>
            </a:r>
            <a:r>
              <a:rPr lang="en-US" sz="11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  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"\([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aeiou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][b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df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hj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np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 err="1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tv</a:t>
            </a:r>
            <a:r>
              <a:rPr lang="en-US" sz="2000" b="0" kern="0" dirty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z]\)</a:t>
            </a:r>
            <a:r>
              <a:rPr lang="en-US" sz="2200" kern="0" dirty="0">
                <a:solidFill>
                  <a:srgbClr val="00B0F0"/>
                </a:solidFill>
                <a:latin typeface="High Tower Text" pitchFamily="18" charset="0"/>
                <a:cs typeface="Arial" pitchFamily="34" charset="0"/>
              </a:rPr>
              <a:t>*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  <a:cs typeface="Arial" pitchFamily="34" charset="0"/>
              </a:rPr>
              <a:t>"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ir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r</a:t>
            </a:r>
            <a:r>
              <a:rPr lang="en-US" sz="2200" b="0" kern="0" dirty="0">
                <a:solidFill>
                  <a:srgbClr val="FF0000"/>
                </a:solidFill>
                <a:latin typeface="High Tower Text" pitchFamily="18" charset="0"/>
              </a:rPr>
              <a:t>egular</a:t>
            </a:r>
            <a:r>
              <a:rPr lang="en-US" sz="2200" b="0" kern="0" dirty="0">
                <a:solidFill>
                  <a:srgbClr val="D9D9D9"/>
                </a:solidFill>
                <a:latin typeface="High Tower Text" pitchFamily="18" charset="0"/>
              </a:rPr>
              <a:t>s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000" b="0" kern="0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200" b="0" kern="0" dirty="0">
              <a:solidFill>
                <a:srgbClr val="D9D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" y="6638544"/>
            <a:ext cx="0" cy="2194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634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8674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Another reason for groups is to allow </a:t>
            </a:r>
            <a:r>
              <a:rPr lang="en-US" altLang="zh-TW" sz="2400" i="1" dirty="0" err="1">
                <a:solidFill>
                  <a:srgbClr val="0C9B4D"/>
                </a:solidFill>
              </a:rPr>
              <a:t>backreferences</a:t>
            </a:r>
            <a:r>
              <a:rPr lang="en-US" altLang="zh-TW" sz="2400" dirty="0"/>
              <a:t>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</a:t>
            </a:r>
            <a:r>
              <a:rPr lang="en-US" altLang="zh-TW" sz="2400" dirty="0">
                <a:solidFill>
                  <a:schemeClr val="bg1"/>
                </a:solidFill>
              </a:rPr>
              <a:t>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3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 that you are looking for</a:t>
            </a:r>
          </a:p>
          <a:p>
            <a:pPr lvl="1"/>
            <a:r>
              <a:rPr lang="en-US" altLang="zh-TW" dirty="0"/>
              <a:t>A type of action</a:t>
            </a:r>
            <a:r>
              <a:rPr lang="en-US" altLang="zh-TW" spc="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</a:rPr>
              <a:t>More</a:t>
            </a:r>
            <a:r>
              <a:rPr lang="en-US" altLang="zh-TW" dirty="0">
                <a:solidFill>
                  <a:schemeClr val="accent2"/>
                </a:solidFill>
              </a:rPr>
              <a:t> Regular Expression Syntax</a:t>
            </a: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60960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 err="1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Matches the preceding regular expression only if the number of repetitions is in the range of x to 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\{,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Matches the preceding regular expression only if the </a:t>
            </a:r>
          </a:p>
          <a:p>
            <a:pPr marL="858838" indent="-858838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\{</a:t>
            </a:r>
            <a:r>
              <a:rPr lang="en-US" altLang="zh-TW" sz="2400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,\}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	number of repetitions is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≤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 or 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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x, respectively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\&gt;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preceding expression must end at the end of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\&lt;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The expression that follows must begin a word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\(</a:t>
            </a:r>
            <a:r>
              <a:rPr lang="en-US" altLang="zh-TW" sz="2400" dirty="0">
                <a:solidFill>
                  <a:srgbClr val="FF0000"/>
                </a:solidFill>
              </a:rPr>
              <a:t>…</a:t>
            </a:r>
            <a:r>
              <a:rPr lang="en-US" altLang="zh-TW" sz="2400" b="1" dirty="0">
                <a:solidFill>
                  <a:srgbClr val="FF0000"/>
                </a:solidFill>
              </a:rPr>
              <a:t>\)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Define a group for a sub-portion of the regular expression.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Groups extend the reach of the “*” and \{…\} operators.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	Another reason for groups is to allow </a:t>
            </a:r>
            <a:r>
              <a:rPr lang="en-US" altLang="zh-TW" sz="2400" i="1" dirty="0" err="1">
                <a:solidFill>
                  <a:schemeClr val="bg1">
                    <a:lumMod val="50000"/>
                  </a:schemeClr>
                </a:solidFill>
              </a:rPr>
              <a:t>backreferences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/>
              <a:t>Backreferencing</a:t>
            </a:r>
            <a:r>
              <a:rPr lang="en-US" altLang="zh-TW" sz="2400" dirty="0"/>
              <a:t> is accomplished by subsequently using: 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\1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\2</a:t>
            </a:r>
            <a:r>
              <a:rPr lang="en-US" altLang="zh-TW" sz="2400" dirty="0">
                <a:solidFill>
                  <a:srgbClr val="FF0000"/>
                </a:solidFill>
              </a:rPr>
              <a:t>...</a:t>
            </a:r>
            <a:r>
              <a:rPr lang="en-US" altLang="zh-TW" sz="2400" dirty="0"/>
              <a:t>  to let you identify a rematch to the earlier pattern.</a:t>
            </a:r>
          </a:p>
          <a:p>
            <a:pPr marL="973138" lvl="1" indent="0">
              <a:lnSpc>
                <a:spcPct val="80000"/>
              </a:lnSpc>
              <a:buNone/>
            </a:pPr>
            <a:r>
              <a:rPr lang="en-US" altLang="zh-TW" sz="2400" dirty="0" err="1"/>
              <a:t>Eg</a:t>
            </a:r>
            <a:r>
              <a:rPr lang="en-US" altLang="zh-TW" sz="2400" dirty="0"/>
              <a:t>, suppose that you wanted to find any double-repeated letters, such as in “b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b="1" dirty="0">
                <a:solidFill>
                  <a:srgbClr val="00FF00"/>
                </a:solidFill>
              </a:rPr>
              <a:t>a</a:t>
            </a:r>
            <a:r>
              <a:rPr lang="en-US" altLang="zh-TW" sz="2400" b="1" dirty="0">
                <a:solidFill>
                  <a:srgbClr val="0066CC"/>
                </a:solidFill>
              </a:rPr>
              <a:t>n</a:t>
            </a:r>
            <a:r>
              <a:rPr lang="en-US" altLang="zh-TW" sz="2400" dirty="0"/>
              <a:t>a” and “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b="1" dirty="0" err="1">
                <a:solidFill>
                  <a:srgbClr val="00FF00"/>
                </a:solidFill>
              </a:rPr>
              <a:t>n</a:t>
            </a:r>
            <a:r>
              <a:rPr lang="en-US" altLang="zh-TW" sz="2400" b="1" dirty="0" err="1">
                <a:solidFill>
                  <a:srgbClr val="0066CC"/>
                </a:solidFill>
              </a:rPr>
              <a:t>o</a:t>
            </a:r>
            <a:r>
              <a:rPr lang="en-US" altLang="zh-TW" sz="2400" dirty="0" err="1"/>
              <a:t>gram</a:t>
            </a:r>
            <a:r>
              <a:rPr lang="en-US" altLang="zh-TW" sz="2400" dirty="0"/>
              <a:t>”.</a:t>
            </a:r>
            <a:br>
              <a:rPr lang="en-US" altLang="zh-TW" sz="2400" dirty="0"/>
            </a:br>
            <a:r>
              <a:rPr lang="en-US" altLang="zh-TW" sz="1050" dirty="0"/>
              <a:t/>
            </a:r>
            <a:br>
              <a:rPr lang="en-US" altLang="zh-TW" sz="1050" dirty="0"/>
            </a:br>
            <a:r>
              <a:rPr lang="en-US" altLang="zh-TW" sz="2400" dirty="0"/>
              <a:t>Then your regular expression is: </a:t>
            </a:r>
            <a:r>
              <a:rPr lang="en-US" altLang="zh-TW" sz="2400" dirty="0">
                <a:solidFill>
                  <a:srgbClr val="00FF00"/>
                </a:solidFill>
              </a:rPr>
              <a:t>\([a-z]\)</a:t>
            </a:r>
            <a:r>
              <a:rPr lang="en-US" altLang="zh-TW" sz="2400" dirty="0">
                <a:solidFill>
                  <a:srgbClr val="0066CC"/>
                </a:solidFill>
              </a:rPr>
              <a:t>\([a-z]\)</a:t>
            </a:r>
            <a:r>
              <a:rPr lang="en-US" altLang="zh-TW" sz="2400" dirty="0">
                <a:solidFill>
                  <a:srgbClr val="00FF00"/>
                </a:solidFill>
              </a:rPr>
              <a:t>\1</a:t>
            </a:r>
            <a:r>
              <a:rPr lang="en-US" altLang="zh-TW" sz="2400" dirty="0">
                <a:solidFill>
                  <a:srgbClr val="0066CC"/>
                </a:solidFill>
              </a:rPr>
              <a:t>\2</a:t>
            </a:r>
            <a:br>
              <a:rPr lang="en-US" altLang="zh-TW" sz="2400" dirty="0">
                <a:solidFill>
                  <a:srgbClr val="0066CC"/>
                </a:solidFill>
              </a:rPr>
            </a:br>
            <a:endParaRPr lang="en-US" altLang="zh-TW" sz="400" dirty="0">
              <a:solidFill>
                <a:srgbClr val="0066CC"/>
              </a:solidFill>
            </a:endParaRPr>
          </a:p>
          <a:p>
            <a:pPr marL="973138" lvl="1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400" dirty="0"/>
              <a:t>(“banana” is a double-match, because there’s ba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>
                <a:solidFill>
                  <a:srgbClr val="00FF00"/>
                </a:solidFill>
              </a:rPr>
              <a:t>n</a:t>
            </a:r>
            <a:r>
              <a:rPr lang="en-US" altLang="zh-TW" sz="2400" dirty="0">
                <a:solidFill>
                  <a:srgbClr val="0066CC"/>
                </a:solidFill>
              </a:rPr>
              <a:t>a</a:t>
            </a:r>
            <a:r>
              <a:rPr lang="en-US" altLang="zh-TW" sz="2400" dirty="0"/>
              <a:t>.)</a:t>
            </a:r>
          </a:p>
        </p:txBody>
      </p:sp>
      <p:sp>
        <p:nvSpPr>
          <p:cNvPr id="2" name="Arc 1"/>
          <p:cNvSpPr/>
          <p:nvPr/>
        </p:nvSpPr>
        <p:spPr bwMode="auto">
          <a:xfrm>
            <a:off x="7092280" y="5949280"/>
            <a:ext cx="792088" cy="432048"/>
          </a:xfrm>
          <a:prstGeom prst="arc">
            <a:avLst>
              <a:gd name="adj1" fmla="val 463802"/>
              <a:gd name="adj2" fmla="val 10576821"/>
            </a:avLst>
          </a:prstGeom>
          <a:noFill/>
          <a:ln w="28575" cap="flat" cmpd="sng" algn="ctr">
            <a:solidFill>
              <a:srgbClr val="1975D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10" name="Arc 9"/>
          <p:cNvSpPr/>
          <p:nvPr/>
        </p:nvSpPr>
        <p:spPr bwMode="auto">
          <a:xfrm>
            <a:off x="6131294" y="5760098"/>
            <a:ext cx="1512168" cy="734008"/>
          </a:xfrm>
          <a:prstGeom prst="arc">
            <a:avLst>
              <a:gd name="adj1" fmla="val 405057"/>
              <a:gd name="adj2" fmla="val 10576821"/>
            </a:avLst>
          </a:prstGeom>
          <a:noFill/>
          <a:ln w="28575" cap="flat" cmpd="sng" algn="ctr">
            <a:solidFill>
              <a:srgbClr val="00FF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8382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More Regular Expression Syntax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01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0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4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"\&lt;\([a-z]\)\([a-z]\)\2\1\&gt;"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sees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23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333399"/>
                </a:solidFill>
              </a:rPr>
              <a:t>Backreferencing</a:t>
            </a:r>
            <a:r>
              <a:rPr lang="en-US" altLang="zh-TW" dirty="0" smtClean="0">
                <a:solidFill>
                  <a:srgbClr val="333399"/>
                </a:solidFill>
              </a:rPr>
              <a:t> example</a:t>
            </a:r>
            <a:br>
              <a:rPr lang="en-US" altLang="zh-TW" dirty="0" smtClean="0">
                <a:solidFill>
                  <a:srgbClr val="333399"/>
                </a:solidFill>
              </a:rPr>
            </a:br>
            <a:r>
              <a:rPr lang="en-US" altLang="zh-TW" dirty="0" smtClean="0">
                <a:solidFill>
                  <a:srgbClr val="333399"/>
                </a:solidFill>
              </a:rPr>
              <a:t>3-6 letter palindromes</a:t>
            </a:r>
            <a:endParaRPr lang="zh-TW" altLang="en-US" dirty="0">
              <a:solidFill>
                <a:srgbClr val="333399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2202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 cat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lewis.txt |</a:t>
            </a:r>
            <a:r>
              <a:rPr lang="zh-TW" altLang="en-US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 err="1" smtClean="0">
                <a:latin typeface="Lucida Console" panose="020B0609040504020204" pitchFamily="49" charset="0"/>
              </a:rPr>
              <a:t>grep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–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e </a:t>
            </a:r>
            <a:r>
              <a:rPr lang="pl-PL" altLang="zh-TW" sz="2400" dirty="0">
                <a:latin typeface="Lucida Console" panose="020B0609040504020204" pitchFamily="49" charset="0"/>
              </a:rPr>
              <a:t>"\&lt;\([a-z]\)[a-z]\1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-e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"\&lt;\([</a:t>
            </a:r>
            <a:r>
              <a:rPr lang="pl-PL" altLang="zh-TW" sz="2400" dirty="0">
                <a:latin typeface="Lucida Console" panose="020B0609040504020204" pitchFamily="49" charset="0"/>
              </a:rPr>
              <a:t>a-z]\)\([a-z]\)[a-z]\2\1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"\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e "\&lt;\([a-z]\)\([a-z]\)\([a-z]\)\3\2\1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\&gt;"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\</a:t>
            </a:r>
            <a:br>
              <a:rPr lang="en-US" altLang="zh-TW" sz="2400" dirty="0" smtClean="0">
                <a:latin typeface="Lucida Console" panose="020B0609040504020204" pitchFamily="49" charset="0"/>
              </a:rPr>
            </a:br>
            <a:r>
              <a:rPr lang="pl-PL" altLang="zh-TW" sz="2400" dirty="0" smtClean="0">
                <a:latin typeface="Lucida Console" panose="020B0609040504020204" pitchFamily="49" charset="0"/>
              </a:rPr>
              <a:t>-</a:t>
            </a:r>
            <a:r>
              <a:rPr lang="pl-PL" altLang="zh-TW" sz="2400" dirty="0">
                <a:latin typeface="Lucida Console" panose="020B0609040504020204" pitchFamily="49" charset="0"/>
              </a:rPr>
              <a:t>o | sort | </a:t>
            </a:r>
            <a:r>
              <a:rPr lang="pl-PL" altLang="zh-TW" sz="2400" dirty="0" smtClean="0">
                <a:latin typeface="Lucida Console" panose="020B0609040504020204" pitchFamily="49" charset="0"/>
              </a:rPr>
              <a:t>uniq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eve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eye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level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madam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redder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sees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wow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 smtClean="0">
                <a:latin typeface="Lucida Console" panose="020B0609040504020204" pitchFamily="49" charset="0"/>
              </a:rPr>
              <a:t>%</a:t>
            </a:r>
            <a:endParaRPr lang="en-US" altLang="zh-TW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sz="24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577087" y="287602"/>
            <a:ext cx="2373368" cy="64399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from</a:t>
            </a:r>
            <a:b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</a:br>
            <a:r>
              <a:rPr lang="en-US" sz="2400" b="0" dirty="0">
                <a:solidFill>
                  <a:srgbClr val="000000"/>
                </a:solidFill>
                <a:latin typeface="Arial" charset="0"/>
                <a:ea typeface="新細明體" charset="-120"/>
              </a:rPr>
              <a:t>Lecture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ea typeface="新細明體" charset="-120"/>
              </a:rPr>
              <a:t>5</a:t>
            </a:r>
            <a:endParaRPr lang="en-US" sz="2800" b="0" dirty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99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solidFill>
                  <a:srgbClr val="0033CC"/>
                </a:solidFill>
              </a:rPr>
              <a:t>The \(..\) and \1, \2 symbols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37891" name="Content Placeholder 3"/>
          <p:cNvSpPr>
            <a:spLocks noGrp="1"/>
          </p:cNvSpPr>
          <p:nvPr>
            <p:ph sz="half" idx="2"/>
          </p:nvPr>
        </p:nvSpPr>
        <p:spPr>
          <a:xfrm>
            <a:off x="76200" y="1066800"/>
            <a:ext cx="8610600" cy="1036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/>
              <a:t>If you just want to re-insert </a:t>
            </a:r>
            <a:r>
              <a:rPr lang="en-US" altLang="zh-TW" i="1" dirty="0"/>
              <a:t>part</a:t>
            </a:r>
            <a:r>
              <a:rPr lang="en-US" altLang="zh-TW" dirty="0"/>
              <a:t> of the matched pattern, then you use the \(..\)  \1,\2,… symbols:</a:t>
            </a:r>
          </a:p>
        </p:txBody>
      </p:sp>
      <p:sp>
        <p:nvSpPr>
          <p:cNvPr id="37892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27238"/>
            <a:ext cx="8382000" cy="3001962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  <a:cs typeface="Times New Roman" pitchFamily="18" charset="0"/>
              </a:rPr>
              <a:t>%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cat file |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sed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's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]*\)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[^p][^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( p[^ ]*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)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\</a:t>
            </a:r>
            <a:r>
              <a:rPr lang="en-US" altLang="zh-TW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3600" dirty="0">
                <a:solidFill>
                  <a:schemeClr val="bg1"/>
                </a:solidFill>
                <a:latin typeface="Arial Narrow" pitchFamily="34" charset="0"/>
              </a:rPr>
              <a:t>/</a:t>
            </a: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Joe paid people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High Tower Text" pitchFamily="18" charset="0"/>
              </a:rPr>
              <a:t>I paid people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%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7893" name="Content Placeholder 3"/>
          <p:cNvSpPr>
            <a:spLocks noGrp="1"/>
          </p:cNvSpPr>
          <p:nvPr>
            <p:ph sz="half" idx="2"/>
          </p:nvPr>
        </p:nvSpPr>
        <p:spPr>
          <a:xfrm>
            <a:off x="76200" y="5181600"/>
            <a:ext cx="9067800" cy="1447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600"/>
              <a:t>	Note: Here, the “\2” was not used in the replacement string, because the second “\(”, “\)”  pair was used for finding any number of not-p-starting words.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577088" y="287601"/>
            <a:ext cx="2373368" cy="905399"/>
            <a:chOff x="-577088" y="287601"/>
            <a:chExt cx="2373368" cy="905399"/>
          </a:xfrm>
        </p:grpSpPr>
        <p:sp>
          <p:nvSpPr>
            <p:cNvPr id="6" name="Trapezoid 5"/>
            <p:cNvSpPr>
              <a:spLocks noChangeAspect="1"/>
            </p:cNvSpPr>
            <p:nvPr/>
          </p:nvSpPr>
          <p:spPr bwMode="auto">
            <a:xfrm rot="-2700000">
              <a:off x="-577088" y="287601"/>
              <a:ext cx="2373368" cy="643997"/>
            </a:xfrm>
            <a:prstGeom prst="trapezoid">
              <a:avLst>
                <a:gd name="adj" fmla="val 100893"/>
              </a:avLst>
            </a:prstGeom>
            <a:solidFill>
              <a:srgbClr val="FFFF0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70000"/>
                </a:lnSpc>
              </a:pPr>
              <a:endParaRPr lang="en-US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</p:txBody>
        </p:sp>
        <p:sp>
          <p:nvSpPr>
            <p:cNvPr id="2" name="Rectangle 1"/>
            <p:cNvSpPr/>
            <p:nvPr/>
          </p:nvSpPr>
          <p:spPr bwMode="auto">
            <a:xfrm rot="18900000">
              <a:off x="-203913" y="335083"/>
              <a:ext cx="1938149" cy="8579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70000"/>
                </a:lnSpc>
              </a:pPr>
              <a:r>
                <a:rPr lang="en-US" altLang="zh-TW" sz="2400" b="0" dirty="0" smtClean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make </a:t>
              </a:r>
              <a:r>
                <a:rPr lang="en-US" altLang="zh-TW" sz="2400" b="0" dirty="0">
                  <a:solidFill>
                    <a:srgbClr val="000000"/>
                  </a:solidFill>
                  <a:latin typeface="Arial" charset="0"/>
                  <a:ea typeface="新細明體" charset="-120"/>
                </a:rPr>
                <a:t>more sense now?</a:t>
              </a:r>
              <a:endParaRPr lang="en-US" altLang="zh-TW" sz="2800" b="0" dirty="0">
                <a:solidFill>
                  <a:srgbClr val="000000"/>
                </a:solidFill>
                <a:latin typeface="Arial" charset="0"/>
                <a:ea typeface="新細明體" charset="-12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1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br>
              <a:rPr lang="en-US" altLang="zh-TW" sz="3800" dirty="0"/>
            </a:br>
            <a:endParaRPr lang="en-US" altLang="zh-TW" sz="3800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457200" y="23622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Behave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sedBasedGrep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rgbClr val="0033CC"/>
                </a:solidFill>
              </a:rPr>
              <a:t>So how would you get sed to…?</a:t>
            </a:r>
          </a:p>
        </p:txBody>
      </p:sp>
      <p:sp>
        <p:nvSpPr>
          <p:cNvPr id="409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</a:t>
            </a:r>
            <a:r>
              <a:rPr lang="en-US" altLang="zh-TW" sz="3800" dirty="0" err="1"/>
              <a:t>grep</a:t>
            </a:r>
            <a:r>
              <a:rPr lang="en-US" altLang="zh-TW" sz="3800" dirty="0"/>
              <a:t> but require 2 matches</a:t>
            </a:r>
            <a:r>
              <a:rPr lang="en-US" altLang="zh-TW" sz="40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</a:t>
            </a:r>
            <a:r>
              <a:rPr lang="en-US" altLang="zh-TW" dirty="0" err="1">
                <a:solidFill>
                  <a:srgbClr val="D9D9D9"/>
                </a:solidFill>
              </a:rPr>
              <a:t>twoMatches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</a:t>
            </a:r>
            <a:r>
              <a:rPr lang="en-US" altLang="zh-TW" dirty="0" err="1">
                <a:solidFill>
                  <a:srgbClr val="D9D9D9"/>
                </a:solidFill>
              </a:rPr>
              <a:t>sed</a:t>
            </a:r>
            <a:r>
              <a:rPr lang="en-US" altLang="zh-TW" dirty="0">
                <a:solidFill>
                  <a:srgbClr val="D9D9D9"/>
                </a:solidFill>
              </a:rPr>
              <a:t> -n 's/'$1:q'/&amp;/2p'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2438399"/>
            <a:ext cx="8839200" cy="387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Rounded Rectangular Callout 7"/>
          <p:cNvSpPr>
            <a:spLocks noChangeArrowheads="1"/>
          </p:cNvSpPr>
          <p:nvPr/>
        </p:nvSpPr>
        <p:spPr bwMode="auto">
          <a:xfrm>
            <a:off x="4419600" y="1676400"/>
            <a:ext cx="4267200" cy="1524000"/>
          </a:xfrm>
          <a:prstGeom prst="wedgeRoundRectCallout">
            <a:avLst>
              <a:gd name="adj1" fmla="val -55944"/>
              <a:gd name="adj2" fmla="val 109596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Notice that there can be more than one flag.</a:t>
            </a:r>
          </a:p>
          <a:p>
            <a:r>
              <a:rPr lang="en-US" altLang="zh-TW" sz="2800" b="0" dirty="0"/>
              <a:t>Here we have both 2 and p</a:t>
            </a:r>
          </a:p>
        </p:txBody>
      </p:sp>
    </p:spTree>
    <p:extLst>
      <p:ext uri="{BB962C8B-B14F-4D97-AF65-F5344CB8AC3E}">
        <p14:creationId xmlns:p14="http://schemas.microsoft.com/office/powerpoint/2010/main" val="36091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2438400"/>
            <a:ext cx="8153400" cy="3657600"/>
          </a:xfrm>
          <a:prstGeom prst="rect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33CC"/>
                </a:solidFill>
              </a:rPr>
              <a:t>OR…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800" dirty="0"/>
              <a:t>Be like grep but require 2 matches</a:t>
            </a:r>
            <a:r>
              <a:rPr lang="en-US" altLang="zh-TW" sz="4000" dirty="0"/>
              <a:t>?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sz="900" dirty="0">
              <a:solidFill>
                <a:srgbClr val="D9D9D9"/>
              </a:solidFill>
            </a:endParaRPr>
          </a:p>
          <a:p>
            <a:pPr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% cat twoMatchesVersion2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#!/bin/</a:t>
            </a:r>
            <a:r>
              <a:rPr lang="en-US" altLang="zh-TW" dirty="0" err="1">
                <a:solidFill>
                  <a:srgbClr val="D9D9D9"/>
                </a:solidFill>
              </a:rPr>
              <a:t>tcsh</a:t>
            </a:r>
            <a:endParaRPr lang="en-US" altLang="zh-TW" dirty="0">
              <a:solidFill>
                <a:srgbClr val="D9D9D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if ($#==2)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 &lt; $2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D9D9D9"/>
                </a:solidFill>
              </a:rPr>
              <a:t>	sed -n 's/'$1:q'.*'$1:q'/&amp;/p'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D9D9D9"/>
                </a:solidFill>
              </a:rPr>
              <a:t>endif</a:t>
            </a:r>
            <a:endParaRPr lang="en-US" altLang="zh-TW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sed is using …</a:t>
            </a:r>
            <a:r>
              <a:rPr lang="en-US" altLang="zh-TW" sz="24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2800" kern="0" smtClean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1400" kern="0" smtClean="0">
                <a:solidFill>
                  <a:srgbClr val="BBE0E3"/>
                </a:solidFill>
                <a:latin typeface="Arial" charset="0"/>
                <a:ea typeface="新細明體" charset="-120"/>
              </a:rPr>
              <a:t>s    </a:t>
            </a:r>
            <a:r>
              <a:rPr lang="en-US" altLang="zh-TW" sz="3600" kern="0" smtClean="0">
                <a:solidFill>
                  <a:srgbClr val="BBE0E3"/>
                </a:solidFill>
                <a:latin typeface="Arial" charset="0"/>
                <a:ea typeface="新細明體" charset="-120"/>
              </a:rPr>
              <a:t>e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three “/” symbols to separate four areas. </a:t>
            </a:r>
          </a:p>
        </p:txBody>
      </p:sp>
    </p:spTree>
    <p:extLst>
      <p:ext uri="{BB962C8B-B14F-4D97-AF65-F5344CB8AC3E}">
        <p14:creationId xmlns:p14="http://schemas.microsoft.com/office/powerpoint/2010/main" val="23388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Putting the matching part back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's/\/\/.*/&amp;: COMMENT/'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's/^\(.*\)\/\/\(.*\)/\1\#\2</a:t>
            </a:r>
            <a:r>
              <a:rPr lang="en-US" altLang="zh-TW" sz="3000" dirty="0" smtClean="0">
                <a:solidFill>
                  <a:srgbClr val="0033CC"/>
                </a:solidFill>
              </a:rPr>
              <a:t>/'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 smtClean="0"/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  <a:cs typeface="+mn-cs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153892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Using </a:t>
            </a:r>
            <a:r>
              <a:rPr lang="en-US" altLang="zh-TW" dirty="0" smtClean="0">
                <a:solidFill>
                  <a:srgbClr val="0033CC"/>
                </a:solidFill>
              </a:rPr>
              <a:t>different separators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zh-TW" sz="3000" dirty="0"/>
              <a:t>You can put all of the matched pattern back to the output with &amp;: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's_//.*_&amp;: COMMENT_' &lt; </a:t>
            </a:r>
            <a:r>
              <a:rPr lang="en-US" altLang="zh-TW" sz="3000" dirty="0" err="1">
                <a:solidFill>
                  <a:srgbClr val="0033CC"/>
                </a:solidFill>
              </a:rPr>
              <a:t>file.c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TW" sz="3000" dirty="0"/>
              <a:t>You can put part of the matched pattern back to the output with \1, \2, etc: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FontTx/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's_^\(.*\)//\(.*\)_\1\#\2_'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's:^\(.*\)//\(.*\):\1\#\2:'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's,^\(.*\)//\(.*\),\1\#\2,'</a:t>
            </a: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's ^\(.*\)//\(.*\) \1\#\2 '</a:t>
            </a:r>
            <a:endParaRPr lang="en-US" altLang="zh-TW" sz="3000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TW" sz="3000" dirty="0"/>
              <a:t>	</a:t>
            </a:r>
            <a:r>
              <a:rPr lang="en-US" altLang="zh-TW" sz="3000" dirty="0">
                <a:solidFill>
                  <a:srgbClr val="0033CC"/>
                </a:solidFill>
              </a:rPr>
              <a:t>% </a:t>
            </a:r>
            <a:r>
              <a:rPr lang="en-US" altLang="zh-TW" sz="3000" dirty="0" err="1">
                <a:solidFill>
                  <a:srgbClr val="0033CC"/>
                </a:solidFill>
              </a:rPr>
              <a:t>sed</a:t>
            </a:r>
            <a:r>
              <a:rPr lang="en-US" altLang="zh-TW" sz="3000" dirty="0">
                <a:solidFill>
                  <a:srgbClr val="0033CC"/>
                </a:solidFill>
              </a:rPr>
              <a:t> </a:t>
            </a:r>
            <a:r>
              <a:rPr lang="en-US" altLang="zh-TW" sz="3000" dirty="0" smtClean="0">
                <a:solidFill>
                  <a:srgbClr val="0033CC"/>
                </a:solidFill>
              </a:rPr>
              <a:t>'</a:t>
            </a:r>
            <a:r>
              <a:rPr lang="en-US" altLang="zh-TW" sz="3000" dirty="0" err="1" smtClean="0">
                <a:solidFill>
                  <a:srgbClr val="0033CC"/>
                </a:solidFill>
              </a:rPr>
              <a:t>ss</a:t>
            </a:r>
            <a:r>
              <a:rPr lang="en-US" altLang="zh-TW" sz="3000" dirty="0" smtClean="0">
                <a:solidFill>
                  <a:srgbClr val="0033CC"/>
                </a:solidFill>
              </a:rPr>
              <a:t>^\(.*\)//\(.*\)s\1</a:t>
            </a:r>
            <a:r>
              <a:rPr lang="en-US" altLang="zh-TW" sz="3000" dirty="0">
                <a:solidFill>
                  <a:srgbClr val="0033CC"/>
                </a:solidFill>
              </a:rPr>
              <a:t>\#\</a:t>
            </a:r>
            <a:r>
              <a:rPr lang="en-US" altLang="zh-TW" sz="3000" dirty="0" smtClean="0">
                <a:solidFill>
                  <a:srgbClr val="0033CC"/>
                </a:solidFill>
              </a:rPr>
              <a:t>2s'</a:t>
            </a: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altLang="zh-TW" sz="3000" dirty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sz="3000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</a:pP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Note:	</a:t>
            </a:r>
            <a:r>
              <a:rPr lang="en-US" altLang="zh-TW" sz="3000" b="0" kern="0" dirty="0">
                <a:solidFill>
                  <a:srgbClr val="FF0000"/>
                </a:solidFill>
                <a:latin typeface="Arial"/>
                <a:ea typeface="新細明體"/>
                <a:cs typeface="+mn-cs"/>
              </a:rPr>
              <a:t>You don’t have to use a “/” </a:t>
            </a:r>
            <a:r>
              <a:rPr lang="en-US" altLang="zh-TW" sz="3000" b="0" kern="0" dirty="0">
                <a:solidFill>
                  <a:srgbClr val="000000"/>
                </a:solidFill>
                <a:latin typeface="Arial"/>
                <a:ea typeface="新細明體"/>
                <a:cs typeface="+mn-cs"/>
              </a:rPr>
              <a:t>to separate the 		4 parts of a substitute command. </a:t>
            </a:r>
          </a:p>
        </p:txBody>
      </p:sp>
    </p:spTree>
    <p:extLst>
      <p:ext uri="{BB962C8B-B14F-4D97-AF65-F5344CB8AC3E}">
        <p14:creationId xmlns:p14="http://schemas.microsoft.com/office/powerpoint/2010/main" val="1150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/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0033CC"/>
                </a:solidFill>
              </a:rPr>
              <a:t>*the\),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963488" cy="630932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 smtClean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 smtClean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770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 smtClean="0">
                <a:solidFill>
                  <a:srgbClr val="FF66FF"/>
                </a:solidFill>
              </a:rPr>
              <a:t>all 5 of those words</a:t>
            </a:r>
            <a:r>
              <a:rPr lang="en-US" altLang="zh-TW" dirty="0" smtClean="0"/>
              <a:t>, </a:t>
            </a:r>
            <a:r>
              <a:rPr lang="en-US" altLang="zh-TW" dirty="0"/>
              <a:t>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</a:t>
            </a:r>
            <a:r>
              <a:rPr lang="en-US" altLang="zh-TW" dirty="0" smtClean="0"/>
              <a:t>]* </a:t>
            </a:r>
            <a:r>
              <a:rPr lang="en-US" altLang="zh-TW" dirty="0"/>
              <a:t>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Since </a:t>
            </a:r>
            <a:r>
              <a:rPr lang="en-US" altLang="zh-TW" dirty="0"/>
              <a:t>the “*”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the </a:t>
            </a:r>
            <a:r>
              <a:rPr lang="en-US" altLang="zh-TW" dirty="0" smtClean="0"/>
              <a:t>left of the “\)” and </a:t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/>
              <a:t>the </a:t>
            </a:r>
            <a:r>
              <a:rPr lang="en-US" altLang="zh-TW" dirty="0" smtClean="0"/>
              <a:t>right </a:t>
            </a:r>
            <a:r>
              <a:rPr lang="en-US" altLang="zh-TW" dirty="0"/>
              <a:t>of </a:t>
            </a:r>
            <a:r>
              <a:rPr lang="en-US" altLang="zh-TW" dirty="0" smtClean="0"/>
              <a:t>it, </a:t>
            </a:r>
            <a:r>
              <a:rPr lang="en-US" altLang="zh-TW" dirty="0"/>
              <a:t>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66FF"/>
                </a:solidFill>
              </a:rPr>
              <a:t>\(\([a-z]* \)*\)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66FF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rgbClr val="FF66FF"/>
                </a:solidFill>
              </a:rPr>
              <a:t>[</a:t>
            </a:r>
            <a:r>
              <a:rPr lang="en-US" altLang="zh-TW" dirty="0">
                <a:solidFill>
                  <a:srgbClr val="FF66FF"/>
                </a:solidFill>
              </a:rPr>
              <a:t>quick brown fox jumped 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746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3"/>
          <p:cNvSpPr>
            <a:spLocks noGrp="1"/>
          </p:cNvSpPr>
          <p:nvPr>
            <p:ph sz="half" idx="2"/>
          </p:nvPr>
        </p:nvSpPr>
        <p:spPr>
          <a:xfrm>
            <a:off x="179512" y="548680"/>
            <a:ext cx="8686800" cy="63093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Group numbers are defined in the order of their “\(” symbols (i.e., where they </a:t>
            </a:r>
            <a:r>
              <a:rPr lang="en-US" altLang="zh-TW" i="1" dirty="0"/>
              <a:t>begin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the quick brown fox jumped over the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</a:t>
            </a:r>
            <a:r>
              <a:rPr lang="en-US" altLang="zh-TW" dirty="0">
                <a:solidFill>
                  <a:srgbClr val="0C9B4D"/>
                </a:solidFill>
              </a:rPr>
              <a:t>\(the \([a-z]* \)*the\)</a:t>
            </a:r>
            <a:r>
              <a:rPr lang="en-US" altLang="zh-TW" dirty="0">
                <a:solidFill>
                  <a:srgbClr val="0033CC"/>
                </a:solidFill>
              </a:rPr>
              <a:t>,</a:t>
            </a:r>
            <a:r>
              <a:rPr lang="en-US" altLang="zh-TW" dirty="0">
                <a:solidFill>
                  <a:srgbClr val="0C9B4D"/>
                </a:solidFill>
              </a:rPr>
              <a:t>[\1]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0C9B4D"/>
                </a:solidFill>
              </a:rPr>
              <a:t>[the quick brown fox jumped over the]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en-US" altLang="zh-TW" dirty="0">
                <a:solidFill>
                  <a:srgbClr val="0033CC"/>
                </a:solidFill>
              </a:rPr>
              <a:t> cat f | </a:t>
            </a:r>
            <a:r>
              <a:rPr lang="en-US" altLang="zh-TW" dirty="0" err="1">
                <a:solidFill>
                  <a:srgbClr val="0033CC"/>
                </a:solidFill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's,\(the </a:t>
            </a:r>
            <a:r>
              <a:rPr lang="en-US" altLang="zh-TW" dirty="0">
                <a:solidFill>
                  <a:srgbClr val="FF9900"/>
                </a:solidFill>
              </a:rPr>
              <a:t>\([a-z]* \)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>
                <a:solidFill>
                  <a:srgbClr val="0033CC"/>
                </a:solidFill>
              </a:rPr>
              <a:t>the\),</a:t>
            </a:r>
            <a:r>
              <a:rPr lang="en-US" altLang="zh-TW" dirty="0">
                <a:solidFill>
                  <a:srgbClr val="FF9900"/>
                </a:solidFill>
              </a:rPr>
              <a:t>[\2]</a:t>
            </a:r>
            <a:r>
              <a:rPr lang="en-US" altLang="zh-TW" dirty="0">
                <a:solidFill>
                  <a:srgbClr val="0033CC"/>
                </a:solidFill>
              </a:rPr>
              <a:t>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>
                <a:solidFill>
                  <a:srgbClr val="FF9900"/>
                </a:solidFill>
              </a:rPr>
              <a:t>[over ]</a:t>
            </a:r>
            <a:r>
              <a:rPr lang="en-US" altLang="zh-TW" dirty="0">
                <a:solidFill>
                  <a:srgbClr val="0033CC"/>
                </a:solidFill>
              </a:rPr>
              <a:t> lazy dog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Notice that the “\2” matched to 5 words in turn, but only the </a:t>
            </a:r>
            <a:r>
              <a:rPr lang="en-US" altLang="zh-TW" dirty="0">
                <a:solidFill>
                  <a:srgbClr val="FF9900"/>
                </a:solidFill>
              </a:rPr>
              <a:t>last</a:t>
            </a:r>
            <a:r>
              <a:rPr lang="en-US" altLang="zh-TW" dirty="0"/>
              <a:t> matching word printed.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To get </a:t>
            </a:r>
            <a:r>
              <a:rPr lang="en-US" altLang="zh-TW" dirty="0">
                <a:solidFill>
                  <a:srgbClr val="FF66FF"/>
                </a:solidFill>
              </a:rPr>
              <a:t>all 5 </a:t>
            </a:r>
            <a:r>
              <a:rPr lang="en-US" altLang="zh-TW" dirty="0" smtClean="0">
                <a:solidFill>
                  <a:srgbClr val="FF66FF"/>
                </a:solidFill>
              </a:rPr>
              <a:t>of those words</a:t>
            </a:r>
            <a:r>
              <a:rPr lang="en-US" altLang="zh-TW" dirty="0"/>
              <a:t>, the “</a:t>
            </a:r>
            <a:r>
              <a:rPr lang="en-US" altLang="zh-TW" dirty="0">
                <a:solidFill>
                  <a:srgbClr val="FF66FF"/>
                </a:solidFill>
              </a:rPr>
              <a:t>*</a:t>
            </a:r>
            <a:r>
              <a:rPr lang="en-US" altLang="zh-TW" dirty="0"/>
              <a:t>” would have had to have been </a:t>
            </a:r>
            <a:r>
              <a:rPr lang="en-US" altLang="zh-TW" i="1" dirty="0"/>
              <a:t>to the left</a:t>
            </a:r>
            <a:r>
              <a:rPr lang="en-US" altLang="zh-TW" dirty="0"/>
              <a:t> of the “\)”.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/>
              <a:t>But “\([a-z</a:t>
            </a:r>
            <a:r>
              <a:rPr lang="en-US" altLang="zh-TW" dirty="0" smtClean="0"/>
              <a:t>]* </a:t>
            </a:r>
            <a:r>
              <a:rPr lang="en-US" altLang="zh-TW" dirty="0"/>
              <a:t>*\)” matches multiple spaces instead of words.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dirty="0" smtClean="0"/>
              <a:t>Since </a:t>
            </a:r>
            <a:r>
              <a:rPr lang="en-US" altLang="zh-TW" dirty="0"/>
              <a:t>the “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dirty="0"/>
              <a:t>” needs to be </a:t>
            </a:r>
            <a:r>
              <a:rPr lang="en-US" altLang="zh-TW" i="1" dirty="0"/>
              <a:t>both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9900"/>
                </a:solidFill>
              </a:rPr>
              <a:t>the </a:t>
            </a:r>
            <a:r>
              <a:rPr lang="en-US" altLang="zh-TW" dirty="0" smtClean="0">
                <a:solidFill>
                  <a:srgbClr val="FF9900"/>
                </a:solidFill>
              </a:rPr>
              <a:t>left of the “\)”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and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to </a:t>
            </a:r>
            <a:r>
              <a:rPr lang="en-US" altLang="zh-TW" dirty="0">
                <a:solidFill>
                  <a:srgbClr val="FF0000"/>
                </a:solidFill>
              </a:rPr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right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dirty="0" smtClean="0">
                <a:solidFill>
                  <a:srgbClr val="FF0000"/>
                </a:solidFill>
              </a:rPr>
              <a:t>it</a:t>
            </a:r>
            <a:r>
              <a:rPr lang="en-US" altLang="zh-TW" dirty="0" smtClean="0"/>
              <a:t>, </a:t>
            </a:r>
            <a:r>
              <a:rPr lang="en-US" altLang="zh-TW" dirty="0"/>
              <a:t>the way to do it is to make a third group: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33CC"/>
                </a:solidFill>
              </a:rPr>
              <a:t>	</a:t>
            </a:r>
            <a:r>
              <a:rPr lang="en-US" altLang="zh-TW" dirty="0" smtClean="0">
                <a:solidFill>
                  <a:srgbClr val="0033CC"/>
                </a:solidFill>
              </a:rPr>
              <a:t>   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%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cat f |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sed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's,\(the \(\([a-z]* </a:t>
            </a:r>
            <a:r>
              <a:rPr lang="en-US" altLang="zh-TW" b="1" dirty="0">
                <a:solidFill>
                  <a:srgbClr val="FF0000"/>
                </a:solidFill>
              </a:rPr>
              <a:t>\)</a:t>
            </a:r>
            <a:r>
              <a:rPr lang="en-US" altLang="zh-TW" b="1" dirty="0">
                <a:solidFill>
                  <a:srgbClr val="0C9B4D"/>
                </a:solidFill>
              </a:rPr>
              <a:t>*</a:t>
            </a:r>
            <a:r>
              <a:rPr lang="en-US" altLang="zh-TW" b="1" dirty="0">
                <a:solidFill>
                  <a:srgbClr val="FF9900"/>
                </a:solidFill>
              </a:rPr>
              <a:t>\)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the\),[\2],'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   [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quick brown fox jumped over ] lazy dog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0411" y="3679007"/>
            <a:ext cx="8964488" cy="173119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Nested groups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0" y="634752"/>
            <a:ext cx="8964488" cy="2260848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1066800" y="3581400"/>
            <a:ext cx="1128936" cy="5676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653444" y="5562600"/>
            <a:ext cx="3137756" cy="609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C9B4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6019800" y="5715000"/>
            <a:ext cx="685800" cy="381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048000" y="5905500"/>
            <a:ext cx="2438400" cy="400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5257800" y="3048000"/>
            <a:ext cx="152400" cy="13930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450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echo "Amy enjoys hiking and Ben enjoys skiing"\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Courier New" pitchFamily="49" charset="0"/>
              </a:rPr>
              <a:t> | </a:t>
            </a:r>
            <a:r>
              <a:rPr lang="en-US" altLang="zh-TW" sz="2400" dirty="0" err="1">
                <a:latin typeface="Courier New" pitchFamily="49" charset="0"/>
              </a:rPr>
              <a:t>sed</a:t>
            </a:r>
            <a:r>
              <a:rPr lang="en-US" altLang="zh-TW" sz="2400" dirty="0">
                <a:latin typeface="Courier New" pitchFamily="49" charset="0"/>
              </a:rPr>
              <a:t> 's/skiing/hiking/g; s/hiking/biking/g'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1 ) </a:t>
            </a:r>
            <a:r>
              <a:rPr lang="en-US" altLang="zh-TW" sz="2800" dirty="0" err="1"/>
              <a:t>Sed</a:t>
            </a:r>
            <a:r>
              <a:rPr lang="en-US" altLang="zh-TW" sz="2800" dirty="0"/>
              <a:t> reads in </a:t>
            </a:r>
            <a:r>
              <a:rPr lang="en-US" altLang="zh-TW" sz="2400" dirty="0">
                <a:latin typeface="Courier New" pitchFamily="49" charset="0"/>
              </a:rPr>
              <a:t>"Amy enjoys hiking and Ben enjoys skiing"</a:t>
            </a:r>
            <a:r>
              <a:rPr lang="en-US" altLang="zh-TW" sz="1800" dirty="0">
                <a:latin typeface="Courier New" pitchFamily="49" charset="0"/>
              </a:rPr>
              <a:t> </a:t>
            </a:r>
            <a:r>
              <a:rPr lang="en-US" altLang="zh-TW" sz="2800" dirty="0"/>
              <a:t>and executed  the </a:t>
            </a:r>
            <a:r>
              <a:rPr lang="en-US" altLang="zh-TW" sz="2800" i="1" dirty="0"/>
              <a:t>first</a:t>
            </a:r>
            <a:r>
              <a:rPr lang="en-US" altLang="zh-TW" sz="1400" i="1" dirty="0"/>
              <a:t>  </a:t>
            </a:r>
            <a:r>
              <a:rPr lang="en-US" altLang="zh-TW" sz="2800" dirty="0"/>
              <a:t>‘substitute’ command.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The resulting line – in the pattern space: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	 </a:t>
            </a:r>
            <a:r>
              <a:rPr lang="en-US" altLang="zh-TW" sz="2400" dirty="0">
                <a:latin typeface="Courier New" pitchFamily="49" charset="0"/>
              </a:rPr>
              <a:t>"Amy enjoys hiking and Ben enjoys hiking"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2) Then the second substitute command is executed on the line in the pattern space, and the result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 </a:t>
            </a:r>
            <a:r>
              <a:rPr lang="en-US" altLang="zh-TW" sz="2400" dirty="0">
                <a:latin typeface="Courier New" pitchFamily="49" charset="0"/>
              </a:rPr>
              <a:t>"Amy enjoys biking and Ben enjoys biking"</a:t>
            </a:r>
            <a:r>
              <a:rPr lang="en-US" altLang="zh-TW" sz="2800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3) The result is written to standard out.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6456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zh-TW" dirty="0">
                <a:solidFill>
                  <a:srgbClr val="0033CC"/>
                </a:solidFill>
              </a:rPr>
              <a:t>Running multiple </a:t>
            </a:r>
            <a:r>
              <a:rPr lang="en-US" altLang="zh-TW" sz="72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commands using the semicolon:</a:t>
            </a:r>
          </a:p>
        </p:txBody>
      </p:sp>
    </p:spTree>
    <p:extLst>
      <p:ext uri="{BB962C8B-B14F-4D97-AF65-F5344CB8AC3E}">
        <p14:creationId xmlns:p14="http://schemas.microsoft.com/office/powerpoint/2010/main" val="42399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</p:spTree>
    <p:extLst>
      <p:ext uri="{BB962C8B-B14F-4D97-AF65-F5344CB8AC3E}">
        <p14:creationId xmlns:p14="http://schemas.microsoft.com/office/powerpoint/2010/main" val="9622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104775" y="2348880"/>
            <a:ext cx="8859713" cy="57606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2915816" y="2996952"/>
            <a:ext cx="4953000" cy="1855440"/>
          </a:xfrm>
          <a:prstGeom prst="wedgeRectCallout">
            <a:avLst>
              <a:gd name="adj1" fmla="val -60314"/>
              <a:gd name="adj2" fmla="val -10542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You don’t need the -e flag, because it is assumed, by default.  (I’m just using it he</a:t>
            </a:r>
            <a:r>
              <a:rPr lang="en-US" altLang="zh-TW" sz="2800" dirty="0">
                <a:solidFill>
                  <a:srgbClr val="000000"/>
                </a:solidFill>
              </a:rPr>
              <a:t>r</a:t>
            </a:r>
            <a:r>
              <a:rPr lang="en-US" sz="2800" dirty="0">
                <a:solidFill>
                  <a:srgbClr val="000000"/>
                </a:solidFill>
              </a:rPr>
              <a:t>e to show that you can.)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9635"/>
              <a:gd name="adj2" fmla="val -143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This syntax is 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This </a:t>
            </a:r>
            <a:r>
              <a:rPr lang="en-US" sz="2800" dirty="0" err="1">
                <a:solidFill>
                  <a:srgbClr val="000000"/>
                </a:solidFill>
              </a:rPr>
              <a:t>sed</a:t>
            </a:r>
            <a:r>
              <a:rPr lang="en-US" sz="2800" dirty="0">
                <a:solidFill>
                  <a:srgbClr val="000000"/>
                </a:solidFill>
              </a:rPr>
              <a:t> command has 2 subcommands, separated by a semicolon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467544" y="3733800"/>
            <a:ext cx="4942656" cy="1828800"/>
          </a:xfrm>
          <a:prstGeom prst="wedgeRectCallout">
            <a:avLst>
              <a:gd name="adj1" fmla="val 31546"/>
              <a:gd name="adj2" fmla="val -1288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But the output is incorrect. </a:t>
            </a:r>
            <a:br>
              <a:rPr lang="en-US" sz="2800" dirty="0">
                <a:solidFill>
                  <a:srgbClr val="000000"/>
                </a:solidFill>
              </a:rPr>
            </a:br>
            <a:r>
              <a:rPr lang="en-US" sz="2800" dirty="0">
                <a:solidFill>
                  <a:srgbClr val="000000"/>
                </a:solidFill>
              </a:rPr>
              <a:t>The user had wanted to </a:t>
            </a:r>
            <a:r>
              <a:rPr lang="en-US" sz="2800" dirty="0">
                <a:solidFill>
                  <a:srgbClr val="FF6699"/>
                </a:solidFill>
              </a:rPr>
              <a:t>substitute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hiking</a:t>
            </a:r>
            <a:r>
              <a:rPr lang="en-US" sz="2800" dirty="0">
                <a:solidFill>
                  <a:srgbClr val="000000"/>
                </a:solidFill>
              </a:rPr>
              <a:t> for </a:t>
            </a:r>
            <a:r>
              <a:rPr lang="en-US" sz="2800" dirty="0">
                <a:solidFill>
                  <a:srgbClr val="00B0F0"/>
                </a:solidFill>
              </a:rPr>
              <a:t>biking</a:t>
            </a:r>
            <a:r>
              <a:rPr lang="en-US" sz="2800" dirty="0">
                <a:solidFill>
                  <a:srgbClr val="000000"/>
                </a:solidFill>
              </a:rPr>
              <a:t>. What went wrong?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483768" y="1988840"/>
            <a:ext cx="1368152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987824" y="1988840"/>
            <a:ext cx="1224136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83568" y="1988840"/>
            <a:ext cx="2016224" cy="2735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019811" y="1412776"/>
            <a:ext cx="2560301" cy="4056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Arc 22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1604324"/>
              <a:gd name="adj2" fmla="val 927083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26" name="Arc 25"/>
          <p:cNvSpPr/>
          <p:nvPr/>
        </p:nvSpPr>
        <p:spPr bwMode="auto">
          <a:xfrm rot="19739047">
            <a:off x="3758031" y="1115674"/>
            <a:ext cx="2124519" cy="817640"/>
          </a:xfrm>
          <a:prstGeom prst="arc">
            <a:avLst>
              <a:gd name="adj1" fmla="val 1417093"/>
              <a:gd name="adj2" fmla="val 8473571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5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4" grpId="1" animBg="1"/>
      <p:bldP spid="10" grpId="0" animBg="1"/>
      <p:bldP spid="23" grpId="0" animBg="1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3212976"/>
            <a:ext cx="8859713" cy="48965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762000" y="3733800"/>
            <a:ext cx="4419600" cy="1676400"/>
          </a:xfrm>
          <a:prstGeom prst="wedgeRectCallout">
            <a:avLst>
              <a:gd name="adj1" fmla="val 53384"/>
              <a:gd name="adj2" fmla="val -1076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you are already in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, so you can’t put a UNIX command (such as  “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”) in here</a:t>
            </a:r>
          </a:p>
        </p:txBody>
      </p:sp>
    </p:spTree>
    <p:extLst>
      <p:ext uri="{BB962C8B-B14F-4D97-AF65-F5344CB8AC3E}">
        <p14:creationId xmlns:p14="http://schemas.microsoft.com/office/powerpoint/2010/main" val="30816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auto">
          <a:xfrm>
            <a:off x="104775" y="3933056"/>
            <a:ext cx="8859713" cy="417646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228600" y="4343400"/>
            <a:ext cx="5334000" cy="1828800"/>
          </a:xfrm>
          <a:prstGeom prst="wedgeRectCallout">
            <a:avLst>
              <a:gd name="adj1" fmla="val 43473"/>
              <a:gd name="adj2" fmla="val -93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600" dirty="0">
                <a:solidFill>
                  <a:srgbClr val="000000"/>
                </a:solidFill>
              </a:rPr>
              <a:t>This is wrong because flags are part of the way UNIX runs sed.  But, at this point, </a:t>
            </a:r>
            <a:r>
              <a:rPr lang="en-US" sz="2600" dirty="0" err="1">
                <a:solidFill>
                  <a:srgbClr val="000000"/>
                </a:solidFill>
              </a:rPr>
              <a:t>sed</a:t>
            </a:r>
            <a:r>
              <a:rPr lang="en-US" sz="2600" dirty="0">
                <a:solidFill>
                  <a:srgbClr val="000000"/>
                </a:solidFill>
              </a:rPr>
              <a:t> has already begun  running, so you don’t get to add new flags.</a:t>
            </a:r>
          </a:p>
        </p:txBody>
      </p:sp>
    </p:spTree>
    <p:extLst>
      <p:ext uri="{BB962C8B-B14F-4D97-AF65-F5344CB8AC3E}">
        <p14:creationId xmlns:p14="http://schemas.microsoft.com/office/powerpoint/2010/main" val="12490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ruining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running</a:t>
            </a:r>
            <a:r>
              <a:rPr lang="en-US" altLang="zh-TW" sz="280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 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BBE0E3"/>
                </a:solidFill>
                <a:latin typeface="Arial" charset="0"/>
                <a:ea typeface="新細明體" charset="-120"/>
              </a:rPr>
              <a:t>to separate four areas. </a:t>
            </a:r>
          </a:p>
        </p:txBody>
      </p:sp>
      <p:cxnSp>
        <p:nvCxnSpPr>
          <p:cNvPr id="9222" name="Straight Arrow Connector 10"/>
          <p:cNvCxnSpPr>
            <a:cxnSpLocks noChangeShapeType="1"/>
          </p:cNvCxnSpPr>
          <p:nvPr/>
        </p:nvCxnSpPr>
        <p:spPr bwMode="auto">
          <a:xfrm flipH="1">
            <a:off x="2438400" y="3581400"/>
            <a:ext cx="838200" cy="2590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3" name="Straight Arrow Connector 11"/>
          <p:cNvCxnSpPr>
            <a:cxnSpLocks noChangeShapeType="1"/>
          </p:cNvCxnSpPr>
          <p:nvPr/>
        </p:nvCxnSpPr>
        <p:spPr bwMode="auto">
          <a:xfrm>
            <a:off x="3276600" y="3581400"/>
            <a:ext cx="7620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9224" name="Straight Arrow Connector 13"/>
          <p:cNvCxnSpPr>
            <a:cxnSpLocks noChangeShapeType="1"/>
          </p:cNvCxnSpPr>
          <p:nvPr/>
        </p:nvCxnSpPr>
        <p:spPr bwMode="auto">
          <a:xfrm>
            <a:off x="3276600" y="3581400"/>
            <a:ext cx="2438400" cy="2667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9847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 bwMode="auto">
          <a:xfrm>
            <a:off x="1691680" y="990600"/>
            <a:ext cx="6156920" cy="2590800"/>
          </a:xfrm>
          <a:prstGeom prst="wedgeRectCallout">
            <a:avLst>
              <a:gd name="adj1" fmla="val -250"/>
              <a:gd name="adj2" fmla="val 717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dirty="0">
                <a:solidFill>
                  <a:srgbClr val="000000"/>
                </a:solidFill>
              </a:rPr>
              <a:t>This is wrong because the close quote after the first subcommand has caused the shell to only pass this part into sed.  </a:t>
            </a:r>
            <a:br>
              <a:rPr lang="en-US" altLang="zh-TW" sz="2600" dirty="0">
                <a:solidFill>
                  <a:srgbClr val="000000"/>
                </a:solidFill>
              </a:rPr>
            </a:br>
            <a:r>
              <a:rPr lang="en-US" altLang="zh-TW" sz="2600" dirty="0">
                <a:solidFill>
                  <a:srgbClr val="000000"/>
                </a:solidFill>
              </a:rPr>
              <a:t>So the semicolon is a UNIX command separator – but what follows is not a UNIX command, hence the error.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5013176"/>
            <a:ext cx="8859713" cy="30963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2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33400" y="1447800"/>
            <a:ext cx="5943600" cy="2362200"/>
          </a:xfrm>
          <a:prstGeom prst="wedgeRectCallout">
            <a:avLst>
              <a:gd name="adj1" fmla="val 27182"/>
              <a:gd name="adj2" fmla="val 10658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works.  But it is not an example of a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multi-command. It’s two different </a:t>
            </a:r>
            <a:r>
              <a:rPr lang="en-US" altLang="zh-TW" sz="2400" dirty="0" err="1">
                <a:solidFill>
                  <a:srgbClr val="000000"/>
                </a:solidFill>
              </a:rPr>
              <a:t>seds</a:t>
            </a:r>
            <a:r>
              <a:rPr lang="en-US" altLang="zh-TW" sz="2400" dirty="0">
                <a:solidFill>
                  <a:srgbClr val="000000"/>
                </a:solidFill>
              </a:rPr>
              <a:t> running through a UNIX pipe.</a:t>
            </a:r>
          </a:p>
          <a:p>
            <a:r>
              <a:rPr lang="en-US" altLang="zh-TW" sz="2400" dirty="0">
                <a:solidFill>
                  <a:srgbClr val="000000"/>
                </a:solidFill>
              </a:rPr>
              <a:t>Though it gets the same output as the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-multi command, in this case, yet it will not in more-complex cases.</a:t>
            </a:r>
          </a:p>
          <a:p>
            <a:endParaRPr lang="en-US" altLang="zh-TW" sz="24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4775" y="5949280"/>
            <a:ext cx="8859713" cy="21602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4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4" name="Rectangular Callout 3"/>
          <p:cNvSpPr>
            <a:spLocks noChangeArrowheads="1"/>
          </p:cNvSpPr>
          <p:nvPr/>
        </p:nvSpPr>
        <p:spPr bwMode="auto">
          <a:xfrm>
            <a:off x="381000" y="1447800"/>
            <a:ext cx="6096000" cy="2971800"/>
          </a:xfrm>
          <a:prstGeom prst="wedgeRectCallout">
            <a:avLst>
              <a:gd name="adj1" fmla="val 11407"/>
              <a:gd name="adj2" fmla="val 104380"/>
            </a:avLst>
          </a:prstGeom>
          <a:solidFill>
            <a:schemeClr val="bg1"/>
          </a:solidFill>
          <a:ln w="25400" algn="ctr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This is probably </a:t>
            </a:r>
            <a:r>
              <a:rPr lang="en-US" altLang="zh-TW" sz="2400" dirty="0" smtClean="0">
                <a:solidFill>
                  <a:srgbClr val="000000"/>
                </a:solidFill>
                <a:latin typeface="Arial" pitchFamily="34" charset="0"/>
              </a:rPr>
              <a:t>almost what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the user *</a:t>
            </a:r>
            <a:r>
              <a:rPr lang="en-US" altLang="zh-TW" sz="2400" i="1" dirty="0">
                <a:solidFill>
                  <a:srgbClr val="000000"/>
                </a:solidFill>
                <a:latin typeface="Arial" pitchFamily="34" charset="0"/>
              </a:rPr>
              <a:t>meant* </a:t>
            </a: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to do. He wanted to switch hiking and biking, but he couldn’t do it with a “;”, because the first command destroyed the word biking, and there was no way to get it back. </a:t>
            </a:r>
            <a:b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itchFamily="34" charset="0"/>
              </a:rPr>
              <a:t>He should have done both substitutions together with one pattern, as done here.</a:t>
            </a:r>
          </a:p>
          <a:p>
            <a:endParaRPr lang="en-US" altLang="zh-TW" sz="2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775" y="6669360"/>
            <a:ext cx="8859713" cy="14401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3763"/>
            <a:ext cx="9144000" cy="741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7244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5720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960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4196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 bwMode="auto">
          <a:xfrm>
            <a:off x="6477000" y="42672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59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8940"/>
            <a:ext cx="9144000" cy="741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3"/>
            <a:ext cx="9144000" cy="1020763"/>
          </a:xfrm>
          <a:solidFill>
            <a:schemeClr val="tx1"/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Common syntax problems: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l="27500" t="51295" b="43179"/>
          <a:stretch>
            <a:fillRect/>
          </a:stretch>
        </p:blipFill>
        <p:spPr bwMode="auto">
          <a:xfrm>
            <a:off x="104775" y="4114800"/>
            <a:ext cx="6629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6477000" y="3962400"/>
            <a:ext cx="2133600" cy="6096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490570" y="2492895"/>
            <a:ext cx="7620000" cy="1762947"/>
          </a:xfrm>
          <a:prstGeom prst="wedgeRectCallout">
            <a:avLst>
              <a:gd name="adj1" fmla="val -53065"/>
              <a:gd name="adj2" fmla="val 1791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</a:rPr>
              <a:t>This hangs until you hit Ctrl-C, because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is waiting for input from the keyboard.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  <a:p>
            <a:r>
              <a:rPr lang="en-US" altLang="zh-TW" sz="2400" dirty="0">
                <a:solidFill>
                  <a:srgbClr val="000000"/>
                </a:solidFill>
              </a:rPr>
              <a:t>The reason is the 2nd </a:t>
            </a:r>
            <a:r>
              <a:rPr lang="en-US" altLang="zh-TW" sz="2400" dirty="0" err="1">
                <a:solidFill>
                  <a:srgbClr val="000000"/>
                </a:solidFill>
              </a:rPr>
              <a:t>sed</a:t>
            </a:r>
            <a:r>
              <a:rPr lang="en-US" altLang="zh-TW" sz="2400" dirty="0">
                <a:solidFill>
                  <a:srgbClr val="000000"/>
                </a:solidFill>
              </a:rPr>
              <a:t> was a separate UNIX command </a:t>
            </a:r>
            <a:r>
              <a:rPr lang="en-US" altLang="zh-TW" sz="2400" dirty="0">
                <a:solidFill>
                  <a:srgbClr val="FFC000"/>
                </a:solidFill>
              </a:rPr>
              <a:t>without piped input</a:t>
            </a:r>
            <a:r>
              <a:rPr lang="en-US" altLang="zh-TW" sz="2400" dirty="0">
                <a:solidFill>
                  <a:srgbClr val="000000"/>
                </a:solidFill>
              </a:rPr>
              <a:t>. (Compare to </a:t>
            </a:r>
            <a:r>
              <a:rPr lang="en-US" altLang="zh-TW" sz="2400" dirty="0">
                <a:solidFill>
                  <a:srgbClr val="3E8BFE"/>
                </a:solidFill>
              </a:rPr>
              <a:t>this</a:t>
            </a:r>
            <a:r>
              <a:rPr lang="en-US" altLang="zh-TW" sz="2400" dirty="0">
                <a:solidFill>
                  <a:srgbClr val="000000"/>
                </a:solidFill>
              </a:rPr>
              <a:t>.)</a:t>
            </a:r>
          </a:p>
          <a:p>
            <a:endParaRPr lang="en-US" altLang="zh-TW" sz="1000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419475" y="4114800"/>
            <a:ext cx="1656581" cy="21945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5220072" y="4114800"/>
            <a:ext cx="1799803" cy="6103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E8BF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46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</a:t>
            </a:r>
            <a:r>
              <a:rPr lang="en-US" altLang="zh-TW" sz="2800" dirty="0">
                <a:solidFill>
                  <a:srgbClr val="FF0000"/>
                </a:solidFill>
              </a:rPr>
              <a:t>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solidFill>
                  <a:schemeClr val="accent2"/>
                </a:solidFill>
              </a:rPr>
              <a:t>Useful </a:t>
            </a:r>
            <a:r>
              <a:rPr lang="en-US" altLang="zh-TW" sz="6600" dirty="0" err="1">
                <a:solidFill>
                  <a:srgbClr val="333399"/>
                </a:solidFill>
                <a:latin typeface="High Tower Text" pitchFamily="18" charset="0"/>
              </a:rPr>
              <a:t>sed</a:t>
            </a:r>
            <a:r>
              <a:rPr lang="en-US" altLang="zh-TW" sz="4800" dirty="0">
                <a:solidFill>
                  <a:schemeClr val="accent2"/>
                </a:solidFill>
              </a:rPr>
              <a:t> Flags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-n → No auto-printing of the pattern space.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-e → Execute the command sequence specified in the 	argument following this flag. </a:t>
            </a: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		In most cases (</a:t>
            </a:r>
            <a:r>
              <a:rPr lang="en-US" altLang="zh-TW" sz="2800" i="1" dirty="0">
                <a:solidFill>
                  <a:schemeClr val="bg1">
                    <a:lumMod val="65000"/>
                  </a:schemeClr>
                </a:solidFill>
              </a:rPr>
              <a:t>i.e.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</a:rPr>
              <a:t>, unless you want to specify 	multiple sequences) this flag is not needed, 	because a command sequence already gets 	interpreted as such, by default.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-f</a:t>
            </a:r>
            <a:r>
              <a:rPr lang="en-US" altLang="zh-TW" sz="2800" dirty="0"/>
              <a:t>  → Obtain a command sequence from a file with the 	name specified in the argument following this flag.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r>
              <a:rPr lang="en-US" altLang="zh-TW" sz="2800" dirty="0">
                <a:solidFill>
                  <a:srgbClr val="FF0000"/>
                </a:solidFill>
              </a:rPr>
              <a:t>(By the way, another way to run </a:t>
            </a:r>
            <a:r>
              <a:rPr lang="en-US" altLang="zh-TW" sz="2800" dirty="0" err="1">
                <a:solidFill>
                  <a:srgbClr val="FF0000"/>
                </a:solidFill>
              </a:rPr>
              <a:t>sed</a:t>
            </a:r>
            <a:r>
              <a:rPr lang="en-US" altLang="zh-TW" sz="2800" dirty="0">
                <a:solidFill>
                  <a:srgbClr val="FF0000"/>
                </a:solidFill>
              </a:rPr>
              <a:t> commands 	from a file is to just make the file a </a:t>
            </a:r>
            <a:r>
              <a:rPr lang="en-US" altLang="zh-TW" sz="2800" i="1" dirty="0" err="1">
                <a:solidFill>
                  <a:srgbClr val="FF0000"/>
                </a:solidFill>
              </a:rPr>
              <a:t>sed</a:t>
            </a:r>
            <a:r>
              <a:rPr lang="en-US" altLang="zh-TW" sz="2800" i="1" dirty="0">
                <a:solidFill>
                  <a:srgbClr val="FF0000"/>
                </a:solidFill>
              </a:rPr>
              <a:t> script</a:t>
            </a:r>
            <a:r>
              <a:rPr lang="en-US" altLang="zh-TW" sz="2800" dirty="0">
                <a:solidFill>
                  <a:srgbClr val="FF0000"/>
                </a:solidFill>
              </a:rPr>
              <a:t>, as 	the next slides will demonstrate…)</a:t>
            </a:r>
          </a:p>
        </p:txBody>
      </p:sp>
    </p:spTree>
    <p:extLst>
      <p:ext uri="{BB962C8B-B14F-4D97-AF65-F5344CB8AC3E}">
        <p14:creationId xmlns:p14="http://schemas.microsoft.com/office/powerpoint/2010/main" val="16560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&lt;F</a:t>
            </a:r>
            <a:endParaRPr lang="pt-BR" altLang="zh-TW" dirty="0"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8820472" y="108244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3"/>
          <p:cNvSpPr>
            <a:spLocks noChangeArrowheads="1"/>
          </p:cNvSpPr>
          <p:nvPr/>
        </p:nvSpPr>
        <p:spPr bwMode="auto">
          <a:xfrm>
            <a:off x="5724128" y="1916832"/>
            <a:ext cx="3312368" cy="1828800"/>
          </a:xfrm>
          <a:prstGeom prst="wedgeRectCallout">
            <a:avLst>
              <a:gd name="adj1" fmla="val -86176"/>
              <a:gd name="adj2" fmla="val -823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Note: the -e was not put here, because it</a:t>
            </a:r>
            <a:br>
              <a:rPr lang="en-US" altLang="zh-TW" sz="2800" dirty="0">
                <a:solidFill>
                  <a:srgbClr val="000000"/>
                </a:solidFill>
              </a:rPr>
            </a:br>
            <a:r>
              <a:rPr lang="en-US" altLang="zh-TW" sz="2800" dirty="0">
                <a:solidFill>
                  <a:srgbClr val="000000"/>
                </a:solidFill>
              </a:rPr>
              <a:t>is the default flag, so it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27738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234576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847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pattern</a:t>
            </a:r>
            <a:r>
              <a:rPr lang="en-US" altLang="zh-TW" spc="100" dirty="0"/>
              <a:t> </a:t>
            </a:r>
            <a:r>
              <a:rPr lang="en-US" altLang="zh-TW" dirty="0"/>
              <a:t>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</a:t>
            </a:r>
            <a:r>
              <a:rPr lang="en-US" altLang="zh-TW" dirty="0" smtClean="0"/>
              <a:t>matched</a:t>
            </a:r>
            <a:endParaRPr lang="en-US" altLang="zh-TW" dirty="0"/>
          </a:p>
          <a:p>
            <a:pPr lvl="1"/>
            <a:r>
              <a:rPr lang="en-US" altLang="zh-TW" dirty="0"/>
              <a:t>The exact details of the action</a:t>
            </a:r>
          </a:p>
          <a:p>
            <a:pPr lvl="1"/>
            <a:r>
              <a:rPr lang="en-US" altLang="zh-TW" dirty="0"/>
              <a:t>Some flags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 dirty="0" err="1">
                <a:solidFill>
                  <a:srgbClr val="0033CC"/>
                </a:solidFill>
                <a:latin typeface="Courier New" pitchFamily="49" charset="0"/>
              </a:rPr>
              <a:t>sed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 '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s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ruining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running</a:t>
            </a:r>
            <a:r>
              <a:rPr lang="en-US" altLang="zh-TW" sz="2800" dirty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altLang="zh-TW" sz="2800" dirty="0">
                <a:solidFill>
                  <a:srgbClr val="008000"/>
                </a:solidFill>
                <a:latin typeface="Courier New" pitchFamily="49" charset="0"/>
              </a:rPr>
              <a:t>g</a:t>
            </a:r>
            <a:r>
              <a:rPr lang="en-US" altLang="zh-TW" sz="2800" dirty="0">
                <a:solidFill>
                  <a:srgbClr val="0033CC"/>
                </a:solidFill>
                <a:latin typeface="Courier New" pitchFamily="49" charset="0"/>
              </a:rPr>
              <a:t>'</a:t>
            </a:r>
            <a:endParaRPr lang="en-US" altLang="zh-TW" sz="2800" b="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371600" y="2438400"/>
            <a:ext cx="4495800" cy="2590800"/>
          </a:xfrm>
          <a:prstGeom prst="wedgeRoundRectCallout">
            <a:avLst>
              <a:gd name="adj1" fmla="val -20673"/>
              <a:gd name="adj2" fmla="val 4975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TW" sz="3600" kern="0" dirty="0" err="1">
                <a:solidFill>
                  <a:srgbClr val="0033CC"/>
                </a:solidFill>
                <a:latin typeface="Arial" charset="0"/>
                <a:ea typeface="新細明體" charset="-120"/>
              </a:rPr>
              <a:t>sed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is using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these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</a:t>
            </a:r>
            <a:r>
              <a:rPr lang="en-US" altLang="zh-TW" sz="3600" kern="0" dirty="0">
                <a:solidFill>
                  <a:srgbClr val="FF0000"/>
                </a:solidFill>
                <a:latin typeface="Arial" charset="0"/>
                <a:ea typeface="新細明體" charset="-120"/>
              </a:rPr>
              <a:t>three “/” symbols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 to separate </a:t>
            </a:r>
            <a:r>
              <a:rPr lang="en-US" altLang="zh-TW" sz="3600" kern="0" dirty="0">
                <a:solidFill>
                  <a:srgbClr val="008000"/>
                </a:solidFill>
                <a:latin typeface="Arial" charset="0"/>
                <a:ea typeface="新細明體" charset="-120"/>
              </a:rPr>
              <a:t>these four areas</a:t>
            </a:r>
            <a:r>
              <a:rPr lang="en-US" altLang="zh-TW" sz="3600" kern="0" dirty="0">
                <a:solidFill>
                  <a:srgbClr val="0033CC"/>
                </a:solidFill>
                <a:latin typeface="Arial" charset="0"/>
                <a:ea typeface="新細明體" charset="-120"/>
              </a:rPr>
              <a:t>. </a:t>
            </a:r>
          </a:p>
        </p:txBody>
      </p:sp>
      <p:cxnSp>
        <p:nvCxnSpPr>
          <p:cNvPr id="10246" name="Straight Arrow Connector 17"/>
          <p:cNvCxnSpPr>
            <a:cxnSpLocks noChangeShapeType="1"/>
          </p:cNvCxnSpPr>
          <p:nvPr/>
        </p:nvCxnSpPr>
        <p:spPr bwMode="auto">
          <a:xfrm flipH="1">
            <a:off x="3276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7" name="Straight Arrow Connector 18"/>
          <p:cNvCxnSpPr>
            <a:cxnSpLocks noChangeShapeType="1"/>
          </p:cNvCxnSpPr>
          <p:nvPr/>
        </p:nvCxnSpPr>
        <p:spPr bwMode="auto">
          <a:xfrm>
            <a:off x="4038600" y="4724400"/>
            <a:ext cx="762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8" name="Straight Arrow Connector 19"/>
          <p:cNvCxnSpPr>
            <a:cxnSpLocks noChangeShapeType="1"/>
          </p:cNvCxnSpPr>
          <p:nvPr/>
        </p:nvCxnSpPr>
        <p:spPr bwMode="auto">
          <a:xfrm>
            <a:off x="4038600" y="4724400"/>
            <a:ext cx="19050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  <p:cxnSp>
        <p:nvCxnSpPr>
          <p:cNvPr id="10249" name="Straight Arrow Connector 38"/>
          <p:cNvCxnSpPr>
            <a:cxnSpLocks noChangeShapeType="1"/>
          </p:cNvCxnSpPr>
          <p:nvPr/>
        </p:nvCxnSpPr>
        <p:spPr bwMode="auto">
          <a:xfrm flipH="1">
            <a:off x="2286000" y="4724400"/>
            <a:ext cx="1752600" cy="152400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10179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0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  <a:endParaRPr lang="en-US" altLang="zh-TW" dirty="0" smtClean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283968" y="281064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396276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309867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3816424" cy="115212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8"/>
            <a:ext cx="5328592" cy="504056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4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211960" y="40050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076056" y="48268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62000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179512" y="1556792"/>
            <a:ext cx="4032448" cy="2232248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58414" y="1916832"/>
            <a:ext cx="4046034" cy="10801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3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smtClean="0">
                <a:latin typeface="Lucida Console" panose="020B0609040504020204" pitchFamily="49" charset="0"/>
              </a:rPr>
              <a:t>F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2987824" y="5157192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3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62000" y="630932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179512" y="1556792"/>
            <a:ext cx="4032448" cy="3456384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dirty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1880" y="980727"/>
            <a:ext cx="5630210" cy="700411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58414" y="1916832"/>
            <a:ext cx="4046034" cy="288032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b="0" smtClean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817042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</a:rPr>
              <a:t>There are different ways to run </a:t>
            </a:r>
            <a:r>
              <a:rPr lang="en-US" altLang="zh-TW" dirty="0" err="1">
                <a:solidFill>
                  <a:schemeClr val="accent2"/>
                </a:solidFill>
              </a:rPr>
              <a:t>sed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760640"/>
          </a:xfrm>
        </p:spPr>
        <p:txBody>
          <a:bodyPr/>
          <a:lstStyle/>
          <a:p>
            <a:pPr marL="0" indent="0">
              <a:buNone/>
            </a:pPr>
            <a:r>
              <a:rPr lang="pt-BR" altLang="zh-TW" dirty="0">
                <a:latin typeface="Lucida Console" panose="020B0609040504020204" pitchFamily="49" charset="0"/>
              </a:rPr>
              <a:t>% </a:t>
            </a:r>
            <a:r>
              <a:rPr lang="pt-BR" altLang="zh-TW" dirty="0" smtClean="0">
                <a:latin typeface="Lucida Console" panose="020B0609040504020204" pitchFamily="49" charset="0"/>
              </a:rPr>
              <a:t>echo ABC&gt;F; 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sed </a:t>
            </a:r>
            <a:r>
              <a:rPr lang="pt-BR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's/A/a/;s/B/b</a:t>
            </a:r>
            <a:r>
              <a:rPr lang="pt-BR" altLang="zh-TW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/'</a:t>
            </a:r>
            <a:r>
              <a:rPr lang="pt-BR" altLang="zh-TW" dirty="0" smtClean="0">
                <a:latin typeface="Lucida Console" panose="020B0609040504020204" pitchFamily="49" charset="0"/>
              </a:rPr>
              <a:t>&lt;</a:t>
            </a:r>
            <a:r>
              <a:rPr lang="pt-BR" altLang="zh-TW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-f Way1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</a:rPr>
              <a:t>sed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B050"/>
                </a:solidFill>
                <a:latin typeface="Lucida Console" panose="020B0609040504020204" pitchFamily="49" charset="0"/>
              </a:rPr>
              <a:t>-f Way2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 </a:t>
            </a:r>
            <a:r>
              <a:rPr lang="en-US" altLang="zh-TW" dirty="0">
                <a:solidFill>
                  <a:srgbClr val="FFC000"/>
                </a:solidFill>
                <a:latin typeface="Lucida Console" panose="020B0609040504020204" pitchFamily="49" charset="0"/>
              </a:rPr>
              <a:t>./Way3</a:t>
            </a:r>
            <a:r>
              <a:rPr lang="en-US" altLang="zh-TW" dirty="0">
                <a:latin typeface="Lucida Console" panose="020B0609040504020204" pitchFamily="49" charset="0"/>
              </a:rPr>
              <a:t> &lt;F</a:t>
            </a:r>
          </a:p>
          <a:p>
            <a:pPr marL="0" indent="0"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abC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%</a:t>
            </a:r>
          </a:p>
          <a:p>
            <a:pPr marL="0" indent="0">
              <a:buNone/>
            </a:pP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99992" y="1872208"/>
            <a:ext cx="4448672" cy="479715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Way1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70C0"/>
                </a:solidFill>
                <a:latin typeface="Lucida Console" panose="020B0609040504020204" pitchFamily="49" charset="0"/>
              </a:rPr>
              <a:t>/;s/B/b</a:t>
            </a:r>
            <a:r>
              <a:rPr lang="en-US" altLang="zh-TW" b="0" kern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 </a:t>
            </a: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Way2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s/A/a</a:t>
            </a:r>
            <a:r>
              <a:rPr lang="en-US" altLang="zh-TW" b="0" kern="0" dirty="0">
                <a:solidFill>
                  <a:srgbClr val="00B050"/>
                </a:solidFill>
                <a:latin typeface="Lucida Console" panose="020B0609040504020204" pitchFamily="49" charset="0"/>
              </a:rPr>
              <a:t>/</a:t>
            </a:r>
          </a:p>
          <a:p>
            <a:pPr marL="0" indent="0">
              <a:buFontTx/>
              <a:buNone/>
            </a:pPr>
            <a:r>
              <a:rPr lang="en-US" altLang="zh-TW" b="0" kern="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s/B/b/</a:t>
            </a:r>
            <a:endParaRPr lang="en-US" altLang="zh-TW" b="0" kern="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000000"/>
                </a:solidFill>
                <a:latin typeface="Lucida Console" panose="020B0609040504020204" pitchFamily="49" charset="0"/>
              </a:rPr>
              <a:t>% cat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Way3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#!/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usr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/bin/</a:t>
            </a:r>
            <a:r>
              <a:rPr lang="en-US" altLang="zh-TW" b="0" kern="0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sed</a:t>
            </a: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-f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  <a:p>
            <a:pPr marL="0" indent="0">
              <a:buFontTx/>
              <a:buNone/>
            </a:pPr>
            <a:r>
              <a:rPr lang="en-US" altLang="zh-TW" b="0" kern="0" dirty="0">
                <a:solidFill>
                  <a:srgbClr val="FFC000"/>
                </a:solidFill>
                <a:latin typeface="Lucida Console" panose="020B0609040504020204" pitchFamily="49" charset="0"/>
              </a:rPr>
              <a:t>s/A/a/;s/B/b</a:t>
            </a:r>
            <a:r>
              <a:rPr lang="en-US" altLang="zh-TW" b="0" kern="0" dirty="0" smtClean="0">
                <a:solidFill>
                  <a:srgbClr val="FFC000"/>
                </a:solidFill>
                <a:latin typeface="Lucida Console" panose="020B0609040504020204" pitchFamily="49" charset="0"/>
              </a:rPr>
              <a:t>/</a:t>
            </a:r>
            <a:endParaRPr lang="en-US" altLang="zh-TW" b="0" kern="0" dirty="0">
              <a:solidFill>
                <a:srgbClr val="FFC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28600" y="18288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629400" y="13716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3375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762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1133475" y="3009900"/>
            <a:ext cx="8001000" cy="1600200"/>
          </a:xfrm>
          <a:prstGeom prst="wedgeRectCallout">
            <a:avLst>
              <a:gd name="adj1" fmla="val -53149"/>
              <a:gd name="adj2" fmla="val -10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This example is intentionally messy.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But you should be able to understand it.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is the resulting output?</a:t>
            </a:r>
          </a:p>
        </p:txBody>
      </p:sp>
    </p:spTree>
    <p:extLst>
      <p:ext uri="{BB962C8B-B14F-4D97-AF65-F5344CB8AC3E}">
        <p14:creationId xmlns:p14="http://schemas.microsoft.com/office/powerpoint/2010/main" val="40559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sz="7400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r>
              <a:rPr lang="en-US" altLang="zh-TW" dirty="0">
                <a:solidFill>
                  <a:srgbClr val="0033CC"/>
                </a:solidFill>
              </a:rPr>
              <a:t>  </a:t>
            </a:r>
            <a:r>
              <a:rPr lang="en-US" altLang="zh-TW" sz="5400" dirty="0">
                <a:solidFill>
                  <a:srgbClr val="0033CC"/>
                </a:solidFill>
              </a:rPr>
              <a:t>basics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678363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altLang="zh-TW" dirty="0" err="1"/>
              <a:t>Sed</a:t>
            </a:r>
            <a:r>
              <a:rPr lang="en-US" altLang="zh-TW" dirty="0"/>
              <a:t> uses regular expressions, just like </a:t>
            </a:r>
            <a:r>
              <a:rPr lang="en-US" altLang="zh-TW" dirty="0" smtClean="0"/>
              <a:t>grep.</a:t>
            </a:r>
            <a:endParaRPr lang="en-US" altLang="zh-TW" dirty="0"/>
          </a:p>
          <a:p>
            <a:pPr>
              <a:spcAft>
                <a:spcPts val="2400"/>
              </a:spcAft>
            </a:pPr>
            <a:r>
              <a:rPr lang="en-US" altLang="zh-TW" dirty="0"/>
              <a:t>Each line of the input file is processed individually by your </a:t>
            </a:r>
            <a:r>
              <a:rPr lang="en-US" altLang="zh-TW" dirty="0" err="1"/>
              <a:t>sed</a:t>
            </a:r>
            <a:r>
              <a:rPr lang="en-US" altLang="zh-TW" dirty="0"/>
              <a:t> </a:t>
            </a:r>
            <a:r>
              <a:rPr lang="en-US" altLang="zh-TW" dirty="0" smtClean="0"/>
              <a:t>command.</a:t>
            </a:r>
            <a:endParaRPr lang="en-US" altLang="zh-TW" dirty="0"/>
          </a:p>
          <a:p>
            <a:r>
              <a:rPr lang="en-US" altLang="zh-TW" dirty="0"/>
              <a:t>You specify: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pattern</a:t>
            </a:r>
            <a:r>
              <a:rPr lang="en-US" altLang="zh-TW" dirty="0"/>
              <a:t> that you are looking for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spc="-100" dirty="0"/>
              <a:t>type of action</a:t>
            </a:r>
            <a:r>
              <a:rPr lang="en-US" altLang="zh-TW" spc="-100" dirty="0"/>
              <a:t> </a:t>
            </a:r>
            <a:r>
              <a:rPr lang="en-US" altLang="zh-TW" dirty="0"/>
              <a:t>to perform when matched</a:t>
            </a:r>
          </a:p>
          <a:p>
            <a:pPr lvl="1"/>
            <a:r>
              <a:rPr lang="en-US" altLang="zh-TW" dirty="0"/>
              <a:t>The exact </a:t>
            </a:r>
            <a:r>
              <a:rPr lang="en-US" altLang="zh-TW" b="1" spc="-100" dirty="0"/>
              <a:t>details of the action</a:t>
            </a:r>
          </a:p>
          <a:p>
            <a:pPr lvl="1"/>
            <a:r>
              <a:rPr lang="en-US" altLang="zh-TW" dirty="0"/>
              <a:t>Some </a:t>
            </a:r>
            <a:r>
              <a:rPr lang="en-US" altLang="zh-TW" b="1" spc="-100" dirty="0"/>
              <a:t>flags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457200" y="6119813"/>
            <a:ext cx="844391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</a:pPr>
            <a:r>
              <a:rPr lang="en-US" altLang="zh-TW" sz="2800">
                <a:solidFill>
                  <a:srgbClr val="0033CC"/>
                </a:solidFill>
                <a:latin typeface="Courier New" pitchFamily="49" charset="0"/>
              </a:rPr>
              <a:t>sed 's/ruining/running/g'</a:t>
            </a:r>
            <a:endParaRPr lang="en-US" altLang="zh-TW" sz="2800" b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32766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953000" y="274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311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spcBef>
                <a:spcPts val="0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58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4191000" y="4648200"/>
            <a:ext cx="4343400" cy="533400"/>
          </a:xfrm>
          <a:prstGeom prst="wedgeRectCallout">
            <a:avLst>
              <a:gd name="adj1" fmla="val -108013"/>
              <a:gd name="adj2" fmla="val -49823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endParaRPr lang="en-US" altLang="zh-TW" sz="3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3800475" y="4610100"/>
            <a:ext cx="5038725" cy="571500"/>
          </a:xfrm>
          <a:prstGeom prst="wedgeRectCallout">
            <a:avLst>
              <a:gd name="adj1" fmla="val -91145"/>
              <a:gd name="adj2" fmla="val -21091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Is the output the same?</a:t>
            </a:r>
          </a:p>
        </p:txBody>
      </p:sp>
      <p:sp>
        <p:nvSpPr>
          <p:cNvPr id="2" name="Right Triangle 1"/>
          <p:cNvSpPr/>
          <p:nvPr/>
        </p:nvSpPr>
        <p:spPr bwMode="auto">
          <a:xfrm rot="537537">
            <a:off x="4419012" y="4286296"/>
            <a:ext cx="1821671" cy="270131"/>
          </a:xfrm>
          <a:prstGeom prst="rt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2590800" y="5562600"/>
            <a:ext cx="5029200" cy="1005840"/>
          </a:xfrm>
          <a:prstGeom prst="wedgeRectCallout">
            <a:avLst>
              <a:gd name="adj1" fmla="val -90933"/>
              <a:gd name="adj2" fmla="val -2574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How has </a:t>
            </a:r>
            <a:r>
              <a:rPr lang="en-US" altLang="zh-TW" sz="3200" dirty="0" err="1">
                <a:solidFill>
                  <a:srgbClr val="000000"/>
                </a:solidFill>
                <a:latin typeface="Arial"/>
                <a:cs typeface="+mn-cs"/>
              </a:rPr>
              <a:t>sed</a:t>
            </a: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 interpreted the “#” symbol?</a:t>
            </a:r>
          </a:p>
        </p:txBody>
      </p:sp>
    </p:spTree>
    <p:extLst>
      <p:ext uri="{BB962C8B-B14F-4D97-AF65-F5344CB8AC3E}">
        <p14:creationId xmlns:p14="http://schemas.microsoft.com/office/powerpoint/2010/main" val="19616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7" grpId="0" animBg="1"/>
      <p:bldP spid="7" grpId="1" animBg="1"/>
      <p:bldP spid="2" grpId="0" animBg="1"/>
      <p:bldP spid="2" grpId="1" animBg="1"/>
      <p:bldP spid="9" grpId="0" animBg="1"/>
      <p:bldP spid="9" grpId="1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4648200"/>
            <a:ext cx="8686800" cy="1524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267200" y="41696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7123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6096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0" y="5160264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3352800" y="5699760"/>
            <a:ext cx="5029200" cy="1005840"/>
          </a:xfrm>
          <a:prstGeom prst="wedgeRectCallout">
            <a:avLst>
              <a:gd name="adj1" fmla="val -105138"/>
              <a:gd name="adj2" fmla="val -13685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260021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0" y="5660136"/>
            <a:ext cx="8686800" cy="145694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solidFill>
                <a:srgbClr val="000000"/>
              </a:solidFill>
              <a:latin typeface="Arial" charset="0"/>
              <a:ea typeface="新細明體" charset="-120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543800" y="5138928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ular Callout 10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3038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762000"/>
            <a:ext cx="8686800" cy="59896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echo \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\!'/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f\ns/s/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 | \</a:t>
            </a: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tee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                  </a:t>
            </a:r>
            <a:r>
              <a:rPr lang="en-US" sz="16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's/s/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/'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0" y="272796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416052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defRPr/>
            </a:pPr>
            <a:r>
              <a:rPr lang="en-US" sz="2800" b="0" dirty="0">
                <a:solidFill>
                  <a:srgbClr val="FFFFFF">
                    <a:lumMod val="50000"/>
                  </a:srgbClr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>
                  <a:lumMod val="50000"/>
                </a:srgbClr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./</a:t>
            </a:r>
            <a:r>
              <a:rPr lang="en-US" sz="3200" b="0" dirty="0" err="1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>
                    <a:lumMod val="50000"/>
                  </a:srgbClr>
                </a:solidFill>
                <a:latin typeface="High Tower Text" pitchFamily="18" charset="0"/>
                <a:ea typeface="新細明體" charset="-120"/>
                <a:cs typeface="+mn-cs"/>
              </a:rPr>
              <a:t>: Permission denied</a:t>
            </a: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0" y="5120640"/>
            <a:ext cx="8686800" cy="199644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/>
          <a:lstStyle/>
          <a:p>
            <a:pPr>
              <a:spcBef>
                <a:spcPts val="72"/>
              </a:spcBef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chmod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u+x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; cat 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| ./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32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</a:t>
            </a:r>
            <a:r>
              <a:rPr lang="en-US" sz="2800" b="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r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/bin/</a:t>
            </a:r>
            <a:r>
              <a:rPr lang="en-US" sz="32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/s/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32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/ </a:t>
            </a:r>
          </a:p>
          <a:p>
            <a:pPr>
              <a:lnSpc>
                <a:spcPct val="96000"/>
              </a:lnSpc>
              <a:defRPr/>
            </a:pP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85800" y="6553200"/>
            <a:ext cx="0" cy="4023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ular Callout 9"/>
          <p:cNvSpPr>
            <a:spLocks noChangeArrowheads="1"/>
          </p:cNvSpPr>
          <p:nvPr/>
        </p:nvSpPr>
        <p:spPr bwMode="auto">
          <a:xfrm>
            <a:off x="3810000" y="5943600"/>
            <a:ext cx="5029200" cy="914400"/>
          </a:xfrm>
          <a:prstGeom prst="wedgeRectCallout">
            <a:avLst>
              <a:gd name="adj1" fmla="val -117070"/>
              <a:gd name="adj2" fmla="val -649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Arial"/>
                <a:cs typeface="+mn-cs"/>
              </a:rPr>
              <a:t>What do you think will be the output now?</a:t>
            </a:r>
          </a:p>
        </p:txBody>
      </p:sp>
    </p:spTree>
    <p:extLst>
      <p:ext uri="{BB962C8B-B14F-4D97-AF65-F5344CB8AC3E}">
        <p14:creationId xmlns:p14="http://schemas.microsoft.com/office/powerpoint/2010/main" val="41481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“I did what you said! Why doesn’t my 	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r>
              <a:rPr lang="en-US" altLang="zh-TW" sz="2800" dirty="0"/>
              <a:t/>
            </a:r>
            <a:br>
              <a:rPr lang="en-US" altLang="zh-TW" sz="2800" dirty="0"/>
            </a:br>
            <a:r>
              <a:rPr lang="en-US" altLang="zh-TW" sz="3600" dirty="0">
                <a:solidFill>
                  <a:srgbClr val="FF0000"/>
                </a:solidFill>
              </a:rPr>
              <a:t>A: Because you forgot to say “-f” on line 1.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e expression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, char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unknown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command: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'.'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209800" y="2895600"/>
            <a:ext cx="4267200" cy="2438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9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943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C1C1"/>
                </a:solidFill>
              </a:rPr>
              <a:t>Q: “But what about me? I included the -f. 	So why doesn’t my script work?”</a:t>
            </a:r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eaLnBrk="1" hangingPunct="1"/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3600" dirty="0"/>
          </a:p>
          <a:p>
            <a:pPr marL="0" indent="0" eaLnBrk="1" hangingPunct="1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TW" sz="3600" dirty="0">
                <a:solidFill>
                  <a:srgbClr val="FF0000"/>
                </a:solidFill>
              </a:rPr>
              <a:t>A: Because the “f” must always go at the end of line 1. If you want to use the n flag also, then you must use: “-</a:t>
            </a:r>
            <a:r>
              <a:rPr lang="en-US" altLang="zh-TW" sz="3600" dirty="0" err="1">
                <a:solidFill>
                  <a:srgbClr val="FF0000"/>
                </a:solidFill>
              </a:rPr>
              <a:t>nf</a:t>
            </a:r>
            <a:r>
              <a:rPr lang="en-US" altLang="zh-TW" sz="3600" dirty="0">
                <a:solidFill>
                  <a:srgbClr val="FF0000"/>
                </a:solidFill>
              </a:rPr>
              <a:t>” not “-</a:t>
            </a:r>
            <a:r>
              <a:rPr lang="en-US" altLang="zh-TW" sz="3600" dirty="0" err="1">
                <a:solidFill>
                  <a:srgbClr val="FF0000"/>
                </a:solidFill>
              </a:rPr>
              <a:t>fn</a:t>
            </a:r>
            <a:r>
              <a:rPr lang="en-US" altLang="zh-TW" sz="3600" dirty="0">
                <a:solidFill>
                  <a:srgbClr val="FF0000"/>
                </a:solidFill>
              </a:rPr>
              <a:t>”.</a:t>
            </a:r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33CC"/>
                </a:solidFill>
              </a:rPr>
              <a:t>Running </a:t>
            </a:r>
            <a:r>
              <a:rPr lang="en-US" altLang="zh-TW" sz="6600" b="1" dirty="0" err="1">
                <a:solidFill>
                  <a:srgbClr val="0033CC"/>
                </a:solidFill>
                <a:latin typeface="High Tower Text" pitchFamily="18" charset="0"/>
              </a:rPr>
              <a:t>sed</a:t>
            </a:r>
            <a:endParaRPr lang="en-US" altLang="zh-TW" b="1" dirty="0">
              <a:solidFill>
                <a:srgbClr val="0033CC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0" y="2133600"/>
            <a:ext cx="9144000" cy="271303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cat 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sedfile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#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!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usr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bin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-</a:t>
            </a:r>
            <a:r>
              <a:rPr lang="en-US" sz="2800" b="0" dirty="0" err="1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fn</a:t>
            </a:r>
            <a:endParaRPr lang="en-US" sz="2800" b="0" dirty="0">
              <a:solidFill>
                <a:srgbClr val="FFFFFF"/>
              </a:solidFill>
              <a:latin typeface="High Tower Text" pitchFamily="18" charset="0"/>
              <a:ea typeface="新細明體" charset="-120"/>
              <a:cs typeface="+mn-cs"/>
            </a:endParaRPr>
          </a:p>
          <a:p>
            <a:pPr>
              <a:defRPr/>
            </a:pP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s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@</a:t>
            </a:r>
            <a:r>
              <a:rPr lang="en-US" sz="28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p</a:t>
            </a:r>
            <a:r>
              <a:rPr lang="en-US" sz="2800" b="0" dirty="0">
                <a:solidFill>
                  <a:srgbClr val="FFFFFF"/>
                </a:solidFill>
                <a:latin typeface="High Tower Text" pitchFamily="18" charset="0"/>
                <a:ea typeface="新細明體" charset="-120"/>
                <a:cs typeface="+mn-cs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 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cat 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 | .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sedfile</a:t>
            </a:r>
            <a:endParaRPr lang="en-US" sz="2400" b="0" dirty="0">
              <a:solidFill>
                <a:srgbClr val="FFFFFF"/>
              </a:solidFill>
              <a:latin typeface="High Tower Text" panose="02040502050506030303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usr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bin</a:t>
            </a: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/</a:t>
            </a:r>
            <a:r>
              <a:rPr lang="en-US" sz="2800" b="0" dirty="0" err="1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sed</a:t>
            </a:r>
            <a:r>
              <a:rPr lang="en-US" sz="2800" b="0" dirty="0">
                <a:solidFill>
                  <a:srgbClr val="FFFFFF"/>
                </a:solidFill>
                <a:latin typeface="High Tower Text" panose="02040502050506030303" pitchFamily="18" charset="0"/>
                <a:ea typeface="新細明體" charset="-120"/>
                <a:cs typeface="Times New Roman" panose="02020603050405020304" pitchFamily="18" charset="0"/>
              </a:rPr>
              <a:t>: couldn't open file n: No such file or directory</a:t>
            </a:r>
            <a:endParaRPr lang="en-US" sz="24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0" dirty="0">
                <a:solidFill>
                  <a:srgbClr val="FFFFFF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%</a:t>
            </a:r>
            <a:endParaRPr lang="en-US" sz="3200" b="0" dirty="0">
              <a:solidFill>
                <a:srgbClr val="FFFFFF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85800" y="3048000"/>
            <a:ext cx="1600200" cy="2819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960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33502</TotalTime>
  <Words>8272</Words>
  <Application>Microsoft Office PowerPoint</Application>
  <PresentationFormat>如螢幕大小 (4:3)</PresentationFormat>
  <Paragraphs>2078</Paragraphs>
  <Slides>188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20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188</vt:i4>
      </vt:variant>
    </vt:vector>
  </HeadingPairs>
  <TitlesOfParts>
    <vt:vector size="211" baseType="lpstr">
      <vt:lpstr>Aharoni</vt:lpstr>
      <vt:lpstr>Andale Mono</vt:lpstr>
      <vt:lpstr>Arial Unicode MS</vt:lpstr>
      <vt:lpstr>Courier</vt:lpstr>
      <vt:lpstr>Monotype Sorts</vt:lpstr>
      <vt:lpstr>ＭＳ Ｐゴシック</vt:lpstr>
      <vt:lpstr>ＭＳ Ｐゴシック</vt:lpstr>
      <vt:lpstr>新細明體</vt:lpstr>
      <vt:lpstr>Agency FB</vt:lpstr>
      <vt:lpstr>Arial</vt:lpstr>
      <vt:lpstr>Arial Narrow</vt:lpstr>
      <vt:lpstr>Book Antiqua</vt:lpstr>
      <vt:lpstr>Cambria Math</vt:lpstr>
      <vt:lpstr>Courier New</vt:lpstr>
      <vt:lpstr>High Tower Text</vt:lpstr>
      <vt:lpstr>Lucida Console</vt:lpstr>
      <vt:lpstr>Symbol</vt:lpstr>
      <vt:lpstr>Times New Roman</vt:lpstr>
      <vt:lpstr>Trebuchet MS</vt:lpstr>
      <vt:lpstr>Wingdings</vt:lpstr>
      <vt:lpstr>Default Design</vt:lpstr>
      <vt:lpstr>1_Default Design</vt:lpstr>
      <vt:lpstr>CISC1480</vt:lpstr>
      <vt:lpstr>PowerPoint 簡報</vt:lpstr>
      <vt:lpstr>sed = Stream Editor</vt:lpstr>
      <vt:lpstr>A sed example</vt:lpstr>
      <vt:lpstr>PowerPoint 簡報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sed  basics</vt:lpstr>
      <vt:lpstr>Changing the s command separator</vt:lpstr>
      <vt:lpstr>Changing the s command separator</vt:lpstr>
      <vt:lpstr>sed  basics</vt:lpstr>
      <vt:lpstr>PowerPoint 簡報</vt:lpstr>
      <vt:lpstr>PowerPoint 簡報</vt:lpstr>
      <vt:lpstr>PowerPoint 簡報</vt:lpstr>
      <vt:lpstr>PowerPoint 簡報</vt:lpstr>
      <vt:lpstr>sed  basics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three common substitute flags </vt:lpstr>
      <vt:lpstr>The -n and /p sed flags</vt:lpstr>
      <vt:lpstr>The &amp; symbol</vt:lpstr>
      <vt:lpstr>The &amp; symbol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pattern match and replace</vt:lpstr>
      <vt:lpstr>The &amp; symbol</vt:lpstr>
      <vt:lpstr>The \(..\) and \1, \2 symbols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More Regular Expression Syntax</vt:lpstr>
      <vt:lpstr>Backreferencing example 3 letter palindromes</vt:lpstr>
      <vt:lpstr>Backreferencing example 4 letter palindromes</vt:lpstr>
      <vt:lpstr>Backreferencing example 3-6 letter palindromes</vt:lpstr>
      <vt:lpstr>The \(..\) and \1, \2 symbols</vt:lpstr>
      <vt:lpstr>So how would you get sed to…?</vt:lpstr>
      <vt:lpstr>So how would you get sed to…?</vt:lpstr>
      <vt:lpstr>So how would you get sed to…?</vt:lpstr>
      <vt:lpstr>OR…</vt:lpstr>
      <vt:lpstr>Putting the matching part back</vt:lpstr>
      <vt:lpstr>Using different separators</vt:lpstr>
      <vt:lpstr>Nested groups</vt:lpstr>
      <vt:lpstr>Nested groups</vt:lpstr>
      <vt:lpstr>Nested groups</vt:lpstr>
      <vt:lpstr>Running multiple sed commands using the semicolon: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Common syntax problems:</vt:lpstr>
      <vt:lpstr>Useful sed Flags</vt:lpstr>
      <vt:lpstr>Useful sed Flags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There are different ways to run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Running sed</vt:lpstr>
      <vt:lpstr>And now, sed commands</vt:lpstr>
      <vt:lpstr>The concept of sed commands</vt:lpstr>
      <vt:lpstr>The concept of sed commands</vt:lpstr>
      <vt:lpstr>The concept of sed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Categorizing commands</vt:lpstr>
      <vt:lpstr>First, these:</vt:lpstr>
      <vt:lpstr>Second, these:</vt:lpstr>
      <vt:lpstr>Third, these:</vt:lpstr>
      <vt:lpstr>Fourth, these:</vt:lpstr>
      <vt:lpstr>Fifth, these:</vt:lpstr>
      <vt:lpstr>Fifth, these:</vt:lpstr>
      <vt:lpstr>Sixth, these:</vt:lpstr>
      <vt:lpstr>Seventh, these:</vt:lpstr>
      <vt:lpstr>How Sed Works</vt:lpstr>
      <vt:lpstr>How Sed Works</vt:lpstr>
      <vt:lpstr>Printing straight to STDOUT</vt:lpstr>
      <vt:lpstr>Printing straight to STDOUT</vt:lpstr>
      <vt:lpstr>Printing straight to STDOUT</vt:lpstr>
      <vt:lpstr>How Sed Works</vt:lpstr>
      <vt:lpstr>Printing straight to STDOUT</vt:lpstr>
      <vt:lpstr>How Sed Works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Printing straight to STDOUT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What if you wanted to print the 1st output twice, and 2nd output once?</vt:lpstr>
      <vt:lpstr>PowerPoint 簡報</vt:lpstr>
      <vt:lpstr>Categorizing commands</vt:lpstr>
      <vt:lpstr>So, first these:</vt:lpstr>
      <vt:lpstr>Command separators</vt:lpstr>
      <vt:lpstr>Command separators</vt:lpstr>
      <vt:lpstr>So, second these:</vt:lpstr>
      <vt:lpstr>Commands that write to stdout</vt:lpstr>
      <vt:lpstr>Commands that write to stdout</vt:lpstr>
      <vt:lpstr>How sed Works</vt:lpstr>
      <vt:lpstr>The p</vt:lpstr>
      <vt:lpstr>Commands that write to stdout</vt:lpstr>
      <vt:lpstr>Commands that write to stdout</vt:lpstr>
      <vt:lpstr>Commands that write to stdout</vt:lpstr>
      <vt:lpstr>How sed Works</vt:lpstr>
      <vt:lpstr>The =</vt:lpstr>
      <vt:lpstr>Commands that write to stdout</vt:lpstr>
      <vt:lpstr>So, third these:</vt:lpstr>
      <vt:lpstr>Update the pattern space</vt:lpstr>
      <vt:lpstr>Update the pattern space</vt:lpstr>
      <vt:lpstr>Update the pattern space</vt:lpstr>
      <vt:lpstr>Update the pattern space</vt:lpstr>
      <vt:lpstr>The y</vt:lpstr>
      <vt:lpstr>The y</vt:lpstr>
      <vt:lpstr>The y</vt:lpstr>
      <vt:lpstr>The y</vt:lpstr>
      <vt:lpstr>The y</vt:lpstr>
      <vt:lpstr>The y</vt:lpstr>
      <vt:lpstr>The y </vt:lpstr>
      <vt:lpstr>Update the pattern space</vt:lpstr>
      <vt:lpstr>Midterm Overview</vt:lpstr>
      <vt:lpstr>Let’s summarize what we  have learned  (Many of the commands we’ve learned have a lot of flags. But, to make your studying easier, only the flags indicated in the following slides will be covered on the midterm.)</vt:lpstr>
      <vt:lpstr>Viewing Files</vt:lpstr>
      <vt:lpstr>Managing Files and Directories</vt:lpstr>
      <vt:lpstr>File Analysis Commands</vt:lpstr>
      <vt:lpstr>Other Basic Commands</vt:lpstr>
      <vt:lpstr>More Advanced Commands</vt:lpstr>
      <vt:lpstr>Regarding C-shell commands</vt:lpstr>
      <vt:lpstr>Summary of C-Shell Variables</vt:lpstr>
      <vt:lpstr>By now, you know all of these shell symbols</vt:lpstr>
      <vt:lpstr>Also, know the difference between: wildcard patterns, regular expression patterns, and simple lists:</vt:lpstr>
      <vt:lpstr>Also, know the difference between: wildcard patterns, regular expression patterns, and simple lists:</vt:lpstr>
      <vt:lpstr>The *, ?, [], and [^] Wildcards</vt:lpstr>
      <vt:lpstr>Wildcard Symbols</vt:lpstr>
      <vt:lpstr>Reg. Expr. and Extended Reg. Expr.</vt:lpstr>
      <vt:lpstr>Only Normal Regular Expressions</vt:lpstr>
      <vt:lpstr>Only Extended Regular Expressions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使用者</cp:lastModifiedBy>
  <cp:revision>524</cp:revision>
  <cp:lastPrinted>2005-05-27T21:26:31Z</cp:lastPrinted>
  <dcterms:created xsi:type="dcterms:W3CDTF">2005-05-23T21:56:35Z</dcterms:created>
  <dcterms:modified xsi:type="dcterms:W3CDTF">2021-04-12T04:16:00Z</dcterms:modified>
</cp:coreProperties>
</file>