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3" r:id="rId3"/>
    <p:sldId id="312" r:id="rId4"/>
    <p:sldId id="269" r:id="rId5"/>
    <p:sldId id="316" r:id="rId6"/>
    <p:sldId id="333" r:id="rId7"/>
    <p:sldId id="967" r:id="rId8"/>
    <p:sldId id="966" r:id="rId9"/>
    <p:sldId id="318" r:id="rId10"/>
    <p:sldId id="332" r:id="rId11"/>
    <p:sldId id="319" r:id="rId12"/>
    <p:sldId id="331" r:id="rId13"/>
    <p:sldId id="320" r:id="rId14"/>
    <p:sldId id="321" r:id="rId15"/>
    <p:sldId id="96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28" r:id="rId25"/>
    <p:sldId id="335" r:id="rId26"/>
    <p:sldId id="35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8" d="100"/>
          <a:sy n="88" d="100"/>
        </p:scale>
        <p:origin x="1236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2017.xlsx]Sheet3!PivotTable3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Totals by Month 2017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4271</c:v>
                </c:pt>
                <c:pt idx="1">
                  <c:v>4068</c:v>
                </c:pt>
                <c:pt idx="2">
                  <c:v>4387</c:v>
                </c:pt>
                <c:pt idx="3">
                  <c:v>4529</c:v>
                </c:pt>
                <c:pt idx="4">
                  <c:v>4863</c:v>
                </c:pt>
                <c:pt idx="5">
                  <c:v>4589</c:v>
                </c:pt>
                <c:pt idx="6">
                  <c:v>4778</c:v>
                </c:pt>
                <c:pt idx="7">
                  <c:v>4656</c:v>
                </c:pt>
                <c:pt idx="8">
                  <c:v>4341</c:v>
                </c:pt>
                <c:pt idx="9">
                  <c:v>4129</c:v>
                </c:pt>
                <c:pt idx="10">
                  <c:v>4006</c:v>
                </c:pt>
                <c:pt idx="11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3-489A-8131-EC65CBD1C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9239424"/>
        <c:axId val="23779808"/>
      </c:lineChart>
      <c:catAx>
        <c:axId val="18992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9808"/>
        <c:crosses val="autoZero"/>
        <c:auto val="1"/>
        <c:lblAlgn val="ctr"/>
        <c:lblOffset val="100"/>
        <c:noMultiLvlLbl val="0"/>
      </c:catAx>
      <c:valAx>
        <c:axId val="2377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23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Types 2018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ALLEY</c:v>
              </c:pt>
              <c:pt idx="1">
                <c:v>APARTMENT</c:v>
              </c:pt>
              <c:pt idx="2">
                <c:v>BAR OR TAVERN</c:v>
              </c:pt>
              <c:pt idx="3">
                <c:v>CHA PARKING LOT/GROUNDS</c:v>
              </c:pt>
              <c:pt idx="4">
                <c:v>CONVENIENCE STORE</c:v>
              </c:pt>
              <c:pt idx="5">
                <c:v>DEPARTMENT STORE</c:v>
              </c:pt>
              <c:pt idx="6">
                <c:v>DRUG STORE</c:v>
              </c:pt>
              <c:pt idx="7">
                <c:v>GAS STATION</c:v>
              </c:pt>
              <c:pt idx="8">
                <c:v>GROCERY FOOD STORE</c:v>
              </c:pt>
              <c:pt idx="9">
                <c:v>PARK PROPERTY</c:v>
              </c:pt>
              <c:pt idx="10">
                <c:v>PARKING LOT/GARAGE(NON.RESID.)</c:v>
              </c:pt>
              <c:pt idx="11">
                <c:v>POLICE FACILITY/VEH PARKING LOT</c:v>
              </c:pt>
              <c:pt idx="12">
                <c:v>RESIDENCE</c:v>
              </c:pt>
              <c:pt idx="13">
                <c:v>RESIDENCE PORCH/HALLWAY</c:v>
              </c:pt>
              <c:pt idx="14">
                <c:v>RESIDENCE-GARAGE</c:v>
              </c:pt>
              <c:pt idx="15">
                <c:v>RESIDENTIAL YARD (FRONT/BACK)</c:v>
              </c:pt>
              <c:pt idx="16">
                <c:v>RESTAURANT</c:v>
              </c:pt>
              <c:pt idx="17">
                <c:v>SCHOOL, PUBLIC, BUILDING</c:v>
              </c:pt>
              <c:pt idx="18">
                <c:v>SCHOOL, PUBLIC, GROUNDS</c:v>
              </c:pt>
              <c:pt idx="19">
                <c:v>SIDEWALK</c:v>
              </c:pt>
              <c:pt idx="20">
                <c:v>SMALL RETAIL STORE</c:v>
              </c:pt>
              <c:pt idx="21">
                <c:v>STREET</c:v>
              </c:pt>
              <c:pt idx="22">
                <c:v>TAVERN/LIQUOR STORE</c:v>
              </c:pt>
              <c:pt idx="23">
                <c:v>VACANT LOT/LAND</c:v>
              </c:pt>
              <c:pt idx="24">
                <c:v>VEHICLE NON-COMMERCIAL</c:v>
              </c:pt>
            </c:strLit>
          </c:cat>
          <c:val>
            <c:numLit>
              <c:formatCode>General</c:formatCode>
              <c:ptCount val="25"/>
              <c:pt idx="0">
                <c:v>1643</c:v>
              </c:pt>
              <c:pt idx="1">
                <c:v>5076</c:v>
              </c:pt>
              <c:pt idx="2">
                <c:v>306</c:v>
              </c:pt>
              <c:pt idx="3">
                <c:v>219</c:v>
              </c:pt>
              <c:pt idx="4">
                <c:v>590</c:v>
              </c:pt>
              <c:pt idx="5">
                <c:v>2005</c:v>
              </c:pt>
              <c:pt idx="6">
                <c:v>414</c:v>
              </c:pt>
              <c:pt idx="7">
                <c:v>1224</c:v>
              </c:pt>
              <c:pt idx="8">
                <c:v>1677</c:v>
              </c:pt>
              <c:pt idx="9">
                <c:v>392</c:v>
              </c:pt>
              <c:pt idx="10">
                <c:v>1263</c:v>
              </c:pt>
              <c:pt idx="11">
                <c:v>684</c:v>
              </c:pt>
              <c:pt idx="12">
                <c:v>5026</c:v>
              </c:pt>
              <c:pt idx="13">
                <c:v>736</c:v>
              </c:pt>
              <c:pt idx="14">
                <c:v>179</c:v>
              </c:pt>
              <c:pt idx="15">
                <c:v>959</c:v>
              </c:pt>
              <c:pt idx="16">
                <c:v>977</c:v>
              </c:pt>
              <c:pt idx="17">
                <c:v>742</c:v>
              </c:pt>
              <c:pt idx="18">
                <c:v>153</c:v>
              </c:pt>
              <c:pt idx="19">
                <c:v>8095</c:v>
              </c:pt>
              <c:pt idx="20">
                <c:v>1516</c:v>
              </c:pt>
              <c:pt idx="21">
                <c:v>12537</c:v>
              </c:pt>
              <c:pt idx="22">
                <c:v>207</c:v>
              </c:pt>
              <c:pt idx="23">
                <c:v>272</c:v>
              </c:pt>
              <c:pt idx="24">
                <c:v>1353</c:v>
              </c:pt>
            </c:numLit>
          </c:val>
          <c:extLst>
            <c:ext xmlns:c16="http://schemas.microsoft.com/office/drawing/2014/chart" uri="{C3380CC4-5D6E-409C-BE32-E72D297353CC}">
              <c16:uniqueId val="{00000001-E34D-44E8-A063-C726065E9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098831"/>
        <c:axId val="1017553871"/>
      </c:barChart>
      <c:catAx>
        <c:axId val="1522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53871"/>
        <c:crosses val="autoZero"/>
        <c:auto val="1"/>
        <c:lblAlgn val="ctr"/>
        <c:lblOffset val="100"/>
        <c:noMultiLvlLbl val="0"/>
      </c:catAx>
      <c:valAx>
        <c:axId val="101755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09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Totals by Month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4194</c:v>
                </c:pt>
                <c:pt idx="1">
                  <c:v>3871</c:v>
                </c:pt>
                <c:pt idx="2">
                  <c:v>4589</c:v>
                </c:pt>
                <c:pt idx="3">
                  <c:v>4251</c:v>
                </c:pt>
                <c:pt idx="4">
                  <c:v>4948</c:v>
                </c:pt>
                <c:pt idx="5">
                  <c:v>4564</c:v>
                </c:pt>
                <c:pt idx="6">
                  <c:v>4788</c:v>
                </c:pt>
                <c:pt idx="7">
                  <c:v>4910</c:v>
                </c:pt>
                <c:pt idx="8">
                  <c:v>4514</c:v>
                </c:pt>
                <c:pt idx="9">
                  <c:v>4256</c:v>
                </c:pt>
                <c:pt idx="10">
                  <c:v>4152</c:v>
                </c:pt>
                <c:pt idx="11">
                  <c:v>4164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5-4F21-AD6C-AFB5B559C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9748495"/>
        <c:axId val="1017589647"/>
      </c:lineChart>
      <c:catAx>
        <c:axId val="154974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89647"/>
        <c:crosses val="autoZero"/>
        <c:auto val="1"/>
        <c:lblAlgn val="ctr"/>
        <c:lblOffset val="100"/>
        <c:noMultiLvlLbl val="0"/>
      </c:catAx>
      <c:valAx>
        <c:axId val="10175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[Crimes_MASTER_2017.csv]Sheet1!PivotTable4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Crimes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4271</c:v>
                </c:pt>
                <c:pt idx="1">
                  <c:v>4068</c:v>
                </c:pt>
                <c:pt idx="2">
                  <c:v>4387</c:v>
                </c:pt>
                <c:pt idx="3">
                  <c:v>4529</c:v>
                </c:pt>
                <c:pt idx="4">
                  <c:v>4863</c:v>
                </c:pt>
                <c:pt idx="5">
                  <c:v>4589</c:v>
                </c:pt>
                <c:pt idx="6">
                  <c:v>4778</c:v>
                </c:pt>
                <c:pt idx="7">
                  <c:v>4656</c:v>
                </c:pt>
                <c:pt idx="8">
                  <c:v>4341</c:v>
                </c:pt>
                <c:pt idx="9">
                  <c:v>4129</c:v>
                </c:pt>
                <c:pt idx="10">
                  <c:v>4006</c:v>
                </c:pt>
                <c:pt idx="11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3-4EA6-BC97-00698288F5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2008927"/>
        <c:axId val="1017542639"/>
      </c:barChart>
      <c:catAx>
        <c:axId val="138200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42639"/>
        <c:crosses val="autoZero"/>
        <c:auto val="1"/>
        <c:lblAlgn val="ctr"/>
        <c:lblOffset val="100"/>
        <c:noMultiLvlLbl val="0"/>
      </c:catAx>
      <c:valAx>
        <c:axId val="101754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00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Totals by Month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4194</c:v>
                </c:pt>
                <c:pt idx="1">
                  <c:v>3871</c:v>
                </c:pt>
                <c:pt idx="2">
                  <c:v>4589</c:v>
                </c:pt>
                <c:pt idx="3">
                  <c:v>4251</c:v>
                </c:pt>
                <c:pt idx="4">
                  <c:v>4948</c:v>
                </c:pt>
                <c:pt idx="5">
                  <c:v>4564</c:v>
                </c:pt>
                <c:pt idx="6">
                  <c:v>4788</c:v>
                </c:pt>
                <c:pt idx="7">
                  <c:v>4910</c:v>
                </c:pt>
                <c:pt idx="8">
                  <c:v>4514</c:v>
                </c:pt>
                <c:pt idx="9">
                  <c:v>4256</c:v>
                </c:pt>
                <c:pt idx="10">
                  <c:v>4152</c:v>
                </c:pt>
                <c:pt idx="11">
                  <c:v>4164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5-434D-864E-38BD708569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9748495"/>
        <c:axId val="1017589647"/>
      </c:barChart>
      <c:catAx>
        <c:axId val="154974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89647"/>
        <c:crosses val="autoZero"/>
        <c:auto val="1"/>
        <c:lblAlgn val="ctr"/>
        <c:lblOffset val="100"/>
        <c:noMultiLvlLbl val="0"/>
      </c:catAx>
      <c:valAx>
        <c:axId val="10175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2017.xlsx]Sheet4!PivotTable4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Totals by Ward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Sheet4!$A$4:$A$54</c:f>
              <c:strCach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Sheet4!$B$4:$B$54</c:f>
              <c:numCache>
                <c:formatCode>General</c:formatCode>
                <c:ptCount val="50"/>
                <c:pt idx="0">
                  <c:v>618</c:v>
                </c:pt>
                <c:pt idx="1">
                  <c:v>1850</c:v>
                </c:pt>
                <c:pt idx="2">
                  <c:v>1418</c:v>
                </c:pt>
                <c:pt idx="3">
                  <c:v>726</c:v>
                </c:pt>
                <c:pt idx="4">
                  <c:v>1087</c:v>
                </c:pt>
                <c:pt idx="5">
                  <c:v>1846</c:v>
                </c:pt>
                <c:pt idx="6">
                  <c:v>1383</c:v>
                </c:pt>
                <c:pt idx="7">
                  <c:v>1241</c:v>
                </c:pt>
                <c:pt idx="8">
                  <c:v>1840</c:v>
                </c:pt>
                <c:pt idx="9">
                  <c:v>969</c:v>
                </c:pt>
                <c:pt idx="10">
                  <c:v>538</c:v>
                </c:pt>
                <c:pt idx="11">
                  <c:v>651</c:v>
                </c:pt>
                <c:pt idx="12">
                  <c:v>537</c:v>
                </c:pt>
                <c:pt idx="13">
                  <c:v>577</c:v>
                </c:pt>
                <c:pt idx="14">
                  <c:v>1361</c:v>
                </c:pt>
                <c:pt idx="15">
                  <c:v>1699</c:v>
                </c:pt>
                <c:pt idx="16">
                  <c:v>2092</c:v>
                </c:pt>
                <c:pt idx="17">
                  <c:v>672</c:v>
                </c:pt>
                <c:pt idx="18">
                  <c:v>254</c:v>
                </c:pt>
                <c:pt idx="19">
                  <c:v>1474</c:v>
                </c:pt>
                <c:pt idx="20">
                  <c:v>1769</c:v>
                </c:pt>
                <c:pt idx="21">
                  <c:v>680</c:v>
                </c:pt>
                <c:pt idx="22">
                  <c:v>479</c:v>
                </c:pt>
                <c:pt idx="23">
                  <c:v>4651</c:v>
                </c:pt>
                <c:pt idx="24">
                  <c:v>582</c:v>
                </c:pt>
                <c:pt idx="25">
                  <c:v>532</c:v>
                </c:pt>
                <c:pt idx="26">
                  <c:v>2435</c:v>
                </c:pt>
                <c:pt idx="27">
                  <c:v>3727</c:v>
                </c:pt>
                <c:pt idx="28">
                  <c:v>1075</c:v>
                </c:pt>
                <c:pt idx="29">
                  <c:v>563</c:v>
                </c:pt>
                <c:pt idx="30">
                  <c:v>592</c:v>
                </c:pt>
                <c:pt idx="31">
                  <c:v>428</c:v>
                </c:pt>
                <c:pt idx="32">
                  <c:v>255</c:v>
                </c:pt>
                <c:pt idx="33">
                  <c:v>1450</c:v>
                </c:pt>
                <c:pt idx="34">
                  <c:v>397</c:v>
                </c:pt>
                <c:pt idx="35">
                  <c:v>367</c:v>
                </c:pt>
                <c:pt idx="36">
                  <c:v>1406</c:v>
                </c:pt>
                <c:pt idx="37">
                  <c:v>386</c:v>
                </c:pt>
                <c:pt idx="38">
                  <c:v>275</c:v>
                </c:pt>
                <c:pt idx="39">
                  <c:v>426</c:v>
                </c:pt>
                <c:pt idx="40">
                  <c:v>632</c:v>
                </c:pt>
                <c:pt idx="41">
                  <c:v>2838</c:v>
                </c:pt>
                <c:pt idx="42">
                  <c:v>327</c:v>
                </c:pt>
                <c:pt idx="43">
                  <c:v>613</c:v>
                </c:pt>
                <c:pt idx="44">
                  <c:v>384</c:v>
                </c:pt>
                <c:pt idx="45">
                  <c:v>614</c:v>
                </c:pt>
                <c:pt idx="46">
                  <c:v>307</c:v>
                </c:pt>
                <c:pt idx="47">
                  <c:v>449</c:v>
                </c:pt>
                <c:pt idx="48">
                  <c:v>593</c:v>
                </c:pt>
                <c:pt idx="49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7-417E-813D-701C435F12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0239248"/>
        <c:axId val="23768576"/>
      </c:barChart>
      <c:catAx>
        <c:axId val="390239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Numerical ID of 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8576"/>
        <c:crosses val="autoZero"/>
        <c:auto val="1"/>
        <c:lblAlgn val="ctr"/>
        <c:lblOffset val="100"/>
        <c:noMultiLvlLbl val="0"/>
      </c:catAx>
      <c:valAx>
        <c:axId val="237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Crime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3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</a:t>
            </a:r>
            <a:r>
              <a:rPr lang="en-US" baseline="0" dirty="0"/>
              <a:t> Totals by Ward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Sheet4!$A$4:$A$55</c:f>
              <c:strCach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(blank)</c:v>
                </c:pt>
              </c:strCache>
            </c:strRef>
          </c:cat>
          <c:val>
            <c:numRef>
              <c:f>Sheet4!$B$4:$B$55</c:f>
              <c:numCache>
                <c:formatCode>General</c:formatCode>
                <c:ptCount val="51"/>
                <c:pt idx="0">
                  <c:v>652</c:v>
                </c:pt>
                <c:pt idx="1">
                  <c:v>1561</c:v>
                </c:pt>
                <c:pt idx="2">
                  <c:v>1310</c:v>
                </c:pt>
                <c:pt idx="3">
                  <c:v>751</c:v>
                </c:pt>
                <c:pt idx="4">
                  <c:v>1070</c:v>
                </c:pt>
                <c:pt idx="5">
                  <c:v>2061</c:v>
                </c:pt>
                <c:pt idx="6">
                  <c:v>1544</c:v>
                </c:pt>
                <c:pt idx="7">
                  <c:v>1375</c:v>
                </c:pt>
                <c:pt idx="8">
                  <c:v>1900</c:v>
                </c:pt>
                <c:pt idx="9">
                  <c:v>947</c:v>
                </c:pt>
                <c:pt idx="10">
                  <c:v>464</c:v>
                </c:pt>
                <c:pt idx="11">
                  <c:v>667</c:v>
                </c:pt>
                <c:pt idx="12">
                  <c:v>431</c:v>
                </c:pt>
                <c:pt idx="13">
                  <c:v>510</c:v>
                </c:pt>
                <c:pt idx="14">
                  <c:v>1188</c:v>
                </c:pt>
                <c:pt idx="15">
                  <c:v>1784</c:v>
                </c:pt>
                <c:pt idx="16">
                  <c:v>2203</c:v>
                </c:pt>
                <c:pt idx="17">
                  <c:v>562</c:v>
                </c:pt>
                <c:pt idx="18">
                  <c:v>271</c:v>
                </c:pt>
                <c:pt idx="19">
                  <c:v>1526</c:v>
                </c:pt>
                <c:pt idx="20">
                  <c:v>1901</c:v>
                </c:pt>
                <c:pt idx="21">
                  <c:v>791</c:v>
                </c:pt>
                <c:pt idx="22">
                  <c:v>529</c:v>
                </c:pt>
                <c:pt idx="23">
                  <c:v>4918</c:v>
                </c:pt>
                <c:pt idx="24">
                  <c:v>610</c:v>
                </c:pt>
                <c:pt idx="25">
                  <c:v>524</c:v>
                </c:pt>
                <c:pt idx="26">
                  <c:v>3113</c:v>
                </c:pt>
                <c:pt idx="27">
                  <c:v>3801</c:v>
                </c:pt>
                <c:pt idx="28">
                  <c:v>1076</c:v>
                </c:pt>
                <c:pt idx="29">
                  <c:v>451</c:v>
                </c:pt>
                <c:pt idx="30">
                  <c:v>500</c:v>
                </c:pt>
                <c:pt idx="31">
                  <c:v>363</c:v>
                </c:pt>
                <c:pt idx="32">
                  <c:v>253</c:v>
                </c:pt>
                <c:pt idx="33">
                  <c:v>1525</c:v>
                </c:pt>
                <c:pt idx="34">
                  <c:v>389</c:v>
                </c:pt>
                <c:pt idx="35">
                  <c:v>348</c:v>
                </c:pt>
                <c:pt idx="36">
                  <c:v>1682</c:v>
                </c:pt>
                <c:pt idx="37">
                  <c:v>324</c:v>
                </c:pt>
                <c:pt idx="38">
                  <c:v>235</c:v>
                </c:pt>
                <c:pt idx="39">
                  <c:v>417</c:v>
                </c:pt>
                <c:pt idx="40">
                  <c:v>476</c:v>
                </c:pt>
                <c:pt idx="41">
                  <c:v>2705</c:v>
                </c:pt>
                <c:pt idx="42">
                  <c:v>340</c:v>
                </c:pt>
                <c:pt idx="43">
                  <c:v>608</c:v>
                </c:pt>
                <c:pt idx="44">
                  <c:v>335</c:v>
                </c:pt>
                <c:pt idx="45">
                  <c:v>597</c:v>
                </c:pt>
                <c:pt idx="46">
                  <c:v>271</c:v>
                </c:pt>
                <c:pt idx="47">
                  <c:v>400</c:v>
                </c:pt>
                <c:pt idx="48">
                  <c:v>611</c:v>
                </c:pt>
                <c:pt idx="49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93-4FA3-8979-9E890F30A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746495"/>
        <c:axId val="1017567183"/>
      </c:barChart>
      <c:catAx>
        <c:axId val="154974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Numerical</a:t>
                </a:r>
                <a:r>
                  <a:rPr lang="en-US" baseline="0" dirty="0"/>
                  <a:t> ID of Ward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67183"/>
        <c:crosses val="autoZero"/>
        <c:auto val="1"/>
        <c:lblAlgn val="ctr"/>
        <c:lblOffset val="100"/>
        <c:noMultiLvlLbl val="0"/>
      </c:catAx>
      <c:valAx>
        <c:axId val="101756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Crime</a:t>
                </a:r>
                <a:r>
                  <a:rPr lang="en-US" baseline="0" dirty="0"/>
                  <a:t> Totals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2017.xlsx]Sheet5!PivotTable5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</a:t>
            </a:r>
            <a:r>
              <a:rPr lang="en-US" baseline="0" dirty="0"/>
              <a:t> Locations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Sheet5!$A$4:$A$32</c:f>
              <c:strCache>
                <c:ptCount val="28"/>
                <c:pt idx="0">
                  <c:v>ALLEY</c:v>
                </c:pt>
                <c:pt idx="1">
                  <c:v>APARTMENT</c:v>
                </c:pt>
                <c:pt idx="2">
                  <c:v>BAR OR TAVERN</c:v>
                </c:pt>
                <c:pt idx="3">
                  <c:v>CHA PARKING LOT/GROUNDS</c:v>
                </c:pt>
                <c:pt idx="4">
                  <c:v>CONVENIENCE STORE</c:v>
                </c:pt>
                <c:pt idx="5">
                  <c:v>DEPARTMENT STORE</c:v>
                </c:pt>
                <c:pt idx="6">
                  <c:v>GAS STATION</c:v>
                </c:pt>
                <c:pt idx="7">
                  <c:v>GROCERY FOOD STORE</c:v>
                </c:pt>
                <c:pt idx="8">
                  <c:v>HOSPITAL BUILDING/GROUNDS</c:v>
                </c:pt>
                <c:pt idx="9">
                  <c:v>HOTEL/MOTEL</c:v>
                </c:pt>
                <c:pt idx="10">
                  <c:v>OTHER</c:v>
                </c:pt>
                <c:pt idx="11">
                  <c:v>PARK PROPERTY</c:v>
                </c:pt>
                <c:pt idx="12">
                  <c:v>PARKING LOT/GARAGE(NON.RESID.)</c:v>
                </c:pt>
                <c:pt idx="13">
                  <c:v>POLICE FACILITY/VEH PARKING LOT</c:v>
                </c:pt>
                <c:pt idx="14">
                  <c:v>RESIDENCE</c:v>
                </c:pt>
                <c:pt idx="15">
                  <c:v>RESIDENCE PORCH/HALLWAY</c:v>
                </c:pt>
                <c:pt idx="16">
                  <c:v>RESIDENCE-GARAGE</c:v>
                </c:pt>
                <c:pt idx="17">
                  <c:v>RESIDENTIAL YARD (FRONT/BACK)</c:v>
                </c:pt>
                <c:pt idx="18">
                  <c:v>RESTAURANT</c:v>
                </c:pt>
                <c:pt idx="19">
                  <c:v>SCHOOL, PUBLIC, BUILDING</c:v>
                </c:pt>
                <c:pt idx="20">
                  <c:v>SCHOOL, PUBLIC, GROUNDS</c:v>
                </c:pt>
                <c:pt idx="21">
                  <c:v>SIDEWALK</c:v>
                </c:pt>
                <c:pt idx="22">
                  <c:v>SMALL RETAIL STORE</c:v>
                </c:pt>
                <c:pt idx="23">
                  <c:v>STREET</c:v>
                </c:pt>
                <c:pt idx="24">
                  <c:v>TAVERN</c:v>
                </c:pt>
                <c:pt idx="25">
                  <c:v>TAVERN/LIQUOR STORE</c:v>
                </c:pt>
                <c:pt idx="26">
                  <c:v>VACANT LOT/LAND</c:v>
                </c:pt>
                <c:pt idx="27">
                  <c:v>VEHICLE NON-COMMERCIAL</c:v>
                </c:pt>
              </c:strCache>
            </c:strRef>
          </c:cat>
          <c:val>
            <c:numRef>
              <c:f>Sheet5!$B$4:$B$32</c:f>
              <c:numCache>
                <c:formatCode>General</c:formatCode>
                <c:ptCount val="28"/>
                <c:pt idx="0">
                  <c:v>1577</c:v>
                </c:pt>
                <c:pt idx="1">
                  <c:v>5224</c:v>
                </c:pt>
                <c:pt idx="2">
                  <c:v>339</c:v>
                </c:pt>
                <c:pt idx="3">
                  <c:v>286</c:v>
                </c:pt>
                <c:pt idx="4">
                  <c:v>508</c:v>
                </c:pt>
                <c:pt idx="5">
                  <c:v>2069</c:v>
                </c:pt>
                <c:pt idx="6">
                  <c:v>1273</c:v>
                </c:pt>
                <c:pt idx="7">
                  <c:v>1648</c:v>
                </c:pt>
                <c:pt idx="8">
                  <c:v>275</c:v>
                </c:pt>
                <c:pt idx="9">
                  <c:v>271</c:v>
                </c:pt>
                <c:pt idx="10">
                  <c:v>1106</c:v>
                </c:pt>
                <c:pt idx="11">
                  <c:v>451</c:v>
                </c:pt>
                <c:pt idx="12">
                  <c:v>1313</c:v>
                </c:pt>
                <c:pt idx="13">
                  <c:v>673</c:v>
                </c:pt>
                <c:pt idx="14">
                  <c:v>5165</c:v>
                </c:pt>
                <c:pt idx="15">
                  <c:v>911</c:v>
                </c:pt>
                <c:pt idx="16">
                  <c:v>225</c:v>
                </c:pt>
                <c:pt idx="17">
                  <c:v>1062</c:v>
                </c:pt>
                <c:pt idx="18">
                  <c:v>906</c:v>
                </c:pt>
                <c:pt idx="19">
                  <c:v>845</c:v>
                </c:pt>
                <c:pt idx="20">
                  <c:v>209</c:v>
                </c:pt>
                <c:pt idx="21">
                  <c:v>7452</c:v>
                </c:pt>
                <c:pt idx="22">
                  <c:v>1608</c:v>
                </c:pt>
                <c:pt idx="23">
                  <c:v>11303</c:v>
                </c:pt>
                <c:pt idx="24">
                  <c:v>1</c:v>
                </c:pt>
                <c:pt idx="25">
                  <c:v>202</c:v>
                </c:pt>
                <c:pt idx="26">
                  <c:v>245</c:v>
                </c:pt>
                <c:pt idx="27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5-4C3D-A226-1DD65837F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964288"/>
        <c:axId val="2012058832"/>
      </c:barChart>
      <c:catAx>
        <c:axId val="25196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Specific</a:t>
                </a:r>
                <a:r>
                  <a:rPr lang="en-US" baseline="0" dirty="0"/>
                  <a:t> Locations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3546344901331779"/>
              <c:y val="0.94059916088576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058832"/>
        <c:crosses val="autoZero"/>
        <c:auto val="1"/>
        <c:lblAlgn val="ctr"/>
        <c:lblOffset val="100"/>
        <c:noMultiLvlLbl val="0"/>
      </c:catAx>
      <c:valAx>
        <c:axId val="201205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Crime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</a:t>
            </a:r>
            <a:r>
              <a:rPr lang="en-US" baseline="0" dirty="0"/>
              <a:t> Locations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ALLEY</c:v>
              </c:pt>
              <c:pt idx="1">
                <c:v>APARTMENT</c:v>
              </c:pt>
              <c:pt idx="2">
                <c:v>BAR OR TAVERN</c:v>
              </c:pt>
              <c:pt idx="3">
                <c:v>CHA PARKING LOT/GROUNDS</c:v>
              </c:pt>
              <c:pt idx="4">
                <c:v>CONVENIENCE STORE</c:v>
              </c:pt>
              <c:pt idx="5">
                <c:v>DEPARTMENT STORE</c:v>
              </c:pt>
              <c:pt idx="6">
                <c:v>DRUG STORE</c:v>
              </c:pt>
              <c:pt idx="7">
                <c:v>GAS STATION</c:v>
              </c:pt>
              <c:pt idx="8">
                <c:v>GROCERY FOOD STORE</c:v>
              </c:pt>
              <c:pt idx="9">
                <c:v>PARK PROPERTY</c:v>
              </c:pt>
              <c:pt idx="10">
                <c:v>PARKING LOT/GARAGE(NON.RESID.)</c:v>
              </c:pt>
              <c:pt idx="11">
                <c:v>POLICE FACILITY/VEH PARKING LOT</c:v>
              </c:pt>
              <c:pt idx="12">
                <c:v>RESIDENCE</c:v>
              </c:pt>
              <c:pt idx="13">
                <c:v>RESIDENCE PORCH/HALLWAY</c:v>
              </c:pt>
              <c:pt idx="14">
                <c:v>RESIDENCE-GARAGE</c:v>
              </c:pt>
              <c:pt idx="15">
                <c:v>RESIDENTIAL YARD (FRONT/BACK)</c:v>
              </c:pt>
              <c:pt idx="16">
                <c:v>RESTAURANT</c:v>
              </c:pt>
              <c:pt idx="17">
                <c:v>SCHOOL, PUBLIC, BUILDING</c:v>
              </c:pt>
              <c:pt idx="18">
                <c:v>SCHOOL, PUBLIC, GROUNDS</c:v>
              </c:pt>
              <c:pt idx="19">
                <c:v>SIDEWALK</c:v>
              </c:pt>
              <c:pt idx="20">
                <c:v>SMALL RETAIL STORE</c:v>
              </c:pt>
              <c:pt idx="21">
                <c:v>STREET</c:v>
              </c:pt>
              <c:pt idx="22">
                <c:v>TAVERN/LIQUOR STORE</c:v>
              </c:pt>
              <c:pt idx="23">
                <c:v>VACANT LOT/LAND</c:v>
              </c:pt>
              <c:pt idx="24">
                <c:v>VEHICLE NON-COMMERCIAL</c:v>
              </c:pt>
            </c:strLit>
          </c:cat>
          <c:val>
            <c:numLit>
              <c:formatCode>General</c:formatCode>
              <c:ptCount val="25"/>
              <c:pt idx="0">
                <c:v>1643</c:v>
              </c:pt>
              <c:pt idx="1">
                <c:v>5076</c:v>
              </c:pt>
              <c:pt idx="2">
                <c:v>306</c:v>
              </c:pt>
              <c:pt idx="3">
                <c:v>219</c:v>
              </c:pt>
              <c:pt idx="4">
                <c:v>590</c:v>
              </c:pt>
              <c:pt idx="5">
                <c:v>2005</c:v>
              </c:pt>
              <c:pt idx="6">
                <c:v>414</c:v>
              </c:pt>
              <c:pt idx="7">
                <c:v>1224</c:v>
              </c:pt>
              <c:pt idx="8">
                <c:v>1677</c:v>
              </c:pt>
              <c:pt idx="9">
                <c:v>392</c:v>
              </c:pt>
              <c:pt idx="10">
                <c:v>1263</c:v>
              </c:pt>
              <c:pt idx="11">
                <c:v>684</c:v>
              </c:pt>
              <c:pt idx="12">
                <c:v>5026</c:v>
              </c:pt>
              <c:pt idx="13">
                <c:v>736</c:v>
              </c:pt>
              <c:pt idx="14">
                <c:v>179</c:v>
              </c:pt>
              <c:pt idx="15">
                <c:v>959</c:v>
              </c:pt>
              <c:pt idx="16">
                <c:v>977</c:v>
              </c:pt>
              <c:pt idx="17">
                <c:v>742</c:v>
              </c:pt>
              <c:pt idx="18">
                <c:v>153</c:v>
              </c:pt>
              <c:pt idx="19">
                <c:v>8095</c:v>
              </c:pt>
              <c:pt idx="20">
                <c:v>1516</c:v>
              </c:pt>
              <c:pt idx="21">
                <c:v>12537</c:v>
              </c:pt>
              <c:pt idx="22">
                <c:v>207</c:v>
              </c:pt>
              <c:pt idx="23">
                <c:v>272</c:v>
              </c:pt>
              <c:pt idx="24">
                <c:v>1353</c:v>
              </c:pt>
            </c:numLit>
          </c:val>
          <c:extLst>
            <c:ext xmlns:c16="http://schemas.microsoft.com/office/drawing/2014/chart" uri="{C3380CC4-5D6E-409C-BE32-E72D297353CC}">
              <c16:uniqueId val="{00000000-AB22-47CD-8DE5-8EAD4646F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4991967"/>
        <c:axId val="1017551791"/>
      </c:barChart>
      <c:catAx>
        <c:axId val="1014991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Specific</a:t>
                </a:r>
                <a:r>
                  <a:rPr lang="en-US" baseline="0" dirty="0"/>
                  <a:t> Locations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51791"/>
        <c:crosses val="autoZero"/>
        <c:auto val="1"/>
        <c:lblAlgn val="ctr"/>
        <c:lblOffset val="100"/>
        <c:noMultiLvlLbl val="0"/>
      </c:catAx>
      <c:valAx>
        <c:axId val="101755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Crime</a:t>
                </a:r>
                <a:r>
                  <a:rPr lang="en-US" baseline="0" dirty="0"/>
                  <a:t> Totals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0555555555555555E-2"/>
              <c:y val="0.29096493146689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99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2017.xlsx]Crime Types!PivotTable2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 Types</a:t>
            </a:r>
            <a:r>
              <a:rPr lang="en-US" baseline="0" dirty="0"/>
              <a:t> 2017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'Crime Types'!$B$3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'Crime Types'!$A$4:$A$36</c:f>
              <c:strCache>
                <c:ptCount val="32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GAMBLING</c:v>
                </c:pt>
                <c:pt idx="10">
                  <c:v>HOMICIDE</c:v>
                </c:pt>
                <c:pt idx="11">
                  <c:v>HUMAN TRAFFICKING</c:v>
                </c:pt>
                <c:pt idx="12">
                  <c:v>INTERFERENCE WITH PUBLIC OFFICER</c:v>
                </c:pt>
                <c:pt idx="13">
                  <c:v>INTIMIDATION</c:v>
                </c:pt>
                <c:pt idx="14">
                  <c:v>KIDNAPPING</c:v>
                </c:pt>
                <c:pt idx="15">
                  <c:v>LIQUOR LAW VIOLATION</c:v>
                </c:pt>
                <c:pt idx="16">
                  <c:v>MOTOR VEHICLE THEFT</c:v>
                </c:pt>
                <c:pt idx="17">
                  <c:v>NARCOTICS</c:v>
                </c:pt>
                <c:pt idx="18">
                  <c:v>NON-CRIMINAL</c:v>
                </c:pt>
                <c:pt idx="19">
                  <c:v>NON-CRIMINAL (SUBJECT SPECIFIED)</c:v>
                </c:pt>
                <c:pt idx="20">
                  <c:v>OBSCENITY</c:v>
                </c:pt>
                <c:pt idx="21">
                  <c:v>OFFENSE INVOLVING CHILDREN</c:v>
                </c:pt>
                <c:pt idx="22">
                  <c:v>OTHER NARCOTIC VIOLATION</c:v>
                </c:pt>
                <c:pt idx="23">
                  <c:v>OTHER OFFENSE</c:v>
                </c:pt>
                <c:pt idx="24">
                  <c:v>PROSTITUTION</c:v>
                </c:pt>
                <c:pt idx="25">
                  <c:v>PUBLIC INDECENCY</c:v>
                </c:pt>
                <c:pt idx="26">
                  <c:v>PUBLIC PEACE VIOLATION</c:v>
                </c:pt>
                <c:pt idx="27">
                  <c:v>ROBBERY</c:v>
                </c:pt>
                <c:pt idx="28">
                  <c:v>SEX OFFENSE</c:v>
                </c:pt>
                <c:pt idx="29">
                  <c:v>STALKING</c:v>
                </c:pt>
                <c:pt idx="30">
                  <c:v>THEFT</c:v>
                </c:pt>
                <c:pt idx="31">
                  <c:v>WEAPONS VIOLATION</c:v>
                </c:pt>
              </c:strCache>
            </c:strRef>
          </c:cat>
          <c:val>
            <c:numRef>
              <c:f>'Crime Types'!$B$4:$B$36</c:f>
              <c:numCache>
                <c:formatCode>General</c:formatCode>
                <c:ptCount val="32"/>
                <c:pt idx="0">
                  <c:v>39</c:v>
                </c:pt>
                <c:pt idx="1">
                  <c:v>3458</c:v>
                </c:pt>
                <c:pt idx="2">
                  <c:v>10075</c:v>
                </c:pt>
                <c:pt idx="3">
                  <c:v>621</c:v>
                </c:pt>
                <c:pt idx="4">
                  <c:v>66</c:v>
                </c:pt>
                <c:pt idx="5">
                  <c:v>121</c:v>
                </c:pt>
                <c:pt idx="6">
                  <c:v>1749</c:v>
                </c:pt>
                <c:pt idx="7">
                  <c:v>4018</c:v>
                </c:pt>
                <c:pt idx="8">
                  <c:v>831</c:v>
                </c:pt>
                <c:pt idx="9">
                  <c:v>191</c:v>
                </c:pt>
                <c:pt idx="10">
                  <c:v>173</c:v>
                </c:pt>
                <c:pt idx="11">
                  <c:v>1</c:v>
                </c:pt>
                <c:pt idx="12">
                  <c:v>1032</c:v>
                </c:pt>
                <c:pt idx="13">
                  <c:v>14</c:v>
                </c:pt>
                <c:pt idx="14">
                  <c:v>17</c:v>
                </c:pt>
                <c:pt idx="15">
                  <c:v>191</c:v>
                </c:pt>
                <c:pt idx="16">
                  <c:v>913</c:v>
                </c:pt>
                <c:pt idx="17">
                  <c:v>11653</c:v>
                </c:pt>
                <c:pt idx="18">
                  <c:v>1</c:v>
                </c:pt>
                <c:pt idx="19">
                  <c:v>1</c:v>
                </c:pt>
                <c:pt idx="20">
                  <c:v>66</c:v>
                </c:pt>
                <c:pt idx="21">
                  <c:v>346</c:v>
                </c:pt>
                <c:pt idx="22">
                  <c:v>7</c:v>
                </c:pt>
                <c:pt idx="23">
                  <c:v>3772</c:v>
                </c:pt>
                <c:pt idx="24">
                  <c:v>735</c:v>
                </c:pt>
                <c:pt idx="25">
                  <c:v>10</c:v>
                </c:pt>
                <c:pt idx="26">
                  <c:v>1022</c:v>
                </c:pt>
                <c:pt idx="27">
                  <c:v>920</c:v>
                </c:pt>
                <c:pt idx="28">
                  <c:v>202</c:v>
                </c:pt>
                <c:pt idx="29">
                  <c:v>24</c:v>
                </c:pt>
                <c:pt idx="30">
                  <c:v>6471</c:v>
                </c:pt>
                <c:pt idx="31">
                  <c:v>3677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D-4FDD-A708-B466DED0D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0321248"/>
        <c:axId val="23736960"/>
      </c:barChart>
      <c:catAx>
        <c:axId val="19103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36960"/>
        <c:crosses val="autoZero"/>
        <c:auto val="1"/>
        <c:lblAlgn val="ctr"/>
        <c:lblOffset val="100"/>
        <c:noMultiLvlLbl val="0"/>
      </c:catAx>
      <c:valAx>
        <c:axId val="237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32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6AE1-4A92-49DA-ACDA-DEE71805F6E6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CF967-897A-4D5C-BDDD-023DB9C66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7" name="Google Shape;2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5" name="Google Shape;2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siting Card Introduc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5410200" cy="6858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3733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rj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31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3733800"/>
            <a:ext cx="6324600" cy="709613"/>
          </a:xfrm>
        </p:spPr>
        <p:txBody>
          <a:bodyPr anchor="t">
            <a:normAutofit/>
          </a:bodyPr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919413"/>
            <a:ext cx="6324600" cy="7815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pbatwithc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8500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Franklin Gothic Medium Con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3733800" cy="83820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Agent James Rogers</a:t>
            </a:r>
          </a:p>
        </p:txBody>
      </p:sp>
    </p:spTree>
    <p:extLst>
      <p:ext uri="{BB962C8B-B14F-4D97-AF65-F5344CB8AC3E}">
        <p14:creationId xmlns:p14="http://schemas.microsoft.com/office/powerpoint/2010/main" val="212143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734F-A1E5-4156-91CD-34C8287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Locations - Wards 2018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86ECD3-88D2-4C75-988B-BF6AA1B990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763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5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Locations of Crimes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71E7F1-1C6A-487A-B02F-EACE31340F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28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281E-5602-4340-A695-77A3C170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Locations of Crimes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FC935-0E77-4FC1-919A-7241D8379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052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Committed in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B175B-9A19-4FFC-B3E4-0C64255992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90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Committed in 2018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33E693-DBBD-4B10-9E84-329C17791A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240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950403" y="240136"/>
            <a:ext cx="968479" cy="96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024155"/>
            <a:ext cx="9144000" cy="583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60"/>
          <p:cNvSpPr>
            <a:spLocks/>
          </p:cNvSpPr>
          <p:nvPr/>
        </p:nvSpPr>
        <p:spPr bwMode="auto">
          <a:xfrm>
            <a:off x="828167" y="4359373"/>
            <a:ext cx="2749535" cy="2052786"/>
          </a:xfrm>
          <a:custGeom>
            <a:avLst/>
            <a:gdLst/>
            <a:ahLst/>
            <a:cxnLst>
              <a:cxn ang="0">
                <a:pos x="676" y="482"/>
              </a:cxn>
              <a:cxn ang="0">
                <a:pos x="700" y="402"/>
              </a:cxn>
              <a:cxn ang="0">
                <a:pos x="694" y="316"/>
              </a:cxn>
              <a:cxn ang="0">
                <a:pos x="674" y="262"/>
              </a:cxn>
              <a:cxn ang="0">
                <a:pos x="700" y="242"/>
              </a:cxn>
              <a:cxn ang="0">
                <a:pos x="688" y="162"/>
              </a:cxn>
              <a:cxn ang="0">
                <a:pos x="710" y="102"/>
              </a:cxn>
              <a:cxn ang="0">
                <a:pos x="714" y="58"/>
              </a:cxn>
              <a:cxn ang="0">
                <a:pos x="710" y="28"/>
              </a:cxn>
              <a:cxn ang="0">
                <a:pos x="676" y="0"/>
              </a:cxn>
              <a:cxn ang="0">
                <a:pos x="640" y="38"/>
              </a:cxn>
              <a:cxn ang="0">
                <a:pos x="570" y="84"/>
              </a:cxn>
              <a:cxn ang="0">
                <a:pos x="470" y="184"/>
              </a:cxn>
              <a:cxn ang="0">
                <a:pos x="362" y="190"/>
              </a:cxn>
              <a:cxn ang="0">
                <a:pos x="304" y="140"/>
              </a:cxn>
              <a:cxn ang="0">
                <a:pos x="262" y="88"/>
              </a:cxn>
              <a:cxn ang="0">
                <a:pos x="284" y="72"/>
              </a:cxn>
              <a:cxn ang="0">
                <a:pos x="288" y="38"/>
              </a:cxn>
              <a:cxn ang="0">
                <a:pos x="266" y="10"/>
              </a:cxn>
              <a:cxn ang="0">
                <a:pos x="216" y="26"/>
              </a:cxn>
              <a:cxn ang="0">
                <a:pos x="226" y="64"/>
              </a:cxn>
              <a:cxn ang="0">
                <a:pos x="196" y="122"/>
              </a:cxn>
              <a:cxn ang="0">
                <a:pos x="192" y="216"/>
              </a:cxn>
              <a:cxn ang="0">
                <a:pos x="170" y="274"/>
              </a:cxn>
              <a:cxn ang="0">
                <a:pos x="166" y="328"/>
              </a:cxn>
              <a:cxn ang="0">
                <a:pos x="142" y="366"/>
              </a:cxn>
              <a:cxn ang="0">
                <a:pos x="48" y="314"/>
              </a:cxn>
              <a:cxn ang="0">
                <a:pos x="14" y="350"/>
              </a:cxn>
              <a:cxn ang="0">
                <a:pos x="28" y="372"/>
              </a:cxn>
              <a:cxn ang="0">
                <a:pos x="172" y="428"/>
              </a:cxn>
              <a:cxn ang="0">
                <a:pos x="256" y="326"/>
              </a:cxn>
              <a:cxn ang="0">
                <a:pos x="346" y="404"/>
              </a:cxn>
              <a:cxn ang="0">
                <a:pos x="402" y="504"/>
              </a:cxn>
              <a:cxn ang="0">
                <a:pos x="432" y="514"/>
              </a:cxn>
              <a:cxn ang="0">
                <a:pos x="482" y="488"/>
              </a:cxn>
              <a:cxn ang="0">
                <a:pos x="382" y="370"/>
              </a:cxn>
              <a:cxn ang="0">
                <a:pos x="352" y="324"/>
              </a:cxn>
              <a:cxn ang="0">
                <a:pos x="270" y="256"/>
              </a:cxn>
              <a:cxn ang="0">
                <a:pos x="284" y="182"/>
              </a:cxn>
              <a:cxn ang="0">
                <a:pos x="314" y="196"/>
              </a:cxn>
              <a:cxn ang="0">
                <a:pos x="398" y="242"/>
              </a:cxn>
              <a:cxn ang="0">
                <a:pos x="428" y="262"/>
              </a:cxn>
              <a:cxn ang="0">
                <a:pos x="488" y="282"/>
              </a:cxn>
              <a:cxn ang="0">
                <a:pos x="470" y="232"/>
              </a:cxn>
              <a:cxn ang="0">
                <a:pos x="478" y="250"/>
              </a:cxn>
              <a:cxn ang="0">
                <a:pos x="546" y="126"/>
              </a:cxn>
              <a:cxn ang="0">
                <a:pos x="584" y="180"/>
              </a:cxn>
              <a:cxn ang="0">
                <a:pos x="556" y="248"/>
              </a:cxn>
              <a:cxn ang="0">
                <a:pos x="598" y="316"/>
              </a:cxn>
              <a:cxn ang="0">
                <a:pos x="556" y="346"/>
              </a:cxn>
              <a:cxn ang="0">
                <a:pos x="524" y="346"/>
              </a:cxn>
              <a:cxn ang="0">
                <a:pos x="510" y="424"/>
              </a:cxn>
              <a:cxn ang="0">
                <a:pos x="554" y="380"/>
              </a:cxn>
              <a:cxn ang="0">
                <a:pos x="640" y="388"/>
              </a:cxn>
              <a:cxn ang="0">
                <a:pos x="648" y="488"/>
              </a:cxn>
              <a:cxn ang="0">
                <a:pos x="646" y="546"/>
              </a:cxn>
              <a:cxn ang="0">
                <a:pos x="732" y="542"/>
              </a:cxn>
            </a:cxnLst>
            <a:rect l="0" t="0" r="r" b="b"/>
            <a:pathLst>
              <a:path w="734" h="548">
                <a:moveTo>
                  <a:pt x="734" y="534"/>
                </a:moveTo>
                <a:lnTo>
                  <a:pt x="734" y="534"/>
                </a:lnTo>
                <a:lnTo>
                  <a:pt x="716" y="530"/>
                </a:lnTo>
                <a:lnTo>
                  <a:pt x="700" y="524"/>
                </a:lnTo>
                <a:lnTo>
                  <a:pt x="700" y="524"/>
                </a:lnTo>
                <a:lnTo>
                  <a:pt x="688" y="516"/>
                </a:lnTo>
                <a:lnTo>
                  <a:pt x="676" y="508"/>
                </a:lnTo>
                <a:lnTo>
                  <a:pt x="676" y="508"/>
                </a:lnTo>
                <a:lnTo>
                  <a:pt x="676" y="482"/>
                </a:lnTo>
                <a:lnTo>
                  <a:pt x="678" y="456"/>
                </a:lnTo>
                <a:lnTo>
                  <a:pt x="680" y="430"/>
                </a:lnTo>
                <a:lnTo>
                  <a:pt x="680" y="402"/>
                </a:lnTo>
                <a:lnTo>
                  <a:pt x="680" y="402"/>
                </a:lnTo>
                <a:lnTo>
                  <a:pt x="684" y="402"/>
                </a:lnTo>
                <a:lnTo>
                  <a:pt x="690" y="402"/>
                </a:lnTo>
                <a:lnTo>
                  <a:pt x="694" y="402"/>
                </a:lnTo>
                <a:lnTo>
                  <a:pt x="700" y="402"/>
                </a:lnTo>
                <a:lnTo>
                  <a:pt x="700" y="402"/>
                </a:lnTo>
                <a:lnTo>
                  <a:pt x="706" y="398"/>
                </a:lnTo>
                <a:lnTo>
                  <a:pt x="710" y="394"/>
                </a:lnTo>
                <a:lnTo>
                  <a:pt x="716" y="384"/>
                </a:lnTo>
                <a:lnTo>
                  <a:pt x="716" y="384"/>
                </a:lnTo>
                <a:lnTo>
                  <a:pt x="714" y="368"/>
                </a:lnTo>
                <a:lnTo>
                  <a:pt x="710" y="354"/>
                </a:lnTo>
                <a:lnTo>
                  <a:pt x="698" y="326"/>
                </a:lnTo>
                <a:lnTo>
                  <a:pt x="694" y="316"/>
                </a:lnTo>
                <a:lnTo>
                  <a:pt x="694" y="316"/>
                </a:lnTo>
                <a:lnTo>
                  <a:pt x="688" y="300"/>
                </a:lnTo>
                <a:lnTo>
                  <a:pt x="682" y="282"/>
                </a:lnTo>
                <a:lnTo>
                  <a:pt x="682" y="282"/>
                </a:lnTo>
                <a:lnTo>
                  <a:pt x="676" y="274"/>
                </a:lnTo>
                <a:lnTo>
                  <a:pt x="676" y="274"/>
                </a:lnTo>
                <a:lnTo>
                  <a:pt x="674" y="270"/>
                </a:lnTo>
                <a:lnTo>
                  <a:pt x="672" y="264"/>
                </a:lnTo>
                <a:lnTo>
                  <a:pt x="672" y="264"/>
                </a:lnTo>
                <a:lnTo>
                  <a:pt x="674" y="262"/>
                </a:lnTo>
                <a:lnTo>
                  <a:pt x="676" y="262"/>
                </a:lnTo>
                <a:lnTo>
                  <a:pt x="680" y="262"/>
                </a:lnTo>
                <a:lnTo>
                  <a:pt x="684" y="266"/>
                </a:lnTo>
                <a:lnTo>
                  <a:pt x="688" y="268"/>
                </a:lnTo>
                <a:lnTo>
                  <a:pt x="688" y="268"/>
                </a:lnTo>
                <a:lnTo>
                  <a:pt x="692" y="262"/>
                </a:lnTo>
                <a:lnTo>
                  <a:pt x="696" y="256"/>
                </a:lnTo>
                <a:lnTo>
                  <a:pt x="698" y="248"/>
                </a:lnTo>
                <a:lnTo>
                  <a:pt x="700" y="242"/>
                </a:lnTo>
                <a:lnTo>
                  <a:pt x="700" y="242"/>
                </a:lnTo>
                <a:lnTo>
                  <a:pt x="692" y="230"/>
                </a:lnTo>
                <a:lnTo>
                  <a:pt x="686" y="218"/>
                </a:lnTo>
                <a:lnTo>
                  <a:pt x="684" y="204"/>
                </a:lnTo>
                <a:lnTo>
                  <a:pt x="686" y="190"/>
                </a:lnTo>
                <a:lnTo>
                  <a:pt x="686" y="190"/>
                </a:lnTo>
                <a:lnTo>
                  <a:pt x="688" y="180"/>
                </a:lnTo>
                <a:lnTo>
                  <a:pt x="688" y="172"/>
                </a:lnTo>
                <a:lnTo>
                  <a:pt x="688" y="162"/>
                </a:lnTo>
                <a:lnTo>
                  <a:pt x="690" y="152"/>
                </a:lnTo>
                <a:lnTo>
                  <a:pt x="690" y="152"/>
                </a:lnTo>
                <a:lnTo>
                  <a:pt x="696" y="148"/>
                </a:lnTo>
                <a:lnTo>
                  <a:pt x="698" y="140"/>
                </a:lnTo>
                <a:lnTo>
                  <a:pt x="702" y="132"/>
                </a:lnTo>
                <a:lnTo>
                  <a:pt x="706" y="126"/>
                </a:lnTo>
                <a:lnTo>
                  <a:pt x="706" y="126"/>
                </a:lnTo>
                <a:lnTo>
                  <a:pt x="706" y="114"/>
                </a:lnTo>
                <a:lnTo>
                  <a:pt x="710" y="102"/>
                </a:lnTo>
                <a:lnTo>
                  <a:pt x="714" y="92"/>
                </a:lnTo>
                <a:lnTo>
                  <a:pt x="716" y="80"/>
                </a:lnTo>
                <a:lnTo>
                  <a:pt x="716" y="80"/>
                </a:lnTo>
                <a:lnTo>
                  <a:pt x="712" y="72"/>
                </a:lnTo>
                <a:lnTo>
                  <a:pt x="704" y="66"/>
                </a:lnTo>
                <a:lnTo>
                  <a:pt x="706" y="62"/>
                </a:lnTo>
                <a:lnTo>
                  <a:pt x="706" y="62"/>
                </a:lnTo>
                <a:lnTo>
                  <a:pt x="712" y="60"/>
                </a:lnTo>
                <a:lnTo>
                  <a:pt x="714" y="58"/>
                </a:lnTo>
                <a:lnTo>
                  <a:pt x="714" y="54"/>
                </a:lnTo>
                <a:lnTo>
                  <a:pt x="712" y="52"/>
                </a:lnTo>
                <a:lnTo>
                  <a:pt x="710" y="44"/>
                </a:lnTo>
                <a:lnTo>
                  <a:pt x="710" y="42"/>
                </a:lnTo>
                <a:lnTo>
                  <a:pt x="714" y="38"/>
                </a:lnTo>
                <a:lnTo>
                  <a:pt x="714" y="38"/>
                </a:lnTo>
                <a:lnTo>
                  <a:pt x="710" y="36"/>
                </a:lnTo>
                <a:lnTo>
                  <a:pt x="710" y="32"/>
                </a:lnTo>
                <a:lnTo>
                  <a:pt x="710" y="28"/>
                </a:lnTo>
                <a:lnTo>
                  <a:pt x="710" y="24"/>
                </a:lnTo>
                <a:lnTo>
                  <a:pt x="710" y="24"/>
                </a:lnTo>
                <a:lnTo>
                  <a:pt x="710" y="20"/>
                </a:lnTo>
                <a:lnTo>
                  <a:pt x="710" y="16"/>
                </a:lnTo>
                <a:lnTo>
                  <a:pt x="704" y="8"/>
                </a:lnTo>
                <a:lnTo>
                  <a:pt x="704" y="8"/>
                </a:lnTo>
                <a:lnTo>
                  <a:pt x="694" y="6"/>
                </a:lnTo>
                <a:lnTo>
                  <a:pt x="684" y="2"/>
                </a:lnTo>
                <a:lnTo>
                  <a:pt x="676" y="0"/>
                </a:lnTo>
                <a:lnTo>
                  <a:pt x="664" y="0"/>
                </a:lnTo>
                <a:lnTo>
                  <a:pt x="664" y="0"/>
                </a:lnTo>
                <a:lnTo>
                  <a:pt x="658" y="4"/>
                </a:lnTo>
                <a:lnTo>
                  <a:pt x="650" y="6"/>
                </a:lnTo>
                <a:lnTo>
                  <a:pt x="650" y="6"/>
                </a:lnTo>
                <a:lnTo>
                  <a:pt x="642" y="22"/>
                </a:lnTo>
                <a:lnTo>
                  <a:pt x="638" y="30"/>
                </a:lnTo>
                <a:lnTo>
                  <a:pt x="638" y="38"/>
                </a:lnTo>
                <a:lnTo>
                  <a:pt x="640" y="38"/>
                </a:lnTo>
                <a:lnTo>
                  <a:pt x="640" y="38"/>
                </a:lnTo>
                <a:lnTo>
                  <a:pt x="642" y="48"/>
                </a:lnTo>
                <a:lnTo>
                  <a:pt x="642" y="54"/>
                </a:lnTo>
                <a:lnTo>
                  <a:pt x="640" y="58"/>
                </a:lnTo>
                <a:lnTo>
                  <a:pt x="640" y="58"/>
                </a:lnTo>
                <a:lnTo>
                  <a:pt x="604" y="68"/>
                </a:lnTo>
                <a:lnTo>
                  <a:pt x="586" y="74"/>
                </a:lnTo>
                <a:lnTo>
                  <a:pt x="570" y="84"/>
                </a:lnTo>
                <a:lnTo>
                  <a:pt x="570" y="84"/>
                </a:lnTo>
                <a:lnTo>
                  <a:pt x="538" y="92"/>
                </a:lnTo>
                <a:lnTo>
                  <a:pt x="506" y="102"/>
                </a:lnTo>
                <a:lnTo>
                  <a:pt x="506" y="102"/>
                </a:lnTo>
                <a:lnTo>
                  <a:pt x="496" y="122"/>
                </a:lnTo>
                <a:lnTo>
                  <a:pt x="486" y="142"/>
                </a:lnTo>
                <a:lnTo>
                  <a:pt x="476" y="162"/>
                </a:lnTo>
                <a:lnTo>
                  <a:pt x="472" y="174"/>
                </a:lnTo>
                <a:lnTo>
                  <a:pt x="470" y="184"/>
                </a:lnTo>
                <a:lnTo>
                  <a:pt x="470" y="184"/>
                </a:lnTo>
                <a:lnTo>
                  <a:pt x="448" y="206"/>
                </a:lnTo>
                <a:lnTo>
                  <a:pt x="426" y="226"/>
                </a:lnTo>
                <a:lnTo>
                  <a:pt x="426" y="226"/>
                </a:lnTo>
                <a:lnTo>
                  <a:pt x="420" y="218"/>
                </a:lnTo>
                <a:lnTo>
                  <a:pt x="412" y="212"/>
                </a:lnTo>
                <a:lnTo>
                  <a:pt x="396" y="204"/>
                </a:lnTo>
                <a:lnTo>
                  <a:pt x="378" y="198"/>
                </a:lnTo>
                <a:lnTo>
                  <a:pt x="362" y="190"/>
                </a:lnTo>
                <a:lnTo>
                  <a:pt x="362" y="190"/>
                </a:lnTo>
                <a:lnTo>
                  <a:pt x="360" y="184"/>
                </a:lnTo>
                <a:lnTo>
                  <a:pt x="356" y="180"/>
                </a:lnTo>
                <a:lnTo>
                  <a:pt x="352" y="178"/>
                </a:lnTo>
                <a:lnTo>
                  <a:pt x="346" y="176"/>
                </a:lnTo>
                <a:lnTo>
                  <a:pt x="336" y="174"/>
                </a:lnTo>
                <a:lnTo>
                  <a:pt x="326" y="170"/>
                </a:lnTo>
                <a:lnTo>
                  <a:pt x="326" y="170"/>
                </a:lnTo>
                <a:lnTo>
                  <a:pt x="312" y="150"/>
                </a:lnTo>
                <a:lnTo>
                  <a:pt x="304" y="140"/>
                </a:lnTo>
                <a:lnTo>
                  <a:pt x="294" y="132"/>
                </a:lnTo>
                <a:lnTo>
                  <a:pt x="294" y="132"/>
                </a:lnTo>
                <a:lnTo>
                  <a:pt x="290" y="120"/>
                </a:lnTo>
                <a:lnTo>
                  <a:pt x="282" y="108"/>
                </a:lnTo>
                <a:lnTo>
                  <a:pt x="282" y="108"/>
                </a:lnTo>
                <a:lnTo>
                  <a:pt x="278" y="102"/>
                </a:lnTo>
                <a:lnTo>
                  <a:pt x="272" y="98"/>
                </a:lnTo>
                <a:lnTo>
                  <a:pt x="266" y="94"/>
                </a:lnTo>
                <a:lnTo>
                  <a:pt x="262" y="88"/>
                </a:lnTo>
                <a:lnTo>
                  <a:pt x="262" y="88"/>
                </a:lnTo>
                <a:lnTo>
                  <a:pt x="266" y="86"/>
                </a:lnTo>
                <a:lnTo>
                  <a:pt x="270" y="88"/>
                </a:lnTo>
                <a:lnTo>
                  <a:pt x="274" y="88"/>
                </a:lnTo>
                <a:lnTo>
                  <a:pt x="278" y="88"/>
                </a:lnTo>
                <a:lnTo>
                  <a:pt x="278" y="88"/>
                </a:lnTo>
                <a:lnTo>
                  <a:pt x="280" y="84"/>
                </a:lnTo>
                <a:lnTo>
                  <a:pt x="282" y="80"/>
                </a:lnTo>
                <a:lnTo>
                  <a:pt x="284" y="72"/>
                </a:lnTo>
                <a:lnTo>
                  <a:pt x="284" y="72"/>
                </a:lnTo>
                <a:lnTo>
                  <a:pt x="290" y="66"/>
                </a:lnTo>
                <a:lnTo>
                  <a:pt x="294" y="62"/>
                </a:lnTo>
                <a:lnTo>
                  <a:pt x="294" y="56"/>
                </a:lnTo>
                <a:lnTo>
                  <a:pt x="294" y="56"/>
                </a:lnTo>
                <a:lnTo>
                  <a:pt x="290" y="46"/>
                </a:lnTo>
                <a:lnTo>
                  <a:pt x="288" y="42"/>
                </a:lnTo>
                <a:lnTo>
                  <a:pt x="288" y="38"/>
                </a:lnTo>
                <a:lnTo>
                  <a:pt x="288" y="38"/>
                </a:lnTo>
                <a:lnTo>
                  <a:pt x="292" y="30"/>
                </a:lnTo>
                <a:lnTo>
                  <a:pt x="292" y="30"/>
                </a:lnTo>
                <a:lnTo>
                  <a:pt x="292" y="26"/>
                </a:lnTo>
                <a:lnTo>
                  <a:pt x="290" y="22"/>
                </a:lnTo>
                <a:lnTo>
                  <a:pt x="282" y="18"/>
                </a:lnTo>
                <a:lnTo>
                  <a:pt x="274" y="14"/>
                </a:lnTo>
                <a:lnTo>
                  <a:pt x="270" y="12"/>
                </a:lnTo>
                <a:lnTo>
                  <a:pt x="266" y="10"/>
                </a:lnTo>
                <a:lnTo>
                  <a:pt x="266" y="10"/>
                </a:lnTo>
                <a:lnTo>
                  <a:pt x="256" y="8"/>
                </a:lnTo>
                <a:lnTo>
                  <a:pt x="248" y="8"/>
                </a:lnTo>
                <a:lnTo>
                  <a:pt x="238" y="10"/>
                </a:lnTo>
                <a:lnTo>
                  <a:pt x="228" y="12"/>
                </a:lnTo>
                <a:lnTo>
                  <a:pt x="228" y="12"/>
                </a:lnTo>
                <a:lnTo>
                  <a:pt x="228" y="16"/>
                </a:lnTo>
                <a:lnTo>
                  <a:pt x="226" y="18"/>
                </a:lnTo>
                <a:lnTo>
                  <a:pt x="220" y="22"/>
                </a:lnTo>
                <a:lnTo>
                  <a:pt x="216" y="26"/>
                </a:lnTo>
                <a:lnTo>
                  <a:pt x="216" y="30"/>
                </a:lnTo>
                <a:lnTo>
                  <a:pt x="218" y="34"/>
                </a:lnTo>
                <a:lnTo>
                  <a:pt x="218" y="34"/>
                </a:lnTo>
                <a:lnTo>
                  <a:pt x="216" y="36"/>
                </a:lnTo>
                <a:lnTo>
                  <a:pt x="218" y="40"/>
                </a:lnTo>
                <a:lnTo>
                  <a:pt x="220" y="48"/>
                </a:lnTo>
                <a:lnTo>
                  <a:pt x="224" y="56"/>
                </a:lnTo>
                <a:lnTo>
                  <a:pt x="226" y="64"/>
                </a:lnTo>
                <a:lnTo>
                  <a:pt x="226" y="64"/>
                </a:lnTo>
                <a:lnTo>
                  <a:pt x="228" y="70"/>
                </a:lnTo>
                <a:lnTo>
                  <a:pt x="226" y="74"/>
                </a:lnTo>
                <a:lnTo>
                  <a:pt x="220" y="82"/>
                </a:lnTo>
                <a:lnTo>
                  <a:pt x="214" y="88"/>
                </a:lnTo>
                <a:lnTo>
                  <a:pt x="210" y="92"/>
                </a:lnTo>
                <a:lnTo>
                  <a:pt x="208" y="98"/>
                </a:lnTo>
                <a:lnTo>
                  <a:pt x="208" y="98"/>
                </a:lnTo>
                <a:lnTo>
                  <a:pt x="200" y="110"/>
                </a:lnTo>
                <a:lnTo>
                  <a:pt x="196" y="122"/>
                </a:lnTo>
                <a:lnTo>
                  <a:pt x="194" y="134"/>
                </a:lnTo>
                <a:lnTo>
                  <a:pt x="194" y="148"/>
                </a:lnTo>
                <a:lnTo>
                  <a:pt x="194" y="176"/>
                </a:lnTo>
                <a:lnTo>
                  <a:pt x="196" y="204"/>
                </a:lnTo>
                <a:lnTo>
                  <a:pt x="196" y="204"/>
                </a:lnTo>
                <a:lnTo>
                  <a:pt x="192" y="206"/>
                </a:lnTo>
                <a:lnTo>
                  <a:pt x="192" y="210"/>
                </a:lnTo>
                <a:lnTo>
                  <a:pt x="192" y="216"/>
                </a:lnTo>
                <a:lnTo>
                  <a:pt x="192" y="216"/>
                </a:lnTo>
                <a:lnTo>
                  <a:pt x="190" y="222"/>
                </a:lnTo>
                <a:lnTo>
                  <a:pt x="188" y="224"/>
                </a:lnTo>
                <a:lnTo>
                  <a:pt x="190" y="226"/>
                </a:lnTo>
                <a:lnTo>
                  <a:pt x="190" y="226"/>
                </a:lnTo>
                <a:lnTo>
                  <a:pt x="178" y="244"/>
                </a:lnTo>
                <a:lnTo>
                  <a:pt x="174" y="254"/>
                </a:lnTo>
                <a:lnTo>
                  <a:pt x="170" y="264"/>
                </a:lnTo>
                <a:lnTo>
                  <a:pt x="170" y="264"/>
                </a:lnTo>
                <a:lnTo>
                  <a:pt x="170" y="274"/>
                </a:lnTo>
                <a:lnTo>
                  <a:pt x="170" y="274"/>
                </a:lnTo>
                <a:lnTo>
                  <a:pt x="168" y="290"/>
                </a:lnTo>
                <a:lnTo>
                  <a:pt x="168" y="296"/>
                </a:lnTo>
                <a:lnTo>
                  <a:pt x="172" y="304"/>
                </a:lnTo>
                <a:lnTo>
                  <a:pt x="172" y="304"/>
                </a:lnTo>
                <a:lnTo>
                  <a:pt x="172" y="312"/>
                </a:lnTo>
                <a:lnTo>
                  <a:pt x="172" y="318"/>
                </a:lnTo>
                <a:lnTo>
                  <a:pt x="172" y="318"/>
                </a:lnTo>
                <a:lnTo>
                  <a:pt x="166" y="328"/>
                </a:lnTo>
                <a:lnTo>
                  <a:pt x="160" y="338"/>
                </a:lnTo>
                <a:lnTo>
                  <a:pt x="160" y="338"/>
                </a:lnTo>
                <a:lnTo>
                  <a:pt x="158" y="348"/>
                </a:lnTo>
                <a:lnTo>
                  <a:pt x="156" y="358"/>
                </a:lnTo>
                <a:lnTo>
                  <a:pt x="154" y="368"/>
                </a:lnTo>
                <a:lnTo>
                  <a:pt x="152" y="372"/>
                </a:lnTo>
                <a:lnTo>
                  <a:pt x="150" y="376"/>
                </a:lnTo>
                <a:lnTo>
                  <a:pt x="150" y="376"/>
                </a:lnTo>
                <a:lnTo>
                  <a:pt x="142" y="366"/>
                </a:lnTo>
                <a:lnTo>
                  <a:pt x="134" y="360"/>
                </a:lnTo>
                <a:lnTo>
                  <a:pt x="116" y="350"/>
                </a:lnTo>
                <a:lnTo>
                  <a:pt x="116" y="350"/>
                </a:lnTo>
                <a:lnTo>
                  <a:pt x="102" y="346"/>
                </a:lnTo>
                <a:lnTo>
                  <a:pt x="88" y="340"/>
                </a:lnTo>
                <a:lnTo>
                  <a:pt x="74" y="332"/>
                </a:lnTo>
                <a:lnTo>
                  <a:pt x="62" y="322"/>
                </a:lnTo>
                <a:lnTo>
                  <a:pt x="62" y="322"/>
                </a:lnTo>
                <a:lnTo>
                  <a:pt x="48" y="314"/>
                </a:lnTo>
                <a:lnTo>
                  <a:pt x="48" y="314"/>
                </a:lnTo>
                <a:lnTo>
                  <a:pt x="44" y="314"/>
                </a:lnTo>
                <a:lnTo>
                  <a:pt x="42" y="314"/>
                </a:lnTo>
                <a:lnTo>
                  <a:pt x="40" y="316"/>
                </a:lnTo>
                <a:lnTo>
                  <a:pt x="40" y="318"/>
                </a:lnTo>
                <a:lnTo>
                  <a:pt x="40" y="318"/>
                </a:lnTo>
                <a:lnTo>
                  <a:pt x="36" y="326"/>
                </a:lnTo>
                <a:lnTo>
                  <a:pt x="30" y="334"/>
                </a:lnTo>
                <a:lnTo>
                  <a:pt x="14" y="350"/>
                </a:lnTo>
                <a:lnTo>
                  <a:pt x="8" y="358"/>
                </a:lnTo>
                <a:lnTo>
                  <a:pt x="2" y="366"/>
                </a:lnTo>
                <a:lnTo>
                  <a:pt x="0" y="376"/>
                </a:lnTo>
                <a:lnTo>
                  <a:pt x="0" y="386"/>
                </a:lnTo>
                <a:lnTo>
                  <a:pt x="4" y="388"/>
                </a:lnTo>
                <a:lnTo>
                  <a:pt x="4" y="388"/>
                </a:lnTo>
                <a:lnTo>
                  <a:pt x="8" y="388"/>
                </a:lnTo>
                <a:lnTo>
                  <a:pt x="14" y="384"/>
                </a:lnTo>
                <a:lnTo>
                  <a:pt x="28" y="372"/>
                </a:lnTo>
                <a:lnTo>
                  <a:pt x="46" y="362"/>
                </a:lnTo>
                <a:lnTo>
                  <a:pt x="54" y="360"/>
                </a:lnTo>
                <a:lnTo>
                  <a:pt x="62" y="360"/>
                </a:lnTo>
                <a:lnTo>
                  <a:pt x="158" y="428"/>
                </a:lnTo>
                <a:lnTo>
                  <a:pt x="158" y="428"/>
                </a:lnTo>
                <a:lnTo>
                  <a:pt x="164" y="430"/>
                </a:lnTo>
                <a:lnTo>
                  <a:pt x="168" y="430"/>
                </a:lnTo>
                <a:lnTo>
                  <a:pt x="172" y="428"/>
                </a:lnTo>
                <a:lnTo>
                  <a:pt x="172" y="428"/>
                </a:lnTo>
                <a:lnTo>
                  <a:pt x="196" y="400"/>
                </a:lnTo>
                <a:lnTo>
                  <a:pt x="218" y="370"/>
                </a:lnTo>
                <a:lnTo>
                  <a:pt x="218" y="370"/>
                </a:lnTo>
                <a:lnTo>
                  <a:pt x="222" y="358"/>
                </a:lnTo>
                <a:lnTo>
                  <a:pt x="228" y="346"/>
                </a:lnTo>
                <a:lnTo>
                  <a:pt x="232" y="336"/>
                </a:lnTo>
                <a:lnTo>
                  <a:pt x="238" y="324"/>
                </a:lnTo>
                <a:lnTo>
                  <a:pt x="256" y="326"/>
                </a:lnTo>
                <a:lnTo>
                  <a:pt x="256" y="326"/>
                </a:lnTo>
                <a:lnTo>
                  <a:pt x="274" y="340"/>
                </a:lnTo>
                <a:lnTo>
                  <a:pt x="296" y="350"/>
                </a:lnTo>
                <a:lnTo>
                  <a:pt x="338" y="368"/>
                </a:lnTo>
                <a:lnTo>
                  <a:pt x="338" y="368"/>
                </a:lnTo>
                <a:lnTo>
                  <a:pt x="342" y="372"/>
                </a:lnTo>
                <a:lnTo>
                  <a:pt x="344" y="378"/>
                </a:lnTo>
                <a:lnTo>
                  <a:pt x="344" y="390"/>
                </a:lnTo>
                <a:lnTo>
                  <a:pt x="344" y="390"/>
                </a:lnTo>
                <a:lnTo>
                  <a:pt x="346" y="404"/>
                </a:lnTo>
                <a:lnTo>
                  <a:pt x="350" y="418"/>
                </a:lnTo>
                <a:lnTo>
                  <a:pt x="358" y="430"/>
                </a:lnTo>
                <a:lnTo>
                  <a:pt x="368" y="442"/>
                </a:lnTo>
                <a:lnTo>
                  <a:pt x="386" y="464"/>
                </a:lnTo>
                <a:lnTo>
                  <a:pt x="396" y="476"/>
                </a:lnTo>
                <a:lnTo>
                  <a:pt x="402" y="488"/>
                </a:lnTo>
                <a:lnTo>
                  <a:pt x="402" y="488"/>
                </a:lnTo>
                <a:lnTo>
                  <a:pt x="402" y="496"/>
                </a:lnTo>
                <a:lnTo>
                  <a:pt x="402" y="504"/>
                </a:lnTo>
                <a:lnTo>
                  <a:pt x="404" y="512"/>
                </a:lnTo>
                <a:lnTo>
                  <a:pt x="406" y="518"/>
                </a:lnTo>
                <a:lnTo>
                  <a:pt x="406" y="518"/>
                </a:lnTo>
                <a:lnTo>
                  <a:pt x="410" y="522"/>
                </a:lnTo>
                <a:lnTo>
                  <a:pt x="412" y="522"/>
                </a:lnTo>
                <a:lnTo>
                  <a:pt x="416" y="522"/>
                </a:lnTo>
                <a:lnTo>
                  <a:pt x="416" y="522"/>
                </a:lnTo>
                <a:lnTo>
                  <a:pt x="422" y="516"/>
                </a:lnTo>
                <a:lnTo>
                  <a:pt x="432" y="514"/>
                </a:lnTo>
                <a:lnTo>
                  <a:pt x="450" y="512"/>
                </a:lnTo>
                <a:lnTo>
                  <a:pt x="460" y="512"/>
                </a:lnTo>
                <a:lnTo>
                  <a:pt x="470" y="510"/>
                </a:lnTo>
                <a:lnTo>
                  <a:pt x="478" y="504"/>
                </a:lnTo>
                <a:lnTo>
                  <a:pt x="486" y="498"/>
                </a:lnTo>
                <a:lnTo>
                  <a:pt x="486" y="498"/>
                </a:lnTo>
                <a:lnTo>
                  <a:pt x="484" y="492"/>
                </a:lnTo>
                <a:lnTo>
                  <a:pt x="484" y="490"/>
                </a:lnTo>
                <a:lnTo>
                  <a:pt x="482" y="488"/>
                </a:lnTo>
                <a:lnTo>
                  <a:pt x="482" y="488"/>
                </a:lnTo>
                <a:lnTo>
                  <a:pt x="468" y="488"/>
                </a:lnTo>
                <a:lnTo>
                  <a:pt x="452" y="486"/>
                </a:lnTo>
                <a:lnTo>
                  <a:pt x="438" y="482"/>
                </a:lnTo>
                <a:lnTo>
                  <a:pt x="426" y="472"/>
                </a:lnTo>
                <a:lnTo>
                  <a:pt x="426" y="472"/>
                </a:lnTo>
                <a:lnTo>
                  <a:pt x="412" y="448"/>
                </a:lnTo>
                <a:lnTo>
                  <a:pt x="402" y="422"/>
                </a:lnTo>
                <a:lnTo>
                  <a:pt x="382" y="370"/>
                </a:lnTo>
                <a:lnTo>
                  <a:pt x="382" y="370"/>
                </a:lnTo>
                <a:lnTo>
                  <a:pt x="380" y="360"/>
                </a:lnTo>
                <a:lnTo>
                  <a:pt x="378" y="348"/>
                </a:lnTo>
                <a:lnTo>
                  <a:pt x="376" y="344"/>
                </a:lnTo>
                <a:lnTo>
                  <a:pt x="374" y="340"/>
                </a:lnTo>
                <a:lnTo>
                  <a:pt x="370" y="336"/>
                </a:lnTo>
                <a:lnTo>
                  <a:pt x="364" y="334"/>
                </a:lnTo>
                <a:lnTo>
                  <a:pt x="364" y="334"/>
                </a:lnTo>
                <a:lnTo>
                  <a:pt x="352" y="324"/>
                </a:lnTo>
                <a:lnTo>
                  <a:pt x="332" y="308"/>
                </a:lnTo>
                <a:lnTo>
                  <a:pt x="294" y="274"/>
                </a:lnTo>
                <a:lnTo>
                  <a:pt x="294" y="274"/>
                </a:lnTo>
                <a:lnTo>
                  <a:pt x="288" y="268"/>
                </a:lnTo>
                <a:lnTo>
                  <a:pt x="288" y="268"/>
                </a:lnTo>
                <a:lnTo>
                  <a:pt x="284" y="264"/>
                </a:lnTo>
                <a:lnTo>
                  <a:pt x="276" y="260"/>
                </a:lnTo>
                <a:lnTo>
                  <a:pt x="276" y="260"/>
                </a:lnTo>
                <a:lnTo>
                  <a:pt x="270" y="256"/>
                </a:lnTo>
                <a:lnTo>
                  <a:pt x="268" y="250"/>
                </a:lnTo>
                <a:lnTo>
                  <a:pt x="266" y="238"/>
                </a:lnTo>
                <a:lnTo>
                  <a:pt x="266" y="238"/>
                </a:lnTo>
                <a:lnTo>
                  <a:pt x="274" y="216"/>
                </a:lnTo>
                <a:lnTo>
                  <a:pt x="278" y="204"/>
                </a:lnTo>
                <a:lnTo>
                  <a:pt x="280" y="192"/>
                </a:lnTo>
                <a:lnTo>
                  <a:pt x="280" y="192"/>
                </a:lnTo>
                <a:lnTo>
                  <a:pt x="282" y="188"/>
                </a:lnTo>
                <a:lnTo>
                  <a:pt x="284" y="182"/>
                </a:lnTo>
                <a:lnTo>
                  <a:pt x="284" y="178"/>
                </a:lnTo>
                <a:lnTo>
                  <a:pt x="286" y="172"/>
                </a:lnTo>
                <a:lnTo>
                  <a:pt x="286" y="172"/>
                </a:lnTo>
                <a:lnTo>
                  <a:pt x="294" y="180"/>
                </a:lnTo>
                <a:lnTo>
                  <a:pt x="296" y="184"/>
                </a:lnTo>
                <a:lnTo>
                  <a:pt x="298" y="190"/>
                </a:lnTo>
                <a:lnTo>
                  <a:pt x="298" y="190"/>
                </a:lnTo>
                <a:lnTo>
                  <a:pt x="304" y="194"/>
                </a:lnTo>
                <a:lnTo>
                  <a:pt x="314" y="196"/>
                </a:lnTo>
                <a:lnTo>
                  <a:pt x="314" y="196"/>
                </a:lnTo>
                <a:lnTo>
                  <a:pt x="332" y="208"/>
                </a:lnTo>
                <a:lnTo>
                  <a:pt x="350" y="216"/>
                </a:lnTo>
                <a:lnTo>
                  <a:pt x="370" y="222"/>
                </a:lnTo>
                <a:lnTo>
                  <a:pt x="392" y="226"/>
                </a:lnTo>
                <a:lnTo>
                  <a:pt x="392" y="226"/>
                </a:lnTo>
                <a:lnTo>
                  <a:pt x="394" y="230"/>
                </a:lnTo>
                <a:lnTo>
                  <a:pt x="396" y="234"/>
                </a:lnTo>
                <a:lnTo>
                  <a:pt x="398" y="242"/>
                </a:lnTo>
                <a:lnTo>
                  <a:pt x="400" y="250"/>
                </a:lnTo>
                <a:lnTo>
                  <a:pt x="404" y="254"/>
                </a:lnTo>
                <a:lnTo>
                  <a:pt x="406" y="258"/>
                </a:lnTo>
                <a:lnTo>
                  <a:pt x="406" y="258"/>
                </a:lnTo>
                <a:lnTo>
                  <a:pt x="414" y="260"/>
                </a:lnTo>
                <a:lnTo>
                  <a:pt x="424" y="258"/>
                </a:lnTo>
                <a:lnTo>
                  <a:pt x="424" y="258"/>
                </a:lnTo>
                <a:lnTo>
                  <a:pt x="426" y="260"/>
                </a:lnTo>
                <a:lnTo>
                  <a:pt x="428" y="262"/>
                </a:lnTo>
                <a:lnTo>
                  <a:pt x="428" y="262"/>
                </a:lnTo>
                <a:lnTo>
                  <a:pt x="450" y="274"/>
                </a:lnTo>
                <a:lnTo>
                  <a:pt x="450" y="274"/>
                </a:lnTo>
                <a:lnTo>
                  <a:pt x="470" y="286"/>
                </a:lnTo>
                <a:lnTo>
                  <a:pt x="482" y="292"/>
                </a:lnTo>
                <a:lnTo>
                  <a:pt x="482" y="292"/>
                </a:lnTo>
                <a:lnTo>
                  <a:pt x="488" y="288"/>
                </a:lnTo>
                <a:lnTo>
                  <a:pt x="490" y="284"/>
                </a:lnTo>
                <a:lnTo>
                  <a:pt x="488" y="282"/>
                </a:lnTo>
                <a:lnTo>
                  <a:pt x="464" y="268"/>
                </a:lnTo>
                <a:lnTo>
                  <a:pt x="464" y="268"/>
                </a:lnTo>
                <a:lnTo>
                  <a:pt x="458" y="264"/>
                </a:lnTo>
                <a:lnTo>
                  <a:pt x="456" y="260"/>
                </a:lnTo>
                <a:lnTo>
                  <a:pt x="456" y="256"/>
                </a:lnTo>
                <a:lnTo>
                  <a:pt x="458" y="252"/>
                </a:lnTo>
                <a:lnTo>
                  <a:pt x="464" y="242"/>
                </a:lnTo>
                <a:lnTo>
                  <a:pt x="468" y="236"/>
                </a:lnTo>
                <a:lnTo>
                  <a:pt x="470" y="232"/>
                </a:lnTo>
                <a:lnTo>
                  <a:pt x="470" y="232"/>
                </a:lnTo>
                <a:lnTo>
                  <a:pt x="472" y="234"/>
                </a:lnTo>
                <a:lnTo>
                  <a:pt x="472" y="238"/>
                </a:lnTo>
                <a:lnTo>
                  <a:pt x="472" y="246"/>
                </a:lnTo>
                <a:lnTo>
                  <a:pt x="472" y="246"/>
                </a:lnTo>
                <a:lnTo>
                  <a:pt x="474" y="248"/>
                </a:lnTo>
                <a:lnTo>
                  <a:pt x="476" y="250"/>
                </a:lnTo>
                <a:lnTo>
                  <a:pt x="478" y="250"/>
                </a:lnTo>
                <a:lnTo>
                  <a:pt x="478" y="250"/>
                </a:lnTo>
                <a:lnTo>
                  <a:pt x="480" y="236"/>
                </a:lnTo>
                <a:lnTo>
                  <a:pt x="482" y="222"/>
                </a:lnTo>
                <a:lnTo>
                  <a:pt x="484" y="208"/>
                </a:lnTo>
                <a:lnTo>
                  <a:pt x="486" y="196"/>
                </a:lnTo>
                <a:lnTo>
                  <a:pt x="486" y="196"/>
                </a:lnTo>
                <a:lnTo>
                  <a:pt x="510" y="160"/>
                </a:lnTo>
                <a:lnTo>
                  <a:pt x="534" y="124"/>
                </a:lnTo>
                <a:lnTo>
                  <a:pt x="534" y="124"/>
                </a:lnTo>
                <a:lnTo>
                  <a:pt x="546" y="126"/>
                </a:lnTo>
                <a:lnTo>
                  <a:pt x="558" y="124"/>
                </a:lnTo>
                <a:lnTo>
                  <a:pt x="582" y="122"/>
                </a:lnTo>
                <a:lnTo>
                  <a:pt x="584" y="122"/>
                </a:lnTo>
                <a:lnTo>
                  <a:pt x="584" y="122"/>
                </a:lnTo>
                <a:lnTo>
                  <a:pt x="584" y="136"/>
                </a:lnTo>
                <a:lnTo>
                  <a:pt x="584" y="150"/>
                </a:lnTo>
                <a:lnTo>
                  <a:pt x="586" y="176"/>
                </a:lnTo>
                <a:lnTo>
                  <a:pt x="586" y="176"/>
                </a:lnTo>
                <a:lnTo>
                  <a:pt x="584" y="180"/>
                </a:lnTo>
                <a:lnTo>
                  <a:pt x="584" y="184"/>
                </a:lnTo>
                <a:lnTo>
                  <a:pt x="584" y="188"/>
                </a:lnTo>
                <a:lnTo>
                  <a:pt x="582" y="194"/>
                </a:lnTo>
                <a:lnTo>
                  <a:pt x="582" y="194"/>
                </a:lnTo>
                <a:lnTo>
                  <a:pt x="572" y="204"/>
                </a:lnTo>
                <a:lnTo>
                  <a:pt x="564" y="218"/>
                </a:lnTo>
                <a:lnTo>
                  <a:pt x="558" y="232"/>
                </a:lnTo>
                <a:lnTo>
                  <a:pt x="556" y="248"/>
                </a:lnTo>
                <a:lnTo>
                  <a:pt x="556" y="248"/>
                </a:lnTo>
                <a:lnTo>
                  <a:pt x="558" y="262"/>
                </a:lnTo>
                <a:lnTo>
                  <a:pt x="560" y="274"/>
                </a:lnTo>
                <a:lnTo>
                  <a:pt x="560" y="274"/>
                </a:lnTo>
                <a:lnTo>
                  <a:pt x="564" y="282"/>
                </a:lnTo>
                <a:lnTo>
                  <a:pt x="564" y="282"/>
                </a:lnTo>
                <a:lnTo>
                  <a:pt x="568" y="284"/>
                </a:lnTo>
                <a:lnTo>
                  <a:pt x="574" y="286"/>
                </a:lnTo>
                <a:lnTo>
                  <a:pt x="598" y="316"/>
                </a:lnTo>
                <a:lnTo>
                  <a:pt x="598" y="316"/>
                </a:lnTo>
                <a:lnTo>
                  <a:pt x="608" y="330"/>
                </a:lnTo>
                <a:lnTo>
                  <a:pt x="620" y="344"/>
                </a:lnTo>
                <a:lnTo>
                  <a:pt x="620" y="344"/>
                </a:lnTo>
                <a:lnTo>
                  <a:pt x="594" y="348"/>
                </a:lnTo>
                <a:lnTo>
                  <a:pt x="580" y="348"/>
                </a:lnTo>
                <a:lnTo>
                  <a:pt x="566" y="346"/>
                </a:lnTo>
                <a:lnTo>
                  <a:pt x="566" y="346"/>
                </a:lnTo>
                <a:lnTo>
                  <a:pt x="560" y="346"/>
                </a:lnTo>
                <a:lnTo>
                  <a:pt x="556" y="346"/>
                </a:lnTo>
                <a:lnTo>
                  <a:pt x="550" y="340"/>
                </a:lnTo>
                <a:lnTo>
                  <a:pt x="542" y="336"/>
                </a:lnTo>
                <a:lnTo>
                  <a:pt x="538" y="336"/>
                </a:lnTo>
                <a:lnTo>
                  <a:pt x="534" y="336"/>
                </a:lnTo>
                <a:lnTo>
                  <a:pt x="534" y="336"/>
                </a:lnTo>
                <a:lnTo>
                  <a:pt x="528" y="336"/>
                </a:lnTo>
                <a:lnTo>
                  <a:pt x="526" y="340"/>
                </a:lnTo>
                <a:lnTo>
                  <a:pt x="524" y="346"/>
                </a:lnTo>
                <a:lnTo>
                  <a:pt x="524" y="346"/>
                </a:lnTo>
                <a:lnTo>
                  <a:pt x="522" y="356"/>
                </a:lnTo>
                <a:lnTo>
                  <a:pt x="520" y="366"/>
                </a:lnTo>
                <a:lnTo>
                  <a:pt x="512" y="384"/>
                </a:lnTo>
                <a:lnTo>
                  <a:pt x="510" y="392"/>
                </a:lnTo>
                <a:lnTo>
                  <a:pt x="508" y="402"/>
                </a:lnTo>
                <a:lnTo>
                  <a:pt x="508" y="410"/>
                </a:lnTo>
                <a:lnTo>
                  <a:pt x="508" y="420"/>
                </a:lnTo>
                <a:lnTo>
                  <a:pt x="508" y="420"/>
                </a:lnTo>
                <a:lnTo>
                  <a:pt x="510" y="424"/>
                </a:lnTo>
                <a:lnTo>
                  <a:pt x="514" y="426"/>
                </a:lnTo>
                <a:lnTo>
                  <a:pt x="520" y="426"/>
                </a:lnTo>
                <a:lnTo>
                  <a:pt x="520" y="426"/>
                </a:lnTo>
                <a:lnTo>
                  <a:pt x="526" y="414"/>
                </a:lnTo>
                <a:lnTo>
                  <a:pt x="532" y="402"/>
                </a:lnTo>
                <a:lnTo>
                  <a:pt x="540" y="392"/>
                </a:lnTo>
                <a:lnTo>
                  <a:pt x="550" y="382"/>
                </a:lnTo>
                <a:lnTo>
                  <a:pt x="550" y="382"/>
                </a:lnTo>
                <a:lnTo>
                  <a:pt x="554" y="380"/>
                </a:lnTo>
                <a:lnTo>
                  <a:pt x="558" y="378"/>
                </a:lnTo>
                <a:lnTo>
                  <a:pt x="564" y="378"/>
                </a:lnTo>
                <a:lnTo>
                  <a:pt x="568" y="376"/>
                </a:lnTo>
                <a:lnTo>
                  <a:pt x="568" y="376"/>
                </a:lnTo>
                <a:lnTo>
                  <a:pt x="578" y="374"/>
                </a:lnTo>
                <a:lnTo>
                  <a:pt x="586" y="374"/>
                </a:lnTo>
                <a:lnTo>
                  <a:pt x="606" y="378"/>
                </a:lnTo>
                <a:lnTo>
                  <a:pt x="640" y="388"/>
                </a:lnTo>
                <a:lnTo>
                  <a:pt x="640" y="388"/>
                </a:lnTo>
                <a:lnTo>
                  <a:pt x="644" y="390"/>
                </a:lnTo>
                <a:lnTo>
                  <a:pt x="646" y="394"/>
                </a:lnTo>
                <a:lnTo>
                  <a:pt x="646" y="402"/>
                </a:lnTo>
                <a:lnTo>
                  <a:pt x="642" y="416"/>
                </a:lnTo>
                <a:lnTo>
                  <a:pt x="642" y="416"/>
                </a:lnTo>
                <a:lnTo>
                  <a:pt x="640" y="428"/>
                </a:lnTo>
                <a:lnTo>
                  <a:pt x="640" y="440"/>
                </a:lnTo>
                <a:lnTo>
                  <a:pt x="644" y="464"/>
                </a:lnTo>
                <a:lnTo>
                  <a:pt x="648" y="488"/>
                </a:lnTo>
                <a:lnTo>
                  <a:pt x="648" y="498"/>
                </a:lnTo>
                <a:lnTo>
                  <a:pt x="648" y="512"/>
                </a:lnTo>
                <a:lnTo>
                  <a:pt x="648" y="512"/>
                </a:lnTo>
                <a:lnTo>
                  <a:pt x="646" y="518"/>
                </a:lnTo>
                <a:lnTo>
                  <a:pt x="644" y="526"/>
                </a:lnTo>
                <a:lnTo>
                  <a:pt x="644" y="542"/>
                </a:lnTo>
                <a:lnTo>
                  <a:pt x="644" y="542"/>
                </a:lnTo>
                <a:lnTo>
                  <a:pt x="644" y="544"/>
                </a:lnTo>
                <a:lnTo>
                  <a:pt x="646" y="546"/>
                </a:lnTo>
                <a:lnTo>
                  <a:pt x="652" y="548"/>
                </a:lnTo>
                <a:lnTo>
                  <a:pt x="664" y="548"/>
                </a:lnTo>
                <a:lnTo>
                  <a:pt x="664" y="548"/>
                </a:lnTo>
                <a:lnTo>
                  <a:pt x="678" y="544"/>
                </a:lnTo>
                <a:lnTo>
                  <a:pt x="692" y="544"/>
                </a:lnTo>
                <a:lnTo>
                  <a:pt x="706" y="546"/>
                </a:lnTo>
                <a:lnTo>
                  <a:pt x="722" y="546"/>
                </a:lnTo>
                <a:lnTo>
                  <a:pt x="722" y="546"/>
                </a:lnTo>
                <a:lnTo>
                  <a:pt x="732" y="542"/>
                </a:lnTo>
                <a:lnTo>
                  <a:pt x="734" y="540"/>
                </a:lnTo>
                <a:lnTo>
                  <a:pt x="734" y="534"/>
                </a:lnTo>
                <a:lnTo>
                  <a:pt x="734" y="53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5321" y="2094712"/>
            <a:ext cx="131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Transition: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5320" y="2494206"/>
            <a:ext cx="289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Nature of Crime on to Trend Analysis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3177" y="2094712"/>
            <a:ext cx="0" cy="1453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3177" y="2094712"/>
            <a:ext cx="25123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98575"/>
            <a:ext cx="4572000" cy="35707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198575"/>
            <a:ext cx="4495800" cy="357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DFD7C3-346D-4223-A9E4-A50904F9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vs. Avg Temps 2017/2018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981200"/>
            <a:ext cx="45720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981100"/>
            <a:ext cx="43434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1EE01C-FE9A-4FBF-8CD0-7AF0A529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Mean/Max Temps 2017/2018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739750"/>
            <a:ext cx="9144000" cy="378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01588F-4552-4670-BBF4-514769C3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Temps vs. Crime Type 2017/2018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82C90-3CFF-4278-887A-EAA34080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152"/>
            <a:ext cx="9144000" cy="45506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F113E1-342A-4868-BC8E-26E523B4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Crime by Location - Wards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30CA-1D0E-42E1-8530-E3ADE4F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5B68-007E-4598-954C-EB12674C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364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Mayor Breya Walker and Commissioner Melissa Wann reached out to their team for an in-depth analysis of crime occurring in Chicago so she can revise her budget in an attempt to lower crime </a:t>
            </a:r>
          </a:p>
          <a:p>
            <a:r>
              <a:rPr lang="en-US" dirty="0"/>
              <a:t>Agent James Rogers, top analyst was tasked to identify a possible root cause for the rash of crime being committed throughout the city</a:t>
            </a:r>
          </a:p>
          <a:p>
            <a:r>
              <a:rPr lang="en-US" dirty="0"/>
              <a:t>Agent Rogers combed the web for datasets and found: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https://www.ncdc.noaa.gov/cdo-web/datasets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https://crime-data-explorer.fr.cloud.gov/downloads-and-docs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Excel and Python were the primary tools deployed to review .csv files to conduct an analysis on the years 2017 - 2018</a:t>
            </a:r>
          </a:p>
        </p:txBody>
      </p:sp>
    </p:spTree>
    <p:extLst>
      <p:ext uri="{BB962C8B-B14F-4D97-AF65-F5344CB8AC3E}">
        <p14:creationId xmlns:p14="http://schemas.microsoft.com/office/powerpoint/2010/main" val="398553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9144000" cy="462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63839D-5DD3-446D-B7BC-8D891F3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Total Crime – 2017/2018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050" y="1869575"/>
            <a:ext cx="7093650" cy="34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138A2D-8295-4AAC-AC29-C5F2C78E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Year by Month 2017/2018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6950"/>
            <a:ext cx="9143999" cy="47913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7E96E8-CC3D-4029-A213-914B663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Gender 2017/2018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5" descr="A picture containing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9075"/>
            <a:ext cx="8720099" cy="4549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8956D8-8F08-4ABD-B506-987F2B54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Age 2017-2018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School Calendar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77B3F-455B-45BC-BF9A-F459AAD5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419"/>
            <a:ext cx="8229600" cy="43955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0CD98F-8930-4DC8-951E-39662AAF3294}"/>
              </a:ext>
            </a:extLst>
          </p:cNvPr>
          <p:cNvCxnSpPr>
            <a:cxnSpLocks/>
          </p:cNvCxnSpPr>
          <p:nvPr/>
        </p:nvCxnSpPr>
        <p:spPr>
          <a:xfrm>
            <a:off x="609600" y="4114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51578-D4E7-455C-B825-BBC5B0B98B6E}"/>
              </a:ext>
            </a:extLst>
          </p:cNvPr>
          <p:cNvCxnSpPr>
            <a:cxnSpLocks/>
          </p:cNvCxnSpPr>
          <p:nvPr/>
        </p:nvCxnSpPr>
        <p:spPr>
          <a:xfrm flipH="1">
            <a:off x="7391400" y="42291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069403" y="1584059"/>
            <a:ext cx="1365299" cy="1365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6" y="2890982"/>
            <a:ext cx="8852124" cy="3984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796743" y="5232360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" name="Teardrop 6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onut 7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2830168" y="4714074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Teardrop 11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onut 12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4813" y="5180341"/>
            <a:ext cx="168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Trend Analysis Begins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3293" y="4592026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vs Climate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1324232" y="3704463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Teardrop 1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12447" y="3295245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by Gender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965012" y="2983159"/>
            <a:ext cx="526428" cy="53147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Teardrop 22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Donut 23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63469" y="3113636"/>
            <a:ext cx="207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by Age</a:t>
            </a:r>
          </a:p>
        </p:txBody>
      </p:sp>
      <p:grpSp>
        <p:nvGrpSpPr>
          <p:cNvPr id="11" name="Group 26"/>
          <p:cNvGrpSpPr/>
          <p:nvPr/>
        </p:nvGrpSpPr>
        <p:grpSpPr>
          <a:xfrm>
            <a:off x="3077237" y="2544407"/>
            <a:ext cx="433811" cy="437971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Teardrop 2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" name="Donut 2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0601" y="2315267"/>
            <a:ext cx="224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Onward toward Data Derived Facts</a:t>
            </a:r>
          </a:p>
        </p:txBody>
      </p:sp>
    </p:spTree>
    <p:extLst>
      <p:ext uri="{BB962C8B-B14F-4D97-AF65-F5344CB8AC3E}">
        <p14:creationId xmlns:p14="http://schemas.microsoft.com/office/powerpoint/2010/main" val="34632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6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474"/>
          </a:xfrm>
        </p:spPr>
        <p:txBody>
          <a:bodyPr>
            <a:normAutofit/>
          </a:bodyPr>
          <a:lstStyle/>
          <a:p>
            <a:r>
              <a:rPr lang="en-US" sz="3600" dirty="0"/>
              <a:t>Data Derived Facts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7046" y="2176353"/>
            <a:ext cx="762000" cy="646331"/>
            <a:chOff x="1295400" y="2209800"/>
            <a:chExt cx="762000" cy="646331"/>
          </a:xfrm>
        </p:grpSpPr>
        <p:sp>
          <p:nvSpPr>
            <p:cNvPr id="3" name="Rounded Rectangle 2"/>
            <p:cNvSpPr/>
            <p:nvPr/>
          </p:nvSpPr>
          <p:spPr>
            <a:xfrm>
              <a:off x="1295400" y="22098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7800" y="22098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9019" y="2895600"/>
            <a:ext cx="762000" cy="646331"/>
            <a:chOff x="1295400" y="2895600"/>
            <a:chExt cx="762000" cy="646331"/>
          </a:xfrm>
        </p:grpSpPr>
        <p:sp>
          <p:nvSpPr>
            <p:cNvPr id="5" name="Rounded Rectangle 4"/>
            <p:cNvSpPr/>
            <p:nvPr/>
          </p:nvSpPr>
          <p:spPr>
            <a:xfrm>
              <a:off x="1295400" y="28956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28956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0992" y="3614847"/>
            <a:ext cx="762000" cy="646331"/>
            <a:chOff x="1295400" y="3581400"/>
            <a:chExt cx="762000" cy="646331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35814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35814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0992" y="4306669"/>
            <a:ext cx="762000" cy="646331"/>
            <a:chOff x="1295400" y="4267200"/>
            <a:chExt cx="762000" cy="646331"/>
          </a:xfrm>
        </p:grpSpPr>
        <p:sp>
          <p:nvSpPr>
            <p:cNvPr id="13" name="Rounded Rectangle 12"/>
            <p:cNvSpPr/>
            <p:nvPr/>
          </p:nvSpPr>
          <p:spPr>
            <a:xfrm>
              <a:off x="1295400" y="42672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800" y="42672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2965" y="4999387"/>
            <a:ext cx="762000" cy="646331"/>
            <a:chOff x="1295400" y="4953000"/>
            <a:chExt cx="762000" cy="646331"/>
          </a:xfrm>
        </p:grpSpPr>
        <p:sp>
          <p:nvSpPr>
            <p:cNvPr id="11" name="Rounded Rectangle 1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9530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88288" y="2209800"/>
            <a:ext cx="7575296" cy="609600"/>
            <a:chOff x="2209800" y="2209800"/>
            <a:chExt cx="5486400" cy="609600"/>
          </a:xfrm>
        </p:grpSpPr>
        <p:sp>
          <p:nvSpPr>
            <p:cNvPr id="4" name="Rectangle 3"/>
            <p:cNvSpPr/>
            <p:nvPr/>
          </p:nvSpPr>
          <p:spPr>
            <a:xfrm>
              <a:off x="2209800" y="22098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2729" y="2285880"/>
              <a:ext cx="52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increased in Chicago from 2017-2018, trending upward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88288" y="2908784"/>
            <a:ext cx="7575296" cy="609600"/>
            <a:chOff x="2209800" y="2895600"/>
            <a:chExt cx="5486400" cy="609600"/>
          </a:xfrm>
        </p:grpSpPr>
        <p:sp>
          <p:nvSpPr>
            <p:cNvPr id="6" name="Rectangle 5"/>
            <p:cNvSpPr/>
            <p:nvPr/>
          </p:nvSpPr>
          <p:spPr>
            <a:xfrm>
              <a:off x="2209800" y="28956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2729" y="2971680"/>
              <a:ext cx="541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occurred in specific locales, Heaviest crime: Ward 24, 28, &amp; 42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88288" y="3606683"/>
            <a:ext cx="7575296" cy="609600"/>
            <a:chOff x="2209800" y="3581400"/>
            <a:chExt cx="5486400" cy="609600"/>
          </a:xfrm>
        </p:grpSpPr>
        <p:sp>
          <p:nvSpPr>
            <p:cNvPr id="8" name="Rectangle 7"/>
            <p:cNvSpPr/>
            <p:nvPr/>
          </p:nvSpPr>
          <p:spPr>
            <a:xfrm>
              <a:off x="2209800" y="35814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2729" y="3657600"/>
              <a:ext cx="538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Weather influenced crime, more likely to occur in summer months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88288" y="4306669"/>
            <a:ext cx="7575296" cy="609600"/>
            <a:chOff x="2209800" y="4267200"/>
            <a:chExt cx="5486400" cy="609600"/>
          </a:xfrm>
        </p:grpSpPr>
        <p:sp>
          <p:nvSpPr>
            <p:cNvPr id="14" name="Rectangle 13"/>
            <p:cNvSpPr/>
            <p:nvPr/>
          </p:nvSpPr>
          <p:spPr>
            <a:xfrm>
              <a:off x="2209800" y="42672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2729" y="4343400"/>
              <a:ext cx="5069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peak months correlated with start/stop of the school year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88288" y="4999387"/>
            <a:ext cx="7575296" cy="609600"/>
            <a:chOff x="2209800" y="4953000"/>
            <a:chExt cx="5486400" cy="609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2729" y="5029200"/>
              <a:ext cx="4194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Men were more likely to commit a crime than women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6FFACE2-7CB4-40ED-83A2-00186C3EC984}"/>
              </a:ext>
            </a:extLst>
          </p:cNvPr>
          <p:cNvSpPr txBox="1"/>
          <p:nvPr/>
        </p:nvSpPr>
        <p:spPr>
          <a:xfrm>
            <a:off x="342005" y="1299262"/>
            <a:ext cx="68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Agent James Rogers’ Data Analysis Reveals: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D6350F-FE34-4472-ABAD-A63237648796}"/>
              </a:ext>
            </a:extLst>
          </p:cNvPr>
          <p:cNvGrpSpPr/>
          <p:nvPr/>
        </p:nvGrpSpPr>
        <p:grpSpPr>
          <a:xfrm>
            <a:off x="402965" y="5693646"/>
            <a:ext cx="762000" cy="646331"/>
            <a:chOff x="1295400" y="4953000"/>
            <a:chExt cx="762000" cy="646331"/>
          </a:xfrm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070ED34B-AC35-41D1-BD97-05298A120881}"/>
                </a:ext>
              </a:extLst>
            </p:cNvPr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7A1D26-4ED9-4C3A-B595-27FF69A09674}"/>
                </a:ext>
              </a:extLst>
            </p:cNvPr>
            <p:cNvSpPr txBox="1"/>
            <p:nvPr/>
          </p:nvSpPr>
          <p:spPr>
            <a:xfrm>
              <a:off x="1447800" y="4953000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344CCD-4017-4FD3-8008-36A78D740698}"/>
              </a:ext>
            </a:extLst>
          </p:cNvPr>
          <p:cNvGrpSpPr/>
          <p:nvPr/>
        </p:nvGrpSpPr>
        <p:grpSpPr>
          <a:xfrm>
            <a:off x="1288288" y="5685187"/>
            <a:ext cx="7575296" cy="609600"/>
            <a:chOff x="2209800" y="4953000"/>
            <a:chExt cx="5486400" cy="609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ACBD52-FE3C-48D8-88A5-6F5DED30A8F7}"/>
                </a:ext>
              </a:extLst>
            </p:cNvPr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8EC0BE-F7A4-4667-9312-577DAC56A468}"/>
                </a:ext>
              </a:extLst>
            </p:cNvPr>
            <p:cNvSpPr txBox="1"/>
            <p:nvPr/>
          </p:nvSpPr>
          <p:spPr>
            <a:xfrm>
              <a:off x="2315761" y="5029200"/>
              <a:ext cx="416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peaked at early childhood on into adulthood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8229600" cy="510540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Purpose: </a:t>
            </a:r>
            <a:endParaRPr lang="en-US" dirty="0"/>
          </a:p>
          <a:p>
            <a:pPr lvl="0" indent="-1905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220" dirty="0"/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SzPts val="2400"/>
              <a:buNone/>
            </a:pPr>
            <a:r>
              <a:rPr lang="en-US" sz="2220" dirty="0"/>
              <a:t>To analyze Chicago crimes and their correlation to certain conditions.  Do specific factors contribute to crime rates?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SzPts val="2400"/>
              <a:buNone/>
            </a:pPr>
            <a:endParaRPr lang="en-US" sz="2220" dirty="0"/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Nature of Crime in Chicago</a:t>
            </a:r>
          </a:p>
          <a:p>
            <a:pPr lvl="1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220" dirty="0"/>
              <a:t>Crime Analysis</a:t>
            </a:r>
            <a:endParaRPr lang="en-US" dirty="0"/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When does crime occur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Where does crime occur</a:t>
            </a:r>
            <a:endParaRPr lang="en-US" dirty="0"/>
          </a:p>
          <a:p>
            <a:pPr lvl="2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20" dirty="0"/>
              <a:t>Types of Crime</a:t>
            </a:r>
            <a:endParaRPr lang="en-US" dirty="0"/>
          </a:p>
          <a:p>
            <a:pPr marL="457200" lvl="1" indent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2220" dirty="0"/>
          </a:p>
          <a:p>
            <a:pPr lv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Findings upon conducting research</a:t>
            </a:r>
          </a:p>
          <a:p>
            <a:pPr lvl="1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2220" dirty="0"/>
              <a:t>Trend Analysis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Crimes by Climate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Crimes by Demographic</a:t>
            </a:r>
          </a:p>
          <a:p>
            <a:pPr lvl="3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Gender</a:t>
            </a:r>
          </a:p>
          <a:p>
            <a:pPr lvl="3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069403" y="1584059"/>
            <a:ext cx="1365299" cy="1365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6" y="2890982"/>
            <a:ext cx="8852124" cy="3984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Crimes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796743" y="5232360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" name="Teardrop 6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onut 7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2830168" y="4714074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Teardrop 11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onut 12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4813" y="5180341"/>
            <a:ext cx="168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Natures of Crimes Begins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3293" y="4592026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Totals by Month 17/18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1324232" y="3704463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Teardrop 1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12447" y="3295245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Crimes by Location 17/18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965012" y="2983159"/>
            <a:ext cx="526428" cy="53147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Teardrop 22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Donut 23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63469" y="3113636"/>
            <a:ext cx="2071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of Crimes Committed 17/18</a:t>
            </a:r>
          </a:p>
        </p:txBody>
      </p:sp>
      <p:grpSp>
        <p:nvGrpSpPr>
          <p:cNvPr id="11" name="Group 26"/>
          <p:cNvGrpSpPr/>
          <p:nvPr/>
        </p:nvGrpSpPr>
        <p:grpSpPr>
          <a:xfrm>
            <a:off x="3077237" y="2544407"/>
            <a:ext cx="433811" cy="437971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Teardrop 2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" name="Donut 2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02993" y="2315267"/>
            <a:ext cx="193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Onward toward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2171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 by Month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653E8-21B6-4E4C-8334-E8706C654B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8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05AB0B-53CA-46A1-9590-3C3B27999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34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D73BD-3505-41D4-AAD5-02F9FB2A3B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8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5AB0B-53CA-46A1-9590-3C3B27999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84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Location – Wards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C65FC-2B0C-4BA0-8BE4-0F682442BA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947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a3242eaeb4118c6e47cec911e828ff085c44c43"/>
</p:tagLst>
</file>

<file path=ppt/theme/theme1.xml><?xml version="1.0" encoding="utf-8"?>
<a:theme xmlns:a="http://schemas.openxmlformats.org/drawingml/2006/main" name="blank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-powerpoint-software-analysis-template.potx" id="{A88B7F60-8954-4128-9E47-A81019A5FE74}" vid="{1E8533E1-FB4C-4615-8BF6-AD645E8D8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14-powerpoint-software-analysis-template</Template>
  <TotalTime>7</TotalTime>
  <Words>495</Words>
  <Application>Microsoft Office PowerPoint</Application>
  <PresentationFormat>On-screen Show (4:3)</PresentationFormat>
  <Paragraphs>105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Franklin Gothic Medium Cond</vt:lpstr>
      <vt:lpstr>Libre Franklin Medium</vt:lpstr>
      <vt:lpstr>blank</vt:lpstr>
      <vt:lpstr>Chicago Crime Analysis</vt:lpstr>
      <vt:lpstr>Background</vt:lpstr>
      <vt:lpstr>Overview</vt:lpstr>
      <vt:lpstr>Nature of Crimes</vt:lpstr>
      <vt:lpstr>Crime Total by Month 2017</vt:lpstr>
      <vt:lpstr>Crime Totals by Month 2018</vt:lpstr>
      <vt:lpstr>Crime Totals by Month 2017</vt:lpstr>
      <vt:lpstr>Crime Totals by Month 2018</vt:lpstr>
      <vt:lpstr>Crime by Location – Wards 2017</vt:lpstr>
      <vt:lpstr>Crime by Locations - Wards 2018</vt:lpstr>
      <vt:lpstr>Specific Locations of Crimes 2017</vt:lpstr>
      <vt:lpstr>Specific Locations of Crimes 2018</vt:lpstr>
      <vt:lpstr>Crimes Committed in 2017</vt:lpstr>
      <vt:lpstr>Crimes Committed in 2018</vt:lpstr>
      <vt:lpstr>Trend Analysis</vt:lpstr>
      <vt:lpstr>Crimes vs. Avg Temps 2017/2018</vt:lpstr>
      <vt:lpstr>Average Mean/Max Temps 2017/2018</vt:lpstr>
      <vt:lpstr>Temps vs. Crime Type 2017/2018</vt:lpstr>
      <vt:lpstr>Change in Crime by Location - Wards</vt:lpstr>
      <vt:lpstr>Change in Total Crime – 2017/2018</vt:lpstr>
      <vt:lpstr>Crime by Year by Month 2017/2018</vt:lpstr>
      <vt:lpstr>Crime by Gender 2017/2018</vt:lpstr>
      <vt:lpstr>Crime by Age 2017-2018</vt:lpstr>
      <vt:lpstr>Chicago School Calendar 2018</vt:lpstr>
      <vt:lpstr>Findings</vt:lpstr>
      <vt:lpstr>Data Derived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Templates</dc:title>
  <dc:creator>James Rogers</dc:creator>
  <cp:lastModifiedBy>James Rogers</cp:lastModifiedBy>
  <cp:revision>4</cp:revision>
  <dcterms:created xsi:type="dcterms:W3CDTF">2019-08-07T20:25:20Z</dcterms:created>
  <dcterms:modified xsi:type="dcterms:W3CDTF">2021-12-16T14:58:56Z</dcterms:modified>
</cp:coreProperties>
</file>