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75" r:id="rId10"/>
    <p:sldId id="276" r:id="rId11"/>
    <p:sldId id="277" r:id="rId12"/>
    <p:sldId id="278" r:id="rId13"/>
    <p:sldId id="314" r:id="rId14"/>
    <p:sldId id="315" r:id="rId15"/>
    <p:sldId id="316" r:id="rId16"/>
    <p:sldId id="289" r:id="rId17"/>
    <p:sldId id="31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/>
    <p:restoredTop sz="94676"/>
  </p:normalViewPr>
  <p:slideViewPr>
    <p:cSldViewPr snapToGrid="0" snapToObjects="1">
      <p:cViewPr varScale="1">
        <p:scale>
          <a:sx n="117" d="100"/>
          <a:sy n="117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04D4-E046-6949-8E8D-65B49AF8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BF411-4047-F049-8089-6E3DC014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662D-48EA-E642-9003-811D10F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AC71-F967-8448-850D-27FA5A02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5731-5F63-6F43-8468-4C340EC1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438E-4A3A-9145-B3EA-A97E372C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D5C3-866B-FB4B-8397-694C21C10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4DA6-3D4B-9A48-AF07-E7DB0280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1BDB-B48B-2C4D-AEE9-E800312B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12E9-4E1E-0A43-89BC-F074269E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EA094-0A17-E043-8209-688AD1E59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DAD49-0C2F-0447-8F50-D82D67703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0820-B5AD-644E-A5B5-839926F8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84D6-C4AA-4547-BFA2-61A14F61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1530-E71E-FA4B-91B5-B3B2E339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54C7-4C5E-304F-85F2-B3500E6F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E873-1008-3446-B72F-9B762541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6A54-F3AC-E84D-947A-ECFEA437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8994-8C29-1442-9A8A-2F627B1D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33F5-F2F5-9A46-9BD1-85C3EF78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2CE-7D9B-4443-9912-3E3668D2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49EC-5450-9343-BA1C-C5314FB5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9A57-301F-0E4A-B8A7-C81E9F70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84B9-81D2-8843-ADFC-91B4AF8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3FC5-87E3-444C-A388-2347E501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276C-85D6-D442-A3AB-3E036601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FE31-29FE-E44E-ACE8-5F14E2A97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8DB4-D362-8B44-8E61-C39DD12C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515E-AEE7-704F-95A8-C2ACB0E7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B31F-D284-D648-A369-F3CBEF82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22E4-A823-A64E-A5F0-A48941B2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E4C-AC11-9D41-A9D7-93F1C9B5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FC20-AA05-2F48-8675-5FCDDE35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E0A2C-4421-3B44-82CE-DDEDF5C9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515EB-1905-7A41-A80C-E226A64C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78D03-05E8-D14F-A107-8A08FBF78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C9B3F-A543-4042-8749-3550F7F0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6DF1D-BB19-BC42-A337-671CF8BA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20649-61B2-9247-B3FC-6D8D4002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E6D-2813-6F4B-BCB4-6142E0D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A5474-B4ED-1043-8E74-E368BE7E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C09DC-4A36-4840-BEF1-FA1ED48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E981-4F95-2B4F-AE82-F1E2BA09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5CB1A-AE36-5D46-8388-025AD8BA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B96F7-DA4B-4A45-BA87-6538A306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D1D2C-C558-9141-9AF7-53569FF5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DE73-2EC0-2940-9E9B-10637BBE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104D-2A69-4143-BFFA-64BA4F40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2B5F-75BC-6F44-A90D-392A6528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25562-E673-F041-90E8-CE9EAA73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1A53-30D9-6945-A45C-00978479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A398E-9C50-114A-B823-8D5C19B7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8F12-B79F-5D42-B1A2-AFAC19CA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FB9DB-EA15-DF40-8D0C-1E18E2ACB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06A6-91E0-A54B-8144-E53DEB941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CD31-B605-D64B-9461-D1E8513F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A8BC3-7729-4545-8AAE-FB024CCA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1328-C1C0-CE4A-AB06-0345405C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7C191-0ACA-4D45-AC3D-B4283A59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309C-999C-634D-86B8-8DCD8445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D891-D348-AF47-A2DD-6B608512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77C3-B6F6-7643-A51E-45F63432F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8545-91C6-9C48-B0B9-64F84764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oyu-e-wang/R-course/tree/master/NTUST-Dec26-20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data-science-r-basics" TargetMode="External"/><Relationship Id="rId2" Type="http://schemas.openxmlformats.org/officeDocument/2006/relationships/hyperlink" Target="https://rafalab.github.io/ds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p85/gganimate" TargetMode="External"/><Relationship Id="rId2" Type="http://schemas.openxmlformats.org/officeDocument/2006/relationships/hyperlink" Target="https://shiny.rstudio.com/gallery/genome-brows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tmlwidgets.org/showcase_dygraph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6/01/rstudio-IDE-cheatsheet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9AC1-3873-474E-A016-5AA0CFE3A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70E03-1FD9-9E48-A677-95A672E1C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9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101773"/>
            <a:ext cx="11166068" cy="1190068"/>
          </a:xfrm>
          <a:prstGeom prst="rect">
            <a:avLst/>
          </a:prstGeom>
        </p:spPr>
        <p:txBody>
          <a:bodyPr vert="horz" wrap="square" lIns="0" tIns="507999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pc="-7" dirty="0"/>
              <a:t>Coding- the importance of being</a:t>
            </a:r>
            <a:r>
              <a:rPr spc="47" dirty="0"/>
              <a:t> </a:t>
            </a:r>
            <a:r>
              <a:rPr spc="-7" dirty="0"/>
              <a:t>exact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931" y="1670030"/>
            <a:ext cx="5317067" cy="952398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04987" rIns="0" bIns="0" rtlCol="0">
            <a:spAutoFit/>
          </a:bodyPr>
          <a:lstStyle/>
          <a:p>
            <a:pPr marL="113450">
              <a:lnSpc>
                <a:spcPts val="2219"/>
              </a:lnSpc>
              <a:spcBef>
                <a:spcPts val="827"/>
              </a:spcBef>
            </a:pPr>
            <a:r>
              <a:rPr sz="1867" dirty="0">
                <a:latin typeface="Consolas"/>
                <a:cs typeface="Consolas"/>
              </a:rPr>
              <a:t>&gt; f</a:t>
            </a:r>
            <a:r>
              <a:rPr sz="1867" spc="-147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&lt;-2</a:t>
            </a:r>
          </a:p>
          <a:p>
            <a:pPr marL="113450">
              <a:lnSpc>
                <a:spcPts val="2200"/>
              </a:lnSpc>
            </a:pPr>
            <a:r>
              <a:rPr sz="1867" dirty="0">
                <a:latin typeface="Consolas"/>
                <a:cs typeface="Consolas"/>
              </a:rPr>
              <a:t>&gt; F +</a:t>
            </a:r>
            <a:r>
              <a:rPr sz="1867" spc="-152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1</a:t>
            </a:r>
          </a:p>
          <a:p>
            <a:pPr marL="113450">
              <a:lnSpc>
                <a:spcPts val="2219"/>
              </a:lnSpc>
            </a:pPr>
            <a:r>
              <a:rPr sz="1867" dirty="0">
                <a:latin typeface="Consolas"/>
                <a:cs typeface="Consolas"/>
              </a:rPr>
              <a:t>Error: object 'F' not</a:t>
            </a:r>
            <a:r>
              <a:rPr sz="1867" spc="-160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found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6149" y="1972995"/>
            <a:ext cx="150876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Case</a:t>
            </a:r>
            <a:r>
              <a:rPr sz="1867" spc="-6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matters!</a:t>
            </a:r>
            <a:endParaRPr sz="18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298" y="3158715"/>
            <a:ext cx="229870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Try not to use</a:t>
            </a:r>
            <a:r>
              <a:rPr sz="1867" spc="-4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spaces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195" y="3451662"/>
            <a:ext cx="4735405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463" marR="215048" indent="-383530">
              <a:lnSpc>
                <a:spcPts val="2200"/>
              </a:lnSpc>
              <a:buChar char="-"/>
              <a:tabLst>
                <a:tab pos="400463" algn="l"/>
                <a:tab pos="401310" algn="l"/>
              </a:tabLst>
            </a:pPr>
            <a:r>
              <a:rPr sz="1867" spc="-7" dirty="0">
                <a:latin typeface="Arial"/>
                <a:cs typeface="Arial"/>
              </a:rPr>
              <a:t>Sometimes you simply cannot: variable  names cannot contain</a:t>
            </a:r>
            <a:r>
              <a:rPr sz="1867" spc="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spaces</a:t>
            </a:r>
            <a:endParaRPr sz="1867">
              <a:latin typeface="Arial"/>
              <a:cs typeface="Arial"/>
            </a:endParaRPr>
          </a:p>
          <a:p>
            <a:pPr marL="400463" marR="6773" indent="-383530">
              <a:lnSpc>
                <a:spcPts val="2200"/>
              </a:lnSpc>
              <a:buChar char="-"/>
              <a:tabLst>
                <a:tab pos="400463" algn="l"/>
                <a:tab pos="401310" algn="l"/>
              </a:tabLst>
            </a:pPr>
            <a:r>
              <a:rPr sz="1867" spc="-7" dirty="0">
                <a:latin typeface="Arial"/>
                <a:cs typeface="Arial"/>
              </a:rPr>
              <a:t>Even if it is valid </a:t>
            </a:r>
            <a:r>
              <a:rPr sz="1867" dirty="0">
                <a:latin typeface="Arial"/>
                <a:cs typeface="Arial"/>
              </a:rPr>
              <a:t>(such </a:t>
            </a:r>
            <a:r>
              <a:rPr sz="1867" spc="-7" dirty="0">
                <a:latin typeface="Arial"/>
                <a:cs typeface="Arial"/>
              </a:rPr>
              <a:t>as in file names) it  just </a:t>
            </a:r>
            <a:r>
              <a:rPr sz="1867" dirty="0">
                <a:latin typeface="Arial"/>
                <a:cs typeface="Arial"/>
              </a:rPr>
              <a:t>makes </a:t>
            </a:r>
            <a:r>
              <a:rPr sz="1867" spc="-7" dirty="0">
                <a:latin typeface="Arial"/>
                <a:cs typeface="Arial"/>
              </a:rPr>
              <a:t>things more difficult</a:t>
            </a:r>
            <a:endParaRPr sz="1867">
              <a:latin typeface="Arial"/>
              <a:cs typeface="Arial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812800" y="4897968"/>
            <a:ext cx="5317067" cy="952398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04987" rIns="0" bIns="0" rtlCol="0">
            <a:spAutoFit/>
          </a:bodyPr>
          <a:lstStyle/>
          <a:p>
            <a:pPr marL="113450">
              <a:lnSpc>
                <a:spcPts val="2219"/>
              </a:lnSpc>
              <a:spcBef>
                <a:spcPts val="827"/>
              </a:spcBef>
            </a:pPr>
            <a:r>
              <a:rPr sz="1867" dirty="0">
                <a:latin typeface="Consolas"/>
                <a:cs typeface="Consolas"/>
              </a:rPr>
              <a:t>&gt; </a:t>
            </a:r>
            <a:r>
              <a:rPr lang="en-US" sz="1867" dirty="0">
                <a:latin typeface="Consolas"/>
                <a:cs typeface="Consolas"/>
              </a:rPr>
              <a:t>FA</a:t>
            </a:r>
            <a:r>
              <a:rPr sz="1867" spc="-147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&lt;-2</a:t>
            </a:r>
          </a:p>
          <a:p>
            <a:pPr marL="113450">
              <a:lnSpc>
                <a:spcPts val="2200"/>
              </a:lnSpc>
            </a:pPr>
            <a:r>
              <a:rPr sz="1867" dirty="0">
                <a:latin typeface="Consolas"/>
                <a:cs typeface="Consolas"/>
              </a:rPr>
              <a:t>&gt; F</a:t>
            </a:r>
            <a:r>
              <a:rPr lang="en-US" sz="1867" dirty="0">
                <a:latin typeface="Consolas"/>
                <a:cs typeface="Consolas"/>
              </a:rPr>
              <a:t> A</a:t>
            </a:r>
            <a:r>
              <a:rPr sz="1867" dirty="0">
                <a:latin typeface="Consolas"/>
                <a:cs typeface="Consolas"/>
              </a:rPr>
              <a:t> +</a:t>
            </a:r>
            <a:r>
              <a:rPr sz="1867" spc="-152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1</a:t>
            </a:r>
          </a:p>
          <a:p>
            <a:pPr marL="113450">
              <a:lnSpc>
                <a:spcPts val="2219"/>
              </a:lnSpc>
            </a:pPr>
            <a:r>
              <a:rPr lang="en-US" sz="1867" dirty="0">
                <a:latin typeface="Consolas"/>
                <a:cs typeface="Consolas"/>
              </a:rPr>
              <a:t>Error: unexpected symbol in "F A"</a:t>
            </a:r>
          </a:p>
        </p:txBody>
      </p:sp>
    </p:spTree>
    <p:extLst>
      <p:ext uri="{BB962C8B-B14F-4D97-AF65-F5344CB8AC3E}">
        <p14:creationId xmlns:p14="http://schemas.microsoft.com/office/powerpoint/2010/main" val="304654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9D527E-559C-C14D-BCF8-40CADC3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Demo Code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F2061-DA11-7B4B-B71D-B74B67C7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yaoyu</a:t>
            </a:r>
            <a:r>
              <a:rPr lang="en-US" dirty="0">
                <a:hlinkClick r:id="rId2"/>
              </a:rPr>
              <a:t>-e-wang/R-course/tree/master/NTUST-Dec26-2018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3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9C7F-08DD-2C46-B020-02B664A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24A6-56FE-5A44-AEF9-D4751422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5EDE-DD64-CC48-90AC-A762255D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DFE6-7F7C-7E4F-A740-5D9E0079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6F3F-0CB0-8D48-BEFF-DFCD98F2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Analysis Using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71D6-E402-0847-ADEB-2828A0268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4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5887F-6A5A-5447-BB6C-E24F9513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D9E0EF-4475-7D49-BAA7-2A42F65D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C7870BFE-EB5F-7A46-95EE-1ACAC0DA5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Hierarchical Clustering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1E143272-2D21-5F45-9CEF-01D02F801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Build a tree-based hierarchical taxonomy (</a:t>
            </a:r>
            <a:r>
              <a:rPr lang="en-US" altLang="en-US" sz="3000" i="1">
                <a:ea typeface="ＭＳ Ｐゴシック" panose="020B0600070205080204" pitchFamily="34" charset="-128"/>
              </a:rPr>
              <a:t>dendrogram</a:t>
            </a:r>
            <a:r>
              <a:rPr lang="en-US" altLang="en-US" sz="3000">
                <a:ea typeface="ＭＳ Ｐゴシック" panose="020B0600070205080204" pitchFamily="34" charset="-128"/>
              </a:rPr>
              <a:t>) from a set of documents.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One approach: recursive application of a partitional clustering algorithm.</a:t>
            </a:r>
          </a:p>
        </p:txBody>
      </p:sp>
      <p:grpSp>
        <p:nvGrpSpPr>
          <p:cNvPr id="51203" name="Group 4">
            <a:extLst>
              <a:ext uri="{FF2B5EF4-FFF2-40B4-BE49-F238E27FC236}">
                <a16:creationId xmlns:a16="http://schemas.microsoft.com/office/drawing/2014/main" id="{C2F78103-0885-D044-8B2A-E69427AB296E}"/>
              </a:ext>
            </a:extLst>
          </p:cNvPr>
          <p:cNvGrpSpPr>
            <a:grpSpLocks/>
          </p:cNvGrpSpPr>
          <p:nvPr/>
        </p:nvGrpSpPr>
        <p:grpSpPr bwMode="auto">
          <a:xfrm>
            <a:off x="3171826" y="2819400"/>
            <a:ext cx="5922963" cy="1981200"/>
            <a:chOff x="1038" y="1536"/>
            <a:chExt cx="3731" cy="1248"/>
          </a:xfrm>
        </p:grpSpPr>
        <p:sp>
          <p:nvSpPr>
            <p:cNvPr id="51205" name="Text Box 5">
              <a:extLst>
                <a:ext uri="{FF2B5EF4-FFF2-40B4-BE49-F238E27FC236}">
                  <a16:creationId xmlns:a16="http://schemas.microsoft.com/office/drawing/2014/main" id="{4029EC06-CE3F-9948-862D-DE1A037B8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51206" name="Text Box 6">
              <a:extLst>
                <a:ext uri="{FF2B5EF4-FFF2-40B4-BE49-F238E27FC236}">
                  <a16:creationId xmlns:a16="http://schemas.microsoft.com/office/drawing/2014/main" id="{1D9717BD-8D57-3E44-9E02-4DEFDFF63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1872"/>
              <a:ext cx="75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vertebrate</a:t>
              </a:r>
            </a:p>
          </p:txBody>
        </p:sp>
        <p:sp>
          <p:nvSpPr>
            <p:cNvPr id="51207" name="Text Box 7">
              <a:extLst>
                <a:ext uri="{FF2B5EF4-FFF2-40B4-BE49-F238E27FC236}">
                  <a16:creationId xmlns:a16="http://schemas.microsoft.com/office/drawing/2014/main" id="{B804B4BE-CDA8-BE4E-9FD5-610B4C17E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" y="2256"/>
              <a:ext cx="373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fish reptile amphib. mammal      worm insect crustacean</a:t>
              </a:r>
            </a:p>
          </p:txBody>
        </p:sp>
        <p:sp>
          <p:nvSpPr>
            <p:cNvPr id="51208" name="Text Box 8">
              <a:extLst>
                <a:ext uri="{FF2B5EF4-FFF2-40B4-BE49-F238E27FC236}">
                  <a16:creationId xmlns:a16="http://schemas.microsoft.com/office/drawing/2014/main" id="{171070F9-3E5A-BB49-B2A1-E9A90DA0C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872"/>
              <a:ext cx="8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invertebrate</a:t>
              </a:r>
            </a:p>
          </p:txBody>
        </p:sp>
        <p:sp>
          <p:nvSpPr>
            <p:cNvPr id="51209" name="Line 9">
              <a:extLst>
                <a:ext uri="{FF2B5EF4-FFF2-40B4-BE49-F238E27FC236}">
                  <a16:creationId xmlns:a16="http://schemas.microsoft.com/office/drawing/2014/main" id="{0A5AFE45-ADA6-524C-8508-637E01A49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90184014-33C0-4B4D-8CAD-7448A01D8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1" name="Line 11">
              <a:extLst>
                <a:ext uri="{FF2B5EF4-FFF2-40B4-BE49-F238E27FC236}">
                  <a16:creationId xmlns:a16="http://schemas.microsoft.com/office/drawing/2014/main" id="{8D07D688-324F-FB4E-8423-B3900226E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2" name="Line 12">
              <a:extLst>
                <a:ext uri="{FF2B5EF4-FFF2-40B4-BE49-F238E27FC236}">
                  <a16:creationId xmlns:a16="http://schemas.microsoft.com/office/drawing/2014/main" id="{B16B5297-F3C6-0347-BC99-BE0081C53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3" name="Line 13">
              <a:extLst>
                <a:ext uri="{FF2B5EF4-FFF2-40B4-BE49-F238E27FC236}">
                  <a16:creationId xmlns:a16="http://schemas.microsoft.com/office/drawing/2014/main" id="{EAF665F7-3C94-544F-92E4-137712902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4" name="Line 14">
              <a:extLst>
                <a:ext uri="{FF2B5EF4-FFF2-40B4-BE49-F238E27FC236}">
                  <a16:creationId xmlns:a16="http://schemas.microsoft.com/office/drawing/2014/main" id="{C683852F-280D-F64F-8A65-01FE4E5A0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5" name="Line 15">
              <a:extLst>
                <a:ext uri="{FF2B5EF4-FFF2-40B4-BE49-F238E27FC236}">
                  <a16:creationId xmlns:a16="http://schemas.microsoft.com/office/drawing/2014/main" id="{FB74D7EF-A437-4145-A9DA-F38370E83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460A000F-43B9-7C46-B400-C217BDB80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F3897E9A-ED16-8A4F-9E96-1A5338170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51218" name="Group 18">
              <a:extLst>
                <a:ext uri="{FF2B5EF4-FFF2-40B4-BE49-F238E27FC236}">
                  <a16:creationId xmlns:a16="http://schemas.microsoft.com/office/drawing/2014/main" id="{0AD1609C-172D-614D-882C-1A4779AAD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51237" name="Line 19">
                <a:extLst>
                  <a:ext uri="{FF2B5EF4-FFF2-40B4-BE49-F238E27FC236}">
                    <a16:creationId xmlns:a16="http://schemas.microsoft.com/office/drawing/2014/main" id="{6CA24416-A485-9046-8545-D8CD87865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8" name="Line 20">
                <a:extLst>
                  <a:ext uri="{FF2B5EF4-FFF2-40B4-BE49-F238E27FC236}">
                    <a16:creationId xmlns:a16="http://schemas.microsoft.com/office/drawing/2014/main" id="{68344229-91EF-A243-88B4-4D2F413AD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19" name="Group 21">
              <a:extLst>
                <a:ext uri="{FF2B5EF4-FFF2-40B4-BE49-F238E27FC236}">
                  <a16:creationId xmlns:a16="http://schemas.microsoft.com/office/drawing/2014/main" id="{E72499FC-F03E-FE40-9537-CA6BAB6A1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51235" name="Line 22">
                <a:extLst>
                  <a:ext uri="{FF2B5EF4-FFF2-40B4-BE49-F238E27FC236}">
                    <a16:creationId xmlns:a16="http://schemas.microsoft.com/office/drawing/2014/main" id="{A612616F-BED7-0C42-B16B-EFB8ECF7E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6" name="Line 23">
                <a:extLst>
                  <a:ext uri="{FF2B5EF4-FFF2-40B4-BE49-F238E27FC236}">
                    <a16:creationId xmlns:a16="http://schemas.microsoft.com/office/drawing/2014/main" id="{3BE525E8-4BD0-4747-BE79-94F383B44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0" name="Group 24">
              <a:extLst>
                <a:ext uri="{FF2B5EF4-FFF2-40B4-BE49-F238E27FC236}">
                  <a16:creationId xmlns:a16="http://schemas.microsoft.com/office/drawing/2014/main" id="{4E5EE4B8-C343-FC49-82FB-EF317F31A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51233" name="Line 25">
                <a:extLst>
                  <a:ext uri="{FF2B5EF4-FFF2-40B4-BE49-F238E27FC236}">
                    <a16:creationId xmlns:a16="http://schemas.microsoft.com/office/drawing/2014/main" id="{6E6C2C79-7A4B-6943-A01D-1DFAEBE2F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4" name="Line 26">
                <a:extLst>
                  <a:ext uri="{FF2B5EF4-FFF2-40B4-BE49-F238E27FC236}">
                    <a16:creationId xmlns:a16="http://schemas.microsoft.com/office/drawing/2014/main" id="{37175569-137C-A54E-98E9-83294B002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1" name="Group 27">
              <a:extLst>
                <a:ext uri="{FF2B5EF4-FFF2-40B4-BE49-F238E27FC236}">
                  <a16:creationId xmlns:a16="http://schemas.microsoft.com/office/drawing/2014/main" id="{A7773DA4-BD70-B548-B7ED-9483D711A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51231" name="Line 28">
                <a:extLst>
                  <a:ext uri="{FF2B5EF4-FFF2-40B4-BE49-F238E27FC236}">
                    <a16:creationId xmlns:a16="http://schemas.microsoft.com/office/drawing/2014/main" id="{24D47B36-FA56-0E42-8C3A-0AA0752A0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2" name="Line 29">
                <a:extLst>
                  <a:ext uri="{FF2B5EF4-FFF2-40B4-BE49-F238E27FC236}">
                    <a16:creationId xmlns:a16="http://schemas.microsoft.com/office/drawing/2014/main" id="{73BD370B-30AF-6D4F-BDDC-CF4FB76DF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2" name="Group 30">
              <a:extLst>
                <a:ext uri="{FF2B5EF4-FFF2-40B4-BE49-F238E27FC236}">
                  <a16:creationId xmlns:a16="http://schemas.microsoft.com/office/drawing/2014/main" id="{0E16CC35-F321-8E40-BEC6-AD37AC2ED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51229" name="Line 31">
                <a:extLst>
                  <a:ext uri="{FF2B5EF4-FFF2-40B4-BE49-F238E27FC236}">
                    <a16:creationId xmlns:a16="http://schemas.microsoft.com/office/drawing/2014/main" id="{4070A0B0-7090-ED4C-B6E4-F43A64ACE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0" name="Line 32">
                <a:extLst>
                  <a:ext uri="{FF2B5EF4-FFF2-40B4-BE49-F238E27FC236}">
                    <a16:creationId xmlns:a16="http://schemas.microsoft.com/office/drawing/2014/main" id="{C1D561D5-05BF-4D4C-898D-A7100E7AD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3" name="Group 33">
              <a:extLst>
                <a:ext uri="{FF2B5EF4-FFF2-40B4-BE49-F238E27FC236}">
                  <a16:creationId xmlns:a16="http://schemas.microsoft.com/office/drawing/2014/main" id="{273B81B2-993C-5240-A69B-7ED81BB1A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51227" name="Line 34">
                <a:extLst>
                  <a:ext uri="{FF2B5EF4-FFF2-40B4-BE49-F238E27FC236}">
                    <a16:creationId xmlns:a16="http://schemas.microsoft.com/office/drawing/2014/main" id="{D46C1221-A8B2-B94C-922C-025F8E4CC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8" name="Line 35">
                <a:extLst>
                  <a:ext uri="{FF2B5EF4-FFF2-40B4-BE49-F238E27FC236}">
                    <a16:creationId xmlns:a16="http://schemas.microsoft.com/office/drawing/2014/main" id="{29305176-7971-234B-B3C1-803A2FF3F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4" name="Group 36">
              <a:extLst>
                <a:ext uri="{FF2B5EF4-FFF2-40B4-BE49-F238E27FC236}">
                  <a16:creationId xmlns:a16="http://schemas.microsoft.com/office/drawing/2014/main" id="{A9F47EE1-49D7-FC4A-BB78-A39367019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51225" name="Line 37">
                <a:extLst>
                  <a:ext uri="{FF2B5EF4-FFF2-40B4-BE49-F238E27FC236}">
                    <a16:creationId xmlns:a16="http://schemas.microsoft.com/office/drawing/2014/main" id="{A90D52D1-CBE8-994D-BB2E-08CE02EB6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6" name="Line 38">
                <a:extLst>
                  <a:ext uri="{FF2B5EF4-FFF2-40B4-BE49-F238E27FC236}">
                    <a16:creationId xmlns:a16="http://schemas.microsoft.com/office/drawing/2014/main" id="{CE5215F9-55DF-5541-8194-96BDD851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204" name="TextBox 38">
            <a:extLst>
              <a:ext uri="{FF2B5EF4-FFF2-40B4-BE49-F238E27FC236}">
                <a16:creationId xmlns:a16="http://schemas.microsoft.com/office/drawing/2014/main" id="{4FEA5EE3-70B4-2743-8A75-56B844EA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0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17</a:t>
            </a:r>
          </a:p>
        </p:txBody>
      </p:sp>
    </p:spTree>
    <p:extLst>
      <p:ext uri="{BB962C8B-B14F-4D97-AF65-F5344CB8AC3E}">
        <p14:creationId xmlns:p14="http://schemas.microsoft.com/office/powerpoint/2010/main" val="397766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2CA19DE3-8A86-8542-9D9F-AA88A854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Hierarchical Clustering: Dendrogram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0BB82152-0CEF-C040-AE55-0555095D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65DE73-0D06-514D-A294-EB220A3B938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EB0F1A-98BF-6040-8881-C3AC94FA7204}"/>
              </a:ext>
            </a:extLst>
          </p:cNvPr>
          <p:cNvGrpSpPr/>
          <p:nvPr/>
        </p:nvGrpSpPr>
        <p:grpSpPr>
          <a:xfrm>
            <a:off x="6324599" y="1534886"/>
            <a:ext cx="4680857" cy="4408714"/>
            <a:chOff x="6324600" y="2209800"/>
            <a:chExt cx="3810000" cy="37338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CE8C9E-EE26-4947-AA2F-07E02334DE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0800" y="5410200"/>
              <a:ext cx="0" cy="381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746B7C-4F09-954B-8B7A-55A15E0EBC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58000" y="5410200"/>
              <a:ext cx="0" cy="381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74E055F-2C66-184D-90D1-EAF2ABFE3B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15200" y="4572000"/>
              <a:ext cx="0" cy="12192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8B9E8-09F2-7C4A-B1F5-7675DA4298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72400" y="5181600"/>
              <a:ext cx="0" cy="6096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08200B-EB8B-C645-8C73-9DB924282A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29600" y="5181600"/>
              <a:ext cx="0" cy="6096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33748B-B709-E544-B97B-D970B846AB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86800" y="4267200"/>
              <a:ext cx="0" cy="152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49B706-5EC7-8942-9EE6-45DBAD8B25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44000" y="3733800"/>
              <a:ext cx="0" cy="20574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80D858-3BAC-C04E-9CC0-3433BFA457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01200" y="4876800"/>
              <a:ext cx="0" cy="9144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559B8A3-06BD-A241-979B-112E4272F6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058400" y="4876800"/>
              <a:ext cx="0" cy="9144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47A0E9-7500-A641-99E3-A3DE75D794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0800" y="5410200"/>
              <a:ext cx="4572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DA6C410-A512-2C4C-B0D5-FD6A7DF1AE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72400" y="5181600"/>
              <a:ext cx="4572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2BB81D1-5D31-D242-9BE1-87016C2223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01200" y="4876800"/>
              <a:ext cx="4572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EB5A8F-8CD4-144C-A4A9-B6331A844B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29400" y="4572000"/>
              <a:ext cx="0" cy="8382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17490BB-2559-CB4B-B44F-65BFA2B42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29400" y="4572000"/>
              <a:ext cx="685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B60FEAC-6D30-6B49-BCEC-5EA1B24E37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01000" y="4267200"/>
              <a:ext cx="0" cy="9144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D59A8C-DF02-E84C-8E1F-454A138BA4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01000" y="4267200"/>
              <a:ext cx="685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09BC3B9-DEB8-EA4D-BE76-37D9100B21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05800" y="3733800"/>
              <a:ext cx="0" cy="5334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845105C-5FBC-DD4C-B7ED-3F7386395E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05800" y="3733800"/>
              <a:ext cx="8382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A5EC606-052A-264D-8B3C-15A39D83D1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829800" y="3200400"/>
              <a:ext cx="0" cy="16764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1906F38-7FBE-734D-B874-AF46EC0324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86800" y="3200400"/>
              <a:ext cx="0" cy="5334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5680565-A4E6-6541-A3E9-232BBFAAD0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86800" y="3200400"/>
              <a:ext cx="11430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2F13E8-8072-794C-A338-4D509D70EE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20200" y="2590800"/>
              <a:ext cx="0" cy="6096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FD539DB-A8EB-884A-82D9-D9CAE80DA0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34200" y="2590800"/>
              <a:ext cx="0" cy="19812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3DDABB-34E4-A246-BFC4-DE8E333022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34200" y="2590800"/>
              <a:ext cx="22860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A86B0A5-661F-1B43-8360-35245C1ED0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77200" y="2209800"/>
              <a:ext cx="0" cy="381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B2DC39D-7C98-F54E-9AB1-585B5478A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91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48A102C-1C6D-C040-B527-4AF1EABC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91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5F9FA8-CC85-3D46-A3F3-6802133C5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91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5E5CDEE-7386-A944-BE1C-E09209E1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5791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344BDF3-63E6-E84C-BF3B-CF5E28D98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5791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2566A5-7F11-4943-BADA-5359EF75B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0600" y="5791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712C862-8467-C142-9FDC-E7F5DAA3A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5791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EEFCD21-F791-BB4B-BF5E-C9B91ECB2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0" y="5791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FBEA4F4-7E6D-6E4A-A009-E8EF3F782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2200" y="5791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2262" name="Content Placeholder 7">
            <a:extLst>
              <a:ext uri="{FF2B5EF4-FFF2-40B4-BE49-F238E27FC236}">
                <a16:creationId xmlns:a16="http://schemas.microsoft.com/office/drawing/2014/main" id="{5AD15548-F6A8-5F46-88B6-3162D251B3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Clr>
                <a:srgbClr val="437085"/>
              </a:buClr>
            </a:pPr>
            <a:r>
              <a:rPr lang="en-US" altLang="zh-CN" sz="3200" dirty="0">
                <a:solidFill>
                  <a:srgbClr val="46514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Clustering obtained by cutting the dendrogram at a desired level: each </a:t>
            </a:r>
            <a:r>
              <a:rPr lang="en-US" altLang="zh-CN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r>
              <a:rPr lang="en-US" altLang="zh-CN" sz="3200" dirty="0">
                <a:solidFill>
                  <a:srgbClr val="46514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component forms a cluster.</a:t>
            </a:r>
          </a:p>
        </p:txBody>
      </p:sp>
    </p:spTree>
    <p:extLst>
      <p:ext uri="{BB962C8B-B14F-4D97-AF65-F5344CB8AC3E}">
        <p14:creationId xmlns:p14="http://schemas.microsoft.com/office/powerpoint/2010/main" val="2244560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C12D34C-F67C-C34B-B018-FED1796B6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Hierarchical Agglomerative Clustering (HAC)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EC5E1A1A-B7F1-F346-A0B7-B267D5402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>
                <a:ea typeface="ＭＳ Ｐゴシック" panose="020B0600070205080204" pitchFamily="34" charset="-128"/>
              </a:rPr>
              <a:t>Starts with each doc in a separate cluster</a:t>
            </a:r>
          </a:p>
          <a:p>
            <a:pPr lvl="1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then repeatedly joins the </a:t>
            </a:r>
            <a:r>
              <a:rPr lang="en-US" altLang="en-US" sz="3200" i="1" u="sng" dirty="0">
                <a:ea typeface="ＭＳ Ｐゴシック" panose="020B0600070205080204" pitchFamily="34" charset="-128"/>
              </a:rPr>
              <a:t>closest pair</a:t>
            </a:r>
            <a:r>
              <a:rPr lang="en-US" altLang="en-US" sz="3200" dirty="0">
                <a:ea typeface="ＭＳ Ｐゴシック" panose="020B0600070205080204" pitchFamily="34" charset="-128"/>
              </a:rPr>
              <a:t> of clusters, until there is only one cluster.</a:t>
            </a:r>
          </a:p>
        </p:txBody>
      </p:sp>
      <p:sp>
        <p:nvSpPr>
          <p:cNvPr id="53251" name="TextBox 3">
            <a:extLst>
              <a:ext uri="{FF2B5EF4-FFF2-40B4-BE49-F238E27FC236}">
                <a16:creationId xmlns:a16="http://schemas.microsoft.com/office/drawing/2014/main" id="{4861DC4B-F549-7B43-9769-C7FF8726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17.1</a:t>
            </a:r>
          </a:p>
        </p:txBody>
      </p:sp>
    </p:spTree>
    <p:extLst>
      <p:ext uri="{BB962C8B-B14F-4D97-AF65-F5344CB8AC3E}">
        <p14:creationId xmlns:p14="http://schemas.microsoft.com/office/powerpoint/2010/main" val="30847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 is better than Python (don</a:t>
            </a:r>
            <a:r>
              <a:rPr lang="mr-IN" dirty="0"/>
              <a:t>’</a:t>
            </a:r>
            <a:r>
              <a:rPr lang="en-US" dirty="0"/>
              <a:t>t @ 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R is better than SAS</a:t>
            </a:r>
          </a:p>
          <a:p>
            <a:endParaRPr lang="en-US" dirty="0"/>
          </a:p>
          <a:p>
            <a:r>
              <a:rPr lang="en-US" dirty="0"/>
              <a:t>Why R is better than Excel or Prism</a:t>
            </a:r>
          </a:p>
          <a:p>
            <a:endParaRPr lang="en-US" dirty="0"/>
          </a:p>
          <a:p>
            <a:r>
              <a:rPr lang="en-US" dirty="0"/>
              <a:t>Install and try out</a:t>
            </a:r>
          </a:p>
        </p:txBody>
      </p:sp>
    </p:spTree>
    <p:extLst>
      <p:ext uri="{BB962C8B-B14F-4D97-AF65-F5344CB8AC3E}">
        <p14:creationId xmlns:p14="http://schemas.microsoft.com/office/powerpoint/2010/main" val="30012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https://rafalab.github.io/dsbook/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http://r4ds.had.co.nz/</a:t>
            </a:r>
          </a:p>
          <a:p>
            <a:endParaRPr lang="en-US" dirty="0"/>
          </a:p>
          <a:p>
            <a:r>
              <a:rPr lang="en-US" sz="2400" dirty="0">
                <a:hlinkClick r:id="rId3"/>
              </a:rPr>
              <a:t>https://www.edx.org/course/data-science-r-basics</a:t>
            </a:r>
            <a:endParaRPr lang="en-US" sz="2400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https://www.datacamp.com/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R-bloggers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3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 better than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not</a:t>
            </a:r>
          </a:p>
          <a:p>
            <a:endParaRPr lang="en-US" dirty="0"/>
          </a:p>
          <a:p>
            <a:r>
              <a:rPr lang="en-US" dirty="0"/>
              <a:t>But it is easier to learn</a:t>
            </a:r>
          </a:p>
          <a:p>
            <a:endParaRPr lang="en-US" dirty="0"/>
          </a:p>
          <a:p>
            <a:r>
              <a:rPr lang="en-US" dirty="0"/>
              <a:t>More readily available statistical tools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exploration and making nice graphs is easier</a:t>
            </a:r>
          </a:p>
          <a:p>
            <a:endParaRPr lang="en-US" dirty="0"/>
          </a:p>
          <a:p>
            <a:r>
              <a:rPr lang="en-US" dirty="0" err="1"/>
              <a:t>tidyverse</a:t>
            </a:r>
            <a:r>
              <a:rPr lang="en-US" dirty="0"/>
              <a:t> helps with the last two points</a:t>
            </a:r>
          </a:p>
        </p:txBody>
      </p:sp>
    </p:spTree>
    <p:extLst>
      <p:ext uri="{BB962C8B-B14F-4D97-AF65-F5344CB8AC3E}">
        <p14:creationId xmlns:p14="http://schemas.microsoft.com/office/powerpoint/2010/main" val="16550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 better than 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is free</a:t>
            </a:r>
          </a:p>
          <a:p>
            <a:r>
              <a:rPr lang="en-US" dirty="0"/>
              <a:t>R is open source</a:t>
            </a:r>
          </a:p>
          <a:p>
            <a:r>
              <a:rPr lang="en-US" dirty="0"/>
              <a:t>New methods come out in R first</a:t>
            </a:r>
          </a:p>
          <a:p>
            <a:r>
              <a:rPr lang="en-US" dirty="0"/>
              <a:t>Large helpful online community</a:t>
            </a:r>
          </a:p>
          <a:p>
            <a:r>
              <a:rPr lang="en-US" dirty="0"/>
              <a:t>With </a:t>
            </a:r>
            <a:r>
              <a:rPr lang="en-US" dirty="0" err="1"/>
              <a:t>tidyverse</a:t>
            </a:r>
            <a:r>
              <a:rPr lang="en-US" dirty="0"/>
              <a:t> R syntax not as hard to learn</a:t>
            </a:r>
          </a:p>
          <a:p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R markdown</a:t>
            </a:r>
          </a:p>
          <a:p>
            <a:r>
              <a:rPr lang="en-US" dirty="0">
                <a:hlinkClick r:id="rId2"/>
              </a:rPr>
              <a:t>Shiny apps</a:t>
            </a:r>
            <a:endParaRPr lang="en-US" dirty="0"/>
          </a:p>
          <a:p>
            <a:r>
              <a:rPr lang="en-US" dirty="0" err="1">
                <a:hlinkClick r:id="rId3"/>
              </a:rPr>
              <a:t>gganimate</a:t>
            </a:r>
            <a:endParaRPr lang="en-US" dirty="0"/>
          </a:p>
          <a:p>
            <a:r>
              <a:rPr lang="en-US" dirty="0"/>
              <a:t>Interoperable: </a:t>
            </a:r>
            <a:r>
              <a:rPr lang="en-US" dirty="0" err="1"/>
              <a:t>Rcpp</a:t>
            </a:r>
            <a:r>
              <a:rPr lang="en-US" dirty="0"/>
              <a:t>, reticulate, </a:t>
            </a:r>
            <a:r>
              <a:rPr lang="en-US" dirty="0" err="1">
                <a:hlinkClick r:id="rId4"/>
              </a:rPr>
              <a:t>htmlwidgets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1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R better than excel and Prism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  <a:p>
            <a:r>
              <a:rPr lang="en-US" dirty="0"/>
              <a:t>Much easier to automatize repetitive tasks</a:t>
            </a:r>
          </a:p>
          <a:p>
            <a:r>
              <a:rPr lang="en-US" dirty="0"/>
              <a:t>Many more powerful tools</a:t>
            </a:r>
          </a:p>
          <a:p>
            <a:r>
              <a:rPr lang="en-US" dirty="0"/>
              <a:t>More 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Google: CRAN</a:t>
            </a:r>
          </a:p>
          <a:p>
            <a:endParaRPr lang="en-US" dirty="0"/>
          </a:p>
          <a:p>
            <a:r>
              <a:rPr lang="en-US" dirty="0"/>
              <a:t>Google: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5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session, we will learn…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https://www.rstudio.com/wp-content/uploads/2016/01/rstudio-IDE-cheatsheet.pdf</a:t>
            </a:r>
            <a:endParaRPr lang="en-US" sz="1600" dirty="0"/>
          </a:p>
          <a:p>
            <a:endParaRPr lang="en-US" sz="1600" dirty="0"/>
          </a:p>
          <a:p>
            <a:r>
              <a:rPr lang="en-US" dirty="0"/>
              <a:t>Install packages: example </a:t>
            </a:r>
            <a:r>
              <a:rPr lang="en-US" dirty="0" err="1">
                <a:latin typeface="Lucida Console"/>
                <a:cs typeface="Lucida Console"/>
              </a:rPr>
              <a:t>tidyverse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Create </a:t>
            </a:r>
            <a:r>
              <a:rPr lang="en-US" dirty="0" err="1"/>
              <a:t>RStudio</a:t>
            </a:r>
            <a:r>
              <a:rPr lang="en-US" dirty="0"/>
              <a:t> projects</a:t>
            </a:r>
          </a:p>
          <a:p>
            <a:r>
              <a:rPr lang="en-US" dirty="0"/>
              <a:t>Importing data</a:t>
            </a:r>
          </a:p>
          <a:p>
            <a:r>
              <a:rPr lang="en-US" dirty="0"/>
              <a:t>Perform t-test</a:t>
            </a:r>
          </a:p>
          <a:p>
            <a:r>
              <a:rPr lang="en-US" dirty="0"/>
              <a:t>Repetitive tasks</a:t>
            </a:r>
          </a:p>
          <a:p>
            <a:r>
              <a:rPr lang="en-US" dirty="0"/>
              <a:t>Dot Plot</a:t>
            </a:r>
          </a:p>
        </p:txBody>
      </p:sp>
    </p:spTree>
    <p:extLst>
      <p:ext uri="{BB962C8B-B14F-4D97-AF65-F5344CB8AC3E}">
        <p14:creationId xmlns:p14="http://schemas.microsoft.com/office/powerpoint/2010/main" val="57508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79400"/>
            <a:ext cx="10866235" cy="574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3733" spc="-7" dirty="0">
                <a:latin typeface="Arial"/>
                <a:cs typeface="Arial"/>
              </a:rPr>
              <a:t>Getting familiar with your R</a:t>
            </a:r>
            <a:r>
              <a:rPr sz="3733" spc="60" dirty="0">
                <a:latin typeface="Arial"/>
                <a:cs typeface="Arial"/>
              </a:rPr>
              <a:t> </a:t>
            </a:r>
            <a:r>
              <a:rPr sz="3733" spc="-7" dirty="0">
                <a:latin typeface="Arial"/>
                <a:cs typeface="Arial"/>
              </a:rPr>
              <a:t>installation</a:t>
            </a:r>
            <a:r>
              <a:rPr lang="en-US" sz="3733" spc="-7" dirty="0">
                <a:latin typeface="Arial"/>
                <a:cs typeface="Arial"/>
              </a:rPr>
              <a:t> and Rstudio</a:t>
            </a:r>
            <a:endParaRPr sz="3733" dirty="0">
              <a:latin typeface="Arial"/>
              <a:cs typeface="Arial"/>
            </a:endParaRPr>
          </a:p>
        </p:txBody>
      </p:sp>
      <p:pic>
        <p:nvPicPr>
          <p:cNvPr id="4" name="Picture 3" descr="RStudio_Startup_Screen Sho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92200"/>
            <a:ext cx="9448800" cy="53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429</Words>
  <Application>Microsoft Macintosh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Consolas</vt:lpstr>
      <vt:lpstr>Lucida Console</vt:lpstr>
      <vt:lpstr>Lucida Sans</vt:lpstr>
      <vt:lpstr>Mangal</vt:lpstr>
      <vt:lpstr>Tahoma</vt:lpstr>
      <vt:lpstr>Times New Roman</vt:lpstr>
      <vt:lpstr>Wingdings</vt:lpstr>
      <vt:lpstr>Office Theme</vt:lpstr>
      <vt:lpstr>PowerPoint Presentation</vt:lpstr>
      <vt:lpstr>Outline</vt:lpstr>
      <vt:lpstr>Resources</vt:lpstr>
      <vt:lpstr>Why is R better than Python</vt:lpstr>
      <vt:lpstr>Why is R better than SAS</vt:lpstr>
      <vt:lpstr>Why is R better than excel and Prism</vt:lpstr>
      <vt:lpstr>Install</vt:lpstr>
      <vt:lpstr>In this session, we will learn…</vt:lpstr>
      <vt:lpstr>PowerPoint Presentation</vt:lpstr>
      <vt:lpstr>Coding- the importance of being exact</vt:lpstr>
      <vt:lpstr>Download Demo Code from Github</vt:lpstr>
      <vt:lpstr>PowerPoint Presentation</vt:lpstr>
      <vt:lpstr>PowerPoint Presentation</vt:lpstr>
      <vt:lpstr>Basic Data Analysis Using R</vt:lpstr>
      <vt:lpstr>PowerPoint Presentation</vt:lpstr>
      <vt:lpstr>Hierarchical Clustering</vt:lpstr>
      <vt:lpstr>Hierarchical Clustering: Dendrogram</vt:lpstr>
      <vt:lpstr>Hierarchical Agglomerative Clustering (HAC)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Yaoyu Ethan</dc:creator>
  <cp:lastModifiedBy>Wang, Yaoyu Ethan</cp:lastModifiedBy>
  <cp:revision>12</cp:revision>
  <dcterms:created xsi:type="dcterms:W3CDTF">2018-12-13T20:37:34Z</dcterms:created>
  <dcterms:modified xsi:type="dcterms:W3CDTF">2018-12-13T22:13:02Z</dcterms:modified>
</cp:coreProperties>
</file>