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219456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160">
          <p15:clr>
            <a:srgbClr val="A4A3A4"/>
          </p15:clr>
        </p15:guide>
        <p15:guide id="2" orient="horz" pos="2184">
          <p15:clr>
            <a:srgbClr val="A4A3A4"/>
          </p15:clr>
        </p15:guide>
        <p15:guide id="3" orient="horz" pos="10368">
          <p15:clr>
            <a:srgbClr val="A4A3A4"/>
          </p15:clr>
        </p15:guide>
        <p15:guide id="4" orient="horz" pos="20448">
          <p15:clr>
            <a:srgbClr val="A4A3A4"/>
          </p15:clr>
        </p15:guide>
        <p15:guide id="5" orient="horz" pos="288">
          <p15:clr>
            <a:srgbClr val="A4A3A4"/>
          </p15:clr>
        </p15:guide>
        <p15:guide id="6" pos="288">
          <p15:clr>
            <a:srgbClr val="A4A3A4"/>
          </p15:clr>
        </p15:guide>
        <p15:guide id="7" pos="13536">
          <p15:clr>
            <a:srgbClr val="A4A3A4"/>
          </p15:clr>
        </p15:guide>
        <p15:guide id="8" pos="6912">
          <p15:clr>
            <a:srgbClr val="A4A3A4"/>
          </p15:clr>
        </p15:guide>
        <p15:guide id="9" pos="3528">
          <p15:clr>
            <a:srgbClr val="A4A3A4"/>
          </p15:clr>
        </p15:guide>
        <p15:guide id="10" pos="10296">
          <p15:clr>
            <a:srgbClr val="A4A3A4"/>
          </p15:clr>
        </p15:guide>
        <p15:guide id="11" pos="6768">
          <p15:clr>
            <a:srgbClr val="A4A3A4"/>
          </p15:clr>
        </p15:guide>
        <p15:guide id="12" pos="7056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hYBONTc3GZ7foEc8lUPhwCWzbD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736" y="16"/>
      </p:cViewPr>
      <p:guideLst>
        <p:guide orient="horz" pos="20160"/>
        <p:guide orient="horz" pos="2184"/>
        <p:guide orient="horz" pos="10368"/>
        <p:guide orient="horz" pos="20448"/>
        <p:guide orient="horz" pos="288"/>
        <p:guide pos="288"/>
        <p:guide pos="13536"/>
        <p:guide pos="6912"/>
        <p:guide pos="3528"/>
        <p:guide pos="10296"/>
        <p:guide pos="6768"/>
        <p:guide pos="7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77D73DC5-8FB2-19D0-0FAF-4061BA369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E87C25DA-7C1B-AD19-B644-AA10BD056C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645D86CB-E5A7-D583-C98E-B355588AAD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8062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SzPts val="154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SzPts val="13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888888"/>
              </a:buClr>
              <a:buSzPts val="1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110489" y="8667754"/>
            <a:ext cx="21724622" cy="1975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20812126" y="61883927"/>
            <a:ext cx="134820662" cy="23702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-26774774" y="38364796"/>
            <a:ext cx="134820662" cy="70740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1097280" y="7680963"/>
            <a:ext cx="1975104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1733551" y="13952225"/>
            <a:ext cx="1865376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rgbClr val="888888"/>
              </a:buClr>
              <a:buSzPts val="8600"/>
              <a:buNone/>
              <a:defRPr sz="8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 sz="77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5265421" y="36865560"/>
            <a:ext cx="47221140" cy="1042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107950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Char char="•"/>
              <a:defRPr sz="13400"/>
            </a:lvl1pPr>
            <a:lvl2pPr marL="914400" lvl="1" indent="-95885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–"/>
              <a:defRPr sz="11500"/>
            </a:lvl2pPr>
            <a:lvl3pPr marL="1371600" lvl="2" indent="-838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3pPr>
            <a:lvl4pPr marL="1828800" lvl="3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–"/>
              <a:defRPr sz="8600"/>
            </a:lvl4pPr>
            <a:lvl5pPr marL="2286000" lvl="4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»"/>
              <a:defRPr sz="8600"/>
            </a:lvl5pPr>
            <a:lvl6pPr marL="2743200" lvl="5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6pPr>
            <a:lvl7pPr marL="3200400" lvl="6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7pPr>
            <a:lvl8pPr marL="3657600" lvl="7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8pPr>
            <a:lvl9pPr marL="4114800" lvl="8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52852321" y="36865560"/>
            <a:ext cx="47221140" cy="1042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107950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Char char="•"/>
              <a:defRPr sz="13400"/>
            </a:lvl1pPr>
            <a:lvl2pPr marL="914400" lvl="1" indent="-95885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–"/>
              <a:defRPr sz="11500"/>
            </a:lvl2pPr>
            <a:lvl3pPr marL="1371600" lvl="2" indent="-838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3pPr>
            <a:lvl4pPr marL="1828800" lvl="3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–"/>
              <a:defRPr sz="8600"/>
            </a:lvl4pPr>
            <a:lvl5pPr marL="2286000" lvl="4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»"/>
              <a:defRPr sz="8600"/>
            </a:lvl5pPr>
            <a:lvl6pPr marL="2743200" lvl="5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6pPr>
            <a:lvl7pPr marL="3200400" lvl="6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7pPr>
            <a:lvl8pPr marL="3657600" lvl="7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8pPr>
            <a:lvl9pPr marL="4114800" lvl="8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1097280" y="7368542"/>
            <a:ext cx="969645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  <a:defRPr sz="11500" b="1"/>
            </a:lvl1pPr>
            <a:lvl2pPr marL="914400" lvl="1" indent="-2286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3pPr>
            <a:lvl4pPr marL="1828800" lvl="3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4pPr>
            <a:lvl5pPr marL="2286000" lvl="4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5pPr>
            <a:lvl6pPr marL="2743200" lvl="5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6pPr>
            <a:lvl7pPr marL="3200400" lvl="6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7pPr>
            <a:lvl8pPr marL="3657600" lvl="7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8pPr>
            <a:lvl9pPr marL="4114800" lvl="8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097280" y="10439400"/>
            <a:ext cx="969645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95885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•"/>
              <a:defRPr sz="11500"/>
            </a:lvl1pPr>
            <a:lvl2pPr marL="914400" lvl="1" indent="-838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marL="1371600" lvl="2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3pPr>
            <a:lvl4pPr marL="1828800" lvl="3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–"/>
              <a:defRPr sz="7700"/>
            </a:lvl4pPr>
            <a:lvl5pPr marL="2286000" lvl="4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»"/>
              <a:defRPr sz="7700"/>
            </a:lvl5pPr>
            <a:lvl6pPr marL="2743200" lvl="5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6pPr>
            <a:lvl7pPr marL="3200400" lvl="6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7pPr>
            <a:lvl8pPr marL="3657600" lvl="7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8pPr>
            <a:lvl9pPr marL="4114800" lvl="8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11148061" y="7368542"/>
            <a:ext cx="9700260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  <a:defRPr sz="11500" b="1"/>
            </a:lvl1pPr>
            <a:lvl2pPr marL="914400" lvl="1" indent="-2286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3pPr>
            <a:lvl4pPr marL="1828800" lvl="3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4pPr>
            <a:lvl5pPr marL="2286000" lvl="4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5pPr>
            <a:lvl6pPr marL="2743200" lvl="5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6pPr>
            <a:lvl7pPr marL="3200400" lvl="6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7pPr>
            <a:lvl8pPr marL="3657600" lvl="7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8pPr>
            <a:lvl9pPr marL="4114800" lvl="8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11148061" y="10439400"/>
            <a:ext cx="9700260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95885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•"/>
              <a:defRPr sz="11500"/>
            </a:lvl1pPr>
            <a:lvl2pPr marL="914400" lvl="1" indent="-838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marL="1371600" lvl="2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3pPr>
            <a:lvl4pPr marL="1828800" lvl="3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–"/>
              <a:defRPr sz="7700"/>
            </a:lvl4pPr>
            <a:lvl5pPr marL="2286000" lvl="4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»"/>
              <a:defRPr sz="7700"/>
            </a:lvl5pPr>
            <a:lvl6pPr marL="2743200" lvl="5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6pPr>
            <a:lvl7pPr marL="3200400" lvl="6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7pPr>
            <a:lvl8pPr marL="3657600" lvl="7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8pPr>
            <a:lvl9pPr marL="4114800" lvl="8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1097282" y="1310640"/>
            <a:ext cx="7219951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  <a:defRPr sz="9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8580120" y="1310643"/>
            <a:ext cx="122682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1206500" algn="l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Char char="•"/>
              <a:defRPr sz="15400"/>
            </a:lvl1pPr>
            <a:lvl2pPr marL="914400" lvl="1" indent="-107950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Char char="–"/>
              <a:defRPr sz="13400"/>
            </a:lvl2pPr>
            <a:lvl3pPr marL="1371600" lvl="2" indent="-95885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•"/>
              <a:defRPr sz="11500"/>
            </a:lvl3pPr>
            <a:lvl4pPr marL="1828800" lvl="3" indent="-838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4pPr>
            <a:lvl5pPr marL="2286000" lvl="4" indent="-838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»"/>
              <a:defRPr sz="9600"/>
            </a:lvl5pPr>
            <a:lvl6pPr marL="2743200" lvl="5" indent="-838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1097282" y="6888483"/>
            <a:ext cx="7219951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/>
            </a:lvl1pPr>
            <a:lvl2pPr marL="914400" lvl="1" indent="-2286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sz="5800"/>
            </a:lvl2pPr>
            <a:lvl3pPr marL="1371600" lvl="2" indent="-2286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marL="1828800" lvl="3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4pPr>
            <a:lvl5pPr marL="2286000" lvl="4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5pPr>
            <a:lvl6pPr marL="2743200" lvl="5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6pPr>
            <a:lvl7pPr marL="3200400" lvl="6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7pPr>
            <a:lvl8pPr marL="3657600" lvl="7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8pPr>
            <a:lvl9pPr marL="4114800" lvl="8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301491" y="23042880"/>
            <a:ext cx="1316736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  <a:defRPr sz="9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4301491" y="2941320"/>
            <a:ext cx="1316736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301491" y="25763222"/>
            <a:ext cx="1316736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/>
            </a:lvl1pPr>
            <a:lvl2pPr marL="914400" lvl="1" indent="-2286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sz="5800"/>
            </a:lvl2pPr>
            <a:lvl3pPr marL="1371600" lvl="2" indent="-2286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marL="1828800" lvl="3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4pPr>
            <a:lvl5pPr marL="2286000" lvl="4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5pPr>
            <a:lvl6pPr marL="2743200" lvl="5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6pPr>
            <a:lvl7pPr marL="3200400" lvl="6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7pPr>
            <a:lvl8pPr marL="3657600" lvl="7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8pPr>
            <a:lvl9pPr marL="4114800" lvl="8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00"/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1097280" y="7680963"/>
            <a:ext cx="1975104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marR="0" lvl="0" indent="-1206500" algn="l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Char char="•"/>
              <a:defRPr sz="1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79500" algn="l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Char char="–"/>
              <a:defRPr sz="1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5885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Char char="•"/>
              <a:defRPr sz="1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3820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3820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3820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3820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3820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3820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C69855F8-2FF8-7C7A-F934-89CDB27D4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>
            <a:extLst>
              <a:ext uri="{FF2B5EF4-FFF2-40B4-BE49-F238E27FC236}">
                <a16:creationId xmlns:a16="http://schemas.microsoft.com/office/drawing/2014/main" id="{F1224752-E388-C9D5-7117-CDBBE66759A8}"/>
              </a:ext>
            </a:extLst>
          </p:cNvPr>
          <p:cNvSpPr txBox="1"/>
          <p:nvPr/>
        </p:nvSpPr>
        <p:spPr>
          <a:xfrm>
            <a:off x="1067011" y="5081274"/>
            <a:ext cx="19994637" cy="1151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ReLU</a:t>
            </a:r>
            <a:r>
              <a:rPr lang="en-US" sz="360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attention running too slow?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zh-CN" sz="36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HSR data-structure to accelerate it!</a:t>
            </a:r>
            <a:endParaRPr lang="en-US" altLang="zh-CN" sz="3600" b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7881E6CA-57F4-9FFF-8F3B-3037AF35B78F}"/>
              </a:ext>
            </a:extLst>
          </p:cNvPr>
          <p:cNvSpPr txBox="1"/>
          <p:nvPr/>
        </p:nvSpPr>
        <p:spPr>
          <a:xfrm>
            <a:off x="7803450" y="16070991"/>
            <a:ext cx="633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Setup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2" descr="The University of Hong Kong - Universitas 21">
            <a:extLst>
              <a:ext uri="{FF2B5EF4-FFF2-40B4-BE49-F238E27FC236}">
                <a16:creationId xmlns:a16="http://schemas.microsoft.com/office/drawing/2014/main" id="{ED35EAEC-8DD5-DAA2-6C9A-4A1E4AC8A8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589" y="4252418"/>
            <a:ext cx="45720" cy="4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The University of Hong Kong - Universitas 21">
            <a:extLst>
              <a:ext uri="{FF2B5EF4-FFF2-40B4-BE49-F238E27FC236}">
                <a16:creationId xmlns:a16="http://schemas.microsoft.com/office/drawing/2014/main" id="{8B520D8E-496B-9841-37EC-38A90AA781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4989" y="4404818"/>
            <a:ext cx="45720" cy="4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5BC1696-4B93-6A56-2611-7034EA198F8B}"/>
              </a:ext>
            </a:extLst>
          </p:cNvPr>
          <p:cNvGrpSpPr/>
          <p:nvPr/>
        </p:nvGrpSpPr>
        <p:grpSpPr>
          <a:xfrm>
            <a:off x="729991" y="1133353"/>
            <a:ext cx="19958450" cy="3141707"/>
            <a:chOff x="729991" y="954028"/>
            <a:chExt cx="19958450" cy="3141707"/>
          </a:xfrm>
        </p:grpSpPr>
        <p:sp>
          <p:nvSpPr>
            <p:cNvPr id="87" name="Google Shape;87;p1">
              <a:extLst>
                <a:ext uri="{FF2B5EF4-FFF2-40B4-BE49-F238E27FC236}">
                  <a16:creationId xmlns:a16="http://schemas.microsoft.com/office/drawing/2014/main" id="{75F254BA-BEB2-2653-7984-71F833603468}"/>
                </a:ext>
              </a:extLst>
            </p:cNvPr>
            <p:cNvSpPr txBox="1"/>
            <p:nvPr/>
          </p:nvSpPr>
          <p:spPr>
            <a:xfrm>
              <a:off x="729991" y="954028"/>
              <a:ext cx="19958450" cy="30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8900" tIns="219450" rIns="438900" bIns="219450" anchor="ctr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6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lang="en-US" altLang="zh-CN" sz="6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SR</a:t>
              </a:r>
              <a:r>
                <a:rPr lang="en-US" sz="6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-enhanced sparse attention acceleration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 Chen, </a:t>
              </a:r>
              <a:r>
                <a:rPr lang="en-US" sz="3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Yingyu</a:t>
              </a:r>
              <a:r>
                <a:rPr lang="en-US" sz="3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Liang, Zhizhou Sha, </a:t>
              </a:r>
              <a:r>
                <a:rPr lang="en-US" sz="3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Zhenmei</a:t>
              </a:r>
              <a:r>
                <a:rPr lang="en-US" sz="3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Shi, Zhao Song</a:t>
              </a:r>
              <a:endPara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4" name="Picture 10" descr="uw-madison-logo-flush-web">
              <a:extLst>
                <a:ext uri="{FF2B5EF4-FFF2-40B4-BE49-F238E27FC236}">
                  <a16:creationId xmlns:a16="http://schemas.microsoft.com/office/drawing/2014/main" id="{01A2DFAE-7F62-8FB5-429C-F7EE2F65F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05950" y="3321866"/>
              <a:ext cx="1719140" cy="57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Tsinghua University logo – sciencesprings">
              <a:extLst>
                <a:ext uri="{FF2B5EF4-FFF2-40B4-BE49-F238E27FC236}">
                  <a16:creationId xmlns:a16="http://schemas.microsoft.com/office/drawing/2014/main" id="{B2FBD840-D4D3-225C-BB16-63097DF754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3888" y="3321866"/>
              <a:ext cx="1655083" cy="57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UC Berkeley Logo, symbol, meaning, history, PNG, brand">
              <a:extLst>
                <a:ext uri="{FF2B5EF4-FFF2-40B4-BE49-F238E27FC236}">
                  <a16:creationId xmlns:a16="http://schemas.microsoft.com/office/drawing/2014/main" id="{F9EAFB78-A49F-54EC-9192-CD9CD30049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83525" y="3168886"/>
              <a:ext cx="1655082" cy="926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KU - Innovation Hub@HK">
              <a:extLst>
                <a:ext uri="{FF2B5EF4-FFF2-40B4-BE49-F238E27FC236}">
                  <a16:creationId xmlns:a16="http://schemas.microsoft.com/office/drawing/2014/main" id="{F88B3CB6-4E64-1214-3355-45B9AE4A40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290" y="3333191"/>
              <a:ext cx="2923862" cy="57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AutoShape 12">
            <a:extLst>
              <a:ext uri="{FF2B5EF4-FFF2-40B4-BE49-F238E27FC236}">
                <a16:creationId xmlns:a16="http://schemas.microsoft.com/office/drawing/2014/main" id="{5DB43A46-20B5-039F-FF4E-1A0CA9D9B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20400" y="1630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AutoShape 16">
            <a:extLst>
              <a:ext uri="{FF2B5EF4-FFF2-40B4-BE49-F238E27FC236}">
                <a16:creationId xmlns:a16="http://schemas.microsoft.com/office/drawing/2014/main" id="{1BB944C5-3CE3-0AE2-0DFA-67BC4D4B82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72800" y="16459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Google Shape;86;p1">
            <a:extLst>
              <a:ext uri="{FF2B5EF4-FFF2-40B4-BE49-F238E27FC236}">
                <a16:creationId xmlns:a16="http://schemas.microsoft.com/office/drawing/2014/main" id="{E99FA4D6-3A3C-8CFD-FEE0-03C560288AB6}"/>
              </a:ext>
            </a:extLst>
          </p:cNvPr>
          <p:cNvSpPr/>
          <p:nvPr/>
        </p:nvSpPr>
        <p:spPr>
          <a:xfrm>
            <a:off x="837751" y="17276775"/>
            <a:ext cx="20326923" cy="2849281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38100" cap="flat" cmpd="sng">
            <a:solidFill>
              <a:srgbClr val="F1C23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>
            <a:extLst>
              <a:ext uri="{FF2B5EF4-FFF2-40B4-BE49-F238E27FC236}">
                <a16:creationId xmlns:a16="http://schemas.microsoft.com/office/drawing/2014/main" id="{EB4A6124-B13D-BEE5-D117-F82597543591}"/>
              </a:ext>
            </a:extLst>
          </p:cNvPr>
          <p:cNvSpPr txBox="1"/>
          <p:nvPr/>
        </p:nvSpPr>
        <p:spPr>
          <a:xfrm>
            <a:off x="7308930" y="20364167"/>
            <a:ext cx="75108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Theoretical Results 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>
            <a:extLst>
              <a:ext uri="{FF2B5EF4-FFF2-40B4-BE49-F238E27FC236}">
                <a16:creationId xmlns:a16="http://schemas.microsoft.com/office/drawing/2014/main" id="{AD47B20B-1373-48E6-3C15-C77825E94011}"/>
              </a:ext>
            </a:extLst>
          </p:cNvPr>
          <p:cNvSpPr/>
          <p:nvPr/>
        </p:nvSpPr>
        <p:spPr>
          <a:xfrm>
            <a:off x="837574" y="21120146"/>
            <a:ext cx="20327100" cy="5266053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3D85C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Google Shape;119;p1">
                <a:extLst>
                  <a:ext uri="{FF2B5EF4-FFF2-40B4-BE49-F238E27FC236}">
                    <a16:creationId xmlns:a16="http://schemas.microsoft.com/office/drawing/2014/main" id="{6ACDBA69-11CD-9216-C740-ABF6AA8AD215}"/>
                  </a:ext>
                </a:extLst>
              </p:cNvPr>
              <p:cNvSpPr txBox="1"/>
              <p:nvPr/>
            </p:nvSpPr>
            <p:spPr>
              <a:xfrm>
                <a:off x="1223676" y="21466447"/>
                <a:ext cx="19376501" cy="26597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20"/>
                  <a:buFont typeface="Arial"/>
                  <a:buNone/>
                </a:pPr>
                <a:r>
                  <a:rPr lang="en-US" sz="32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Theorem 1 (Accelerating </a:t>
                </a:r>
                <a:r>
                  <a:rPr lang="en-US" sz="3200" b="1" i="0" u="none" strike="noStrike" cap="none" dirty="0" err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ReLU</a:t>
                </a:r>
                <a:r>
                  <a:rPr lang="en-US" sz="32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attention generation decoding)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20"/>
                  <a:buFont typeface="Arial"/>
                  <a:buNone/>
                </a:pPr>
                <a:r>
                  <a:rPr lang="en-US" sz="3200" dirty="0"/>
                  <a:t>Our algorithm can accelerate the generate decoding of </a:t>
                </a:r>
                <a:r>
                  <a:rPr lang="en-US" sz="3200" dirty="0" err="1"/>
                  <a:t>ReLU</a:t>
                </a:r>
                <a:r>
                  <a:rPr lang="en-US" sz="3200" dirty="0"/>
                  <a:t> attention based </a:t>
                </a:r>
                <a:r>
                  <a:rPr lang="en-US" sz="3200" dirty="0" err="1"/>
                  <a:t>Tranformers</a:t>
                </a:r>
                <a:r>
                  <a:rPr lang="en-US" sz="3200" dirty="0"/>
                  <a:t>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4/5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with high probability , 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denotes the generated length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denotes the prefilled length. 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).   </a:t>
                </a:r>
                <a:endParaRPr sz="320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119" name="Google Shape;119;p1">
                <a:extLst>
                  <a:ext uri="{FF2B5EF4-FFF2-40B4-BE49-F238E27FC236}">
                    <a16:creationId xmlns:a16="http://schemas.microsoft.com/office/drawing/2014/main" id="{6ACDBA69-11CD-9216-C740-ABF6AA8AD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76" y="21466447"/>
                <a:ext cx="19376501" cy="2659763"/>
              </a:xfrm>
              <a:prstGeom prst="rect">
                <a:avLst/>
              </a:prstGeom>
              <a:blipFill>
                <a:blip r:embed="rId7"/>
                <a:stretch>
                  <a:fillRect l="-818" t="-11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4BD44494-C97F-55AD-E19C-EE4684E246E6}"/>
              </a:ext>
            </a:extLst>
          </p:cNvPr>
          <p:cNvGrpSpPr/>
          <p:nvPr/>
        </p:nvGrpSpPr>
        <p:grpSpPr>
          <a:xfrm>
            <a:off x="837750" y="27334721"/>
            <a:ext cx="20327100" cy="5638799"/>
            <a:chOff x="837750" y="28437382"/>
            <a:chExt cx="20327100" cy="4649055"/>
          </a:xfrm>
        </p:grpSpPr>
        <p:sp>
          <p:nvSpPr>
            <p:cNvPr id="92" name="Google Shape;92;p1">
              <a:extLst>
                <a:ext uri="{FF2B5EF4-FFF2-40B4-BE49-F238E27FC236}">
                  <a16:creationId xmlns:a16="http://schemas.microsoft.com/office/drawing/2014/main" id="{25F91167-264D-4A7C-94C5-357DC1183112}"/>
                </a:ext>
              </a:extLst>
            </p:cNvPr>
            <p:cNvSpPr/>
            <p:nvPr/>
          </p:nvSpPr>
          <p:spPr>
            <a:xfrm>
              <a:off x="837750" y="28437382"/>
              <a:ext cx="20327100" cy="4252581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38100" cap="flat" cmpd="sng">
              <a:solidFill>
                <a:srgbClr val="3876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>
              <a:extLst>
                <a:ext uri="{FF2B5EF4-FFF2-40B4-BE49-F238E27FC236}">
                  <a16:creationId xmlns:a16="http://schemas.microsoft.com/office/drawing/2014/main" id="{F99545F3-20F6-966B-D4DD-3BA1A0D46580}"/>
                </a:ext>
              </a:extLst>
            </p:cNvPr>
            <p:cNvSpPr txBox="1"/>
            <p:nvPr/>
          </p:nvSpPr>
          <p:spPr>
            <a:xfrm>
              <a:off x="1169120" y="28740483"/>
              <a:ext cx="19840500" cy="1611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rgbClr val="980000"/>
                  </a:solidFill>
                  <a:latin typeface="Arial"/>
                  <a:ea typeface="Arial"/>
                  <a:cs typeface="Arial"/>
                  <a:sym typeface="Arial"/>
                </a:rPr>
                <a:t>Extensions </a:t>
              </a:r>
              <a:r>
                <a:rPr lang="en-US" sz="3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Our HSR based method can easily extend from </a:t>
              </a:r>
              <a:r>
                <a:rPr lang="en-US" sz="3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ReLU</a:t>
              </a:r>
              <a:r>
                <a:rPr lang="en-US" sz="3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attention to standard </a:t>
              </a:r>
              <a:r>
                <a:rPr lang="en-US" sz="3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Softmax</a:t>
              </a:r>
              <a:r>
                <a:rPr lang="en-US" sz="3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attention. In </a:t>
              </a:r>
              <a:r>
                <a:rPr lang="en-US" sz="3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Softmax</a:t>
              </a:r>
              <a:r>
                <a:rPr lang="en-US" sz="3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case, we only calculate the attention matrix values within the “massive activated index set”. Those “massive activated” values can greatly approximate the actual value while saving great computation time.  </a:t>
              </a:r>
            </a:p>
          </p:txBody>
        </p:sp>
        <p:sp>
          <p:nvSpPr>
            <p:cNvPr id="68" name="Google Shape;93;p1">
              <a:extLst>
                <a:ext uri="{FF2B5EF4-FFF2-40B4-BE49-F238E27FC236}">
                  <a16:creationId xmlns:a16="http://schemas.microsoft.com/office/drawing/2014/main" id="{DC405448-7063-BB27-AFB8-43E20DDC2649}"/>
                </a:ext>
              </a:extLst>
            </p:cNvPr>
            <p:cNvSpPr txBox="1"/>
            <p:nvPr/>
          </p:nvSpPr>
          <p:spPr>
            <a:xfrm>
              <a:off x="1144080" y="30287551"/>
              <a:ext cx="19840500" cy="2798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>
                <a:lnSpc>
                  <a:spcPct val="115000"/>
                </a:lnSpc>
                <a:spcBef>
                  <a:spcPts val="1200"/>
                </a:spcBef>
                <a:buSzPts val="2420"/>
              </a:pPr>
              <a:r>
                <a:rPr lang="en-US" altLang="zh-CN" sz="3600" b="1" dirty="0">
                  <a:solidFill>
                    <a:srgbClr val="980000"/>
                  </a:solidFill>
                </a:rPr>
                <a:t>Take-Home Message </a:t>
              </a:r>
              <a:r>
                <a:rPr lang="en-US" sz="3200" dirty="0">
                  <a:solidFill>
                    <a:schemeClr val="dk1"/>
                  </a:solidFill>
                </a:rPr>
                <a:t>The sparsity within the attention mechanism can be used to accelerate the attention mechanism itself. In this work, we first analyze the </a:t>
              </a:r>
              <a:r>
                <a:rPr lang="en-US" sz="3200" dirty="0" err="1">
                  <a:solidFill>
                    <a:schemeClr val="dk1"/>
                  </a:solidFill>
                </a:rPr>
                <a:t>ReLU</a:t>
              </a:r>
              <a:r>
                <a:rPr lang="en-US" sz="3200" dirty="0">
                  <a:solidFill>
                    <a:schemeClr val="dk1"/>
                  </a:solidFill>
                </a:rPr>
                <a:t> attention, showing that the HSR data structure can accelerate it. Then, we extend our results to conventional </a:t>
              </a:r>
              <a:r>
                <a:rPr lang="en-US" sz="3200" dirty="0" err="1">
                  <a:solidFill>
                    <a:schemeClr val="dk1"/>
                  </a:solidFill>
                </a:rPr>
                <a:t>Softmax</a:t>
              </a:r>
              <a:r>
                <a:rPr lang="en-US" sz="3200" dirty="0">
                  <a:solidFill>
                    <a:schemeClr val="dk1"/>
                  </a:solidFill>
                </a:rPr>
                <a:t> attention setting, which shows the generalization of our method. </a:t>
              </a:r>
              <a:endPara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20"/>
                <a:buFont typeface="Arial"/>
                <a:buNone/>
              </a:pPr>
              <a:endPara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AB58CDD8-9B67-A9F2-5F7F-2B4C801A2E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312" y="166672"/>
            <a:ext cx="2651443" cy="1729783"/>
          </a:xfrm>
          <a:prstGeom prst="rect">
            <a:avLst/>
          </a:prstGeom>
        </p:spPr>
      </p:pic>
      <p:pic>
        <p:nvPicPr>
          <p:cNvPr id="67" name="Picture 6">
            <a:extLst>
              <a:ext uri="{FF2B5EF4-FFF2-40B4-BE49-F238E27FC236}">
                <a16:creationId xmlns:a16="http://schemas.microsoft.com/office/drawing/2014/main" id="{747AFBFE-5F69-FDD2-7D7D-77B3D267C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915" y="3389904"/>
            <a:ext cx="1608929" cy="8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Google Shape;85;p1">
            <a:extLst>
              <a:ext uri="{FF2B5EF4-FFF2-40B4-BE49-F238E27FC236}">
                <a16:creationId xmlns:a16="http://schemas.microsoft.com/office/drawing/2014/main" id="{E1153B7C-3FEB-28CD-8D23-8507ED1A90C7}"/>
              </a:ext>
            </a:extLst>
          </p:cNvPr>
          <p:cNvSpPr txBox="1"/>
          <p:nvPr/>
        </p:nvSpPr>
        <p:spPr>
          <a:xfrm>
            <a:off x="883952" y="4852959"/>
            <a:ext cx="20234700" cy="12096000"/>
          </a:xfrm>
          <a:prstGeom prst="rect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DAF04CCE-6369-B68A-DC54-8AE77EF7CA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9219" y="6698090"/>
            <a:ext cx="18065414" cy="10161796"/>
          </a:xfrm>
          <a:prstGeom prst="rect">
            <a:avLst/>
          </a:prstGeom>
        </p:spPr>
      </p:pic>
      <p:grpSp>
        <p:nvGrpSpPr>
          <p:cNvPr id="79" name="组合 78">
            <a:extLst>
              <a:ext uri="{FF2B5EF4-FFF2-40B4-BE49-F238E27FC236}">
                <a16:creationId xmlns:a16="http://schemas.microsoft.com/office/drawing/2014/main" id="{1C6CFB37-4289-49AC-53AC-D6E0B478ADDE}"/>
              </a:ext>
            </a:extLst>
          </p:cNvPr>
          <p:cNvGrpSpPr/>
          <p:nvPr/>
        </p:nvGrpSpPr>
        <p:grpSpPr>
          <a:xfrm>
            <a:off x="1249744" y="17353016"/>
            <a:ext cx="18195782" cy="2446974"/>
            <a:chOff x="1249744" y="17002826"/>
            <a:chExt cx="18195782" cy="2446974"/>
          </a:xfrm>
        </p:grpSpPr>
        <p:sp>
          <p:nvSpPr>
            <p:cNvPr id="91" name="Google Shape;91;p1">
              <a:extLst>
                <a:ext uri="{FF2B5EF4-FFF2-40B4-BE49-F238E27FC236}">
                  <a16:creationId xmlns:a16="http://schemas.microsoft.com/office/drawing/2014/main" id="{978F51B7-9225-A380-DBB2-ADF3C5A2A6C7}"/>
                </a:ext>
              </a:extLst>
            </p:cNvPr>
            <p:cNvSpPr txBox="1"/>
            <p:nvPr/>
          </p:nvSpPr>
          <p:spPr>
            <a:xfrm>
              <a:off x="1249744" y="17002826"/>
              <a:ext cx="14761984" cy="968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0" lvl="0" indent="-407668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820"/>
                <a:buFont typeface="Arial"/>
                <a:buChar char="●"/>
              </a:pPr>
              <a:r>
                <a:rPr lang="en-US" sz="3600" dirty="0">
                  <a:solidFill>
                    <a:schemeClr val="dk1"/>
                  </a:solidFill>
                </a:rPr>
                <a:t>Half Space Range Reporting data structure [AEM92]</a:t>
              </a:r>
              <a:endParaRPr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91;p1">
              <a:extLst>
                <a:ext uri="{FF2B5EF4-FFF2-40B4-BE49-F238E27FC236}">
                  <a16:creationId xmlns:a16="http://schemas.microsoft.com/office/drawing/2014/main" id="{9F1C88BA-4303-F9AA-C23C-8366467635F1}"/>
                </a:ext>
              </a:extLst>
            </p:cNvPr>
            <p:cNvSpPr txBox="1"/>
            <p:nvPr/>
          </p:nvSpPr>
          <p:spPr>
            <a:xfrm>
              <a:off x="2909034" y="17858753"/>
              <a:ext cx="14349901" cy="968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9532" marR="0" lvl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820"/>
              </a:pPr>
              <a:r>
                <a:rPr lang="en-US" sz="3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Part 1</a:t>
              </a:r>
            </a:p>
            <a:p>
              <a:pPr marL="49532" marR="0" lvl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820"/>
              </a:pPr>
              <a:r>
                <a:rPr lang="en-US" sz="3200" dirty="0">
                  <a:solidFill>
                    <a:schemeClr val="dk1"/>
                  </a:solidFill>
                </a:rPr>
                <a:t>Part 2 </a:t>
              </a:r>
              <a:endParaRPr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" name="Picture 8">
              <a:extLst>
                <a:ext uri="{FF2B5EF4-FFF2-40B4-BE49-F238E27FC236}">
                  <a16:creationId xmlns:a16="http://schemas.microsoft.com/office/drawing/2014/main" id="{4677EDFA-55BD-EE89-C520-55B1D0D17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077" y="18161381"/>
              <a:ext cx="5415726" cy="541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10">
              <a:extLst>
                <a:ext uri="{FF2B5EF4-FFF2-40B4-BE49-F238E27FC236}">
                  <a16:creationId xmlns:a16="http://schemas.microsoft.com/office/drawing/2014/main" id="{BB7C40A4-AF78-BB90-BB6D-CBAC767E3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7250" y="18025284"/>
              <a:ext cx="9078276" cy="711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12">
              <a:extLst>
                <a:ext uri="{FF2B5EF4-FFF2-40B4-BE49-F238E27FC236}">
                  <a16:creationId xmlns:a16="http://schemas.microsoft.com/office/drawing/2014/main" id="{6F61829C-2F27-C42E-A9C0-1DAEEB5B1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077" y="18804735"/>
              <a:ext cx="5049752" cy="645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14">
              <a:extLst>
                <a:ext uri="{FF2B5EF4-FFF2-40B4-BE49-F238E27FC236}">
                  <a16:creationId xmlns:a16="http://schemas.microsoft.com/office/drawing/2014/main" id="{3093F2B4-32F8-E8F1-9F56-572DA88B6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7519" y="18812220"/>
              <a:ext cx="7992907" cy="588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ECD98E7A-CA3A-36F1-FCC1-3105CFE99243}"/>
              </a:ext>
            </a:extLst>
          </p:cNvPr>
          <p:cNvGrpSpPr/>
          <p:nvPr/>
        </p:nvGrpSpPr>
        <p:grpSpPr>
          <a:xfrm>
            <a:off x="1200131" y="24122063"/>
            <a:ext cx="19376501" cy="1661963"/>
            <a:chOff x="1200131" y="24122063"/>
            <a:chExt cx="19376501" cy="16619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Google Shape;119;p1">
                  <a:extLst>
                    <a:ext uri="{FF2B5EF4-FFF2-40B4-BE49-F238E27FC236}">
                      <a16:creationId xmlns:a16="http://schemas.microsoft.com/office/drawing/2014/main" id="{556FA0BA-CA5D-A30C-4C07-DA5D1B8BBA59}"/>
                    </a:ext>
                  </a:extLst>
                </p:cNvPr>
                <p:cNvSpPr txBox="1"/>
                <p:nvPr/>
              </p:nvSpPr>
              <p:spPr>
                <a:xfrm>
                  <a:off x="1200131" y="24122063"/>
                  <a:ext cx="19376501" cy="16619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20"/>
                    <a:buFont typeface="Arial"/>
                    <a:buNone/>
                  </a:pPr>
                  <a:r>
                    <a:rPr lang="en-US" sz="3200" b="1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Theorem 2 (Accelerating </a:t>
                  </a:r>
                  <a:r>
                    <a:rPr lang="en-US" sz="3200" b="1" i="0" u="none" strike="noStrike" cap="none" dirty="0" err="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ReLU</a:t>
                  </a:r>
                  <a:r>
                    <a:rPr lang="en-US" sz="3200" b="1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attention prompt prefilling) </a:t>
                  </a: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20"/>
                    <a:buFont typeface="Arial"/>
                    <a:buNone/>
                  </a:pPr>
                  <a:r>
                    <a:rPr lang="en-US" altLang="zh-CN" sz="3200" dirty="0"/>
                    <a:t>Our algorithm can accelerate the prompt prefilling of </a:t>
                  </a:r>
                  <a:r>
                    <a:rPr lang="en-US" altLang="zh-CN" sz="3200" dirty="0" err="1"/>
                    <a:t>ReLU</a:t>
                  </a:r>
                  <a:r>
                    <a:rPr lang="en-US" altLang="zh-CN" sz="3200" dirty="0"/>
                    <a:t> attention based </a:t>
                  </a:r>
                  <a:r>
                    <a:rPr lang="en-US" altLang="zh-CN" sz="3200" dirty="0" err="1"/>
                    <a:t>Tranformers</a:t>
                  </a:r>
                  <a:r>
                    <a:rPr lang="en-US" altLang="zh-CN" sz="3200" dirty="0"/>
                    <a:t> from </a:t>
                  </a:r>
                  <a14:m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3200" dirty="0"/>
                    <a:t> to       				     with high probability , where </a:t>
                  </a:r>
                  <a14:m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altLang="zh-CN" sz="3200" dirty="0"/>
                    <a:t> denotes the prefilled prompt length. </a:t>
                  </a:r>
                </a:p>
              </p:txBody>
            </p:sp>
          </mc:Choice>
          <mc:Fallback>
            <p:sp>
              <p:nvSpPr>
                <p:cNvPr id="58" name="Google Shape;119;p1">
                  <a:extLst>
                    <a:ext uri="{FF2B5EF4-FFF2-40B4-BE49-F238E27FC236}">
                      <a16:creationId xmlns:a16="http://schemas.microsoft.com/office/drawing/2014/main" id="{556FA0BA-CA5D-A30C-4C07-DA5D1B8BBA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131" y="24122063"/>
                  <a:ext cx="19376501" cy="1661963"/>
                </a:xfrm>
                <a:prstGeom prst="rect">
                  <a:avLst/>
                </a:prstGeom>
                <a:blipFill>
                  <a:blip r:embed="rId15"/>
                  <a:stretch>
                    <a:fillRect l="-818" t="-1832" b="-84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1" name="Picture 18">
              <a:extLst>
                <a:ext uri="{FF2B5EF4-FFF2-40B4-BE49-F238E27FC236}">
                  <a16:creationId xmlns:a16="http://schemas.microsoft.com/office/drawing/2014/main" id="{F7751AC0-EF5C-93EE-DF84-AA82C62AFF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744" y="25189074"/>
              <a:ext cx="4064361" cy="487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900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258</Words>
  <Application>Microsoft Office PowerPoint</Application>
  <PresentationFormat>自定义</PresentationFormat>
  <Paragraphs>60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Mike Renfro</dc:creator>
  <cp:lastModifiedBy>zhizhou sha</cp:lastModifiedBy>
  <cp:revision>27</cp:revision>
  <dcterms:created xsi:type="dcterms:W3CDTF">2014-03-28T10:29:27Z</dcterms:created>
  <dcterms:modified xsi:type="dcterms:W3CDTF">2025-03-24T16:49:46Z</dcterms:modified>
</cp:coreProperties>
</file>