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0">
          <p15:clr>
            <a:srgbClr val="A4A3A4"/>
          </p15:clr>
        </p15:guide>
        <p15:guide id="2" orient="horz" pos="2184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pos="288">
          <p15:clr>
            <a:srgbClr val="A4A3A4"/>
          </p15:clr>
        </p15:guide>
        <p15:guide id="7" pos="13536">
          <p15:clr>
            <a:srgbClr val="A4A3A4"/>
          </p15:clr>
        </p15:guide>
        <p15:guide id="8" pos="6912">
          <p15:clr>
            <a:srgbClr val="A4A3A4"/>
          </p15:clr>
        </p15:guide>
        <p15:guide id="9" pos="3528">
          <p15:clr>
            <a:srgbClr val="A4A3A4"/>
          </p15:clr>
        </p15:guide>
        <p15:guide id="10" pos="10296">
          <p15:clr>
            <a:srgbClr val="A4A3A4"/>
          </p15:clr>
        </p15:guide>
        <p15:guide id="11" pos="6768">
          <p15:clr>
            <a:srgbClr val="A4A3A4"/>
          </p15:clr>
        </p15:guide>
        <p15:guide id="12" pos="705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YBONTc3GZ7foEc8lUPhwCWzb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64" y="-2364"/>
      </p:cViewPr>
      <p:guideLst>
        <p:guide orient="horz" pos="20160"/>
        <p:guide orient="horz" pos="2184"/>
        <p:guide orient="horz" pos="10368"/>
        <p:guide orient="horz" pos="20448"/>
        <p:guide orient="horz" pos="288"/>
        <p:guide pos="288"/>
        <p:guide pos="13536"/>
        <p:guide pos="6912"/>
        <p:guide pos="3528"/>
        <p:guide pos="10296"/>
        <p:guide pos="6768"/>
        <p:guide pos="7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77D73DC5-8FB2-19D0-0FAF-4061BA36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87C25DA-7C1B-AD19-B644-AA10BD056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45D86CB-E5A7-D583-C98E-B355588AA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80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110489" y="8667754"/>
            <a:ext cx="21724622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20812126" y="61883927"/>
            <a:ext cx="134820662" cy="2370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26774774" y="38364796"/>
            <a:ext cx="134820662" cy="7074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265421" y="36865560"/>
            <a:ext cx="47221140" cy="1042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52852321" y="36865560"/>
            <a:ext cx="47221140" cy="1042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097280" y="10439400"/>
            <a:ext cx="969645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11148061" y="7368542"/>
            <a:ext cx="9700260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11148061" y="10439400"/>
            <a:ext cx="9700260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580120" y="1310643"/>
            <a:ext cx="122682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20650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marL="914400" lvl="1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marL="1371600" lvl="2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marL="1828800" lvl="3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marL="2286000" lvl="4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marL="2743200" lvl="5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097282" y="6888483"/>
            <a:ext cx="7219951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4301491" y="2941320"/>
            <a:ext cx="1316736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301491" y="25763222"/>
            <a:ext cx="1316736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marR="0" lvl="0" indent="-1206500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795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sz="1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588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sz="1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39" Type="http://schemas.openxmlformats.org/officeDocument/2006/relationships/image" Target="../media/image17.png"/><Relationship Id="rId34" Type="http://schemas.openxmlformats.org/officeDocument/2006/relationships/image" Target="../media/image32.png"/><Relationship Id="rId42" Type="http://schemas.openxmlformats.org/officeDocument/2006/relationships/image" Target="../media/image20.png"/><Relationship Id="rId47" Type="http://schemas.openxmlformats.org/officeDocument/2006/relationships/image" Target="../media/image3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16.png"/><Relationship Id="rId46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45" Type="http://schemas.openxmlformats.org/officeDocument/2006/relationships/image" Target="../media/image29.png"/><Relationship Id="rId5" Type="http://schemas.openxmlformats.org/officeDocument/2006/relationships/image" Target="../media/image3.png"/><Relationship Id="rId23" Type="http://schemas.openxmlformats.org/officeDocument/2006/relationships/image" Target="../media/image21.png"/><Relationship Id="rId28" Type="http://schemas.openxmlformats.org/officeDocument/2006/relationships/image" Target="../media/image12.png"/><Relationship Id="rId36" Type="http://schemas.openxmlformats.org/officeDocument/2006/relationships/image" Target="../media/image14.png"/><Relationship Id="rId10" Type="http://schemas.openxmlformats.org/officeDocument/2006/relationships/image" Target="../media/image8.pn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7" Type="http://schemas.openxmlformats.org/officeDocument/2006/relationships/image" Target="../media/image11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25.png"/><Relationship Id="rId48" Type="http://schemas.openxmlformats.org/officeDocument/2006/relationships/image" Target="../media/image36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C69855F8-2FF8-7C7A-F934-89CDB27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1ECF1D34-F368-DB78-5B09-379342522158}"/>
              </a:ext>
            </a:extLst>
          </p:cNvPr>
          <p:cNvSpPr txBox="1"/>
          <p:nvPr/>
        </p:nvSpPr>
        <p:spPr>
          <a:xfrm>
            <a:off x="883950" y="5134096"/>
            <a:ext cx="20234700" cy="109800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5C3D092-75F2-0A09-4798-B22E2FAA3B40}"/>
              </a:ext>
            </a:extLst>
          </p:cNvPr>
          <p:cNvSpPr/>
          <p:nvPr/>
        </p:nvSpPr>
        <p:spPr>
          <a:xfrm>
            <a:off x="14988302" y="11691599"/>
            <a:ext cx="5759999" cy="31808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D652689-1DF2-DA05-C875-BE08B74EF5EC}"/>
              </a:ext>
            </a:extLst>
          </p:cNvPr>
          <p:cNvSpPr/>
          <p:nvPr/>
        </p:nvSpPr>
        <p:spPr>
          <a:xfrm>
            <a:off x="14963194" y="8251103"/>
            <a:ext cx="5759999" cy="24279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51C3BD8-ABC0-1461-3CAE-41FF140038F8}"/>
              </a:ext>
            </a:extLst>
          </p:cNvPr>
          <p:cNvSpPr/>
          <p:nvPr/>
        </p:nvSpPr>
        <p:spPr>
          <a:xfrm>
            <a:off x="7914239" y="11640126"/>
            <a:ext cx="4638978" cy="318089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Google Shape;94;p1">
            <a:extLst>
              <a:ext uri="{FF2B5EF4-FFF2-40B4-BE49-F238E27FC236}">
                <a16:creationId xmlns:a16="http://schemas.microsoft.com/office/drawing/2014/main" id="{C451C03C-3CC5-1269-02F2-1127F51A9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12" y="89120"/>
            <a:ext cx="3934050" cy="17624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F1224752-E388-C9D5-7117-CDBBE66759A8}"/>
                  </a:ext>
                </a:extLst>
              </p:cNvPr>
              <p:cNvSpPr txBox="1"/>
              <p:nvPr/>
            </p:nvSpPr>
            <p:spPr>
              <a:xfrm>
                <a:off x="1067012" y="5469551"/>
                <a:ext cx="19994637" cy="1151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60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Transformer Training is too slow?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altLang="zh-CN" sz="3600" b="1" dirty="0">
                    <a:solidFill>
                      <a:schemeClr val="dk1"/>
                    </a:solidFill>
                  </a:rPr>
                  <a:t>We have proved your Transformer Training can speed up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altLang="zh-CN" sz="3600" b="1" dirty="0">
                    <a:solidFill>
                      <a:schemeClr val="dk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3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3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3600" b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𝒏</m:t>
                        </m:r>
                      </m:e>
                      <m:sup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𝟏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+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𝒐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(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𝟏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3600" b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F1224752-E388-C9D5-7117-CDBBE6675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2" y="5469551"/>
                <a:ext cx="19994637" cy="1151311"/>
              </a:xfrm>
              <a:prstGeom prst="rect">
                <a:avLst/>
              </a:prstGeom>
              <a:blipFill>
                <a:blip r:embed="rId4"/>
                <a:stretch>
                  <a:fillRect b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7881E6CA-57F4-9FFF-8F3B-3037AF35B78F}"/>
              </a:ext>
            </a:extLst>
          </p:cNvPr>
          <p:cNvSpPr txBox="1"/>
          <p:nvPr/>
        </p:nvSpPr>
        <p:spPr>
          <a:xfrm>
            <a:off x="7803450" y="16070991"/>
            <a:ext cx="633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Setup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>
            <a:extLst>
              <a:ext uri="{FF2B5EF4-FFF2-40B4-BE49-F238E27FC236}">
                <a16:creationId xmlns:a16="http://schemas.microsoft.com/office/drawing/2014/main" id="{EB4A6124-B13D-BEE5-D117-F82597543591}"/>
              </a:ext>
            </a:extLst>
          </p:cNvPr>
          <p:cNvSpPr txBox="1"/>
          <p:nvPr/>
        </p:nvSpPr>
        <p:spPr>
          <a:xfrm>
            <a:off x="7308930" y="22834997"/>
            <a:ext cx="7510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Results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The University of Hong Kong - Universitas 21">
            <a:extLst>
              <a:ext uri="{FF2B5EF4-FFF2-40B4-BE49-F238E27FC236}">
                <a16:creationId xmlns:a16="http://schemas.microsoft.com/office/drawing/2014/main" id="{ED35EAEC-8DD5-DAA2-6C9A-4A1E4AC8A8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589" y="4252418"/>
            <a:ext cx="45720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The University of Hong Kong - Universitas 21">
            <a:extLst>
              <a:ext uri="{FF2B5EF4-FFF2-40B4-BE49-F238E27FC236}">
                <a16:creationId xmlns:a16="http://schemas.microsoft.com/office/drawing/2014/main" id="{8B520D8E-496B-9841-37EC-38A90AA78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4989" y="4404818"/>
            <a:ext cx="45720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BC1696-4B93-6A56-2611-7034EA198F8B}"/>
              </a:ext>
            </a:extLst>
          </p:cNvPr>
          <p:cNvGrpSpPr/>
          <p:nvPr/>
        </p:nvGrpSpPr>
        <p:grpSpPr>
          <a:xfrm>
            <a:off x="729991" y="1133353"/>
            <a:ext cx="19958450" cy="3624307"/>
            <a:chOff x="729991" y="954028"/>
            <a:chExt cx="19958450" cy="3624307"/>
          </a:xfrm>
        </p:grpSpPr>
        <p:sp>
          <p:nvSpPr>
            <p:cNvPr id="87" name="Google Shape;87;p1">
              <a:extLst>
                <a:ext uri="{FF2B5EF4-FFF2-40B4-BE49-F238E27FC236}">
                  <a16:creationId xmlns:a16="http://schemas.microsoft.com/office/drawing/2014/main" id="{75F254BA-BEB2-2653-7984-71F833603468}"/>
                </a:ext>
              </a:extLst>
            </p:cNvPr>
            <p:cNvSpPr txBox="1"/>
            <p:nvPr/>
          </p:nvSpPr>
          <p:spPr>
            <a:xfrm>
              <a:off x="729991" y="954028"/>
              <a:ext cx="19958450" cy="30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8900" tIns="219450" rIns="438900" bIns="21945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6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Multi-Layer Transformers Gradient Can be Approximated in Almost Linear Time</a:t>
              </a:r>
              <a:endParaRPr sz="6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Yingyu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Liang, Zhizhou Sha,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Zhenmei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Shi, Zhao Song,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Yufa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Zhou</a:t>
              </a:r>
              <a:endParaRPr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4" name="Picture 10" descr="uw-madison-logo-flush-web">
              <a:extLst>
                <a:ext uri="{FF2B5EF4-FFF2-40B4-BE49-F238E27FC236}">
                  <a16:creationId xmlns:a16="http://schemas.microsoft.com/office/drawing/2014/main" id="{01A2DFAE-7F62-8FB5-429C-F7EE2F65F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7775" y="3804466"/>
              <a:ext cx="171914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singhua University logo – sciencesprings">
              <a:extLst>
                <a:ext uri="{FF2B5EF4-FFF2-40B4-BE49-F238E27FC236}">
                  <a16:creationId xmlns:a16="http://schemas.microsoft.com/office/drawing/2014/main" id="{B2FBD840-D4D3-225C-BB16-63097DF75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713" y="3804466"/>
              <a:ext cx="1655083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UC Berkeley Logo, symbol, meaning, history, PNG, brand">
              <a:extLst>
                <a:ext uri="{FF2B5EF4-FFF2-40B4-BE49-F238E27FC236}">
                  <a16:creationId xmlns:a16="http://schemas.microsoft.com/office/drawing/2014/main" id="{F9EAFB78-A49F-54EC-9192-CD9CD3004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4805" y="3651486"/>
              <a:ext cx="1655082" cy="926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University of Pennsylvania Logo, symbol, meaning, history, PNG, brand">
              <a:extLst>
                <a:ext uri="{FF2B5EF4-FFF2-40B4-BE49-F238E27FC236}">
                  <a16:creationId xmlns:a16="http://schemas.microsoft.com/office/drawing/2014/main" id="{E0C9F998-50A6-B155-AAC3-2DB01D002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9090" y="3815791"/>
              <a:ext cx="1186794" cy="66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KU - Innovation Hub@HK">
              <a:extLst>
                <a:ext uri="{FF2B5EF4-FFF2-40B4-BE49-F238E27FC236}">
                  <a16:creationId xmlns:a16="http://schemas.microsoft.com/office/drawing/2014/main" id="{F88B3CB6-4E64-1214-3355-45B9AE4A4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253" y="3815791"/>
              <a:ext cx="2923862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CC9BCB6-0E83-2C6C-9B99-7F9D82985C5D}"/>
              </a:ext>
            </a:extLst>
          </p:cNvPr>
          <p:cNvSpPr/>
          <p:nvPr/>
        </p:nvSpPr>
        <p:spPr>
          <a:xfrm rot="5400000">
            <a:off x="2394755" y="9167830"/>
            <a:ext cx="2160000" cy="9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8544A9-5DFF-77BF-50AE-001B15E813D0}"/>
                  </a:ext>
                </a:extLst>
              </p:cNvPr>
              <p:cNvSpPr txBox="1"/>
              <p:nvPr/>
            </p:nvSpPr>
            <p:spPr>
              <a:xfrm>
                <a:off x="3009235" y="9276087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8544A9-5DFF-77BF-50AE-001B15E8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35" y="9276087"/>
                <a:ext cx="1010589" cy="648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52C931E-DC22-B441-1678-4AA86875ECE9}"/>
              </a:ext>
            </a:extLst>
          </p:cNvPr>
          <p:cNvSpPr/>
          <p:nvPr/>
        </p:nvSpPr>
        <p:spPr>
          <a:xfrm>
            <a:off x="4956788" y="9150214"/>
            <a:ext cx="216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5CD4E5-B675-A790-92EB-789E84E7E0F1}"/>
                  </a:ext>
                </a:extLst>
              </p:cNvPr>
              <p:cNvSpPr txBox="1"/>
              <p:nvPr/>
            </p:nvSpPr>
            <p:spPr>
              <a:xfrm rot="21448451">
                <a:off x="5694740" y="9259433"/>
                <a:ext cx="10105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5CD4E5-B675-A790-92EB-789E84E7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8451">
                <a:off x="5694740" y="9259433"/>
                <a:ext cx="101058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乘号 15">
            <a:extLst>
              <a:ext uri="{FF2B5EF4-FFF2-40B4-BE49-F238E27FC236}">
                <a16:creationId xmlns:a16="http://schemas.microsoft.com/office/drawing/2014/main" id="{888A582F-9299-F503-639F-2C2C822ED5DB}"/>
              </a:ext>
            </a:extLst>
          </p:cNvPr>
          <p:cNvSpPr/>
          <p:nvPr/>
        </p:nvSpPr>
        <p:spPr>
          <a:xfrm>
            <a:off x="4035344" y="9201627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4E8F215-C93B-7120-BB91-7C343F3D86FE}"/>
              </a:ext>
            </a:extLst>
          </p:cNvPr>
          <p:cNvSpPr/>
          <p:nvPr/>
        </p:nvSpPr>
        <p:spPr>
          <a:xfrm>
            <a:off x="7576036" y="9276087"/>
            <a:ext cx="1220614" cy="628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B532D7-89D5-531E-F433-47E5129564B6}"/>
              </a:ext>
            </a:extLst>
          </p:cNvPr>
          <p:cNvSpPr txBox="1"/>
          <p:nvPr/>
        </p:nvSpPr>
        <p:spPr>
          <a:xfrm>
            <a:off x="6851390" y="8151457"/>
            <a:ext cx="244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row-wise </a:t>
            </a:r>
            <a:r>
              <a:rPr lang="en-US" altLang="zh-CN" sz="2800" dirty="0" err="1"/>
              <a:t>Softmax</a:t>
            </a:r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3A5A66-9A2A-7AF2-99A1-E94966128A9B}"/>
              </a:ext>
            </a:extLst>
          </p:cNvPr>
          <p:cNvSpPr/>
          <p:nvPr/>
        </p:nvSpPr>
        <p:spPr>
          <a:xfrm>
            <a:off x="9163077" y="8510169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Attn</a:t>
            </a:r>
          </a:p>
          <a:p>
            <a:pPr algn="ctr"/>
            <a:r>
              <a:rPr lang="en-US" altLang="zh-CN" sz="3600" dirty="0"/>
              <a:t>Matrix</a:t>
            </a:r>
            <a:endParaRPr lang="zh-CN" altLang="en-US" sz="3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6AEDE3-657E-14EA-A41D-C488D989603F}"/>
              </a:ext>
            </a:extLst>
          </p:cNvPr>
          <p:cNvSpPr/>
          <p:nvPr/>
        </p:nvSpPr>
        <p:spPr>
          <a:xfrm rot="5400000">
            <a:off x="11923217" y="9140169"/>
            <a:ext cx="216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0CB205-FCB1-F9AE-2902-7A50313ED226}"/>
                  </a:ext>
                </a:extLst>
              </p:cNvPr>
              <p:cNvSpPr txBox="1"/>
              <p:nvPr/>
            </p:nvSpPr>
            <p:spPr>
              <a:xfrm>
                <a:off x="12537697" y="9248426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0CB205-FCB1-F9AE-2902-7A50313E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697" y="9248426"/>
                <a:ext cx="1010589" cy="648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乘号 23">
            <a:extLst>
              <a:ext uri="{FF2B5EF4-FFF2-40B4-BE49-F238E27FC236}">
                <a16:creationId xmlns:a16="http://schemas.microsoft.com/office/drawing/2014/main" id="{71268247-2791-840B-AD67-F2C54D55EB10}"/>
              </a:ext>
            </a:extLst>
          </p:cNvPr>
          <p:cNvSpPr/>
          <p:nvPr/>
        </p:nvSpPr>
        <p:spPr>
          <a:xfrm>
            <a:off x="11525944" y="9141878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9CAED0-BD11-4B46-D56F-C7D5763CDC6B}"/>
                  </a:ext>
                </a:extLst>
              </p:cNvPr>
              <p:cNvSpPr txBox="1"/>
              <p:nvPr/>
            </p:nvSpPr>
            <p:spPr>
              <a:xfrm>
                <a:off x="2668222" y="7780386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9CAED0-BD11-4B46-D56F-C7D5763C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22" y="7780386"/>
                <a:ext cx="1692613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98F8DD-0D11-53AB-2ACC-F990D06D8FCA}"/>
                  </a:ext>
                </a:extLst>
              </p:cNvPr>
              <p:cNvSpPr txBox="1"/>
              <p:nvPr/>
            </p:nvSpPr>
            <p:spPr>
              <a:xfrm>
                <a:off x="12225264" y="7826040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98F8DD-0D11-53AB-2ACC-F990D06D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264" y="7826040"/>
                <a:ext cx="1692613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4EAB8F-A824-DEF6-C096-E5AB171F6884}"/>
                  </a:ext>
                </a:extLst>
              </p:cNvPr>
              <p:cNvSpPr txBox="1"/>
              <p:nvPr/>
            </p:nvSpPr>
            <p:spPr>
              <a:xfrm>
                <a:off x="5219901" y="8467989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4EAB8F-A824-DEF6-C096-E5AB171F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01" y="8467989"/>
                <a:ext cx="1692613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F778E1-8B0A-386E-6452-B8F313BB5790}"/>
                  </a:ext>
                </a:extLst>
              </p:cNvPr>
              <p:cNvSpPr txBox="1"/>
              <p:nvPr/>
            </p:nvSpPr>
            <p:spPr>
              <a:xfrm>
                <a:off x="9462723" y="7855913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F778E1-8B0A-386E-6452-B8F313B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23" y="7855913"/>
                <a:ext cx="1692613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8060CD40-13D0-3093-CEB8-E74C85530BA3}"/>
              </a:ext>
            </a:extLst>
          </p:cNvPr>
          <p:cNvSpPr/>
          <p:nvPr/>
        </p:nvSpPr>
        <p:spPr>
          <a:xfrm rot="5400000">
            <a:off x="7640772" y="12918162"/>
            <a:ext cx="2160000" cy="90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60D97D-EEEE-ECDA-1CCF-1B99C324CEE2}"/>
                  </a:ext>
                </a:extLst>
              </p:cNvPr>
              <p:cNvSpPr txBox="1"/>
              <p:nvPr/>
            </p:nvSpPr>
            <p:spPr>
              <a:xfrm>
                <a:off x="8255252" y="13026419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60D97D-EEEE-ECDA-1CCF-1B99C324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52" y="13026419"/>
                <a:ext cx="1010589" cy="6482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FFDE2ABE-7662-99EA-66AF-4A6ABD7AD985}"/>
              </a:ext>
            </a:extLst>
          </p:cNvPr>
          <p:cNvSpPr/>
          <p:nvPr/>
        </p:nvSpPr>
        <p:spPr>
          <a:xfrm>
            <a:off x="10202805" y="12900546"/>
            <a:ext cx="2160000" cy="900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7BF1857-FF7D-73D2-A3B3-1464F320B1AC}"/>
                  </a:ext>
                </a:extLst>
              </p:cNvPr>
              <p:cNvSpPr txBox="1"/>
              <p:nvPr/>
            </p:nvSpPr>
            <p:spPr>
              <a:xfrm rot="21448451">
                <a:off x="10940757" y="13006303"/>
                <a:ext cx="1010589" cy="65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7BF1857-FF7D-73D2-A3B3-1464F320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8451">
                <a:off x="10940757" y="13006303"/>
                <a:ext cx="1010589" cy="65325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乘号 37">
            <a:extLst>
              <a:ext uri="{FF2B5EF4-FFF2-40B4-BE49-F238E27FC236}">
                <a16:creationId xmlns:a16="http://schemas.microsoft.com/office/drawing/2014/main" id="{4AE0C209-24C9-773C-948B-58373FD28D3B}"/>
              </a:ext>
            </a:extLst>
          </p:cNvPr>
          <p:cNvSpPr/>
          <p:nvPr/>
        </p:nvSpPr>
        <p:spPr>
          <a:xfrm>
            <a:off x="9281361" y="12951959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7001F3D7-85CF-0AA8-D1D2-1CD57FF7C0EC}"/>
              </a:ext>
            </a:extLst>
          </p:cNvPr>
          <p:cNvSpPr/>
          <p:nvPr/>
        </p:nvSpPr>
        <p:spPr>
          <a:xfrm>
            <a:off x="7411223" y="9753600"/>
            <a:ext cx="1593077" cy="3505200"/>
          </a:xfrm>
          <a:custGeom>
            <a:avLst/>
            <a:gdLst>
              <a:gd name="connsiteX0" fmla="*/ 1593077 w 1593077"/>
              <a:gd name="connsiteY0" fmla="*/ 0 h 3505200"/>
              <a:gd name="connsiteX1" fmla="*/ 30977 w 1593077"/>
              <a:gd name="connsiteY1" fmla="*/ 1828800 h 3505200"/>
              <a:gd name="connsiteX2" fmla="*/ 513577 w 1593077"/>
              <a:gd name="connsiteY2" fmla="*/ 3505200 h 3505200"/>
              <a:gd name="connsiteX3" fmla="*/ 513577 w 1593077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77" h="3505200">
                <a:moveTo>
                  <a:pt x="1593077" y="0"/>
                </a:moveTo>
                <a:cubicBezTo>
                  <a:pt x="901985" y="622300"/>
                  <a:pt x="210894" y="1244600"/>
                  <a:pt x="30977" y="1828800"/>
                </a:cubicBezTo>
                <a:cubicBezTo>
                  <a:pt x="-148940" y="2413000"/>
                  <a:pt x="513577" y="3505200"/>
                  <a:pt x="513577" y="3505200"/>
                </a:cubicBezTo>
                <a:lnTo>
                  <a:pt x="513577" y="3505200"/>
                </a:lnTo>
              </a:path>
            </a:pathLst>
          </a:cu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8A9F9DE-0C0A-2E53-4C72-97BF1A419FD0}"/>
                  </a:ext>
                </a:extLst>
              </p:cNvPr>
              <p:cNvSpPr txBox="1"/>
              <p:nvPr/>
            </p:nvSpPr>
            <p:spPr>
              <a:xfrm>
                <a:off x="7914239" y="11640126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8A9F9DE-0C0A-2E53-4C72-97BF1A41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239" y="11640126"/>
                <a:ext cx="1692613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0C24CCF-8A48-D3E4-CB20-6B52355B04B1}"/>
                  </a:ext>
                </a:extLst>
              </p:cNvPr>
              <p:cNvSpPr txBox="1"/>
              <p:nvPr/>
            </p:nvSpPr>
            <p:spPr>
              <a:xfrm>
                <a:off x="10466401" y="12204728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0C24CCF-8A48-D3E4-CB20-6B52355B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401" y="12204728"/>
                <a:ext cx="1692613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521E236E-B794-CEA7-F693-9EDBC51CDF42}"/>
              </a:ext>
            </a:extLst>
          </p:cNvPr>
          <p:cNvSpPr/>
          <p:nvPr/>
        </p:nvSpPr>
        <p:spPr>
          <a:xfrm rot="5400000">
            <a:off x="12914818" y="12919235"/>
            <a:ext cx="216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681F2F-57B4-FE9A-1E99-A1836A8ADB88}"/>
                  </a:ext>
                </a:extLst>
              </p:cNvPr>
              <p:cNvSpPr txBox="1"/>
              <p:nvPr/>
            </p:nvSpPr>
            <p:spPr>
              <a:xfrm>
                <a:off x="13529298" y="13027492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681F2F-57B4-FE9A-1E99-A1836A8A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298" y="13027492"/>
                <a:ext cx="1010589" cy="6482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乘号 50">
            <a:extLst>
              <a:ext uri="{FF2B5EF4-FFF2-40B4-BE49-F238E27FC236}">
                <a16:creationId xmlns:a16="http://schemas.microsoft.com/office/drawing/2014/main" id="{A354E2E0-DF40-0E63-A86C-AE61C4CDE7DA}"/>
              </a:ext>
            </a:extLst>
          </p:cNvPr>
          <p:cNvSpPr/>
          <p:nvPr/>
        </p:nvSpPr>
        <p:spPr>
          <a:xfrm>
            <a:off x="12517545" y="12920944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AD61EBE-9BDB-BED1-91E7-1CFF6D7E7AFF}"/>
                  </a:ext>
                </a:extLst>
              </p:cNvPr>
              <p:cNvSpPr txBox="1"/>
              <p:nvPr/>
            </p:nvSpPr>
            <p:spPr>
              <a:xfrm>
                <a:off x="13216865" y="11605106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AD61EBE-9BDB-BED1-91E7-1CFF6D7E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865" y="11605106"/>
                <a:ext cx="1692613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C92D5BC-0143-4E1E-C3E4-AE02ADE6E0CB}"/>
                  </a:ext>
                </a:extLst>
              </p:cNvPr>
              <p:cNvSpPr txBox="1"/>
              <p:nvPr/>
            </p:nvSpPr>
            <p:spPr>
              <a:xfrm>
                <a:off x="1265674" y="11327663"/>
                <a:ext cx="5998332" cy="95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Cambria Math" panose="02040503050406030204" pitchFamily="18" charset="0"/>
                  </a:rPr>
                  <a:t>Approximation Error</a:t>
                </a:r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𝐴𝑡𝑡𝑛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𝑀𝑎𝑡𝑖𝑥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≤1 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C92D5BC-0143-4E1E-C3E4-AE02ADE6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4" y="11327663"/>
                <a:ext cx="5998332" cy="959365"/>
              </a:xfrm>
              <a:prstGeom prst="rect">
                <a:avLst/>
              </a:prstGeom>
              <a:blipFill>
                <a:blip r:embed="rId33"/>
                <a:stretch>
                  <a:fillRect l="-2134" t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E3F42C2-92F0-AE0B-33DD-86CF293E8348}"/>
                  </a:ext>
                </a:extLst>
              </p:cNvPr>
              <p:cNvSpPr txBox="1"/>
              <p:nvPr/>
            </p:nvSpPr>
            <p:spPr>
              <a:xfrm>
                <a:off x="15120000" y="8513744"/>
                <a:ext cx="5220000" cy="185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Standard Attention: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𝐴𝑡𝑡𝑛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r>
                  <a:rPr lang="en-US" altLang="zh-CN" sz="2800" dirty="0"/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 time</a:t>
                </a: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E3F42C2-92F0-AE0B-33DD-86CF293E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0" y="8513744"/>
                <a:ext cx="5220000" cy="1852751"/>
              </a:xfrm>
              <a:prstGeom prst="rect">
                <a:avLst/>
              </a:prstGeom>
              <a:blipFill>
                <a:blip r:embed="rId34"/>
                <a:stretch>
                  <a:fillRect l="-2334" t="-361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C71060F-E501-923F-58A0-A5438706C31F}"/>
                  </a:ext>
                </a:extLst>
              </p:cNvPr>
              <p:cNvSpPr txBox="1"/>
              <p:nvPr/>
            </p:nvSpPr>
            <p:spPr>
              <a:xfrm>
                <a:off x="15120000" y="11859669"/>
                <a:ext cx="5760000" cy="318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Ours: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Step1: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 takes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𝑘𝑛𝑑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 time</a:t>
                </a:r>
              </a:p>
              <a:p>
                <a:r>
                  <a:rPr lang="en-US" altLang="zh-CN" sz="2800" dirty="0"/>
                  <a:t>Step2: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takes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𝑛𝑘𝑑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 time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C71060F-E501-923F-58A0-A5438706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0" y="11859669"/>
                <a:ext cx="5760000" cy="3181192"/>
              </a:xfrm>
              <a:prstGeom prst="rect">
                <a:avLst/>
              </a:prstGeom>
              <a:blipFill>
                <a:blip r:embed="rId35"/>
                <a:stretch>
                  <a:fillRect l="-2116" t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EF8D65-F087-1FAC-FBAA-3E2C5AAA654F}"/>
              </a:ext>
            </a:extLst>
          </p:cNvPr>
          <p:cNvCxnSpPr/>
          <p:nvPr/>
        </p:nvCxnSpPr>
        <p:spPr>
          <a:xfrm>
            <a:off x="1302013" y="11058849"/>
            <a:ext cx="19298165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1311880-FADB-037A-F81B-BA7A6969009A}"/>
              </a:ext>
            </a:extLst>
          </p:cNvPr>
          <p:cNvSpPr txBox="1"/>
          <p:nvPr/>
        </p:nvSpPr>
        <p:spPr>
          <a:xfrm>
            <a:off x="7429029" y="14893452"/>
            <a:ext cx="57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Low-rank Approximation</a:t>
            </a:r>
            <a:endParaRPr lang="zh-CN" altLang="en-US" sz="3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7ECD39-5942-6E52-F481-BEB0460F2C7A}"/>
              </a:ext>
            </a:extLst>
          </p:cNvPr>
          <p:cNvGrpSpPr/>
          <p:nvPr/>
        </p:nvGrpSpPr>
        <p:grpSpPr>
          <a:xfrm>
            <a:off x="1391775" y="13450265"/>
            <a:ext cx="5226835" cy="1935085"/>
            <a:chOff x="1391775" y="13450265"/>
            <a:chExt cx="5226835" cy="193508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8015551-65D6-6316-E9D4-F1469CED37A7}"/>
                </a:ext>
              </a:extLst>
            </p:cNvPr>
            <p:cNvSpPr/>
            <p:nvPr/>
          </p:nvSpPr>
          <p:spPr>
            <a:xfrm>
              <a:off x="1391775" y="13450265"/>
              <a:ext cx="5226835" cy="19350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042C02A-8C5D-FED4-E365-D511ED4BE5EB}"/>
                    </a:ext>
                  </a:extLst>
                </p:cNvPr>
                <p:cNvSpPr txBox="1"/>
                <p:nvPr/>
              </p:nvSpPr>
              <p:spPr>
                <a:xfrm>
                  <a:off x="1633917" y="13721528"/>
                  <a:ext cx="4872978" cy="1421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800" dirty="0"/>
                    <a:t> </a:t>
                  </a:r>
                  <a:r>
                    <a:rPr lang="en-US" altLang="zh-CN" sz="2800" dirty="0"/>
                    <a:t>denotes input seq </a:t>
                  </a:r>
                  <a:r>
                    <a:rPr lang="en-US" altLang="zh-CN" sz="2800" dirty="0" err="1"/>
                    <a:t>len</a:t>
                  </a:r>
                  <a:endParaRPr lang="en-US" altLang="zh-CN" sz="2800" dirty="0"/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sz="2800" dirty="0"/>
                    <a:t> </a:t>
                  </a:r>
                  <a:r>
                    <a:rPr lang="en-US" altLang="zh-CN" sz="2800" dirty="0"/>
                    <a:t>denotes embed dim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042C02A-8C5D-FED4-E365-D511ED4BE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917" y="13721528"/>
                  <a:ext cx="4872978" cy="1421864"/>
                </a:xfrm>
                <a:prstGeom prst="rect">
                  <a:avLst/>
                </a:prstGeom>
                <a:blipFill>
                  <a:blip r:embed="rId36"/>
                  <a:stretch>
                    <a:fillRect t="-47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AutoShape 12">
            <a:extLst>
              <a:ext uri="{FF2B5EF4-FFF2-40B4-BE49-F238E27FC236}">
                <a16:creationId xmlns:a16="http://schemas.microsoft.com/office/drawing/2014/main" id="{5DB43A46-20B5-039F-FF4E-1A0CA9D9B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04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16">
            <a:extLst>
              <a:ext uri="{FF2B5EF4-FFF2-40B4-BE49-F238E27FC236}">
                <a16:creationId xmlns:a16="http://schemas.microsoft.com/office/drawing/2014/main" id="{1BB944C5-3CE3-0AE2-0DFA-67BC4D4B8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728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E99FA4D6-3A3C-8CFD-FEE0-03C560288AB6}"/>
              </a:ext>
            </a:extLst>
          </p:cNvPr>
          <p:cNvSpPr/>
          <p:nvPr/>
        </p:nvSpPr>
        <p:spPr>
          <a:xfrm>
            <a:off x="837750" y="16906359"/>
            <a:ext cx="20326923" cy="5993568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978F51B7-9225-A380-DBB2-ADF3C5A2A6C7}"/>
              </a:ext>
            </a:extLst>
          </p:cNvPr>
          <p:cNvSpPr txBox="1"/>
          <p:nvPr/>
        </p:nvSpPr>
        <p:spPr>
          <a:xfrm>
            <a:off x="1249745" y="17002826"/>
            <a:ext cx="7510800" cy="96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766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Arial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Self-attention module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6D769-A94C-A25D-03E3-A1E51D9C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95" y="17296059"/>
            <a:ext cx="8187429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6398C6-F2D6-3244-8561-5B52009A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7" y="17981866"/>
            <a:ext cx="483224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组合 64">
            <a:extLst>
              <a:ext uri="{FF2B5EF4-FFF2-40B4-BE49-F238E27FC236}">
                <a16:creationId xmlns:a16="http://schemas.microsoft.com/office/drawing/2014/main" id="{2ED25568-E38B-E13F-57B0-FE468D7067A7}"/>
              </a:ext>
            </a:extLst>
          </p:cNvPr>
          <p:cNvGrpSpPr/>
          <p:nvPr/>
        </p:nvGrpSpPr>
        <p:grpSpPr>
          <a:xfrm>
            <a:off x="4570339" y="18306581"/>
            <a:ext cx="15084790" cy="1538619"/>
            <a:chOff x="4317424" y="18617861"/>
            <a:chExt cx="15084790" cy="1538619"/>
          </a:xfrm>
        </p:grpSpPr>
        <p:sp>
          <p:nvSpPr>
            <p:cNvPr id="13" name="Google Shape;91;p1">
              <a:extLst>
                <a:ext uri="{FF2B5EF4-FFF2-40B4-BE49-F238E27FC236}">
                  <a16:creationId xmlns:a16="http://schemas.microsoft.com/office/drawing/2014/main" id="{9F1C88BA-4303-F9AA-C23C-8366467635F1}"/>
                </a:ext>
              </a:extLst>
            </p:cNvPr>
            <p:cNvSpPr txBox="1"/>
            <p:nvPr/>
          </p:nvSpPr>
          <p:spPr>
            <a:xfrm>
              <a:off x="4317424" y="18617861"/>
              <a:ext cx="14349901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w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here  (1)								(2)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3200" dirty="0">
                  <a:solidFill>
                    <a:schemeClr val="dk1"/>
                  </a:solidFill>
                </a:rPr>
                <a:t>    (3) 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1783F72-A73A-3AF9-1A16-CFF64E2C7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044" y="18917504"/>
              <a:ext cx="68932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5E2BE4-E856-2A5E-87CF-B016B4AE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9553" y="18938104"/>
              <a:ext cx="5152661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>
              <a:extLst>
                <a:ext uri="{FF2B5EF4-FFF2-40B4-BE49-F238E27FC236}">
                  <a16:creationId xmlns:a16="http://schemas.microsoft.com/office/drawing/2014/main" id="{9D8FE6B5-6F65-546B-7885-47EB4786F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547" y="19580480"/>
              <a:ext cx="5116599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2281820-519F-ABB9-1664-3ACF2D06BB61}"/>
              </a:ext>
            </a:extLst>
          </p:cNvPr>
          <p:cNvGrpSpPr/>
          <p:nvPr/>
        </p:nvGrpSpPr>
        <p:grpSpPr>
          <a:xfrm>
            <a:off x="1209972" y="19691332"/>
            <a:ext cx="19575530" cy="2833275"/>
            <a:chOff x="1209972" y="20197162"/>
            <a:chExt cx="19575530" cy="2833275"/>
          </a:xfrm>
        </p:grpSpPr>
        <p:sp>
          <p:nvSpPr>
            <p:cNvPr id="31" name="Google Shape;91;p1">
              <a:extLst>
                <a:ext uri="{FF2B5EF4-FFF2-40B4-BE49-F238E27FC236}">
                  <a16:creationId xmlns:a16="http://schemas.microsoft.com/office/drawing/2014/main" id="{5728C1E2-26DD-1EBC-5762-79714860CA44}"/>
                </a:ext>
              </a:extLst>
            </p:cNvPr>
            <p:cNvSpPr txBox="1"/>
            <p:nvPr/>
          </p:nvSpPr>
          <p:spPr>
            <a:xfrm>
              <a:off x="1209972" y="20197162"/>
              <a:ext cx="7510800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407668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  <a:buFont typeface="Arial"/>
                <a:buChar char="●"/>
              </a:pPr>
              <a:r>
                <a:rPr lang="en-US" sz="3600" dirty="0">
                  <a:solidFill>
                    <a:schemeClr val="dk1"/>
                  </a:solidFill>
                </a:rPr>
                <a:t>Multilayer Transformers</a:t>
              </a: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FD090EF8-1EB6-58E6-CB71-F2F0DBF2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535" y="20537394"/>
              <a:ext cx="14046967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Google Shape;91;p1">
              <a:extLst>
                <a:ext uri="{FF2B5EF4-FFF2-40B4-BE49-F238E27FC236}">
                  <a16:creationId xmlns:a16="http://schemas.microsoft.com/office/drawing/2014/main" id="{31BBEA8C-3658-447E-AC77-8FA9F81D4C2B}"/>
                </a:ext>
              </a:extLst>
            </p:cNvPr>
            <p:cNvSpPr txBox="1"/>
            <p:nvPr/>
          </p:nvSpPr>
          <p:spPr>
            <a:xfrm>
              <a:off x="4543475" y="20928699"/>
              <a:ext cx="16144966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w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here  (1)	   denotes self-attention module 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	   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(2)</a:t>
              </a:r>
              <a:r>
                <a:rPr lang="en-US" sz="3200" dirty="0">
                  <a:solidFill>
                    <a:schemeClr val="dk1"/>
                  </a:solidFill>
                </a:rPr>
                <a:t>      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denotes components other than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3200" dirty="0">
                  <a:solidFill>
                    <a:schemeClr val="dk1"/>
                  </a:solidFill>
                </a:rPr>
                <a:t>    (3)     denotes function composition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68ED3D7-9792-58A0-0695-31D9B1948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721" y="21253730"/>
              <a:ext cx="922134" cy="37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A5901AA5-4D81-05E5-B1AA-AE170FA97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493" y="22772815"/>
              <a:ext cx="257622" cy="257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2">
              <a:extLst>
                <a:ext uri="{FF2B5EF4-FFF2-40B4-BE49-F238E27FC236}">
                  <a16:creationId xmlns:a16="http://schemas.microsoft.com/office/drawing/2014/main" id="{1BB50FB9-67E7-92A3-0838-FAE5EBBE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795" y="21973326"/>
              <a:ext cx="450993" cy="40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73D6FBB-A244-891A-ACE7-0305A99A6D88}"/>
              </a:ext>
            </a:extLst>
          </p:cNvPr>
          <p:cNvGrpSpPr/>
          <p:nvPr/>
        </p:nvGrpSpPr>
        <p:grpSpPr>
          <a:xfrm>
            <a:off x="837574" y="23590977"/>
            <a:ext cx="20327100" cy="4531880"/>
            <a:chOff x="837574" y="23514777"/>
            <a:chExt cx="20327100" cy="4531880"/>
          </a:xfrm>
        </p:grpSpPr>
        <p:sp>
          <p:nvSpPr>
            <p:cNvPr id="111" name="Google Shape;111;p1">
              <a:extLst>
                <a:ext uri="{FF2B5EF4-FFF2-40B4-BE49-F238E27FC236}">
                  <a16:creationId xmlns:a16="http://schemas.microsoft.com/office/drawing/2014/main" id="{AD47B20B-1373-48E6-3C15-C77825E94011}"/>
                </a:ext>
              </a:extLst>
            </p:cNvPr>
            <p:cNvSpPr/>
            <p:nvPr/>
          </p:nvSpPr>
          <p:spPr>
            <a:xfrm>
              <a:off x="837574" y="23514777"/>
              <a:ext cx="20327100" cy="453188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38100" cap="flat" cmpd="sng">
              <a:solidFill>
                <a:srgbClr val="3D85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Google Shape;119;p1">
                  <a:extLst>
                    <a:ext uri="{FF2B5EF4-FFF2-40B4-BE49-F238E27FC236}">
                      <a16:creationId xmlns:a16="http://schemas.microsoft.com/office/drawing/2014/main" id="{6ACDBA69-11CD-9216-C740-ABF6AA8AD215}"/>
                    </a:ext>
                  </a:extLst>
                </p:cNvPr>
                <p:cNvSpPr txBox="1"/>
                <p:nvPr/>
              </p:nvSpPr>
              <p:spPr>
                <a:xfrm>
                  <a:off x="1223676" y="23622853"/>
                  <a:ext cx="19376501" cy="17148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b="1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Theorem 1 (Single-layer gradient approximation)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dirty="0"/>
                    <a:t>Our algorithm can approximate the gradient on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𝐾</m:t>
                          </m:r>
                        </m:sub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in almost linear time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1+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𝑜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(1)</m:t>
                          </m:r>
                        </m:sup>
                      </m:s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with approximation error bounded by </a:t>
                  </a:r>
                  <a14:m>
                    <m:oMath xmlns:m="http://schemas.openxmlformats.org/officeDocument/2006/math"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1/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𝑝𝑜𝑙𝑦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sz="320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119" name="Google Shape;119;p1">
                  <a:extLst>
                    <a:ext uri="{FF2B5EF4-FFF2-40B4-BE49-F238E27FC236}">
                      <a16:creationId xmlns:a16="http://schemas.microsoft.com/office/drawing/2014/main" id="{6ACDBA69-11CD-9216-C740-ABF6AA8AD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76" y="23622853"/>
                  <a:ext cx="19376501" cy="1714863"/>
                </a:xfrm>
                <a:prstGeom prst="rect">
                  <a:avLst/>
                </a:prstGeom>
                <a:blipFill>
                  <a:blip r:embed="rId46"/>
                  <a:stretch>
                    <a:fillRect l="-818" t="-2135" b="-78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Google Shape;119;p1">
                  <a:extLst>
                    <a:ext uri="{FF2B5EF4-FFF2-40B4-BE49-F238E27FC236}">
                      <a16:creationId xmlns:a16="http://schemas.microsoft.com/office/drawing/2014/main" id="{556FA0BA-CA5D-A30C-4C07-DA5D1B8BBA59}"/>
                    </a:ext>
                  </a:extLst>
                </p:cNvPr>
                <p:cNvSpPr txBox="1"/>
                <p:nvPr/>
              </p:nvSpPr>
              <p:spPr>
                <a:xfrm>
                  <a:off x="1200131" y="25506251"/>
                  <a:ext cx="19376501" cy="2207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b="1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Theorem 2 (Multi-layer gradient approximation)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dirty="0"/>
                    <a:t>The number of layers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3200" dirty="0"/>
                    <a:t> can be treated as an constant.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dirty="0"/>
                    <a:t>Our algorithm can approximate the gradient on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𝐾</m:t>
                          </m:r>
                        </m:sub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in almost linear time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1+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𝑜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(1)</m:t>
                          </m:r>
                        </m:sup>
                      </m:s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with approximation error bounded by </a:t>
                  </a:r>
                  <a14:m>
                    <m:oMath xmlns:m="http://schemas.openxmlformats.org/officeDocument/2006/math"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1/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𝑝𝑜𝑙𝑦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sz="320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58" name="Google Shape;119;p1">
                  <a:extLst>
                    <a:ext uri="{FF2B5EF4-FFF2-40B4-BE49-F238E27FC236}">
                      <a16:creationId xmlns:a16="http://schemas.microsoft.com/office/drawing/2014/main" id="{556FA0BA-CA5D-A30C-4C07-DA5D1B8BB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31" y="25506251"/>
                  <a:ext cx="19376501" cy="2207305"/>
                </a:xfrm>
                <a:prstGeom prst="rect">
                  <a:avLst/>
                </a:prstGeom>
                <a:blipFill>
                  <a:blip r:embed="rId47"/>
                  <a:stretch>
                    <a:fillRect l="-818" t="-1657" b="-580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D44494-C97F-55AD-E19C-EE4684E246E6}"/>
              </a:ext>
            </a:extLst>
          </p:cNvPr>
          <p:cNvGrpSpPr/>
          <p:nvPr/>
        </p:nvGrpSpPr>
        <p:grpSpPr>
          <a:xfrm>
            <a:off x="837750" y="28335782"/>
            <a:ext cx="20327100" cy="4702202"/>
            <a:chOff x="837750" y="28437382"/>
            <a:chExt cx="20327100" cy="4702202"/>
          </a:xfrm>
        </p:grpSpPr>
        <p:sp>
          <p:nvSpPr>
            <p:cNvPr id="92" name="Google Shape;92;p1">
              <a:extLst>
                <a:ext uri="{FF2B5EF4-FFF2-40B4-BE49-F238E27FC236}">
                  <a16:creationId xmlns:a16="http://schemas.microsoft.com/office/drawing/2014/main" id="{25F91167-264D-4A7C-94C5-357DC1183112}"/>
                </a:ext>
              </a:extLst>
            </p:cNvPr>
            <p:cNvSpPr/>
            <p:nvPr/>
          </p:nvSpPr>
          <p:spPr>
            <a:xfrm>
              <a:off x="837750" y="28437382"/>
              <a:ext cx="20327100" cy="4252581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38100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>
              <a:extLst>
                <a:ext uri="{FF2B5EF4-FFF2-40B4-BE49-F238E27FC236}">
                  <a16:creationId xmlns:a16="http://schemas.microsoft.com/office/drawing/2014/main" id="{F99545F3-20F6-966B-D4DD-3BA1A0D46580}"/>
                </a:ext>
              </a:extLst>
            </p:cNvPr>
            <p:cNvSpPr txBox="1"/>
            <p:nvPr/>
          </p:nvSpPr>
          <p:spPr>
            <a:xfrm>
              <a:off x="1169120" y="28740483"/>
              <a:ext cx="19840500" cy="1388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Extensions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have also proved that our almost linear time algorithm also can easily extend to supporting other components in Transformers, such as residual connection, multi-head attention, causal mask, etc.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Google Shape;93;p1">
                  <a:extLst>
                    <a:ext uri="{FF2B5EF4-FFF2-40B4-BE49-F238E27FC236}">
                      <a16:creationId xmlns:a16="http://schemas.microsoft.com/office/drawing/2014/main" id="{DC405448-7063-BB27-AFB8-43E20DDC2649}"/>
                    </a:ext>
                  </a:extLst>
                </p:cNvPr>
                <p:cNvSpPr txBox="1"/>
                <p:nvPr/>
              </p:nvSpPr>
              <p:spPr>
                <a:xfrm>
                  <a:off x="1144080" y="30287551"/>
                  <a:ext cx="19840500" cy="2852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Bef>
                      <a:spcPts val="1200"/>
                    </a:spcBef>
                    <a:buSzPts val="2420"/>
                  </a:pPr>
                  <a:r>
                    <a:rPr lang="en-US" altLang="zh-CN" sz="3600" b="1" dirty="0">
                      <a:solidFill>
                        <a:srgbClr val="980000"/>
                      </a:solidFill>
                    </a:rPr>
                    <a:t>Take-Home Message </a:t>
                  </a:r>
                  <a:r>
                    <a:rPr lang="en-US" sz="3200" dirty="0">
                      <a:solidFill>
                        <a:schemeClr val="dk1"/>
                      </a:solidFill>
                    </a:rPr>
                    <a:t>We leverage the low-rank nature of the attention matrix to accelerate the gradient computation of multi-layer Transformers from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b="0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1+</m:t>
                          </m:r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𝑜</m:t>
                          </m:r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(1)</m:t>
                          </m:r>
                        </m:sup>
                      </m:sSup>
                    </m:oMath>
                  </a14:m>
                  <a:r>
                    <a:rPr lang="en-US" sz="3200" b="0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 Our findings will inspire the further study and usage of the low-rank patterns within the Transformer architecture.</a:t>
                  </a:r>
                </a:p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endParaRPr lang="en-US" sz="3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68" name="Google Shape;93;p1">
                  <a:extLst>
                    <a:ext uri="{FF2B5EF4-FFF2-40B4-BE49-F238E27FC236}">
                      <a16:creationId xmlns:a16="http://schemas.microsoft.com/office/drawing/2014/main" id="{DC405448-7063-BB27-AFB8-43E20DDC2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80" y="30287551"/>
                  <a:ext cx="19840500" cy="2852033"/>
                </a:xfrm>
                <a:prstGeom prst="rect">
                  <a:avLst/>
                </a:prstGeom>
                <a:blipFill>
                  <a:blip r:embed="rId48"/>
                  <a:stretch>
                    <a:fillRect l="-9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900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372</Words>
  <Application>Microsoft Office PowerPoint</Application>
  <PresentationFormat>自定义</PresentationFormat>
  <Paragraphs>102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 Renfro</dc:creator>
  <cp:lastModifiedBy>zhizhou sha</cp:lastModifiedBy>
  <cp:revision>18</cp:revision>
  <dcterms:created xsi:type="dcterms:W3CDTF">2014-03-28T10:29:27Z</dcterms:created>
  <dcterms:modified xsi:type="dcterms:W3CDTF">2024-12-07T05:51:20Z</dcterms:modified>
</cp:coreProperties>
</file>