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33" r:id="rId4"/>
  </p:sldMasterIdLst>
  <p:notesMasterIdLst>
    <p:notesMasterId r:id="rId6"/>
  </p:notesMasterIdLst>
  <p:handoutMasterIdLst>
    <p:handoutMasterId r:id="rId7"/>
  </p:handoutMasterIdLst>
  <p:sldIdLst>
    <p:sldId id="305"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525"/>
    <a:srgbClr val="F9A01B"/>
    <a:srgbClr val="89C64F"/>
    <a:srgbClr val="78B440"/>
    <a:srgbClr val="E68723"/>
    <a:srgbClr val="78BD3E"/>
    <a:srgbClr val="1C1C1C"/>
    <a:srgbClr val="2B2B2B"/>
    <a:srgbClr val="2020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41" autoAdjust="0"/>
    <p:restoredTop sz="93099" autoAdjust="0"/>
  </p:normalViewPr>
  <p:slideViewPr>
    <p:cSldViewPr snapToObjects="1">
      <p:cViewPr>
        <p:scale>
          <a:sx n="100" d="100"/>
          <a:sy n="100" d="100"/>
        </p:scale>
        <p:origin x="207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9D94A6-AE4B-BF49-9A6C-201F9DB8E0C6}" type="datetime1">
              <a:rPr lang="en-GB" smtClean="0"/>
              <a:t>03/05/2019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F959AB-DF59-C64C-889C-6FCFB675436D}" type="slidenum">
              <a:rPr lang="en-US" smtClean="0"/>
              <a:t>‹#›</a:t>
            </a:fld>
            <a:endParaRPr lang="en-US" dirty="0"/>
          </a:p>
        </p:txBody>
      </p:sp>
    </p:spTree>
    <p:extLst>
      <p:ext uri="{BB962C8B-B14F-4D97-AF65-F5344CB8AC3E}">
        <p14:creationId xmlns:p14="http://schemas.microsoft.com/office/powerpoint/2010/main" val="41250237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98B191-FA00-E246-BF3D-FA3DF7C58404}" type="datetime1">
              <a:rPr lang="en-GB" smtClean="0"/>
              <a:t>03/05/2019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CCAFA5-46DB-D849-AF49-15A74033D169}" type="slidenum">
              <a:rPr lang="en-US" smtClean="0"/>
              <a:t>‹#›</a:t>
            </a:fld>
            <a:endParaRPr lang="en-US" dirty="0"/>
          </a:p>
        </p:txBody>
      </p:sp>
    </p:spTree>
    <p:extLst>
      <p:ext uri="{BB962C8B-B14F-4D97-AF65-F5344CB8AC3E}">
        <p14:creationId xmlns:p14="http://schemas.microsoft.com/office/powerpoint/2010/main" val="128163938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082032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1"/>
          <p:cNvSpPr>
            <a:spLocks noGrp="1"/>
          </p:cNvSpPr>
          <p:nvPr>
            <p:ph type="ftr" sz="quarter" idx="3"/>
          </p:nvPr>
        </p:nvSpPr>
        <p:spPr>
          <a:xfrm>
            <a:off x="457200" y="6356350"/>
            <a:ext cx="6995120" cy="365125"/>
          </a:xfrm>
          <a:prstGeom prst="rect">
            <a:avLst/>
          </a:prstGeom>
        </p:spPr>
        <p:txBody>
          <a:bodyPr/>
          <a:lstStyle>
            <a:lvl1pPr>
              <a:defRPr sz="1000"/>
            </a:lvl1pPr>
          </a:lstStyle>
          <a:p>
            <a:r>
              <a:rPr lang="en-US" dirty="0"/>
              <a:t>Niche Health &amp; Social Care Consulting – All Rights Reserved – Registered in England No 08133492</a:t>
            </a:r>
          </a:p>
        </p:txBody>
      </p:sp>
    </p:spTree>
    <p:extLst>
      <p:ext uri="{BB962C8B-B14F-4D97-AF65-F5344CB8AC3E}">
        <p14:creationId xmlns:p14="http://schemas.microsoft.com/office/powerpoint/2010/main" val="2026690288"/>
      </p:ext>
    </p:extLst>
  </p:cSld>
  <p:clrMap bg1="lt1" tx1="dk1" bg2="lt2" tx2="dk2" accent1="accent1" accent2="accent2" accent3="accent3" accent4="accent4" accent5="accent5" accent6="accent6" hlink="hlink" folHlink="folHlink"/>
  <p:sldLayoutIdLst>
    <p:sldLayoutId id="2147484195"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Rounded Corners 31">
            <a:extLst>
              <a:ext uri="{FF2B5EF4-FFF2-40B4-BE49-F238E27FC236}">
                <a16:creationId xmlns:a16="http://schemas.microsoft.com/office/drawing/2014/main" id="{62D2126A-B23D-4FB6-810F-1A6B86F26F64}"/>
              </a:ext>
            </a:extLst>
          </p:cNvPr>
          <p:cNvSpPr/>
          <p:nvPr/>
        </p:nvSpPr>
        <p:spPr>
          <a:xfrm>
            <a:off x="69853" y="932577"/>
            <a:ext cx="6428606" cy="5740970"/>
          </a:xfrm>
          <a:prstGeom prst="roundRect">
            <a:avLst>
              <a:gd name="adj" fmla="val 88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Rounded Corners 30">
            <a:extLst>
              <a:ext uri="{FF2B5EF4-FFF2-40B4-BE49-F238E27FC236}">
                <a16:creationId xmlns:a16="http://schemas.microsoft.com/office/drawing/2014/main" id="{42CF1623-AD16-4197-962F-3D58C8C1C4D2}"/>
              </a:ext>
            </a:extLst>
          </p:cNvPr>
          <p:cNvSpPr/>
          <p:nvPr/>
        </p:nvSpPr>
        <p:spPr>
          <a:xfrm>
            <a:off x="6585991" y="4783793"/>
            <a:ext cx="2448272" cy="1900713"/>
          </a:xfrm>
          <a:prstGeom prst="roundRect">
            <a:avLst>
              <a:gd name="adj" fmla="val 415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bg1"/>
                </a:solidFill>
              </a:rPr>
              <a:t>Contact details</a:t>
            </a:r>
          </a:p>
          <a:p>
            <a:pPr algn="ctr"/>
            <a:endParaRPr lang="en-GB" sz="1400" b="1" dirty="0">
              <a:solidFill>
                <a:schemeClr val="bg1"/>
              </a:solidFill>
            </a:endParaRPr>
          </a:p>
          <a:p>
            <a:pPr algn="ctr"/>
            <a:r>
              <a:rPr lang="en-GB" sz="1400" dirty="0">
                <a:solidFill>
                  <a:schemeClr val="bg1"/>
                </a:solidFill>
              </a:rPr>
              <a:t>e: info@nicheconsult.co.uk</a:t>
            </a:r>
          </a:p>
          <a:p>
            <a:pPr algn="ctr"/>
            <a:r>
              <a:rPr lang="en-GB" sz="1400" dirty="0">
                <a:solidFill>
                  <a:schemeClr val="bg1"/>
                </a:solidFill>
              </a:rPr>
              <a:t>t: 0161 785 1000</a:t>
            </a:r>
          </a:p>
        </p:txBody>
      </p:sp>
      <p:sp>
        <p:nvSpPr>
          <p:cNvPr id="20" name="Rectangle: Rounded Corners 19">
            <a:extLst>
              <a:ext uri="{FF2B5EF4-FFF2-40B4-BE49-F238E27FC236}">
                <a16:creationId xmlns:a16="http://schemas.microsoft.com/office/drawing/2014/main" id="{5FA3837A-CF64-4273-A55A-9BCA1DB71150}"/>
              </a:ext>
            </a:extLst>
          </p:cNvPr>
          <p:cNvSpPr/>
          <p:nvPr/>
        </p:nvSpPr>
        <p:spPr>
          <a:xfrm>
            <a:off x="6582599" y="3812247"/>
            <a:ext cx="2448272" cy="895798"/>
          </a:xfrm>
          <a:prstGeom prst="roundRect">
            <a:avLst>
              <a:gd name="adj" fmla="val 616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Rounded Corners 18">
            <a:extLst>
              <a:ext uri="{FF2B5EF4-FFF2-40B4-BE49-F238E27FC236}">
                <a16:creationId xmlns:a16="http://schemas.microsoft.com/office/drawing/2014/main" id="{BD6DD583-99B5-4AC4-9F29-F88180D1E5BC}"/>
              </a:ext>
            </a:extLst>
          </p:cNvPr>
          <p:cNvSpPr/>
          <p:nvPr/>
        </p:nvSpPr>
        <p:spPr>
          <a:xfrm>
            <a:off x="6585991" y="2849453"/>
            <a:ext cx="2448272" cy="895798"/>
          </a:xfrm>
          <a:prstGeom prst="roundRect">
            <a:avLst>
              <a:gd name="adj" fmla="val 616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Rounded Corners 17">
            <a:extLst>
              <a:ext uri="{FF2B5EF4-FFF2-40B4-BE49-F238E27FC236}">
                <a16:creationId xmlns:a16="http://schemas.microsoft.com/office/drawing/2014/main" id="{3DA4CA41-6923-48D1-930E-C3B06B9DDFE2}"/>
              </a:ext>
            </a:extLst>
          </p:cNvPr>
          <p:cNvSpPr/>
          <p:nvPr/>
        </p:nvSpPr>
        <p:spPr>
          <a:xfrm>
            <a:off x="6582599" y="1895371"/>
            <a:ext cx="2448272" cy="895798"/>
          </a:xfrm>
          <a:prstGeom prst="roundRect">
            <a:avLst>
              <a:gd name="adj" fmla="val 616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F7EB8410-FBFB-4C06-BC8C-89C31559F705}"/>
              </a:ext>
            </a:extLst>
          </p:cNvPr>
          <p:cNvSpPr/>
          <p:nvPr/>
        </p:nvSpPr>
        <p:spPr>
          <a:xfrm>
            <a:off x="6582599" y="932577"/>
            <a:ext cx="2448272" cy="895798"/>
          </a:xfrm>
          <a:prstGeom prst="roundRect">
            <a:avLst>
              <a:gd name="adj" fmla="val 616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96BC696E-182A-4C38-8160-6EE46EF48E38}"/>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6786583" y="3909258"/>
            <a:ext cx="701776" cy="701776"/>
          </a:xfrm>
          <a:prstGeom prst="rect">
            <a:avLst/>
          </a:prstGeom>
        </p:spPr>
      </p:pic>
      <p:pic>
        <p:nvPicPr>
          <p:cNvPr id="4" name="Picture 3">
            <a:extLst>
              <a:ext uri="{FF2B5EF4-FFF2-40B4-BE49-F238E27FC236}">
                <a16:creationId xmlns:a16="http://schemas.microsoft.com/office/drawing/2014/main" id="{85637D7A-F2D1-4693-BA37-9AF104405DA3}"/>
              </a:ext>
            </a:extLst>
          </p:cNvPr>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767789" y="2004026"/>
            <a:ext cx="725780" cy="725780"/>
          </a:xfrm>
          <a:prstGeom prst="rect">
            <a:avLst/>
          </a:prstGeom>
        </p:spPr>
      </p:pic>
      <p:pic>
        <p:nvPicPr>
          <p:cNvPr id="8" name="Picture 7">
            <a:extLst>
              <a:ext uri="{FF2B5EF4-FFF2-40B4-BE49-F238E27FC236}">
                <a16:creationId xmlns:a16="http://schemas.microsoft.com/office/drawing/2014/main" id="{12AC731C-B0B4-47EF-A191-D952D3C753C2}"/>
              </a:ext>
            </a:extLst>
          </p:cNvPr>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719040" y="2896745"/>
            <a:ext cx="836863" cy="836863"/>
          </a:xfrm>
          <a:prstGeom prst="rect">
            <a:avLst/>
          </a:prstGeom>
        </p:spPr>
      </p:pic>
      <p:pic>
        <p:nvPicPr>
          <p:cNvPr id="12" name="Picture 11">
            <a:extLst>
              <a:ext uri="{FF2B5EF4-FFF2-40B4-BE49-F238E27FC236}">
                <a16:creationId xmlns:a16="http://schemas.microsoft.com/office/drawing/2014/main" id="{493A5E95-A954-4DFF-A346-F36559330E75}"/>
              </a:ext>
            </a:extLst>
          </p:cNvPr>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682780" y="932576"/>
            <a:ext cx="895799" cy="895799"/>
          </a:xfrm>
          <a:prstGeom prst="rect">
            <a:avLst/>
          </a:prstGeom>
        </p:spPr>
      </p:pic>
      <p:sp>
        <p:nvSpPr>
          <p:cNvPr id="21" name="TextBox 20">
            <a:extLst>
              <a:ext uri="{FF2B5EF4-FFF2-40B4-BE49-F238E27FC236}">
                <a16:creationId xmlns:a16="http://schemas.microsoft.com/office/drawing/2014/main" id="{F05EBF8F-B6D2-46C3-91B8-0DB8E4F4A683}"/>
              </a:ext>
            </a:extLst>
          </p:cNvPr>
          <p:cNvSpPr txBox="1"/>
          <p:nvPr/>
        </p:nvSpPr>
        <p:spPr>
          <a:xfrm>
            <a:off x="7662719" y="932577"/>
            <a:ext cx="1656184" cy="307777"/>
          </a:xfrm>
          <a:prstGeom prst="rect">
            <a:avLst/>
          </a:prstGeom>
          <a:noFill/>
        </p:spPr>
        <p:txBody>
          <a:bodyPr wrap="square" rtlCol="0">
            <a:spAutoFit/>
          </a:bodyPr>
          <a:lstStyle/>
          <a:p>
            <a:r>
              <a:rPr lang="en-GB" sz="1400" b="1" dirty="0">
                <a:solidFill>
                  <a:schemeClr val="accent2"/>
                </a:solidFill>
              </a:rPr>
              <a:t>Access</a:t>
            </a:r>
          </a:p>
        </p:txBody>
      </p:sp>
      <p:sp>
        <p:nvSpPr>
          <p:cNvPr id="22" name="TextBox 21">
            <a:extLst>
              <a:ext uri="{FF2B5EF4-FFF2-40B4-BE49-F238E27FC236}">
                <a16:creationId xmlns:a16="http://schemas.microsoft.com/office/drawing/2014/main" id="{4A74B181-F7DA-4A79-890B-7437D03DCABF}"/>
              </a:ext>
            </a:extLst>
          </p:cNvPr>
          <p:cNvSpPr txBox="1"/>
          <p:nvPr/>
        </p:nvSpPr>
        <p:spPr>
          <a:xfrm>
            <a:off x="7662719" y="1904607"/>
            <a:ext cx="1001320" cy="523220"/>
          </a:xfrm>
          <a:prstGeom prst="rect">
            <a:avLst/>
          </a:prstGeom>
          <a:noFill/>
        </p:spPr>
        <p:txBody>
          <a:bodyPr wrap="square" rtlCol="0">
            <a:spAutoFit/>
          </a:bodyPr>
          <a:lstStyle/>
          <a:p>
            <a:r>
              <a:rPr lang="en-GB" sz="1400" b="1" dirty="0">
                <a:solidFill>
                  <a:schemeClr val="accent2"/>
                </a:solidFill>
              </a:rPr>
              <a:t>Waiting targets</a:t>
            </a:r>
          </a:p>
        </p:txBody>
      </p:sp>
      <p:sp>
        <p:nvSpPr>
          <p:cNvPr id="23" name="TextBox 22">
            <a:extLst>
              <a:ext uri="{FF2B5EF4-FFF2-40B4-BE49-F238E27FC236}">
                <a16:creationId xmlns:a16="http://schemas.microsoft.com/office/drawing/2014/main" id="{95552465-9675-464C-96D4-71F323794C12}"/>
              </a:ext>
            </a:extLst>
          </p:cNvPr>
          <p:cNvSpPr txBox="1"/>
          <p:nvPr/>
        </p:nvSpPr>
        <p:spPr>
          <a:xfrm>
            <a:off x="7669511" y="2849453"/>
            <a:ext cx="1360177" cy="307777"/>
          </a:xfrm>
          <a:prstGeom prst="rect">
            <a:avLst/>
          </a:prstGeom>
          <a:noFill/>
        </p:spPr>
        <p:txBody>
          <a:bodyPr wrap="square" rtlCol="0">
            <a:spAutoFit/>
          </a:bodyPr>
          <a:lstStyle/>
          <a:p>
            <a:r>
              <a:rPr lang="en-GB" sz="1400" b="1" dirty="0">
                <a:solidFill>
                  <a:schemeClr val="accent2"/>
                </a:solidFill>
              </a:rPr>
              <a:t>Interventions</a:t>
            </a:r>
          </a:p>
        </p:txBody>
      </p:sp>
      <p:sp>
        <p:nvSpPr>
          <p:cNvPr id="24" name="TextBox 23">
            <a:extLst>
              <a:ext uri="{FF2B5EF4-FFF2-40B4-BE49-F238E27FC236}">
                <a16:creationId xmlns:a16="http://schemas.microsoft.com/office/drawing/2014/main" id="{F298F51D-7A4F-44EA-AF0C-52EBB7FB3044}"/>
              </a:ext>
            </a:extLst>
          </p:cNvPr>
          <p:cNvSpPr txBox="1"/>
          <p:nvPr/>
        </p:nvSpPr>
        <p:spPr>
          <a:xfrm>
            <a:off x="7669511" y="3808542"/>
            <a:ext cx="1656184" cy="307777"/>
          </a:xfrm>
          <a:prstGeom prst="rect">
            <a:avLst/>
          </a:prstGeom>
          <a:noFill/>
        </p:spPr>
        <p:txBody>
          <a:bodyPr wrap="square" rtlCol="0">
            <a:spAutoFit/>
          </a:bodyPr>
          <a:lstStyle/>
          <a:p>
            <a:r>
              <a:rPr lang="en-GB" sz="1400" b="1" dirty="0">
                <a:solidFill>
                  <a:schemeClr val="accent2"/>
                </a:solidFill>
              </a:rPr>
              <a:t>Outcomes</a:t>
            </a:r>
          </a:p>
        </p:txBody>
      </p:sp>
      <p:sp>
        <p:nvSpPr>
          <p:cNvPr id="17" name="TextBox 16">
            <a:extLst>
              <a:ext uri="{FF2B5EF4-FFF2-40B4-BE49-F238E27FC236}">
                <a16:creationId xmlns:a16="http://schemas.microsoft.com/office/drawing/2014/main" id="{3243BC47-4C9E-4449-8192-3E66D8BAEB59}"/>
              </a:ext>
            </a:extLst>
          </p:cNvPr>
          <p:cNvSpPr txBox="1"/>
          <p:nvPr/>
        </p:nvSpPr>
        <p:spPr>
          <a:xfrm>
            <a:off x="139332" y="943537"/>
            <a:ext cx="6336537" cy="830997"/>
          </a:xfrm>
          <a:prstGeom prst="rect">
            <a:avLst/>
          </a:prstGeom>
          <a:noFill/>
        </p:spPr>
        <p:txBody>
          <a:bodyPr wrap="square" rtlCol="0">
            <a:spAutoFit/>
          </a:bodyPr>
          <a:lstStyle/>
          <a:p>
            <a:r>
              <a:rPr lang="en-GB" sz="2400" b="1" dirty="0"/>
              <a:t>Simulation modelling for future-ready IAPT services</a:t>
            </a:r>
          </a:p>
        </p:txBody>
      </p:sp>
      <p:sp>
        <p:nvSpPr>
          <p:cNvPr id="26" name="TextBox 25">
            <a:extLst>
              <a:ext uri="{FF2B5EF4-FFF2-40B4-BE49-F238E27FC236}">
                <a16:creationId xmlns:a16="http://schemas.microsoft.com/office/drawing/2014/main" id="{F53DC069-1A40-4CCC-AFFD-57B42C5B0304}"/>
              </a:ext>
            </a:extLst>
          </p:cNvPr>
          <p:cNvSpPr txBox="1"/>
          <p:nvPr/>
        </p:nvSpPr>
        <p:spPr>
          <a:xfrm>
            <a:off x="139332" y="1686879"/>
            <a:ext cx="7416824" cy="369332"/>
          </a:xfrm>
          <a:prstGeom prst="rect">
            <a:avLst/>
          </a:prstGeom>
          <a:noFill/>
        </p:spPr>
        <p:txBody>
          <a:bodyPr wrap="square" rtlCol="0">
            <a:spAutoFit/>
          </a:bodyPr>
          <a:lstStyle/>
          <a:p>
            <a:r>
              <a:rPr lang="en-GB" dirty="0"/>
              <a:t>Simulation modelling led IAPT </a:t>
            </a:r>
          </a:p>
        </p:txBody>
      </p:sp>
      <p:sp>
        <p:nvSpPr>
          <p:cNvPr id="28" name="TextBox 27">
            <a:extLst>
              <a:ext uri="{FF2B5EF4-FFF2-40B4-BE49-F238E27FC236}">
                <a16:creationId xmlns:a16="http://schemas.microsoft.com/office/drawing/2014/main" id="{5D5F69E7-9338-4EF0-9C7D-FFFA5A4FB0AE}"/>
              </a:ext>
            </a:extLst>
          </p:cNvPr>
          <p:cNvSpPr txBox="1"/>
          <p:nvPr/>
        </p:nvSpPr>
        <p:spPr>
          <a:xfrm>
            <a:off x="139332" y="2035493"/>
            <a:ext cx="6134959" cy="5447645"/>
          </a:xfrm>
          <a:prstGeom prst="rect">
            <a:avLst/>
          </a:prstGeom>
          <a:noFill/>
        </p:spPr>
        <p:txBody>
          <a:bodyPr wrap="square" rtlCol="0">
            <a:spAutoFit/>
          </a:bodyPr>
          <a:lstStyle/>
          <a:p>
            <a:r>
              <a:rPr lang="en-GB" sz="1200" dirty="0"/>
              <a:t>Niche’s discrete event simulation modelling approach to understanding, predicting and reconfiguring IAPT services is helping providers and commissioners understand what is involved with bridging the gap from 19% to 25% access while still meeting waiting and recovery targets.</a:t>
            </a:r>
          </a:p>
          <a:p>
            <a:endParaRPr lang="en-GB" sz="1200" dirty="0"/>
          </a:p>
          <a:p>
            <a:r>
              <a:rPr lang="en-GB" sz="1200" dirty="0"/>
              <a:t>We can help you to fully understand current activity, answering questions such as;</a:t>
            </a:r>
          </a:p>
          <a:p>
            <a:endParaRPr lang="en-GB" sz="1200" dirty="0"/>
          </a:p>
          <a:p>
            <a:pPr marL="171450" indent="-171450">
              <a:buFont typeface="Arial" panose="020B0604020202020204" pitchFamily="34" charset="0"/>
              <a:buChar char="•"/>
            </a:pPr>
            <a:r>
              <a:rPr lang="en-GB" sz="1200" i="1" dirty="0"/>
              <a:t>How different treatment modalities perform relative to their cost?</a:t>
            </a:r>
          </a:p>
          <a:p>
            <a:pPr marL="171450" indent="-171450">
              <a:buFont typeface="Arial" panose="020B0604020202020204" pitchFamily="34" charset="0"/>
              <a:buChar char="•"/>
            </a:pPr>
            <a:r>
              <a:rPr lang="en-GB" sz="1200" i="1" dirty="0"/>
              <a:t>At what level of clinical input do recovery rates plateau?</a:t>
            </a:r>
          </a:p>
          <a:p>
            <a:pPr marL="171450" indent="-171450">
              <a:buFont typeface="Arial" panose="020B0604020202020204" pitchFamily="34" charset="0"/>
              <a:buChar char="•"/>
            </a:pPr>
            <a:r>
              <a:rPr lang="en-GB" sz="1200" i="1" dirty="0"/>
              <a:t>Which demographics from your local area are under or overrepresented in your referrals?</a:t>
            </a:r>
          </a:p>
          <a:p>
            <a:pPr marL="171450" indent="-171450">
              <a:buFont typeface="Arial" panose="020B0604020202020204" pitchFamily="34" charset="0"/>
              <a:buChar char="•"/>
            </a:pPr>
            <a:r>
              <a:rPr lang="en-GB" sz="1200" i="1" dirty="0"/>
              <a:t>How do waiting times and contact intervals impact likelihood of recovery?</a:t>
            </a:r>
          </a:p>
          <a:p>
            <a:pPr marL="171450" indent="-171450">
              <a:buFont typeface="Arial" panose="020B0604020202020204" pitchFamily="34" charset="0"/>
              <a:buChar char="•"/>
            </a:pPr>
            <a:endParaRPr lang="en-GB" sz="1200" dirty="0"/>
          </a:p>
          <a:p>
            <a:r>
              <a:rPr lang="en-GB" sz="1200" dirty="0"/>
              <a:t>With this understanding, our simulation modelling tool can then demonstrate the outcomes of various change scenarios. Our model compares scenarios across the full range of metrics relevant to IAPT services including;</a:t>
            </a:r>
          </a:p>
          <a:p>
            <a:pPr marL="171450" indent="-171450">
              <a:buFont typeface="Arial" panose="020B0604020202020204" pitchFamily="34" charset="0"/>
              <a:buChar char="•"/>
            </a:pPr>
            <a:endParaRPr lang="en-GB" sz="1200" dirty="0"/>
          </a:p>
          <a:p>
            <a:pPr marL="171450" indent="-171450">
              <a:buFont typeface="Arial" panose="020B0604020202020204" pitchFamily="34" charset="0"/>
              <a:buChar char="•"/>
            </a:pPr>
            <a:r>
              <a:rPr lang="en-GB" sz="1200" i="1" dirty="0"/>
              <a:t>Waiting times</a:t>
            </a:r>
          </a:p>
          <a:p>
            <a:pPr marL="171450" indent="-171450">
              <a:buFont typeface="Arial" panose="020B0604020202020204" pitchFamily="34" charset="0"/>
              <a:buChar char="•"/>
            </a:pPr>
            <a:r>
              <a:rPr lang="en-GB" sz="1200" i="1" dirty="0"/>
              <a:t>Access rates</a:t>
            </a:r>
          </a:p>
          <a:p>
            <a:pPr marL="171450" indent="-171450">
              <a:buFont typeface="Arial" panose="020B0604020202020204" pitchFamily="34" charset="0"/>
              <a:buChar char="•"/>
            </a:pPr>
            <a:r>
              <a:rPr lang="en-GB" sz="1200" i="1" dirty="0"/>
              <a:t>Recovery rates</a:t>
            </a:r>
          </a:p>
          <a:p>
            <a:pPr marL="171450" indent="-171450">
              <a:buFont typeface="Arial" panose="020B0604020202020204" pitchFamily="34" charset="0"/>
              <a:buChar char="•"/>
            </a:pPr>
            <a:r>
              <a:rPr lang="en-GB" sz="1200" i="1" dirty="0"/>
              <a:t>Resource/Staffing implications</a:t>
            </a:r>
          </a:p>
          <a:p>
            <a:endParaRPr lang="en-GB" sz="1200" dirty="0"/>
          </a:p>
          <a:p>
            <a:r>
              <a:rPr lang="en-GB" sz="1200" dirty="0"/>
              <a:t>To read more about our simulation modelling approach please </a:t>
            </a:r>
            <a:r>
              <a:rPr lang="en-GB" sz="1200" u="sng" dirty="0">
                <a:solidFill>
                  <a:srgbClr val="0070C0"/>
                </a:solidFill>
              </a:rPr>
              <a:t>click here.</a:t>
            </a:r>
          </a:p>
          <a:p>
            <a:endParaRPr lang="en-GB" sz="1200" dirty="0"/>
          </a:p>
          <a:p>
            <a:endParaRPr lang="en-GB" sz="1200" dirty="0"/>
          </a:p>
          <a:p>
            <a:br>
              <a:rPr lang="en-GB" sz="1200" dirty="0"/>
            </a:br>
            <a:endParaRPr lang="en-GB" sz="1200" dirty="0"/>
          </a:p>
          <a:p>
            <a:endParaRPr lang="en-GB" sz="1200" dirty="0"/>
          </a:p>
          <a:p>
            <a:endParaRPr lang="en-GB" sz="1200" dirty="0"/>
          </a:p>
        </p:txBody>
      </p:sp>
      <p:pic>
        <p:nvPicPr>
          <p:cNvPr id="30" name="Picture 29">
            <a:extLst>
              <a:ext uri="{FF2B5EF4-FFF2-40B4-BE49-F238E27FC236}">
                <a16:creationId xmlns:a16="http://schemas.microsoft.com/office/drawing/2014/main" id="{EE5363E0-F7A2-4807-BB9D-4E8457AF81AB}"/>
              </a:ext>
            </a:extLst>
          </p:cNvPr>
          <p:cNvPicPr>
            <a:picLocks noChangeAspect="1"/>
          </p:cNvPicPr>
          <p:nvPr/>
        </p:nvPicPr>
        <p:blipFill>
          <a:blip r:embed="rId7"/>
          <a:stretch>
            <a:fillRect/>
          </a:stretch>
        </p:blipFill>
        <p:spPr>
          <a:xfrm>
            <a:off x="-3257" y="40538"/>
            <a:ext cx="9029687" cy="762676"/>
          </a:xfrm>
          <a:prstGeom prst="rect">
            <a:avLst/>
          </a:prstGeom>
        </p:spPr>
      </p:pic>
    </p:spTree>
    <p:extLst>
      <p:ext uri="{BB962C8B-B14F-4D97-AF65-F5344CB8AC3E}">
        <p14:creationId xmlns:p14="http://schemas.microsoft.com/office/powerpoint/2010/main" val="639371185"/>
      </p:ext>
    </p:extLst>
  </p:cSld>
  <p:clrMapOvr>
    <a:masterClrMapping/>
  </p:clrMapOvr>
</p:sld>
</file>

<file path=ppt/theme/theme1.xml><?xml version="1.0" encoding="utf-8"?>
<a:theme xmlns:a="http://schemas.openxmlformats.org/drawingml/2006/main" name="Office Theme">
  <a:themeElements>
    <a:clrScheme name="Niche">
      <a:dk1>
        <a:srgbClr val="262626"/>
      </a:dk1>
      <a:lt1>
        <a:srgbClr val="FFFFFF"/>
      </a:lt1>
      <a:dk2>
        <a:srgbClr val="44546A"/>
      </a:dk2>
      <a:lt2>
        <a:srgbClr val="E7E6E6"/>
      </a:lt2>
      <a:accent1>
        <a:srgbClr val="F9A01B"/>
      </a:accent1>
      <a:accent2>
        <a:srgbClr val="66B534"/>
      </a:accent2>
      <a:accent3>
        <a:srgbClr val="FFFFFF"/>
      </a:accent3>
      <a:accent4>
        <a:srgbClr val="66B534"/>
      </a:accent4>
      <a:accent5>
        <a:srgbClr val="F9A01B"/>
      </a:accent5>
      <a:accent6>
        <a:srgbClr val="FFFFFF"/>
      </a:accent6>
      <a:hlink>
        <a:srgbClr val="000000"/>
      </a:hlink>
      <a:folHlink>
        <a:srgbClr val="000000"/>
      </a:folHlink>
    </a:clrScheme>
    <a:fontScheme name="Niche fon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88AAF00EB013448BEC0C9274921C61B" ma:contentTypeVersion="0" ma:contentTypeDescription="Create a new document." ma:contentTypeScope="" ma:versionID="5fbf7218f63954129a05f51e0ec41fe6">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F795E7B-6C8E-428C-A8CD-0D42A5C15E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C44E631-6E28-4A91-9447-C4B972BFEEA3}">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8FC836DB-8CC2-4D38-88F7-105615C502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2196</TotalTime>
  <Words>191</Words>
  <Application>Microsoft Office PowerPoint</Application>
  <PresentationFormat>On-screen Show (4:3)</PresentationFormat>
  <Paragraphs>30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Quay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TITLE</dc:title>
  <dc:creator>Lee Robinson</dc:creator>
  <cp:lastModifiedBy>James Sharwin</cp:lastModifiedBy>
  <cp:revision>98</cp:revision>
  <cp:lastPrinted>2017-01-27T10:01:43Z</cp:lastPrinted>
  <dcterms:created xsi:type="dcterms:W3CDTF">2016-11-28T13:51:45Z</dcterms:created>
  <dcterms:modified xsi:type="dcterms:W3CDTF">2019-05-03T16:24:00Z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0x010100F88AAF00EB013448BEC0C9274921C61B</vt:lpwstr>
  </property>
</Properties>
</file>