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9" r:id="rId6"/>
    <p:sldId id="285" r:id="rId7"/>
    <p:sldId id="302" r:id="rId8"/>
    <p:sldId id="286" r:id="rId9"/>
    <p:sldId id="295" r:id="rId10"/>
    <p:sldId id="301" r:id="rId11"/>
    <p:sldId id="289" r:id="rId12"/>
    <p:sldId id="291" r:id="rId13"/>
    <p:sldId id="294" r:id="rId14"/>
    <p:sldId id="296" r:id="rId15"/>
    <p:sldId id="283" r:id="rId16"/>
    <p:sldId id="293" r:id="rId17"/>
    <p:sldId id="304" r:id="rId18"/>
    <p:sldId id="29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38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APIs guide their users through a well-lit path, resulting in clearer code, fewer mistakes and better maintainability.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0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04363-4519-7ABE-F296-AE025762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40F35-5884-2FDB-B8A7-8116FA092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ADD8F-8E56-A0DC-4F78-7345BF380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C8D96-54ED-1034-5116-CD500E5C4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C033-EB7D-1CE9-338B-23567DBA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ACDCF-6D48-4E63-983D-5BAF305A6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F71C8-2AF6-7FF9-5F18-43FADB928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3A12-CFA1-6080-C28B-91A261983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6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71F2-EDEE-4FE4-D797-715D1689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0DCD6-8F81-051B-222F-A2DF80B74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3585D-782E-87AC-F291-C80E3E25B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0C34-822E-E2E1-F580-91F1163E4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9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FAD4-7D43-62B9-0A32-7916094C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D0FE7-FC97-383B-7C76-3F6FCD5F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4FDC2-9ADE-198A-4712-24FEBCD83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4CD8F-8E3C-DD99-935F-36AAA6257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1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803596"/>
            <a:ext cx="9582736" cy="113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Dot NET COP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2024/11/21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5181-0E6C-F341-A22F-B8C2DA4F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90F32-FDFB-07BA-E840-148942F9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5FDFF-F67D-C782-DD0D-92093EF4D2D8}"/>
              </a:ext>
            </a:extLst>
          </p:cNvPr>
          <p:cNvGrpSpPr/>
          <p:nvPr/>
        </p:nvGrpSpPr>
        <p:grpSpPr>
          <a:xfrm>
            <a:off x="933470" y="1567595"/>
            <a:ext cx="7646053" cy="699507"/>
            <a:chOff x="933470" y="1567595"/>
            <a:chExt cx="7646053" cy="699507"/>
          </a:xfrm>
        </p:grpSpPr>
        <p:sp>
          <p:nvSpPr>
            <p:cNvPr id="21" name="Content Placeholder 17">
              <a:extLst>
                <a:ext uri="{FF2B5EF4-FFF2-40B4-BE49-F238E27FC236}">
                  <a16:creationId xmlns:a16="http://schemas.microsoft.com/office/drawing/2014/main" id="{154EFA0F-7CC0-B701-3BE0-D1D0C8492B20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Domain-specific languages</a:t>
              </a:r>
            </a:p>
          </p:txBody>
        </p:sp>
        <p:grpSp>
          <p:nvGrpSpPr>
            <p:cNvPr id="6" name="Group 5" descr="Small circle with number 1 inside  indicating step 1">
              <a:extLst>
                <a:ext uri="{FF2B5EF4-FFF2-40B4-BE49-F238E27FC236}">
                  <a16:creationId xmlns:a16="http://schemas.microsoft.com/office/drawing/2014/main" id="{196EA58A-8880-3E42-6C2B-7439222806AC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7" name="Oval 6" descr="Small circle">
                <a:extLst>
                  <a:ext uri="{FF2B5EF4-FFF2-40B4-BE49-F238E27FC236}">
                    <a16:creationId xmlns:a16="http://schemas.microsoft.com/office/drawing/2014/main" id="{0F78F0F4-C863-6CB2-BE01-975E4CD6D93D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 descr="Number 1">
                <a:extLst>
                  <a:ext uri="{FF2B5EF4-FFF2-40B4-BE49-F238E27FC236}">
                    <a16:creationId xmlns:a16="http://schemas.microsoft.com/office/drawing/2014/main" id="{4011A3BB-2802-3FAA-3870-B9A08106B067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4EE047-DA23-98EA-AFD1-18F1DD8DAD7A}"/>
              </a:ext>
            </a:extLst>
          </p:cNvPr>
          <p:cNvGrpSpPr/>
          <p:nvPr/>
        </p:nvGrpSpPr>
        <p:grpSpPr>
          <a:xfrm>
            <a:off x="933470" y="2307512"/>
            <a:ext cx="7646053" cy="699507"/>
            <a:chOff x="933470" y="1567595"/>
            <a:chExt cx="7646053" cy="699507"/>
          </a:xfrm>
        </p:grpSpPr>
        <p:sp>
          <p:nvSpPr>
            <p:cNvPr id="19" name="Content Placeholder 17">
              <a:extLst>
                <a:ext uri="{FF2B5EF4-FFF2-40B4-BE49-F238E27FC236}">
                  <a16:creationId xmlns:a16="http://schemas.microsoft.com/office/drawing/2014/main" id="{423187C6-7D42-5454-210E-FF911FDF03FD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Configurable objects</a:t>
              </a:r>
            </a:p>
          </p:txBody>
        </p:sp>
        <p:grpSp>
          <p:nvGrpSpPr>
            <p:cNvPr id="20" name="Group 19" descr="Small circle with number 1 inside  indicating step 1">
              <a:extLst>
                <a:ext uri="{FF2B5EF4-FFF2-40B4-BE49-F238E27FC236}">
                  <a16:creationId xmlns:a16="http://schemas.microsoft.com/office/drawing/2014/main" id="{A7452D60-EF19-3025-81BA-2303E9CAC977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22" name="Oval 21" descr="Small circle">
                <a:extLst>
                  <a:ext uri="{FF2B5EF4-FFF2-40B4-BE49-F238E27FC236}">
                    <a16:creationId xmlns:a16="http://schemas.microsoft.com/office/drawing/2014/main" id="{4EAA8E17-23CD-FEA1-3427-3F07B0970B7D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 descr="Number 1">
                <a:extLst>
                  <a:ext uri="{FF2B5EF4-FFF2-40B4-BE49-F238E27FC236}">
                    <a16:creationId xmlns:a16="http://schemas.microsoft.com/office/drawing/2014/main" id="{D5E51A56-A948-6884-BFF8-2C8DA4D980BD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486345-9CF0-3DD1-A26F-E00DDC40D2A0}"/>
              </a:ext>
            </a:extLst>
          </p:cNvPr>
          <p:cNvGrpSpPr/>
          <p:nvPr/>
        </p:nvGrpSpPr>
        <p:grpSpPr>
          <a:xfrm>
            <a:off x="933470" y="3152324"/>
            <a:ext cx="7646053" cy="699507"/>
            <a:chOff x="933470" y="1567595"/>
            <a:chExt cx="7646053" cy="699507"/>
          </a:xfrm>
        </p:grpSpPr>
        <p:sp>
          <p:nvSpPr>
            <p:cNvPr id="25" name="Content Placeholder 17">
              <a:extLst>
                <a:ext uri="{FF2B5EF4-FFF2-40B4-BE49-F238E27FC236}">
                  <a16:creationId xmlns:a16="http://schemas.microsoft.com/office/drawing/2014/main" id="{5AAE6A5D-0DE0-AF80-C388-51B27AD2BC91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Defining long lived utilities</a:t>
              </a:r>
            </a:p>
          </p:txBody>
        </p:sp>
        <p:grpSp>
          <p:nvGrpSpPr>
            <p:cNvPr id="26" name="Group 25" descr="Small circle with number 1 inside  indicating step 1">
              <a:extLst>
                <a:ext uri="{FF2B5EF4-FFF2-40B4-BE49-F238E27FC236}">
                  <a16:creationId xmlns:a16="http://schemas.microsoft.com/office/drawing/2014/main" id="{BF20B24B-41E9-9897-3A4A-88524E94F075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27" name="Oval 26" descr="Small circle">
                <a:extLst>
                  <a:ext uri="{FF2B5EF4-FFF2-40B4-BE49-F238E27FC236}">
                    <a16:creationId xmlns:a16="http://schemas.microsoft.com/office/drawing/2014/main" id="{F7C36B6B-CF63-669D-0B58-82375B563E3A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 descr="Number 1">
                <a:extLst>
                  <a:ext uri="{FF2B5EF4-FFF2-40B4-BE49-F238E27FC236}">
                    <a16:creationId xmlns:a16="http://schemas.microsoft.com/office/drawing/2014/main" id="{44B45A3C-342F-62D7-CD34-84E6F411A90D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2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C0A7D-E990-E0E8-D50B-C3A905E61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F1CED-E718-09F7-2D1D-1E1F5A1E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Builder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65127-EFDA-1BA3-116B-F7C2D37F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103" y="1916941"/>
            <a:ext cx="5732971" cy="358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4ADBF-F438-ECBD-A279-80694A8BF4A8}"/>
              </a:ext>
            </a:extLst>
          </p:cNvPr>
          <p:cNvSpPr txBox="1"/>
          <p:nvPr/>
        </p:nvSpPr>
        <p:spPr>
          <a:xfrm>
            <a:off x="668740" y="1651379"/>
            <a:ext cx="4462818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2472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Creational design pattern</a:t>
            </a:r>
          </a:p>
          <a:p>
            <a:pPr marL="342900" indent="-342900">
              <a:lnSpc>
                <a:spcPct val="150000"/>
              </a:lnSpc>
              <a:buClr>
                <a:srgbClr val="D2472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Allows to create complex objects step by step</a:t>
            </a:r>
          </a:p>
          <a:p>
            <a:pPr marL="342900" indent="-342900">
              <a:lnSpc>
                <a:spcPct val="150000"/>
              </a:lnSpc>
              <a:buClr>
                <a:srgbClr val="D2472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Allows to produce different types and representations of an object using the same construction code</a:t>
            </a:r>
          </a:p>
        </p:txBody>
      </p:sp>
    </p:spTree>
    <p:extLst>
      <p:ext uri="{BB962C8B-B14F-4D97-AF65-F5344CB8AC3E}">
        <p14:creationId xmlns:p14="http://schemas.microsoft.com/office/powerpoint/2010/main" val="9397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D525-7E26-A045-99E2-2B5E5230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6FFB-D688-7AB5-AC98-8CDCFD280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85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8929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9C48C-5F75-F4A8-C797-C4BAD2F7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B5B79-4C25-2C48-DD54-C8F8721D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QueryBuilder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A0F9C4-84F5-4D9E-7E75-18E727FA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7" y="1847850"/>
            <a:ext cx="10791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B83D-9ADA-BCCB-5E6A-DE011D499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D1E9AD6-8373-E072-3B11-F53FE5CF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7" y="1847850"/>
            <a:ext cx="10791825" cy="3162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3C2EF2-D28C-078E-C496-9F65B98E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</a:t>
            </a:r>
            <a:r>
              <a:rPr lang="en-US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QueryBuilder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7AFD2F-5C79-312A-950B-DB67EE3529F5}"/>
              </a:ext>
            </a:extLst>
          </p:cNvPr>
          <p:cNvSpPr/>
          <p:nvPr/>
        </p:nvSpPr>
        <p:spPr>
          <a:xfrm>
            <a:off x="2745704" y="1811923"/>
            <a:ext cx="1103086" cy="22206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2B098-C730-66BF-F405-9F958515091C}"/>
              </a:ext>
            </a:extLst>
          </p:cNvPr>
          <p:cNvSpPr/>
          <p:nvPr/>
        </p:nvSpPr>
        <p:spPr>
          <a:xfrm>
            <a:off x="4241420" y="1811923"/>
            <a:ext cx="1103086" cy="22206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529C5-9569-7CB5-4643-277C9D3D1EFB}"/>
              </a:ext>
            </a:extLst>
          </p:cNvPr>
          <p:cNvSpPr/>
          <p:nvPr/>
        </p:nvSpPr>
        <p:spPr>
          <a:xfrm>
            <a:off x="5616309" y="1915888"/>
            <a:ext cx="2516048" cy="31323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4B343-2740-B699-C0C4-9087BE5A4D22}"/>
              </a:ext>
            </a:extLst>
          </p:cNvPr>
          <p:cNvSpPr/>
          <p:nvPr/>
        </p:nvSpPr>
        <p:spPr>
          <a:xfrm>
            <a:off x="8513850" y="1885950"/>
            <a:ext cx="1683657" cy="3162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1F01E-09C4-7511-D7E3-2A3856473700}"/>
              </a:ext>
            </a:extLst>
          </p:cNvPr>
          <p:cNvSpPr/>
          <p:nvPr/>
        </p:nvSpPr>
        <p:spPr>
          <a:xfrm>
            <a:off x="10293811" y="2061032"/>
            <a:ext cx="1198102" cy="22206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9E34F-93AC-E4E5-11EB-A63952195774}"/>
              </a:ext>
            </a:extLst>
          </p:cNvPr>
          <p:cNvSpPr txBox="1"/>
          <p:nvPr/>
        </p:nvSpPr>
        <p:spPr>
          <a:xfrm>
            <a:off x="2675770" y="1746612"/>
            <a:ext cx="127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D24726"/>
                </a:solidFill>
              </a:rPr>
              <a:t>ICanSelect</a:t>
            </a:r>
            <a:endParaRPr lang="en-US" sz="1600" b="1" dirty="0">
              <a:solidFill>
                <a:srgbClr val="D247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03884-CC10-E88C-ABC8-1E88EDD2E7DC}"/>
              </a:ext>
            </a:extLst>
          </p:cNvPr>
          <p:cNvSpPr txBox="1"/>
          <p:nvPr/>
        </p:nvSpPr>
        <p:spPr>
          <a:xfrm>
            <a:off x="4197876" y="1746611"/>
            <a:ext cx="127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D24726"/>
                </a:solidFill>
              </a:rPr>
              <a:t>ICanFrom</a:t>
            </a:r>
            <a:endParaRPr lang="en-US" sz="1600" b="1" dirty="0">
              <a:solidFill>
                <a:srgbClr val="D2472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CA8E2-1132-C545-CA5C-5808588FDADA}"/>
              </a:ext>
            </a:extLst>
          </p:cNvPr>
          <p:cNvSpPr txBox="1"/>
          <p:nvPr/>
        </p:nvSpPr>
        <p:spPr>
          <a:xfrm>
            <a:off x="6430549" y="1891755"/>
            <a:ext cx="1501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D24726"/>
                </a:solidFill>
              </a:rPr>
              <a:t>ICanJoin</a:t>
            </a:r>
            <a:endParaRPr lang="en-US" sz="1600" b="1" dirty="0">
              <a:solidFill>
                <a:srgbClr val="D2472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27823-A4F2-E2FD-B9D9-9F8F6A2BD89B}"/>
              </a:ext>
            </a:extLst>
          </p:cNvPr>
          <p:cNvSpPr txBox="1"/>
          <p:nvPr/>
        </p:nvSpPr>
        <p:spPr>
          <a:xfrm>
            <a:off x="8671608" y="1915889"/>
            <a:ext cx="146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D24726"/>
                </a:solidFill>
              </a:rPr>
              <a:t>ICanOrderBy</a:t>
            </a:r>
            <a:endParaRPr lang="en-US" sz="1600" b="1" dirty="0">
              <a:solidFill>
                <a:srgbClr val="D2472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B7D9E-CC56-38D6-FB4C-305B1D08A4F0}"/>
              </a:ext>
            </a:extLst>
          </p:cNvPr>
          <p:cNvSpPr txBox="1"/>
          <p:nvPr/>
        </p:nvSpPr>
        <p:spPr>
          <a:xfrm>
            <a:off x="10341319" y="2061032"/>
            <a:ext cx="110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D24726"/>
                </a:solidFill>
              </a:rPr>
              <a:t>ICanBuild</a:t>
            </a:r>
            <a:endParaRPr lang="en-US" sz="1600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7E5A8-2E5D-E6FC-D0EF-D4A5A87F3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6AEF-6355-4DC1-59C8-122A3BD5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85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Any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5890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FB7C2-2050-6EE4-AB09-B887BE28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5CC6-4DF9-751E-67A7-C06504352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085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236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654381" y="1767871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79342" y="1808063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Fluent API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54381" y="265413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79342" y="2694324"/>
            <a:ext cx="4504252" cy="409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 and cons of using Fluent APIs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654381" y="3534294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179342" y="3614994"/>
            <a:ext cx="5862903" cy="381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Use cases of Fluent APIs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0CD93-B10B-2539-BED4-66C67607FCB8}"/>
              </a:ext>
            </a:extLst>
          </p:cNvPr>
          <p:cNvCxnSpPr>
            <a:stCxn id="19" idx="4"/>
            <a:endCxn id="35" idx="0"/>
          </p:cNvCxnSpPr>
          <p:nvPr/>
        </p:nvCxnSpPr>
        <p:spPr>
          <a:xfrm>
            <a:off x="930943" y="2177709"/>
            <a:ext cx="0" cy="4927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8EDB2-186D-875D-BBC9-F3FCA056B4F1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>
          <a:xfrm>
            <a:off x="930943" y="3063969"/>
            <a:ext cx="2528" cy="4866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oup 11" descr="Small circle with number 3 inside  indicating step 3">
            <a:extLst>
              <a:ext uri="{FF2B5EF4-FFF2-40B4-BE49-F238E27FC236}">
                <a16:creationId xmlns:a16="http://schemas.microsoft.com/office/drawing/2014/main" id="{3C11C48E-D94B-3470-E8AE-BD6E5F1F7965}"/>
              </a:ext>
            </a:extLst>
          </p:cNvPr>
          <p:cNvGrpSpPr/>
          <p:nvPr/>
        </p:nvGrpSpPr>
        <p:grpSpPr bwMode="blackWhite">
          <a:xfrm>
            <a:off x="654381" y="4430747"/>
            <a:ext cx="558179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1054385B-F313-2FC4-08AA-89695A3BD69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3">
              <a:extLst>
                <a:ext uri="{FF2B5EF4-FFF2-40B4-BE49-F238E27FC236}">
                  <a16:creationId xmlns:a16="http://schemas.microsoft.com/office/drawing/2014/main" id="{F171D6A0-C000-038E-016A-3A84DD4317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D9D03972-9986-E14E-CE36-501FA5084174}"/>
              </a:ext>
            </a:extLst>
          </p:cNvPr>
          <p:cNvSpPr txBox="1">
            <a:spLocks/>
          </p:cNvSpPr>
          <p:nvPr/>
        </p:nvSpPr>
        <p:spPr>
          <a:xfrm>
            <a:off x="1179342" y="4511447"/>
            <a:ext cx="5862903" cy="381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of Builder Pattern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6" name="Group 15" descr="Small circle with number 3 inside  indicating step 3">
            <a:extLst>
              <a:ext uri="{FF2B5EF4-FFF2-40B4-BE49-F238E27FC236}">
                <a16:creationId xmlns:a16="http://schemas.microsoft.com/office/drawing/2014/main" id="{C3C102FC-1DD1-901D-4477-10CD7C0406D3}"/>
              </a:ext>
            </a:extLst>
          </p:cNvPr>
          <p:cNvGrpSpPr/>
          <p:nvPr/>
        </p:nvGrpSpPr>
        <p:grpSpPr bwMode="blackWhite">
          <a:xfrm>
            <a:off x="654381" y="5327200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2AEF868A-E57C-9A69-69F9-2FC6FEFDF4E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 descr="Number 3">
              <a:extLst>
                <a:ext uri="{FF2B5EF4-FFF2-40B4-BE49-F238E27FC236}">
                  <a16:creationId xmlns:a16="http://schemas.microsoft.com/office/drawing/2014/main" id="{69D3E96F-6D98-E582-E21C-1BF15E8013F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90D01B97-2FDF-4DB9-BB98-7522D738D315}"/>
              </a:ext>
            </a:extLst>
          </p:cNvPr>
          <p:cNvSpPr txBox="1">
            <a:spLocks/>
          </p:cNvSpPr>
          <p:nvPr/>
        </p:nvSpPr>
        <p:spPr>
          <a:xfrm>
            <a:off x="1179342" y="5407900"/>
            <a:ext cx="5862903" cy="381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Demo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7DE4C4-4FED-8FA5-1FB3-E6B5D288BCF4}"/>
              </a:ext>
            </a:extLst>
          </p:cNvPr>
          <p:cNvCxnSpPr>
            <a:stCxn id="30" idx="2"/>
            <a:endCxn id="14" idx="0"/>
          </p:cNvCxnSpPr>
          <p:nvPr/>
        </p:nvCxnSpPr>
        <p:spPr>
          <a:xfrm>
            <a:off x="933471" y="3919916"/>
            <a:ext cx="0" cy="5271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DE0F83-677D-67A8-671E-58600BE25C54}"/>
              </a:ext>
            </a:extLst>
          </p:cNvPr>
          <p:cNvCxnSpPr>
            <a:stCxn id="13" idx="4"/>
            <a:endCxn id="17" idx="0"/>
          </p:cNvCxnSpPr>
          <p:nvPr/>
        </p:nvCxnSpPr>
        <p:spPr>
          <a:xfrm>
            <a:off x="930943" y="4840585"/>
            <a:ext cx="0" cy="4866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8189-E587-B19B-E4DF-B650301A8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40F4F-C310-DD4C-E3FA-98F85BA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Fluent API?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902C1-13C2-33DC-1B93-8372A6E893AE}"/>
              </a:ext>
            </a:extLst>
          </p:cNvPr>
          <p:cNvSpPr txBox="1"/>
          <p:nvPr/>
        </p:nvSpPr>
        <p:spPr>
          <a:xfrm>
            <a:off x="754743" y="1698171"/>
            <a:ext cx="10580914" cy="157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Wikipedia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“relies extensively on </a:t>
            </a:r>
            <a:r>
              <a:rPr lang="en-US" b="1" dirty="0">
                <a:solidFill>
                  <a:srgbClr val="D24726"/>
                </a:solidFill>
              </a:rPr>
              <a:t>method chaining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“increase </a:t>
            </a:r>
            <a:r>
              <a:rPr lang="en-US" b="1" dirty="0">
                <a:solidFill>
                  <a:srgbClr val="D24726"/>
                </a:solidFill>
              </a:rPr>
              <a:t>code legibility</a:t>
            </a:r>
            <a:r>
              <a:rPr lang="en-US" dirty="0">
                <a:solidFill>
                  <a:srgbClr val="D24726"/>
                </a:solidFill>
              </a:rPr>
              <a:t> </a:t>
            </a:r>
            <a:r>
              <a:rPr lang="en-US" dirty="0"/>
              <a:t>by creating a domain-specific language”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EFA39-07EC-1219-FBC9-134230356C24}"/>
              </a:ext>
            </a:extLst>
          </p:cNvPr>
          <p:cNvSpPr txBox="1"/>
          <p:nvPr/>
        </p:nvSpPr>
        <p:spPr>
          <a:xfrm>
            <a:off x="754743" y="3887806"/>
            <a:ext cx="10580914" cy="241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Fowler’s Fluent Interface article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“primarily designed to be </a:t>
            </a:r>
            <a:r>
              <a:rPr lang="en-US" b="1" dirty="0">
                <a:solidFill>
                  <a:srgbClr val="D24726"/>
                </a:solidFill>
              </a:rPr>
              <a:t>readable</a:t>
            </a:r>
            <a:r>
              <a:rPr lang="en-US" dirty="0"/>
              <a:t> and to </a:t>
            </a:r>
            <a:r>
              <a:rPr lang="en-US" b="1" dirty="0">
                <a:solidFill>
                  <a:srgbClr val="D24726"/>
                </a:solidFill>
              </a:rPr>
              <a:t>flow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“</a:t>
            </a:r>
            <a:r>
              <a:rPr lang="en-US" b="1" dirty="0">
                <a:solidFill>
                  <a:srgbClr val="D24726"/>
                </a:solidFill>
              </a:rPr>
              <a:t>chaining</a:t>
            </a:r>
            <a:r>
              <a:rPr lang="en-US" dirty="0"/>
              <a:t> is a common technique to use with fluent interfaces, but true fluency is much more than that.”</a:t>
            </a:r>
          </a:p>
          <a:p>
            <a:pPr>
              <a:lnSpc>
                <a:spcPct val="150000"/>
              </a:lnSpc>
            </a:pPr>
            <a:r>
              <a:rPr lang="en-US" dirty="0"/>
              <a:t>“The more the use of the API has that </a:t>
            </a:r>
            <a:r>
              <a:rPr lang="en-US" b="1" dirty="0">
                <a:solidFill>
                  <a:srgbClr val="D24726"/>
                </a:solidFill>
              </a:rPr>
              <a:t>language like flow</a:t>
            </a:r>
            <a:r>
              <a:rPr lang="en-US" dirty="0"/>
              <a:t>, the more fluent it is.”</a:t>
            </a:r>
          </a:p>
        </p:txBody>
      </p:sp>
    </p:spTree>
    <p:extLst>
      <p:ext uri="{BB962C8B-B14F-4D97-AF65-F5344CB8AC3E}">
        <p14:creationId xmlns:p14="http://schemas.microsoft.com/office/powerpoint/2010/main" val="5392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18A4-6227-B936-2D57-B36EC060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2B347-81AE-6DF6-67A8-6B7FE02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Fluent API?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E0B1E2-5A10-4B27-C865-739BA790F358}"/>
              </a:ext>
            </a:extLst>
          </p:cNvPr>
          <p:cNvSpPr/>
          <p:nvPr/>
        </p:nvSpPr>
        <p:spPr>
          <a:xfrm>
            <a:off x="2470245" y="1842448"/>
            <a:ext cx="7028597" cy="3589361"/>
          </a:xfrm>
          <a:prstGeom prst="round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C45B1-9822-3488-B377-E9160C5B2015}"/>
              </a:ext>
            </a:extLst>
          </p:cNvPr>
          <p:cNvSpPr txBox="1"/>
          <p:nvPr/>
        </p:nvSpPr>
        <p:spPr>
          <a:xfrm>
            <a:off x="2844635" y="2156311"/>
            <a:ext cx="63676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Fluent API is set of interfaces or methods</a:t>
            </a:r>
            <a:r>
              <a:rPr lang="en-US" sz="2800" b="1" dirty="0"/>
              <a:t> </a:t>
            </a:r>
            <a:r>
              <a:rPr lang="en-US" sz="2800" dirty="0"/>
              <a:t>in which the methods can be </a:t>
            </a:r>
            <a:r>
              <a:rPr lang="en-US" sz="2800" b="1" dirty="0"/>
              <a:t>chained</a:t>
            </a:r>
            <a:r>
              <a:rPr lang="en-US" sz="2800" dirty="0"/>
              <a:t> one after another </a:t>
            </a:r>
            <a:r>
              <a:rPr lang="en-US" sz="2800" b="1" dirty="0"/>
              <a:t>returning a valid object </a:t>
            </a:r>
            <a:r>
              <a:rPr lang="en-US" sz="2800" dirty="0"/>
              <a:t>and can be read in</a:t>
            </a:r>
            <a:r>
              <a:rPr lang="en-US" sz="2800" b="1" dirty="0"/>
              <a:t> language like flow </a:t>
            </a:r>
            <a:r>
              <a:rPr lang="en-US" sz="2800" dirty="0"/>
              <a:t>making it more </a:t>
            </a:r>
            <a:r>
              <a:rPr lang="en-US" sz="2800" b="1" dirty="0"/>
              <a:t>readable</a:t>
            </a:r>
            <a:r>
              <a:rPr lang="en-US" sz="2800" dirty="0"/>
              <a:t> and </a:t>
            </a:r>
            <a:r>
              <a:rPr lang="en-US" sz="2800" b="1" dirty="0"/>
              <a:t>discoverable</a:t>
            </a:r>
            <a:r>
              <a:rPr lang="en-US" sz="2800" dirty="0"/>
              <a:t>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38925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8080-C82C-5D23-9BDA-EFF23CF9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D8240-A3A7-DF01-5B41-8AC6D187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58855-CFFF-E140-0D8E-831BCAFB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11" t="13336" r="12038" b="13162"/>
          <a:stretch/>
        </p:blipFill>
        <p:spPr>
          <a:xfrm>
            <a:off x="2977804" y="1365343"/>
            <a:ext cx="5620285" cy="4471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6C226-37D9-292F-7E60-50C330E335B7}"/>
              </a:ext>
            </a:extLst>
          </p:cNvPr>
          <p:cNvSpPr txBox="1"/>
          <p:nvPr/>
        </p:nvSpPr>
        <p:spPr>
          <a:xfrm>
            <a:off x="1828801" y="5977720"/>
            <a:ext cx="827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</a:rPr>
              <a:t>Defining database constraints in model class using Data Annotations for EF Core</a:t>
            </a:r>
          </a:p>
        </p:txBody>
      </p:sp>
    </p:spTree>
    <p:extLst>
      <p:ext uri="{BB962C8B-B14F-4D97-AF65-F5344CB8AC3E}">
        <p14:creationId xmlns:p14="http://schemas.microsoft.com/office/powerpoint/2010/main" val="29843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FD80A-A51B-84E5-5AC7-9CB20899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E27ED-21A8-4D73-33CB-B36874C4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CA17B-493A-353F-0E03-82437A1E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8" t="13731" r="8287" b="14229"/>
          <a:stretch/>
        </p:blipFill>
        <p:spPr>
          <a:xfrm>
            <a:off x="1715069" y="1392072"/>
            <a:ext cx="8761862" cy="4612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E47F5-D4C1-9EB4-1580-B056C6D87F35}"/>
              </a:ext>
            </a:extLst>
          </p:cNvPr>
          <p:cNvSpPr txBox="1"/>
          <p:nvPr/>
        </p:nvSpPr>
        <p:spPr>
          <a:xfrm>
            <a:off x="3079845" y="6124286"/>
            <a:ext cx="603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</a:rPr>
              <a:t>Defining database constraints using Fluent API for EF Core</a:t>
            </a:r>
          </a:p>
        </p:txBody>
      </p:sp>
    </p:spTree>
    <p:extLst>
      <p:ext uri="{BB962C8B-B14F-4D97-AF65-F5344CB8AC3E}">
        <p14:creationId xmlns:p14="http://schemas.microsoft.com/office/powerpoint/2010/main" val="2868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BB84F-0B61-5A9B-BE46-949B8E02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1753A-575B-920C-D73C-80365AEA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E969C-7DEA-061E-3E5E-C165B3ADFA76}"/>
              </a:ext>
            </a:extLst>
          </p:cNvPr>
          <p:cNvSpPr txBox="1"/>
          <p:nvPr/>
        </p:nvSpPr>
        <p:spPr>
          <a:xfrm>
            <a:off x="3650776" y="6040612"/>
            <a:ext cx="48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24726"/>
                </a:solidFill>
              </a:rPr>
              <a:t>Adding </a:t>
            </a:r>
            <a:r>
              <a:rPr lang="en-US" dirty="0" err="1">
                <a:solidFill>
                  <a:srgbClr val="D24726"/>
                </a:solidFill>
              </a:rPr>
              <a:t>JWT</a:t>
            </a:r>
            <a:r>
              <a:rPr lang="en-US" dirty="0">
                <a:solidFill>
                  <a:srgbClr val="D24726"/>
                </a:solidFill>
              </a:rPr>
              <a:t> Authentication using Fluent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A0A1B-6660-AB03-8539-A0D145B7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0" t="12329" r="6069" b="11885"/>
          <a:stretch/>
        </p:blipFill>
        <p:spPr>
          <a:xfrm>
            <a:off x="1504825" y="1596787"/>
            <a:ext cx="9577158" cy="416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3B767-4B8A-158B-B0F0-BDEBDC9F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105ED-A9C8-6F3B-0D89-42D20F56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Benefits of Using Fluent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4C4A27-81D9-6C20-CBA0-D840C042AB61}"/>
              </a:ext>
            </a:extLst>
          </p:cNvPr>
          <p:cNvGrpSpPr/>
          <p:nvPr/>
        </p:nvGrpSpPr>
        <p:grpSpPr>
          <a:xfrm>
            <a:off x="933470" y="1567595"/>
            <a:ext cx="7646053" cy="699507"/>
            <a:chOff x="933470" y="1567595"/>
            <a:chExt cx="7646053" cy="699507"/>
          </a:xfrm>
        </p:grpSpPr>
        <p:sp>
          <p:nvSpPr>
            <p:cNvPr id="21" name="Content Placeholder 17">
              <a:extLst>
                <a:ext uri="{FF2B5EF4-FFF2-40B4-BE49-F238E27FC236}">
                  <a16:creationId xmlns:a16="http://schemas.microsoft.com/office/drawing/2014/main" id="{F87C41C2-D721-43E1-D11E-146FF859C9DC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Encapsulates domain-specific operations</a:t>
              </a:r>
            </a:p>
          </p:txBody>
        </p:sp>
        <p:grpSp>
          <p:nvGrpSpPr>
            <p:cNvPr id="6" name="Group 5" descr="Small circle with number 1 inside  indicating step 1">
              <a:extLst>
                <a:ext uri="{FF2B5EF4-FFF2-40B4-BE49-F238E27FC236}">
                  <a16:creationId xmlns:a16="http://schemas.microsoft.com/office/drawing/2014/main" id="{ACC68A5C-CD4D-82CF-EB77-4F03E7A96D00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7" name="Oval 6" descr="Small circle">
                <a:extLst>
                  <a:ext uri="{FF2B5EF4-FFF2-40B4-BE49-F238E27FC236}">
                    <a16:creationId xmlns:a16="http://schemas.microsoft.com/office/drawing/2014/main" id="{CE50FA0B-A1BF-6216-7BC5-6A37D6E2F606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 descr="Number 1">
                <a:extLst>
                  <a:ext uri="{FF2B5EF4-FFF2-40B4-BE49-F238E27FC236}">
                    <a16:creationId xmlns:a16="http://schemas.microsoft.com/office/drawing/2014/main" id="{AD803964-3CEB-F19F-38F3-059489E492C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28CED5-8BAA-5669-6070-4613688A6D55}"/>
              </a:ext>
            </a:extLst>
          </p:cNvPr>
          <p:cNvGrpSpPr/>
          <p:nvPr/>
        </p:nvGrpSpPr>
        <p:grpSpPr>
          <a:xfrm>
            <a:off x="933470" y="2307512"/>
            <a:ext cx="7646053" cy="699507"/>
            <a:chOff x="933470" y="1567595"/>
            <a:chExt cx="7646053" cy="699507"/>
          </a:xfrm>
        </p:grpSpPr>
        <p:sp>
          <p:nvSpPr>
            <p:cNvPr id="19" name="Content Placeholder 17">
              <a:extLst>
                <a:ext uri="{FF2B5EF4-FFF2-40B4-BE49-F238E27FC236}">
                  <a16:creationId xmlns:a16="http://schemas.microsoft.com/office/drawing/2014/main" id="{12FF0B99-0AC9-5B36-272B-8D54DADF75D2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Provides better code completion and IntelliSense</a:t>
              </a:r>
            </a:p>
          </p:txBody>
        </p:sp>
        <p:grpSp>
          <p:nvGrpSpPr>
            <p:cNvPr id="20" name="Group 19" descr="Small circle with number 1 inside  indicating step 1">
              <a:extLst>
                <a:ext uri="{FF2B5EF4-FFF2-40B4-BE49-F238E27FC236}">
                  <a16:creationId xmlns:a16="http://schemas.microsoft.com/office/drawing/2014/main" id="{CAA137E4-A867-0A7C-4526-C20DEB5FDF11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22" name="Oval 21" descr="Small circle">
                <a:extLst>
                  <a:ext uri="{FF2B5EF4-FFF2-40B4-BE49-F238E27FC236}">
                    <a16:creationId xmlns:a16="http://schemas.microsoft.com/office/drawing/2014/main" id="{43CD3DE9-C8F0-B7D0-64EB-26B89E1C3BD3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 descr="Number 1">
                <a:extLst>
                  <a:ext uri="{FF2B5EF4-FFF2-40B4-BE49-F238E27FC236}">
                    <a16:creationId xmlns:a16="http://schemas.microsoft.com/office/drawing/2014/main" id="{7A220073-86D1-6B34-2470-C2A376952959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9809A-7ACD-F7A5-631F-42A3861289AD}"/>
              </a:ext>
            </a:extLst>
          </p:cNvPr>
          <p:cNvGrpSpPr/>
          <p:nvPr/>
        </p:nvGrpSpPr>
        <p:grpSpPr>
          <a:xfrm>
            <a:off x="933470" y="3152324"/>
            <a:ext cx="7646053" cy="699507"/>
            <a:chOff x="933470" y="1567595"/>
            <a:chExt cx="7646053" cy="699507"/>
          </a:xfrm>
        </p:grpSpPr>
        <p:sp>
          <p:nvSpPr>
            <p:cNvPr id="25" name="Content Placeholder 17">
              <a:extLst>
                <a:ext uri="{FF2B5EF4-FFF2-40B4-BE49-F238E27FC236}">
                  <a16:creationId xmlns:a16="http://schemas.microsoft.com/office/drawing/2014/main" id="{395A363A-532C-D0C8-0595-5B8BE6D29B58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Self documenting code</a:t>
              </a:r>
            </a:p>
          </p:txBody>
        </p:sp>
        <p:grpSp>
          <p:nvGrpSpPr>
            <p:cNvPr id="26" name="Group 25" descr="Small circle with number 1 inside  indicating step 1">
              <a:extLst>
                <a:ext uri="{FF2B5EF4-FFF2-40B4-BE49-F238E27FC236}">
                  <a16:creationId xmlns:a16="http://schemas.microsoft.com/office/drawing/2014/main" id="{3DC88D9D-1E1C-0815-8E22-59DDBDF9AB95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27" name="Oval 26" descr="Small circle">
                <a:extLst>
                  <a:ext uri="{FF2B5EF4-FFF2-40B4-BE49-F238E27FC236}">
                    <a16:creationId xmlns:a16="http://schemas.microsoft.com/office/drawing/2014/main" id="{9094627E-724F-AA1B-0AA7-85CB3E5A57BA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 descr="Number 1">
                <a:extLst>
                  <a:ext uri="{FF2B5EF4-FFF2-40B4-BE49-F238E27FC236}">
                    <a16:creationId xmlns:a16="http://schemas.microsoft.com/office/drawing/2014/main" id="{B867EBEC-B339-9639-CB9D-E09222FE222B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55F6FD-10F7-80EA-02CE-56E328D4F3B8}"/>
              </a:ext>
            </a:extLst>
          </p:cNvPr>
          <p:cNvGrpSpPr/>
          <p:nvPr/>
        </p:nvGrpSpPr>
        <p:grpSpPr>
          <a:xfrm>
            <a:off x="933470" y="3938492"/>
            <a:ext cx="7646053" cy="699507"/>
            <a:chOff x="933470" y="1567595"/>
            <a:chExt cx="7646053" cy="699507"/>
          </a:xfrm>
        </p:grpSpPr>
        <p:sp>
          <p:nvSpPr>
            <p:cNvPr id="30" name="Content Placeholder 17">
              <a:extLst>
                <a:ext uri="{FF2B5EF4-FFF2-40B4-BE49-F238E27FC236}">
                  <a16:creationId xmlns:a16="http://schemas.microsoft.com/office/drawing/2014/main" id="{14F886D3-3189-691E-4FA5-811ACEC2E39B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More concise and readable code</a:t>
              </a:r>
            </a:p>
          </p:txBody>
        </p:sp>
        <p:grpSp>
          <p:nvGrpSpPr>
            <p:cNvPr id="31" name="Group 30" descr="Small circle with number 1 inside  indicating step 1">
              <a:extLst>
                <a:ext uri="{FF2B5EF4-FFF2-40B4-BE49-F238E27FC236}">
                  <a16:creationId xmlns:a16="http://schemas.microsoft.com/office/drawing/2014/main" id="{4BCBC8AB-0A77-03B0-48FC-FE910FEDCB9A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32" name="Oval 31" descr="Small circle">
                <a:extLst>
                  <a:ext uri="{FF2B5EF4-FFF2-40B4-BE49-F238E27FC236}">
                    <a16:creationId xmlns:a16="http://schemas.microsoft.com/office/drawing/2014/main" id="{EA1B482A-ED06-B016-0EF4-EFCB65D92D2A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 descr="Number 1">
                <a:extLst>
                  <a:ext uri="{FF2B5EF4-FFF2-40B4-BE49-F238E27FC236}">
                    <a16:creationId xmlns:a16="http://schemas.microsoft.com/office/drawing/2014/main" id="{684511C1-E461-5F52-4E86-DE2E93060F64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C7FDEB-464C-AA8A-356B-1B9EC9FC47A5}"/>
              </a:ext>
            </a:extLst>
          </p:cNvPr>
          <p:cNvGrpSpPr/>
          <p:nvPr/>
        </p:nvGrpSpPr>
        <p:grpSpPr>
          <a:xfrm>
            <a:off x="933470" y="4765166"/>
            <a:ext cx="7646053" cy="699507"/>
            <a:chOff x="933470" y="1567595"/>
            <a:chExt cx="7646053" cy="699507"/>
          </a:xfrm>
        </p:grpSpPr>
        <p:sp>
          <p:nvSpPr>
            <p:cNvPr id="3" name="Content Placeholder 17">
              <a:extLst>
                <a:ext uri="{FF2B5EF4-FFF2-40B4-BE49-F238E27FC236}">
                  <a16:creationId xmlns:a16="http://schemas.microsoft.com/office/drawing/2014/main" id="{AA75A8D9-D5AF-3103-12C3-06B7DD6ACD8F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Enhances developer experience</a:t>
              </a:r>
            </a:p>
          </p:txBody>
        </p:sp>
        <p:grpSp>
          <p:nvGrpSpPr>
            <p:cNvPr id="5" name="Group 4" descr="Small circle with number 1 inside  indicating step 1">
              <a:extLst>
                <a:ext uri="{FF2B5EF4-FFF2-40B4-BE49-F238E27FC236}">
                  <a16:creationId xmlns:a16="http://schemas.microsoft.com/office/drawing/2014/main" id="{1874F94B-19BA-9741-2803-4B7FADA5CE9D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9" name="Oval 8" descr="Small circle">
                <a:extLst>
                  <a:ext uri="{FF2B5EF4-FFF2-40B4-BE49-F238E27FC236}">
                    <a16:creationId xmlns:a16="http://schemas.microsoft.com/office/drawing/2014/main" id="{58196525-5A10-D5D2-5D93-BF85C07AA074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 descr="Number 1">
                <a:extLst>
                  <a:ext uri="{FF2B5EF4-FFF2-40B4-BE49-F238E27FC236}">
                    <a16:creationId xmlns:a16="http://schemas.microsoft.com/office/drawing/2014/main" id="{53FEF803-7169-959A-BEAD-703D5AA8DAF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43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FFF68-1BD1-5055-DCDE-B173C507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59AC9-21FD-F464-6465-778AE1D3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 of Using Fluent API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FD5CD1-E664-F6F5-7C0F-1E0DD00C348B}"/>
              </a:ext>
            </a:extLst>
          </p:cNvPr>
          <p:cNvGrpSpPr/>
          <p:nvPr/>
        </p:nvGrpSpPr>
        <p:grpSpPr>
          <a:xfrm>
            <a:off x="933470" y="1567595"/>
            <a:ext cx="7646053" cy="699507"/>
            <a:chOff x="933470" y="1567595"/>
            <a:chExt cx="7646053" cy="699507"/>
          </a:xfrm>
        </p:grpSpPr>
        <p:sp>
          <p:nvSpPr>
            <p:cNvPr id="21" name="Content Placeholder 17">
              <a:extLst>
                <a:ext uri="{FF2B5EF4-FFF2-40B4-BE49-F238E27FC236}">
                  <a16:creationId xmlns:a16="http://schemas.microsoft.com/office/drawing/2014/main" id="{81F0CF38-4F1E-6969-C61E-395FAE32733E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Requires more thoughtful decisions</a:t>
              </a:r>
            </a:p>
          </p:txBody>
        </p:sp>
        <p:grpSp>
          <p:nvGrpSpPr>
            <p:cNvPr id="6" name="Group 5" descr="Small circle with number 1 inside  indicating step 1">
              <a:extLst>
                <a:ext uri="{FF2B5EF4-FFF2-40B4-BE49-F238E27FC236}">
                  <a16:creationId xmlns:a16="http://schemas.microsoft.com/office/drawing/2014/main" id="{381BB535-A676-D798-E877-26D1A1704B04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7" name="Oval 6" descr="Small circle">
                <a:extLst>
                  <a:ext uri="{FF2B5EF4-FFF2-40B4-BE49-F238E27FC236}">
                    <a16:creationId xmlns:a16="http://schemas.microsoft.com/office/drawing/2014/main" id="{F68A63F1-9253-CC34-E8B1-91F8ECFB7B8B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 descr="Number 1">
                <a:extLst>
                  <a:ext uri="{FF2B5EF4-FFF2-40B4-BE49-F238E27FC236}">
                    <a16:creationId xmlns:a16="http://schemas.microsoft.com/office/drawing/2014/main" id="{CCCB699E-F4FF-6557-5641-334773BE8C3C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</p:grp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2FD20C66-3799-2516-CA31-DF1BC6D6EC35}"/>
              </a:ext>
            </a:extLst>
          </p:cNvPr>
          <p:cNvSpPr txBox="1">
            <a:spLocks/>
          </p:cNvSpPr>
          <p:nvPr/>
        </p:nvSpPr>
        <p:spPr>
          <a:xfrm>
            <a:off x="1511273" y="2410468"/>
            <a:ext cx="7550840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Violates the principle of Command Query Separation</a:t>
            </a:r>
          </a:p>
        </p:txBody>
      </p:sp>
      <p:grpSp>
        <p:nvGrpSpPr>
          <p:cNvPr id="20" name="Group 19" descr="Small circle with number 1 inside  indicating step 1">
            <a:extLst>
              <a:ext uri="{FF2B5EF4-FFF2-40B4-BE49-F238E27FC236}">
                <a16:creationId xmlns:a16="http://schemas.microsoft.com/office/drawing/2014/main" id="{CB0F4B8C-B8E0-1431-E080-401D07ADBF64}"/>
              </a:ext>
            </a:extLst>
          </p:cNvPr>
          <p:cNvGrpSpPr/>
          <p:nvPr/>
        </p:nvGrpSpPr>
        <p:grpSpPr bwMode="blackWhite">
          <a:xfrm>
            <a:off x="933470" y="2307512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B515EAA8-A8A4-099F-E2A2-FA14B4D653A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8965CD1F-14B4-9E66-ECEF-CEC480AFBA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7484D3-35F6-691B-4DDA-F311B8CCAB51}"/>
              </a:ext>
            </a:extLst>
          </p:cNvPr>
          <p:cNvGrpSpPr/>
          <p:nvPr/>
        </p:nvGrpSpPr>
        <p:grpSpPr>
          <a:xfrm>
            <a:off x="933470" y="3152324"/>
            <a:ext cx="8538076" cy="699507"/>
            <a:chOff x="933470" y="1567595"/>
            <a:chExt cx="7646053" cy="699507"/>
          </a:xfrm>
        </p:grpSpPr>
        <p:sp>
          <p:nvSpPr>
            <p:cNvPr id="25" name="Content Placeholder 17">
              <a:extLst>
                <a:ext uri="{FF2B5EF4-FFF2-40B4-BE49-F238E27FC236}">
                  <a16:creationId xmlns:a16="http://schemas.microsoft.com/office/drawing/2014/main" id="{0859D9B1-D006-FC25-F7D1-6831C9F529E0}"/>
                </a:ext>
              </a:extLst>
            </p:cNvPr>
            <p:cNvSpPr txBox="1">
              <a:spLocks/>
            </p:cNvSpPr>
            <p:nvPr/>
          </p:nvSpPr>
          <p:spPr>
            <a:xfrm>
              <a:off x="1461026" y="1670551"/>
              <a:ext cx="7118497" cy="5965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Segoe UI"/>
                </a:rPr>
                <a:t>Methods do not make sense on their own</a:t>
              </a:r>
            </a:p>
          </p:txBody>
        </p:sp>
        <p:grpSp>
          <p:nvGrpSpPr>
            <p:cNvPr id="26" name="Group 25" descr="Small circle with number 1 inside  indicating step 1">
              <a:extLst>
                <a:ext uri="{FF2B5EF4-FFF2-40B4-BE49-F238E27FC236}">
                  <a16:creationId xmlns:a16="http://schemas.microsoft.com/office/drawing/2014/main" id="{16C544D0-C6AD-D102-904F-D766259B42A3}"/>
                </a:ext>
              </a:extLst>
            </p:cNvPr>
            <p:cNvGrpSpPr/>
            <p:nvPr/>
          </p:nvGrpSpPr>
          <p:grpSpPr bwMode="blackWhite">
            <a:xfrm>
              <a:off x="933470" y="1567595"/>
              <a:ext cx="558179" cy="409838"/>
              <a:chOff x="6953426" y="711274"/>
              <a:chExt cx="558179" cy="409838"/>
            </a:xfrm>
          </p:grpSpPr>
          <p:sp>
            <p:nvSpPr>
              <p:cNvPr id="27" name="Oval 26" descr="Small circle">
                <a:extLst>
                  <a:ext uri="{FF2B5EF4-FFF2-40B4-BE49-F238E27FC236}">
                    <a16:creationId xmlns:a16="http://schemas.microsoft.com/office/drawing/2014/main" id="{28DD1CE3-CAA3-DDEE-9FA7-742262B71DA4}"/>
                  </a:ext>
                </a:extLst>
              </p:cNvPr>
              <p:cNvSpPr/>
              <p:nvPr/>
            </p:nvSpPr>
            <p:spPr bwMode="blackWhite">
              <a:xfrm>
                <a:off x="7025069" y="711274"/>
                <a:ext cx="409838" cy="409838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 descr="Number 1">
                <a:extLst>
                  <a:ext uri="{FF2B5EF4-FFF2-40B4-BE49-F238E27FC236}">
                    <a16:creationId xmlns:a16="http://schemas.microsoft.com/office/drawing/2014/main" id="{17E51D37-FEEC-922A-125D-3CBF579DF460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6953426" y="7275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57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{59CBF0D6-117B-4C9D-A644-68B3BE8718EE}tf10001108_win32</Template>
  <TotalTime>1110</TotalTime>
  <Words>331</Words>
  <Application>Microsoft Office PowerPoint</Application>
  <PresentationFormat>Widescreen</PresentationFormat>
  <Paragraphs>78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Custom</vt:lpstr>
      <vt:lpstr>Fluent API</vt:lpstr>
      <vt:lpstr>Agenda</vt:lpstr>
      <vt:lpstr>What is Fluent API?</vt:lpstr>
      <vt:lpstr>What is Fluent API?</vt:lpstr>
      <vt:lpstr>Examples</vt:lpstr>
      <vt:lpstr>Examples</vt:lpstr>
      <vt:lpstr>Examples</vt:lpstr>
      <vt:lpstr>Benefits of Using Fluent API</vt:lpstr>
      <vt:lpstr>Cons of Using Fluent API</vt:lpstr>
      <vt:lpstr>Use cases</vt:lpstr>
      <vt:lpstr>Builder Pattern</vt:lpstr>
      <vt:lpstr>Coding Demo</vt:lpstr>
      <vt:lpstr>Demo: QueryBuilder</vt:lpstr>
      <vt:lpstr>Demo: QueryBuilder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keywords/>
  <cp:lastModifiedBy>dell</cp:lastModifiedBy>
  <cp:revision>9</cp:revision>
  <dcterms:created xsi:type="dcterms:W3CDTF">2024-11-16T10:53:09Z</dcterms:created>
  <dcterms:modified xsi:type="dcterms:W3CDTF">2024-11-21T06:03:58Z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