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2"/>
    <p:restoredTop sz="91294"/>
  </p:normalViewPr>
  <p:slideViewPr>
    <p:cSldViewPr snapToGrid="0" snapToObjects="1">
      <p:cViewPr>
        <p:scale>
          <a:sx n="96" d="100"/>
          <a:sy n="96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E4808-C27E-C84C-8950-6BAB2817D70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E78E-7C9C-F648-AF23-475ECAD3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1: </a:t>
            </a:r>
            <a:r>
              <a:rPr lang="en-US" dirty="0" err="1"/>
              <a:t>AbML</a:t>
            </a:r>
            <a:r>
              <a:rPr lang="en-US" dirty="0"/>
              <a:t> </a:t>
            </a:r>
            <a:r>
              <a:rPr lang="en-US" dirty="0" err="1"/>
              <a:t>Guidesheet</a:t>
            </a:r>
            <a:r>
              <a:rPr lang="en-US" dirty="0"/>
              <a:t> Explaining the Properties of the Language. All possible domain types, modifications, linkers and comment types as well as how to notate pairings and </a:t>
            </a:r>
            <a:r>
              <a:rPr lang="en-US" dirty="0" err="1"/>
              <a:t>dislphide</a:t>
            </a:r>
            <a:r>
              <a:rPr lang="en-US" dirty="0"/>
              <a:t> bonds are given in </a:t>
            </a:r>
            <a:r>
              <a:rPr lang="en-US" dirty="0" err="1"/>
              <a:t>colour</a:t>
            </a:r>
            <a:r>
              <a:rPr lang="en-US" dirty="0"/>
              <a:t>-coded fashion to the example antibody domain highlighted in red. Antibody schematic was rendered with </a:t>
            </a:r>
            <a:r>
              <a:rPr lang="en-US" dirty="0" err="1"/>
              <a:t>abYdraw</a:t>
            </a:r>
            <a:r>
              <a:rPr lang="en-US" dirty="0"/>
              <a:t> and numbers represent the numbering of each domain given in </a:t>
            </a:r>
            <a:r>
              <a:rPr lang="en-US" dirty="0" err="1"/>
              <a:t>AbML</a:t>
            </a:r>
            <a:r>
              <a:rPr lang="en-US" dirty="0"/>
              <a:t> and labelled on </a:t>
            </a:r>
            <a:r>
              <a:rPr lang="en-US"/>
              <a:t>the schematic.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E78E-7C9C-F648-AF23-475ECAD3D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</a:t>
            </a:r>
            <a:r>
              <a:rPr lang="en-US" dirty="0" err="1"/>
              <a:t>AbML</a:t>
            </a:r>
            <a:r>
              <a:rPr lang="en-US" dirty="0"/>
              <a:t> descriptor strings of commonly-used 4-chain bispecific antibodies. Schematics of antibodies were rendered in </a:t>
            </a:r>
            <a:r>
              <a:rPr lang="en-US" dirty="0" err="1"/>
              <a:t>abYdraw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E78E-7C9C-F648-AF23-475ECAD3D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3: </a:t>
            </a:r>
            <a:r>
              <a:rPr lang="en-US" dirty="0" err="1"/>
              <a:t>AbML</a:t>
            </a:r>
            <a:r>
              <a:rPr lang="en-US" dirty="0"/>
              <a:t> descriptor strings of commonly-used 2-chain and 1-chain bispecific antibodies. Schematics of antibodies were rendered in </a:t>
            </a:r>
            <a:r>
              <a:rPr lang="en-US" dirty="0" err="1"/>
              <a:t>abYdraw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DE78E-7C9C-F648-AF23-475ECAD3DF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27C-CAF6-D94F-9890-46871CBD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CA62-7C5E-A642-81E9-B40450B3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3096-A298-5A47-A904-1BDFB8BF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B592-8A86-6846-8E70-57C6963A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DA1B-EADF-014E-8A7E-E05B2F1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1723-7057-764A-AC40-3631E836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F185C-DC06-9E4A-81F4-BA54C749B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FD86-1B6D-F347-8DCA-E5FFDC3D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A06D-D97B-D84F-B0AE-7F7921BC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7915-FB75-3247-B792-F817063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1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475EA-49A1-BE41-8542-81271B5AF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6FDF7-846D-A844-8B24-5909A938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B01F-2331-4A49-82EE-D5E4C305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0CBD-EF92-064F-9FDA-FE75AEDF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8E7D-0BF6-064C-A549-C9A47457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3E89-28A7-BF4E-A612-67DBE795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4D3B-7C0B-9C41-9231-E96E481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7ACF-0270-E948-841D-307837F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2436-6B17-C647-AD6C-9DD3042C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0FA8-354E-814B-888D-57C33DAC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1B45-96A5-6341-9377-9334061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E187-9D31-7E4A-BA61-77C2ACCA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1C6-2755-CF4B-8BCA-AB552542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CAC3-8F5B-B042-A9F5-4B286AD8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3231-02CD-764E-9598-E4561751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12E6-0247-D64C-A44B-EEA7CC5C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7366-05CF-8546-8D26-A72D1F3C2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827F-3557-A241-B4D4-22B02157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5D85-2624-834D-B9CB-CB5A8324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2DBC-3011-DF4F-97F3-285AA7D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AC121-F876-EE4A-B851-8E8DB86F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D398-1F26-E440-BBDB-0CC4B9DD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0DBF-76A1-BF43-84DD-448A03AB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7913-D1D5-084E-BABE-5D8044E9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FF32A-3B7E-D543-A808-7B4D4976B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188E6-CD35-F04F-938E-53FEC3A53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2A6C8-4F80-0146-AC50-AC84312E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7B878-4C6A-7E48-8B0D-1AB1540E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3CDBD-23C9-8C47-92FF-E0F53225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96CF-8842-504A-8F6D-6E2A7040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C2916-8AFD-6C4B-9612-5E82AC50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21DAB-C452-EC49-9F3A-C1B82FA0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CB3DA-7AC5-6941-BB36-6647B847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53A04-6951-B44A-A7CC-1FD8D3F9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87A39-81B8-1940-B349-4122E502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E684-A88E-9643-8759-9B9294E5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D98-A176-1643-948F-91E55894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C30D-A704-134B-9FD2-863C0018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381B-503E-8E45-924E-9DEF2E3F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D91F6-0762-004F-8946-D98D0D9E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C200-568A-9E4D-9E17-73FDB35F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F6282-7DA1-C746-BEB6-BF139EA4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F5A1-37A2-D54A-8895-E5652191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DED22-5732-4F4D-982D-28024B36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77703-5A39-9E4E-8779-4FCDB5BD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39B0-E82A-2646-98D0-5E67A57A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ED66-883E-6D42-B1D6-8CFBEAB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1F6D-6DE8-F94B-BD6C-64D14658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51BBE-80FA-F546-B6EC-C32D058E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14B0-FB5A-F549-9064-EF6C0ED2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1F80-48DA-B641-A3D6-FE47855E1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83CC-7A89-5546-A33F-D8498B634B3D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5A03-FFA1-FC4F-AEDA-B57B2CC8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D427-C8DD-1349-9D67-C6553DA36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68AE-4530-B34A-8E60-DA7E3C3A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4354ED-C062-4246-8CE5-FBA35E8F1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31" t="13361" r="21486" b="24074"/>
          <a:stretch/>
        </p:blipFill>
        <p:spPr>
          <a:xfrm>
            <a:off x="6994798" y="182294"/>
            <a:ext cx="4867010" cy="429070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ACBF54-709A-4B4C-A8DF-87EE0AC6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55722"/>
              </p:ext>
            </p:extLst>
          </p:nvPr>
        </p:nvGraphicFramePr>
        <p:xfrm>
          <a:off x="380992" y="-6799"/>
          <a:ext cx="2542540" cy="43244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69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2006771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393136">
                <a:tc gridSpan="2">
                  <a:txBody>
                    <a:bodyPr/>
                    <a:lstStyle/>
                    <a:p>
                      <a:r>
                        <a:rPr lang="en-US" dirty="0"/>
                        <a:t>Domain Types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Heavy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85248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Constant Heavy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Constant Heavy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25797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CH3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Constant Heavy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88309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CH4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Constant Heavy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43845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Variable 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94963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Constant 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64323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Hinge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18909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 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99598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Chemical conjugation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157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A0C47-6711-9E41-AD76-48A25E51A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432"/>
              </p:ext>
            </p:extLst>
          </p:nvPr>
        </p:nvGraphicFramePr>
        <p:xfrm>
          <a:off x="3107887" y="0"/>
          <a:ext cx="2542540" cy="270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2090012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29222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Modifications</a:t>
                      </a:r>
                      <a:r>
                        <a:rPr lang="en-GB" dirty="0">
                          <a:latin typeface="Menlo" panose="020B0609030804020204" pitchFamily="49" charset="0"/>
                        </a:rPr>
                        <a:t>✝︎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General Modification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95775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25797"/>
                  </a:ext>
                </a:extLst>
              </a:tr>
              <a:tr h="378176"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Positive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88309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Negative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43845"/>
                  </a:ext>
                </a:extLst>
              </a:tr>
              <a:tr h="393136">
                <a:tc>
                  <a:txBody>
                    <a:bodyPr/>
                    <a:lstStyle/>
                    <a:p>
                      <a:r>
                        <a:rPr lang="en-US" sz="1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Unglycosylated</a:t>
                      </a:r>
                      <a:r>
                        <a:rPr lang="en-US" sz="1400" dirty="0"/>
                        <a:t> CH2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176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C79B12-38FE-3D41-AA87-C493C954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09258"/>
              </p:ext>
            </p:extLst>
          </p:nvPr>
        </p:nvGraphicFramePr>
        <p:xfrm>
          <a:off x="378307" y="5564175"/>
          <a:ext cx="2533971" cy="128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1565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2072406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228399">
                <a:tc gridSpan="2">
                  <a:txBody>
                    <a:bodyPr/>
                    <a:lstStyle/>
                    <a:p>
                      <a:r>
                        <a:rPr lang="en-US" dirty="0"/>
                        <a:t>Linkers</a:t>
                      </a:r>
                    </a:p>
                  </a:txBody>
                  <a:tcPr>
                    <a:solidFill>
                      <a:srgbClr val="FF8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Connecting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-L-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Engineered Linker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825797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018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4010CE9-BA17-6843-9529-8E68990996E4}"/>
              </a:ext>
            </a:extLst>
          </p:cNvPr>
          <p:cNvSpPr/>
          <p:nvPr/>
        </p:nvSpPr>
        <p:spPr>
          <a:xfrm>
            <a:off x="6480905" y="5564175"/>
            <a:ext cx="50690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VH</a:t>
            </a:r>
            <a:r>
              <a:rPr lang="en-US" sz="4800" b="0" cap="none" spc="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.a</a:t>
            </a:r>
            <a:r>
              <a:rPr lang="en-US" sz="48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(1:6)</a:t>
            </a:r>
            <a:r>
              <a:rPr lang="en-US" sz="4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[ANTI: X] </a:t>
            </a:r>
            <a:r>
              <a:rPr lang="en-US" sz="4800" b="0" cap="none" spc="0" dirty="0">
                <a:ln w="0"/>
                <a:solidFill>
                  <a:srgbClr val="FF85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38FDB-4232-A141-A15E-76D1859488A5}"/>
              </a:ext>
            </a:extLst>
          </p:cNvPr>
          <p:cNvSpPr/>
          <p:nvPr/>
        </p:nvSpPr>
        <p:spPr>
          <a:xfrm>
            <a:off x="6024560" y="4174504"/>
            <a:ext cx="6096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VH.a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(1:6)[ANTI: X] - CH1+(2:7){1} - H(3:10){2} - CH2(4:11) - CH3*@(5:12)[MOD: KIH Hole] |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VL.a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(6:1) –CL_(7:2){1} |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VH.b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(8:13)[ANTI: Y] - CH1(9:14){1} - H(10:3){2} - CH2(11:4) - CH3*&gt;(12:5)[MOD: KIH Knob] |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VL.b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(13:8) - CL(14:9){1}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AC150A4-C84F-4441-A652-DACC231F5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24799"/>
              </p:ext>
            </p:extLst>
          </p:nvPr>
        </p:nvGraphicFramePr>
        <p:xfrm>
          <a:off x="3107887" y="3753639"/>
          <a:ext cx="2542540" cy="883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419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1966121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228399">
                <a:tc gridSpan="2">
                  <a:txBody>
                    <a:bodyPr/>
                    <a:lstStyle/>
                    <a:p>
                      <a:r>
                        <a:rPr lang="en-US" dirty="0"/>
                        <a:t>Specificities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.[a-h]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 specificity of V domain from a-h.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0C9A0B1-A2D1-AE46-B0C9-30B4F9917800}"/>
              </a:ext>
            </a:extLst>
          </p:cNvPr>
          <p:cNvSpPr/>
          <p:nvPr/>
        </p:nvSpPr>
        <p:spPr>
          <a:xfrm>
            <a:off x="6063461" y="4195599"/>
            <a:ext cx="1823239" cy="360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4179D7-0620-B243-B775-0295FCA3A6E7}"/>
              </a:ext>
            </a:extLst>
          </p:cNvPr>
          <p:cNvSpPr/>
          <p:nvPr/>
        </p:nvSpPr>
        <p:spPr>
          <a:xfrm>
            <a:off x="7758113" y="259767"/>
            <a:ext cx="842964" cy="96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1720D3-45C1-F945-AA27-D732A4AC276F}"/>
              </a:ext>
            </a:extLst>
          </p:cNvPr>
          <p:cNvSpPr/>
          <p:nvPr/>
        </p:nvSpPr>
        <p:spPr>
          <a:xfrm>
            <a:off x="5944872" y="5494270"/>
            <a:ext cx="6096000" cy="1083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3D395BE-5915-8E4B-B7A2-F805A01A8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57868"/>
              </p:ext>
            </p:extLst>
          </p:nvPr>
        </p:nvGraphicFramePr>
        <p:xfrm>
          <a:off x="3110881" y="2783781"/>
          <a:ext cx="2542540" cy="883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1019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1991521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228399">
                <a:tc gridSpan="2">
                  <a:txBody>
                    <a:bodyPr/>
                    <a:lstStyle/>
                    <a:p>
                      <a:r>
                        <a:rPr lang="en-US" dirty="0"/>
                        <a:t>Pairing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(X:Y)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Domain X is paired with domain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63A68F-8B46-E345-8BCE-FAF1928C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23559"/>
              </p:ext>
            </p:extLst>
          </p:nvPr>
        </p:nvGraphicFramePr>
        <p:xfrm>
          <a:off x="374023" y="4370196"/>
          <a:ext cx="2542540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9098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2283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Disulphide</a:t>
                      </a:r>
                      <a:r>
                        <a:rPr lang="en-US" dirty="0"/>
                        <a:t> bonds</a:t>
                      </a:r>
                      <a:r>
                        <a:rPr lang="en-GB" dirty="0">
                          <a:latin typeface="Menlo" panose="020B0609030804020204" pitchFamily="49" charset="0"/>
                        </a:rPr>
                        <a:t>✝︎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</a:t>
                      </a:r>
                      <a:r>
                        <a:rPr lang="en-US" sz="1400" dirty="0" err="1"/>
                        <a:t>disulphide</a:t>
                      </a:r>
                      <a:r>
                        <a:rPr lang="en-US" sz="1400" dirty="0"/>
                        <a:t> bonds between paired 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1A7922A-9330-8C44-A229-504C8B7A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61929"/>
              </p:ext>
            </p:extLst>
          </p:nvPr>
        </p:nvGraphicFramePr>
        <p:xfrm>
          <a:off x="3107887" y="4723497"/>
          <a:ext cx="2542540" cy="2103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6323">
                  <a:extLst>
                    <a:ext uri="{9D8B030D-6E8A-4147-A177-3AD203B41FA5}">
                      <a16:colId xmlns:a16="http://schemas.microsoft.com/office/drawing/2014/main" val="1278564961"/>
                    </a:ext>
                  </a:extLst>
                </a:gridCol>
                <a:gridCol w="1486217">
                  <a:extLst>
                    <a:ext uri="{9D8B030D-6E8A-4147-A177-3AD203B41FA5}">
                      <a16:colId xmlns:a16="http://schemas.microsoft.com/office/drawing/2014/main" val="505769164"/>
                    </a:ext>
                  </a:extLst>
                </a:gridCol>
              </a:tblGrid>
              <a:tr h="2145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Comments</a:t>
                      </a:r>
                      <a:r>
                        <a:rPr lang="en-GB" dirty="0">
                          <a:latin typeface="Menlo" panose="020B0609030804020204" pitchFamily="49" charset="0"/>
                        </a:rPr>
                        <a:t>✝︎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53935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[NOTE:X]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 descriptor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211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[TYPE:X]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82861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[MOD:X]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Specify modification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99331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[LENGTH:X]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Specify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47144"/>
                  </a:ext>
                </a:extLst>
              </a:tr>
              <a:tr h="228399">
                <a:tc>
                  <a:txBody>
                    <a:bodyPr/>
                    <a:lstStyle/>
                    <a:p>
                      <a:r>
                        <a:rPr lang="en-US" sz="1400" dirty="0"/>
                        <a:t>[ANTI:X]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Specify antigen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0406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6EA0881-30F2-034B-80A5-BA7DF181E746}"/>
              </a:ext>
            </a:extLst>
          </p:cNvPr>
          <p:cNvSpPr/>
          <p:nvPr/>
        </p:nvSpPr>
        <p:spPr>
          <a:xfrm>
            <a:off x="8271188" y="46282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244AB9-DC45-894C-B998-7DC31811D2F6}"/>
              </a:ext>
            </a:extLst>
          </p:cNvPr>
          <p:cNvSpPr/>
          <p:nvPr/>
        </p:nvSpPr>
        <p:spPr>
          <a:xfrm>
            <a:off x="8752200" y="1450630"/>
            <a:ext cx="2632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585CD-2D1D-AC46-A554-8D58405445B2}"/>
              </a:ext>
            </a:extLst>
          </p:cNvPr>
          <p:cNvSpPr/>
          <p:nvPr/>
        </p:nvSpPr>
        <p:spPr>
          <a:xfrm>
            <a:off x="8275953" y="211649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ED296B-1751-C547-9157-AB4900B91774}"/>
              </a:ext>
            </a:extLst>
          </p:cNvPr>
          <p:cNvSpPr/>
          <p:nvPr/>
        </p:nvSpPr>
        <p:spPr>
          <a:xfrm>
            <a:off x="8271188" y="2645282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4532C8-735C-624D-9DA2-0C5620DED42C}"/>
              </a:ext>
            </a:extLst>
          </p:cNvPr>
          <p:cNvSpPr/>
          <p:nvPr/>
        </p:nvSpPr>
        <p:spPr>
          <a:xfrm>
            <a:off x="8271188" y="3588481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FC877E-FB42-B84D-BBF1-875A4742575E}"/>
              </a:ext>
            </a:extLst>
          </p:cNvPr>
          <p:cNvSpPr/>
          <p:nvPr/>
        </p:nvSpPr>
        <p:spPr>
          <a:xfrm>
            <a:off x="6887841" y="46282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D8522B-2F94-524D-914A-9A74F4FE81E9}"/>
              </a:ext>
            </a:extLst>
          </p:cNvPr>
          <p:cNvSpPr/>
          <p:nvPr/>
        </p:nvSpPr>
        <p:spPr>
          <a:xfrm>
            <a:off x="7151055" y="14794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7055B68-205B-E641-B84D-AB9795A5DE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06" t="87669" r="63979" b="2706"/>
          <a:stretch/>
        </p:blipFill>
        <p:spPr>
          <a:xfrm>
            <a:off x="6290860" y="3272670"/>
            <a:ext cx="1720390" cy="66240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957D0E8-8712-A14F-815B-39DBAA2652CE}"/>
              </a:ext>
            </a:extLst>
          </p:cNvPr>
          <p:cNvSpPr/>
          <p:nvPr/>
        </p:nvSpPr>
        <p:spPr>
          <a:xfrm>
            <a:off x="9926153" y="46282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4D9CA8-4F51-5643-B6D0-937319EE3212}"/>
              </a:ext>
            </a:extLst>
          </p:cNvPr>
          <p:cNvSpPr/>
          <p:nvPr/>
        </p:nvSpPr>
        <p:spPr>
          <a:xfrm>
            <a:off x="9574028" y="1450630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6A2E1A-B4F9-0A40-ADB9-6D86A47E157D}"/>
              </a:ext>
            </a:extLst>
          </p:cNvPr>
          <p:cNvSpPr/>
          <p:nvPr/>
        </p:nvSpPr>
        <p:spPr>
          <a:xfrm>
            <a:off x="10150094" y="2124360"/>
            <a:ext cx="3417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C98034-8B1B-304F-B33B-4C88FF328D17}"/>
              </a:ext>
            </a:extLst>
          </p:cNvPr>
          <p:cNvSpPr/>
          <p:nvPr/>
        </p:nvSpPr>
        <p:spPr>
          <a:xfrm>
            <a:off x="10116757" y="2645282"/>
            <a:ext cx="3417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8015FD-BD5C-0A45-9891-B25C248B2805}"/>
              </a:ext>
            </a:extLst>
          </p:cNvPr>
          <p:cNvSpPr/>
          <p:nvPr/>
        </p:nvSpPr>
        <p:spPr>
          <a:xfrm>
            <a:off x="10150094" y="3588480"/>
            <a:ext cx="3417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A07EE5-8174-6A40-BE27-E2AD38B22D4A}"/>
              </a:ext>
            </a:extLst>
          </p:cNvPr>
          <p:cNvSpPr/>
          <p:nvPr/>
        </p:nvSpPr>
        <p:spPr>
          <a:xfrm>
            <a:off x="11540109" y="462828"/>
            <a:ext cx="3417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C30069-F7BB-7946-B53E-B5C118CFB4C2}"/>
              </a:ext>
            </a:extLst>
          </p:cNvPr>
          <p:cNvSpPr/>
          <p:nvPr/>
        </p:nvSpPr>
        <p:spPr>
          <a:xfrm>
            <a:off x="11198349" y="1483167"/>
            <a:ext cx="3417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D413C-DC34-9248-A396-D5EEACDF07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25" t="84325" r="67045" b="10834"/>
          <a:stretch/>
        </p:blipFill>
        <p:spPr>
          <a:xfrm>
            <a:off x="6620511" y="3044788"/>
            <a:ext cx="1151890" cy="3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89482E8-D68A-7740-83BE-8802DE44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70" y="3849846"/>
            <a:ext cx="3404134" cy="30389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C419C8-BA28-D348-B02A-97311C4FBEF2}"/>
              </a:ext>
            </a:extLst>
          </p:cNvPr>
          <p:cNvSpPr/>
          <p:nvPr/>
        </p:nvSpPr>
        <p:spPr>
          <a:xfrm>
            <a:off x="426306" y="2824341"/>
            <a:ext cx="1960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(1:6) - CH1(2:7){1} - H(3:10){2} - CH2(4:11) - CH3(5:12) | </a:t>
            </a:r>
            <a:r>
              <a:rPr lang="en-US" sz="600" dirty="0" err="1"/>
              <a:t>VL.a</a:t>
            </a:r>
            <a:r>
              <a:rPr lang="en-US" sz="600" dirty="0"/>
              <a:t>(6:1) - CL(7:2){1} | </a:t>
            </a:r>
            <a:r>
              <a:rPr lang="en-US" sz="600" dirty="0" err="1"/>
              <a:t>VH.a</a:t>
            </a:r>
            <a:r>
              <a:rPr lang="en-US" sz="600" dirty="0"/>
              <a:t>(8:13) - CH1(9:14){1} - H(10:3){2} - CH2(11:4) - CH3(12:5) | </a:t>
            </a:r>
            <a:r>
              <a:rPr lang="en-US" sz="600" dirty="0" err="1"/>
              <a:t>VL.a</a:t>
            </a:r>
            <a:r>
              <a:rPr lang="en-US" sz="600" dirty="0"/>
              <a:t>(13:8) - CL(14:9){1}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5915BD-3872-5648-91A6-EEF36C8B2311}"/>
              </a:ext>
            </a:extLst>
          </p:cNvPr>
          <p:cNvSpPr/>
          <p:nvPr/>
        </p:nvSpPr>
        <p:spPr>
          <a:xfrm>
            <a:off x="2584646" y="2808204"/>
            <a:ext cx="196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(1:8) - CH1(2:9){1} - H(3:12){2} - CH2(4:13) -CH3(5:14) -L- </a:t>
            </a:r>
            <a:r>
              <a:rPr lang="en-US" sz="600" dirty="0" err="1"/>
              <a:t>VH.b</a:t>
            </a:r>
            <a:r>
              <a:rPr lang="en-US" sz="600" dirty="0"/>
              <a:t>(6:7) -L- </a:t>
            </a:r>
            <a:r>
              <a:rPr lang="en-US" sz="600" dirty="0" err="1"/>
              <a:t>VL.b</a:t>
            </a:r>
            <a:r>
              <a:rPr lang="en-US" sz="600" dirty="0"/>
              <a:t>(7:6) | </a:t>
            </a:r>
            <a:r>
              <a:rPr lang="en-US" sz="600" dirty="0" err="1"/>
              <a:t>VL.a</a:t>
            </a:r>
            <a:r>
              <a:rPr lang="en-US" sz="600" dirty="0"/>
              <a:t>(8:1) -CL(9:2){1} | </a:t>
            </a:r>
            <a:r>
              <a:rPr lang="en-US" sz="600" dirty="0" err="1"/>
              <a:t>VH.a</a:t>
            </a:r>
            <a:r>
              <a:rPr lang="en-US" sz="600" dirty="0"/>
              <a:t>(10:17) - CH1(11:18){1} - H(12:3){2} -CH2(13:4) - CH3(14:5) -L- </a:t>
            </a:r>
            <a:r>
              <a:rPr lang="en-US" sz="600" dirty="0" err="1"/>
              <a:t>VH.b</a:t>
            </a:r>
            <a:r>
              <a:rPr lang="en-US" sz="600" dirty="0"/>
              <a:t>(15:16) -L-</a:t>
            </a:r>
            <a:r>
              <a:rPr lang="en-US" sz="600" dirty="0" err="1"/>
              <a:t>VL.b</a:t>
            </a:r>
            <a:r>
              <a:rPr lang="en-US" sz="600" dirty="0"/>
              <a:t>(16:15) | </a:t>
            </a:r>
            <a:r>
              <a:rPr lang="en-US" sz="600" dirty="0" err="1"/>
              <a:t>VL.a</a:t>
            </a:r>
            <a:r>
              <a:rPr lang="en-US" sz="600" dirty="0"/>
              <a:t>(17:10) - CL(18:11){1}</a:t>
            </a:r>
          </a:p>
          <a:p>
            <a:pPr algn="just"/>
            <a:endParaRPr lang="en-US" sz="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4277EE-4452-4B47-AA94-6961B79A672D}"/>
              </a:ext>
            </a:extLst>
          </p:cNvPr>
          <p:cNvSpPr/>
          <p:nvPr/>
        </p:nvSpPr>
        <p:spPr>
          <a:xfrm>
            <a:off x="446409" y="6165932"/>
            <a:ext cx="196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/>
              <a:t>X(1)[TYPE: pharmacophore peptide heterodimer]-</a:t>
            </a:r>
            <a:r>
              <a:rPr lang="en-US" sz="600" dirty="0" err="1"/>
              <a:t>VH.b</a:t>
            </a:r>
            <a:r>
              <a:rPr lang="en-US" sz="600" dirty="0"/>
              <a:t>(2:7) - CH1(3:8){1} - H(4:12){2} - CH2(5:13) - CH3(6:14) | </a:t>
            </a:r>
            <a:r>
              <a:rPr lang="en-US" sz="600" dirty="0" err="1"/>
              <a:t>VL.b</a:t>
            </a:r>
            <a:r>
              <a:rPr lang="en-US" sz="600" dirty="0"/>
              <a:t>(7:2) - CL(8:3){1} | X(9)[TYPE: pharmacophore peptide heterodimer] - </a:t>
            </a:r>
            <a:r>
              <a:rPr lang="en-US" sz="600" dirty="0" err="1"/>
              <a:t>VH.a</a:t>
            </a:r>
            <a:r>
              <a:rPr lang="en-US" sz="600" dirty="0"/>
              <a:t>(10:15) -CH1(11:16){1} - H(12:4){2} - CH2(13:5) - CH3 (14:6) | </a:t>
            </a:r>
            <a:r>
              <a:rPr lang="en-US" sz="600" dirty="0" err="1"/>
              <a:t>VL.a</a:t>
            </a:r>
            <a:r>
              <a:rPr lang="en-US" sz="600" dirty="0"/>
              <a:t>(15:10) - CL(16:11){1}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2A0D1A-3D6D-3A44-A991-DBBE72586FA5}"/>
              </a:ext>
            </a:extLst>
          </p:cNvPr>
          <p:cNvSpPr/>
          <p:nvPr/>
        </p:nvSpPr>
        <p:spPr>
          <a:xfrm>
            <a:off x="7030666" y="2782669"/>
            <a:ext cx="196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VL.b</a:t>
            </a:r>
            <a:r>
              <a:rPr lang="en-US" sz="600" dirty="0"/>
              <a:t>(1:2) -L- </a:t>
            </a:r>
            <a:r>
              <a:rPr lang="en-US" sz="600" dirty="0" err="1"/>
              <a:t>VH.b</a:t>
            </a:r>
            <a:r>
              <a:rPr lang="en-US" sz="600" dirty="0"/>
              <a:t>(2:1) - CL(3:6){1} | </a:t>
            </a:r>
            <a:r>
              <a:rPr lang="en-US" sz="600" dirty="0" err="1"/>
              <a:t>VH.b</a:t>
            </a:r>
            <a:r>
              <a:rPr lang="en-US" sz="600" dirty="0"/>
              <a:t>(4:5) -L- </a:t>
            </a:r>
            <a:r>
              <a:rPr lang="en-US" sz="600" dirty="0" err="1"/>
              <a:t>VL.b</a:t>
            </a:r>
            <a:r>
              <a:rPr lang="en-US" sz="600" dirty="0"/>
              <a:t>(5:4) - CH1(6:3){1} - H(7:16){2} - CH2(8:17)-CH3(9:18) | </a:t>
            </a:r>
            <a:r>
              <a:rPr lang="en-US" sz="600" dirty="0" err="1"/>
              <a:t>VH.a</a:t>
            </a:r>
            <a:r>
              <a:rPr lang="en-US" sz="600" dirty="0"/>
              <a:t>(13:14) -L- </a:t>
            </a:r>
            <a:r>
              <a:rPr lang="en-US" sz="600" dirty="0" err="1"/>
              <a:t>VL.a</a:t>
            </a:r>
            <a:r>
              <a:rPr lang="en-US" sz="600" dirty="0"/>
              <a:t>(14:13) - CH1(15:12){1} - H(16:7){2} -CH2(17:8) - CH3(18:9) | </a:t>
            </a:r>
            <a:r>
              <a:rPr lang="en-US" sz="600" dirty="0" err="1"/>
              <a:t>VL.a</a:t>
            </a:r>
            <a:r>
              <a:rPr lang="en-US" sz="600" dirty="0"/>
              <a:t>(10:11) -L- </a:t>
            </a:r>
            <a:r>
              <a:rPr lang="en-US" sz="600" dirty="0" err="1"/>
              <a:t>VH.a</a:t>
            </a:r>
            <a:r>
              <a:rPr lang="en-US" sz="600" dirty="0"/>
              <a:t>(11:10) -CL(12:15){1}</a:t>
            </a:r>
          </a:p>
          <a:p>
            <a:pPr algn="just"/>
            <a:endParaRPr lang="en-US" sz="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84150-8BE9-DC41-8F55-85BE0AD4D295}"/>
              </a:ext>
            </a:extLst>
          </p:cNvPr>
          <p:cNvSpPr/>
          <p:nvPr/>
        </p:nvSpPr>
        <p:spPr>
          <a:xfrm>
            <a:off x="4662481" y="6159233"/>
            <a:ext cx="222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(1:6) - CH1(2:7){1} -H(3:10){2}- CH2(4:11) - CH3(5:12) | </a:t>
            </a:r>
            <a:r>
              <a:rPr lang="en-US" sz="600" dirty="0" err="1"/>
              <a:t>VL.b</a:t>
            </a:r>
            <a:r>
              <a:rPr lang="en-US" sz="600" dirty="0"/>
              <a:t>(6:1) - CL(7:2){1} | </a:t>
            </a:r>
            <a:r>
              <a:rPr lang="en-US" sz="600" dirty="0" err="1"/>
              <a:t>VH.a</a:t>
            </a:r>
            <a:r>
              <a:rPr lang="en-US" sz="600" dirty="0"/>
              <a:t>(8:13)- CH1(9:14){1} - H(10:3){2} -CH2(11:4) - CH3(12:5) | </a:t>
            </a:r>
            <a:r>
              <a:rPr lang="en-US" sz="600" dirty="0" err="1"/>
              <a:t>VL.b</a:t>
            </a:r>
            <a:r>
              <a:rPr lang="en-US" sz="600" dirty="0"/>
              <a:t>(13:8) - CL(14:9){1}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01220D-0420-AD46-A6E2-F3CB8490A0C4}"/>
              </a:ext>
            </a:extLst>
          </p:cNvPr>
          <p:cNvSpPr/>
          <p:nvPr/>
        </p:nvSpPr>
        <p:spPr>
          <a:xfrm>
            <a:off x="4892303" y="2785121"/>
            <a:ext cx="2027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/>
              <a:t>VH*@+.a(1:6) - CH1*&gt;(2:7){1} - H(3:10){2} - CH2*&gt;(4:11) -CH3*@(5:12) | VL*_.a(6:1) – CL*@(7:2){1} | VH*@.b(8:13) - CH1*&gt;(9:14){1} - H(10:3){2} - CH2*@(11:4) - CH3*&gt;(12:5)|VL*&gt;.b(13:8) – CL*@(14:9){1}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412595-B36B-214B-B55F-665BE8661059}"/>
              </a:ext>
            </a:extLst>
          </p:cNvPr>
          <p:cNvSpPr/>
          <p:nvPr/>
        </p:nvSpPr>
        <p:spPr>
          <a:xfrm>
            <a:off x="2560130" y="6174513"/>
            <a:ext cx="19606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(1:6) - CH1(2:7){1} - H(3:11){2} - CH2(4:12) -CH3(5:13) | </a:t>
            </a:r>
            <a:r>
              <a:rPr lang="en-US" sz="600" dirty="0" err="1"/>
              <a:t>VL.a</a:t>
            </a:r>
            <a:r>
              <a:rPr lang="en-US" sz="600" dirty="0"/>
              <a:t>(6:1) - CL(7:2){1} | X(8:9,14)[NOTE:FUSION] - X(9:8,14)[NOTE:FUSION] -CH1(10:15){1} - H(11:3){2} - CH2(12:4) -CH3(13:5) |X(14:8,9)[NOTE:FUSION] - CL(15:10){1}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EE4063-0D40-7747-BA75-5C1BF0806299}"/>
              </a:ext>
            </a:extLst>
          </p:cNvPr>
          <p:cNvSpPr/>
          <p:nvPr/>
        </p:nvSpPr>
        <p:spPr>
          <a:xfrm>
            <a:off x="7082935" y="6153750"/>
            <a:ext cx="196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(1:6) - CH1(2:7) - H(3:10){2} - CH2(4:11) -CH3*@(5:12){1} |</a:t>
            </a:r>
            <a:r>
              <a:rPr lang="en-US" sz="600" dirty="0" err="1"/>
              <a:t>VL.a</a:t>
            </a:r>
            <a:r>
              <a:rPr lang="en-US" sz="600" dirty="0"/>
              <a:t>(6:1) - CL(7:2)|</a:t>
            </a:r>
            <a:r>
              <a:rPr lang="en-US" sz="600" dirty="0" err="1"/>
              <a:t>VH.a</a:t>
            </a:r>
            <a:r>
              <a:rPr lang="en-US" sz="600" dirty="0"/>
              <a:t>(8:15) -CH1(9:16) - H(10:3){2} - CH2(11:4) - CH3&gt;(12:5){1} -L-</a:t>
            </a:r>
            <a:r>
              <a:rPr lang="en-US" sz="600" dirty="0" err="1"/>
              <a:t>VH.b</a:t>
            </a:r>
            <a:r>
              <a:rPr lang="en-US" sz="600" dirty="0"/>
              <a:t>(13:17) -CL*(14:18){1}[MOD: engineered </a:t>
            </a:r>
            <a:r>
              <a:rPr lang="en-US" sz="600" dirty="0" err="1"/>
              <a:t>disulphide</a:t>
            </a:r>
            <a:r>
              <a:rPr lang="en-US" sz="600" dirty="0"/>
              <a:t> bond] | </a:t>
            </a:r>
            <a:r>
              <a:rPr lang="en-US" sz="600" dirty="0" err="1"/>
              <a:t>VL.a</a:t>
            </a:r>
            <a:r>
              <a:rPr lang="en-US" sz="600" dirty="0"/>
              <a:t>(15:8) - CL(16:9)|</a:t>
            </a:r>
            <a:r>
              <a:rPr lang="en-US" sz="600" dirty="0" err="1"/>
              <a:t>VL.b</a:t>
            </a:r>
            <a:r>
              <a:rPr lang="en-US" sz="600" dirty="0"/>
              <a:t>(17:13) - CH1(18:14){1}</a:t>
            </a:r>
          </a:p>
          <a:p>
            <a:pPr algn="just"/>
            <a:endParaRPr lang="en-US" sz="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348120-263D-AA42-9050-1865999B12EA}"/>
              </a:ext>
            </a:extLst>
          </p:cNvPr>
          <p:cNvSpPr/>
          <p:nvPr/>
        </p:nvSpPr>
        <p:spPr>
          <a:xfrm>
            <a:off x="9701344" y="2754054"/>
            <a:ext cx="2045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(1:4) - CH1(2:5){1} -L- X(3)[TYPE:FUSION] | </a:t>
            </a:r>
            <a:r>
              <a:rPr lang="en-US" sz="600" dirty="0" err="1"/>
              <a:t>VL.a</a:t>
            </a:r>
            <a:r>
              <a:rPr lang="en-US" sz="600" dirty="0"/>
              <a:t>(4:1) -CL(5:2){1} | </a:t>
            </a:r>
            <a:r>
              <a:rPr lang="en-US" sz="600" dirty="0" err="1"/>
              <a:t>VH.b</a:t>
            </a:r>
            <a:r>
              <a:rPr lang="en-US" sz="600" dirty="0"/>
              <a:t>(6:8) - CH1(7:9){1} -L- X(3)[TYPE:FUSION] | </a:t>
            </a:r>
            <a:r>
              <a:rPr lang="en-US" sz="600" dirty="0" err="1"/>
              <a:t>VL.b</a:t>
            </a:r>
            <a:r>
              <a:rPr lang="en-US" sz="600" dirty="0"/>
              <a:t>(8:6) - CL(9:7){1} | </a:t>
            </a:r>
            <a:r>
              <a:rPr lang="en-US" sz="600" dirty="0" err="1"/>
              <a:t>VH.c</a:t>
            </a:r>
            <a:r>
              <a:rPr lang="en-US" sz="600" dirty="0"/>
              <a:t>(10:12) - CH1(11:13){1} -L- X(3)[TYPE:FUSION] | </a:t>
            </a:r>
            <a:r>
              <a:rPr lang="en-US" sz="600" dirty="0" err="1"/>
              <a:t>VL.c</a:t>
            </a:r>
            <a:r>
              <a:rPr lang="en-US" sz="600" dirty="0"/>
              <a:t>(12:10) - CL(13:11){1} | </a:t>
            </a:r>
            <a:r>
              <a:rPr lang="en-US" sz="600" dirty="0" err="1"/>
              <a:t>VH.d</a:t>
            </a:r>
            <a:r>
              <a:rPr lang="en-US" sz="600" dirty="0"/>
              <a:t>(14:16) - CH1(15:17){1} -L- X(3)[TYPE:FUSION] | </a:t>
            </a:r>
            <a:r>
              <a:rPr lang="en-US" sz="600" dirty="0" err="1"/>
              <a:t>VL.d</a:t>
            </a:r>
            <a:r>
              <a:rPr lang="en-US" sz="600" dirty="0"/>
              <a:t>(16:14) - CL(17:15){1}</a:t>
            </a:r>
          </a:p>
          <a:p>
            <a:pPr algn="just"/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7AF078-1FE0-BC4C-B7CA-E91DB39A93C4}"/>
              </a:ext>
            </a:extLst>
          </p:cNvPr>
          <p:cNvSpPr txBox="1"/>
          <p:nvPr/>
        </p:nvSpPr>
        <p:spPr>
          <a:xfrm>
            <a:off x="1111722" y="2419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B95536-842E-D14D-AB2B-6F73A63AB049}"/>
              </a:ext>
            </a:extLst>
          </p:cNvPr>
          <p:cNvSpPr txBox="1"/>
          <p:nvPr/>
        </p:nvSpPr>
        <p:spPr>
          <a:xfrm>
            <a:off x="3060683" y="23909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IgG-</a:t>
            </a:r>
            <a:r>
              <a:rPr lang="en-US" dirty="0" err="1"/>
              <a:t>ScFV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6C7D2E-4D6E-8C45-B61D-EE54D561595D}"/>
              </a:ext>
            </a:extLst>
          </p:cNvPr>
          <p:cNvSpPr txBox="1"/>
          <p:nvPr/>
        </p:nvSpPr>
        <p:spPr>
          <a:xfrm>
            <a:off x="4892303" y="23664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Orthogonal IgG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D0A158-24DE-E94D-9B5A-18217EE1A75A}"/>
              </a:ext>
            </a:extLst>
          </p:cNvPr>
          <p:cNvSpPr txBox="1"/>
          <p:nvPr/>
        </p:nvSpPr>
        <p:spPr>
          <a:xfrm>
            <a:off x="7475772" y="2445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ScFv4-IgG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B2F119-DF78-DD48-BFA2-AAF933A48D34}"/>
              </a:ext>
            </a:extLst>
          </p:cNvPr>
          <p:cNvSpPr txBox="1"/>
          <p:nvPr/>
        </p:nvSpPr>
        <p:spPr>
          <a:xfrm>
            <a:off x="780226" y="3364755"/>
            <a:ext cx="125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</a:t>
            </a:r>
            <a:r>
              <a:rPr lang="en-US" dirty="0"/>
              <a:t>-X-Body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BF3486-B9F1-D144-BA20-89B03605CB5A}"/>
              </a:ext>
            </a:extLst>
          </p:cNvPr>
          <p:cNvSpPr txBox="1"/>
          <p:nvPr/>
        </p:nvSpPr>
        <p:spPr>
          <a:xfrm>
            <a:off x="2733938" y="3409694"/>
            <a:ext cx="161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Trimeric Fusion</a:t>
            </a:r>
          </a:p>
          <a:p>
            <a:pPr algn="ctr"/>
            <a:r>
              <a:rPr lang="en-US" dirty="0"/>
              <a:t>IgG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EB0A18-37CA-BC48-BCF3-304C60857BD7}"/>
              </a:ext>
            </a:extLst>
          </p:cNvPr>
          <p:cNvSpPr txBox="1"/>
          <p:nvPr/>
        </p:nvSpPr>
        <p:spPr>
          <a:xfrm>
            <a:off x="7214073" y="3459846"/>
            <a:ext cx="14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KIH IgG-</a:t>
            </a:r>
            <a:r>
              <a:rPr lang="en-US" dirty="0" err="1"/>
              <a:t>scFab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2EA7FA-03B6-E64C-9422-FA7B00B68A50}"/>
              </a:ext>
            </a:extLst>
          </p:cNvPr>
          <p:cNvSpPr txBox="1"/>
          <p:nvPr/>
        </p:nvSpPr>
        <p:spPr>
          <a:xfrm>
            <a:off x="10236686" y="3479752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IgG-IgG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36DB95-2A29-FC42-9635-0F456D890B91}"/>
              </a:ext>
            </a:extLst>
          </p:cNvPr>
          <p:cNvSpPr txBox="1"/>
          <p:nvPr/>
        </p:nvSpPr>
        <p:spPr>
          <a:xfrm>
            <a:off x="9883071" y="26087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Dock and Lock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79BA44-6ACC-8D42-8F02-6A9980A8F16B}"/>
              </a:ext>
            </a:extLst>
          </p:cNvPr>
          <p:cNvSpPr txBox="1"/>
          <p:nvPr/>
        </p:nvSpPr>
        <p:spPr>
          <a:xfrm>
            <a:off x="4726169" y="3434214"/>
            <a:ext cx="21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Kappa-Lambda-body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0D50E-B091-EC4C-9A8C-B43FBFEB63A1}"/>
              </a:ext>
            </a:extLst>
          </p:cNvPr>
          <p:cNvSpPr/>
          <p:nvPr/>
        </p:nvSpPr>
        <p:spPr>
          <a:xfrm>
            <a:off x="9653456" y="5805181"/>
            <a:ext cx="2066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(1:12) - CH1(2:13){1} - H(3:8){2} - CH2(4:9) -CH3(5:10) | </a:t>
            </a:r>
            <a:r>
              <a:rPr lang="en-US" sz="600" dirty="0" err="1"/>
              <a:t>VL.a</a:t>
            </a:r>
            <a:r>
              <a:rPr lang="en-US" sz="600" dirty="0"/>
              <a:t>(12:1) - CL(13:2){1} | </a:t>
            </a:r>
            <a:r>
              <a:rPr lang="en-US" sz="600" dirty="0" err="1"/>
              <a:t>VH.a</a:t>
            </a:r>
            <a:r>
              <a:rPr lang="en-US" sz="600" dirty="0"/>
              <a:t>(6:14) - CH1(7:15){1} - H(8:3){2} - CH2(9:4) - CH3(10:5) -L- C(11)[MOD: </a:t>
            </a:r>
            <a:r>
              <a:rPr lang="en-US" sz="600" dirty="0" err="1"/>
              <a:t>orthophenylenedimaleimide</a:t>
            </a:r>
            <a:r>
              <a:rPr lang="en-US" sz="600" dirty="0"/>
              <a:t> fusion] | </a:t>
            </a:r>
            <a:r>
              <a:rPr lang="en-US" sz="600" dirty="0" err="1"/>
              <a:t>VL.a</a:t>
            </a:r>
            <a:r>
              <a:rPr lang="en-US" sz="600" dirty="0"/>
              <a:t>(14:6) -CL(15:7){1} | </a:t>
            </a:r>
            <a:r>
              <a:rPr lang="en-US" sz="600" dirty="0" err="1"/>
              <a:t>VH.b</a:t>
            </a:r>
            <a:r>
              <a:rPr lang="en-US" sz="600" dirty="0"/>
              <a:t>(16:26) - CH1(17:27){1} - H(18:23){2} - CH2(19:24) -CH3(20:25) -L- C(11)[MOD: </a:t>
            </a:r>
            <a:r>
              <a:rPr lang="en-US" sz="600" dirty="0" err="1"/>
              <a:t>orthophenylenedimaleimide</a:t>
            </a:r>
            <a:r>
              <a:rPr lang="en-US" sz="600" dirty="0"/>
              <a:t> fusion] | </a:t>
            </a:r>
            <a:r>
              <a:rPr lang="en-US" sz="600" dirty="0" err="1"/>
              <a:t>VH.b</a:t>
            </a:r>
            <a:r>
              <a:rPr lang="en-US" sz="600" dirty="0"/>
              <a:t>(21:28) - CH1(22:29){1} - H(23:18){2} -CH2(24:19) - CH3(25:20) | </a:t>
            </a:r>
            <a:r>
              <a:rPr lang="en-US" sz="600" dirty="0" err="1"/>
              <a:t>VL.b</a:t>
            </a:r>
            <a:r>
              <a:rPr lang="en-US" sz="600" dirty="0"/>
              <a:t>(26:16) -CL(27:17){1} | </a:t>
            </a:r>
            <a:r>
              <a:rPr lang="en-US" sz="600" dirty="0" err="1"/>
              <a:t>VL.b</a:t>
            </a:r>
            <a:r>
              <a:rPr lang="en-US" sz="600" dirty="0"/>
              <a:t>(28:21) - CL(29:22){1}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D12BB-73D9-354F-9864-57B0B0358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8763" y="412406"/>
            <a:ext cx="3231028" cy="2884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95078-DB65-7A49-8792-1A603BE44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069" y="392877"/>
            <a:ext cx="3231028" cy="2884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85FA9-1867-664A-A9A2-80C6DC4C4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901" y="429265"/>
            <a:ext cx="3231028" cy="28844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BB7F87-9ACE-2442-925D-74720CB41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817" y="466256"/>
            <a:ext cx="3231028" cy="2884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002ED8-02B9-0948-A761-27DFB824EC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9504"/>
          <a:stretch/>
        </p:blipFill>
        <p:spPr>
          <a:xfrm>
            <a:off x="-225096" y="3855682"/>
            <a:ext cx="3418301" cy="245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45EAE2-71E9-F64A-A98F-61646404D2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7316"/>
          <a:stretch/>
        </p:blipFill>
        <p:spPr>
          <a:xfrm>
            <a:off x="1957008" y="3844107"/>
            <a:ext cx="3404134" cy="22088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A606E2-3B90-9449-BFC7-9525EE127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173" y="3493197"/>
            <a:ext cx="2988838" cy="266819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8164731-D08F-1F47-89B5-C386ABB4AFE0}"/>
              </a:ext>
            </a:extLst>
          </p:cNvPr>
          <p:cNvSpPr/>
          <p:nvPr/>
        </p:nvSpPr>
        <p:spPr>
          <a:xfrm>
            <a:off x="9397386" y="5753992"/>
            <a:ext cx="1108689" cy="85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3B77448-E9F4-994C-9889-4004263AB27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2622"/>
          <a:stretch/>
        </p:blipFill>
        <p:spPr>
          <a:xfrm>
            <a:off x="9264660" y="507526"/>
            <a:ext cx="3231029" cy="223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CE500-1E07-D544-AA07-840A7130B9C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1563" t="18958" r="12272" b="13451"/>
          <a:stretch/>
        </p:blipFill>
        <p:spPr>
          <a:xfrm>
            <a:off x="9402300" y="3770344"/>
            <a:ext cx="2566714" cy="21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3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5FBFF-6B1A-1C4C-8487-26031BBC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09" y="59661"/>
            <a:ext cx="3248903" cy="2900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B1EB0-978C-F040-B0A4-2EC2076CF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234"/>
          <a:stretch/>
        </p:blipFill>
        <p:spPr>
          <a:xfrm>
            <a:off x="1466229" y="18190"/>
            <a:ext cx="3341814" cy="208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8DABD-848F-A646-BAE3-BDCF54D1A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73" y="71386"/>
            <a:ext cx="3248904" cy="2900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58635B-1918-C742-AB6F-E75945200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5970" y="5127719"/>
            <a:ext cx="2722617" cy="2420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686245-6C18-FE48-9549-49E58A7ED3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21" t="4399" r="31910" b="41722"/>
          <a:stretch/>
        </p:blipFill>
        <p:spPr>
          <a:xfrm>
            <a:off x="10311258" y="3227528"/>
            <a:ext cx="1265015" cy="156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35627-6F90-6940-9F73-BFF72EEC7CC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870" t="7883" r="19716" b="44295"/>
          <a:stretch/>
        </p:blipFill>
        <p:spPr>
          <a:xfrm>
            <a:off x="8562357" y="5380979"/>
            <a:ext cx="1481813" cy="1387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E94C7-F2F1-3048-9CF5-AE58FF6A8B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068" t="6286" r="40956" b="54183"/>
          <a:stretch/>
        </p:blipFill>
        <p:spPr>
          <a:xfrm>
            <a:off x="10311258" y="5380979"/>
            <a:ext cx="1206500" cy="11465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94A74A-42C6-6343-B32D-03C9FED8AE26}"/>
              </a:ext>
            </a:extLst>
          </p:cNvPr>
          <p:cNvSpPr/>
          <p:nvPr/>
        </p:nvSpPr>
        <p:spPr>
          <a:xfrm>
            <a:off x="2109843" y="4597183"/>
            <a:ext cx="1995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VH.b</a:t>
            </a:r>
            <a:r>
              <a:rPr lang="en-US" sz="600" dirty="0"/>
              <a:t>(1:2) -L- </a:t>
            </a:r>
            <a:r>
              <a:rPr lang="en-US" sz="600" dirty="0" err="1"/>
              <a:t>VL.b</a:t>
            </a:r>
            <a:r>
              <a:rPr lang="en-US" sz="600" dirty="0"/>
              <a:t>(2:1) -L- VH2.b(3:4) -L-VL2.b(4:3) - H(5:12){2} - CH2(6:13) - CH3(7:14) | </a:t>
            </a:r>
            <a:r>
              <a:rPr lang="en-US" sz="600" dirty="0" err="1"/>
              <a:t>VH.a</a:t>
            </a:r>
            <a:r>
              <a:rPr lang="en-US" sz="600" dirty="0"/>
              <a:t>(8:9) -L -</a:t>
            </a:r>
            <a:r>
              <a:rPr lang="en-US" sz="600" dirty="0" err="1"/>
              <a:t>VL.a</a:t>
            </a:r>
            <a:r>
              <a:rPr lang="en-US" sz="600" dirty="0"/>
              <a:t>(9:8) -L- VH2.a(10:11) -L-VL2.a(11:10) - H(12:5){2} - CH2(13:6) - CH3(14:7)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EB001-A60A-4948-9916-4FAEE2FE7CBB}"/>
              </a:ext>
            </a:extLst>
          </p:cNvPr>
          <p:cNvSpPr/>
          <p:nvPr/>
        </p:nvSpPr>
        <p:spPr>
          <a:xfrm>
            <a:off x="4277530" y="2235318"/>
            <a:ext cx="195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VL.a</a:t>
            </a:r>
            <a:r>
              <a:rPr lang="en-US" sz="600" dirty="0"/>
              <a:t>(1:4){1} -L - </a:t>
            </a:r>
            <a:r>
              <a:rPr lang="en-US" sz="600" dirty="0" err="1"/>
              <a:t>VL.a</a:t>
            </a:r>
            <a:r>
              <a:rPr lang="en-US" sz="600" dirty="0"/>
              <a:t>(2:3) -L -</a:t>
            </a:r>
            <a:r>
              <a:rPr lang="en-US" sz="600" dirty="0" err="1"/>
              <a:t>VH.a</a:t>
            </a:r>
            <a:r>
              <a:rPr lang="en-US" sz="600" dirty="0"/>
              <a:t>(3:2) -L - </a:t>
            </a:r>
            <a:r>
              <a:rPr lang="en-US" sz="600" dirty="0" err="1"/>
              <a:t>VH.a</a:t>
            </a:r>
            <a:r>
              <a:rPr lang="en-US" sz="600" dirty="0"/>
              <a:t>(4:1){1}-H(5:12){2} - CH2(6:13) - CH3(7:14) | </a:t>
            </a:r>
            <a:r>
              <a:rPr lang="en-US" sz="600" dirty="0" err="1"/>
              <a:t>VL.b</a:t>
            </a:r>
            <a:r>
              <a:rPr lang="en-US" sz="600" dirty="0"/>
              <a:t>(8:11){1} -L- </a:t>
            </a:r>
            <a:r>
              <a:rPr lang="en-US" sz="600" dirty="0" err="1"/>
              <a:t>VL.b</a:t>
            </a:r>
            <a:r>
              <a:rPr lang="en-US" sz="600" dirty="0"/>
              <a:t>(9:10) -L- </a:t>
            </a:r>
            <a:r>
              <a:rPr lang="en-US" sz="600" dirty="0" err="1"/>
              <a:t>VH.b</a:t>
            </a:r>
            <a:r>
              <a:rPr lang="en-US" sz="600" dirty="0"/>
              <a:t>(10:9) -L- </a:t>
            </a:r>
            <a:r>
              <a:rPr lang="en-US" sz="600" dirty="0" err="1"/>
              <a:t>VH.b</a:t>
            </a:r>
            <a:r>
              <a:rPr lang="en-US" sz="600" dirty="0"/>
              <a:t>(11:8){1} - H(12:5){2} -CH2(13:6) - CH3(14:7)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89764-A6A0-7747-B718-5C09739111D0}"/>
              </a:ext>
            </a:extLst>
          </p:cNvPr>
          <p:cNvSpPr/>
          <p:nvPr/>
        </p:nvSpPr>
        <p:spPr>
          <a:xfrm>
            <a:off x="357242" y="6498927"/>
            <a:ext cx="14980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/>
              <a:t>VL.a</a:t>
            </a:r>
            <a:r>
              <a:rPr lang="en-US" sz="600" dirty="0"/>
              <a:t>(1:5) -L- </a:t>
            </a:r>
            <a:r>
              <a:rPr lang="en-US" sz="600" dirty="0" err="1"/>
              <a:t>VL.b</a:t>
            </a:r>
            <a:r>
              <a:rPr lang="en-US" sz="600" dirty="0"/>
              <a:t>(2:4) - CL(3:6) | </a:t>
            </a:r>
            <a:r>
              <a:rPr lang="en-US" sz="600" dirty="0" err="1"/>
              <a:t>VH.b</a:t>
            </a:r>
            <a:r>
              <a:rPr lang="en-US" sz="600" dirty="0"/>
              <a:t>(4:2) -L- </a:t>
            </a:r>
            <a:r>
              <a:rPr lang="en-US" sz="600" dirty="0" err="1"/>
              <a:t>VH.a</a:t>
            </a:r>
            <a:r>
              <a:rPr lang="en-US" sz="600" dirty="0"/>
              <a:t>(5:1) - CH1(6:3)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98EE6F-7A33-6B4E-85B7-D1E22BDB94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681" t="10516" r="20798" b="48151"/>
          <a:stretch/>
        </p:blipFill>
        <p:spPr>
          <a:xfrm>
            <a:off x="2032683" y="5405759"/>
            <a:ext cx="2008984" cy="10931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72E163-D45B-2149-9566-BF2E37D3E732}"/>
              </a:ext>
            </a:extLst>
          </p:cNvPr>
          <p:cNvSpPr/>
          <p:nvPr/>
        </p:nvSpPr>
        <p:spPr>
          <a:xfrm>
            <a:off x="2109842" y="6476740"/>
            <a:ext cx="1896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VL.a</a:t>
            </a:r>
            <a:r>
              <a:rPr lang="en-US" sz="600" dirty="0"/>
              <a:t>(1:5) -L -</a:t>
            </a:r>
            <a:r>
              <a:rPr lang="en-US" sz="600" dirty="0" err="1"/>
              <a:t>VH.b</a:t>
            </a:r>
            <a:r>
              <a:rPr lang="en-US" sz="600" dirty="0"/>
              <a:t>(2:4) -H*(3:6){3}[MOD: engineered </a:t>
            </a:r>
            <a:r>
              <a:rPr lang="en-US" sz="600" dirty="0" err="1"/>
              <a:t>disulphide</a:t>
            </a:r>
            <a:r>
              <a:rPr lang="en-US" sz="600" dirty="0"/>
              <a:t> bond] | </a:t>
            </a:r>
            <a:r>
              <a:rPr lang="en-US" sz="600" dirty="0" err="1"/>
              <a:t>VL.b</a:t>
            </a:r>
            <a:r>
              <a:rPr lang="en-US" sz="600" dirty="0"/>
              <a:t>(4:2) -L -</a:t>
            </a:r>
            <a:r>
              <a:rPr lang="en-US" sz="600" dirty="0" err="1"/>
              <a:t>VH.a</a:t>
            </a:r>
            <a:r>
              <a:rPr lang="en-US" sz="600" dirty="0"/>
              <a:t>(5:1) -H*(6:3){3}[MOD: engineered </a:t>
            </a:r>
            <a:r>
              <a:rPr lang="en-US" sz="600" dirty="0" err="1"/>
              <a:t>disulphide</a:t>
            </a:r>
            <a:r>
              <a:rPr lang="en-US" sz="600" dirty="0"/>
              <a:t> bond]</a:t>
            </a:r>
          </a:p>
          <a:p>
            <a:pPr algn="just"/>
            <a:endParaRPr lang="en-US" sz="6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1AB7E73-D4AA-5041-8A93-60687A7C77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5610" y="5146962"/>
            <a:ext cx="2780534" cy="24715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899ADD-5B2E-A148-BACB-C1CF2425C9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593" t="5235" r="32905" b="50278"/>
          <a:stretch/>
        </p:blipFill>
        <p:spPr>
          <a:xfrm>
            <a:off x="10245209" y="708288"/>
            <a:ext cx="1481813" cy="14833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AA54D4F-87C4-4148-BD53-8E1B750AF33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6726" t="2735" r="42750" b="53584"/>
          <a:stretch/>
        </p:blipFill>
        <p:spPr>
          <a:xfrm>
            <a:off x="9006547" y="3231768"/>
            <a:ext cx="669687" cy="12668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567E23A-1D25-054F-BE07-9CF3563E11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03527" y="417898"/>
            <a:ext cx="3262907" cy="29003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2D71F1-54D3-C144-AF4A-27C64B917F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66534" y="2674107"/>
            <a:ext cx="3262907" cy="29003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1A38019-8819-474B-881B-32FD486720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0863" y="2694200"/>
            <a:ext cx="3262907" cy="29003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8C18A03-D654-BF4E-AD9E-2382F1A2BC9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5514" t="10538" r="29072" b="38317"/>
          <a:stretch/>
        </p:blipFill>
        <p:spPr>
          <a:xfrm>
            <a:off x="6667521" y="5340997"/>
            <a:ext cx="1316440" cy="131783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22215F1-8E52-744F-8925-C716D3816946}"/>
              </a:ext>
            </a:extLst>
          </p:cNvPr>
          <p:cNvSpPr/>
          <p:nvPr/>
        </p:nvSpPr>
        <p:spPr>
          <a:xfrm>
            <a:off x="355799" y="4599312"/>
            <a:ext cx="15599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VL.a</a:t>
            </a:r>
            <a:r>
              <a:rPr lang="en-US" sz="600" dirty="0"/>
              <a:t>(1:2) -L- </a:t>
            </a:r>
            <a:r>
              <a:rPr lang="en-US" sz="600" dirty="0" err="1"/>
              <a:t>VH.a</a:t>
            </a:r>
            <a:r>
              <a:rPr lang="en-US" sz="600" dirty="0"/>
              <a:t>(2:1) -X(3:8)[TYPE:FUSION]{1} - CH2(4:9) -CH3(5:10) | </a:t>
            </a:r>
            <a:r>
              <a:rPr lang="en-US" sz="600" dirty="0" err="1"/>
              <a:t>VL.b</a:t>
            </a:r>
            <a:r>
              <a:rPr lang="en-US" sz="600" dirty="0"/>
              <a:t>(6:7) -L- </a:t>
            </a:r>
            <a:r>
              <a:rPr lang="en-US" sz="600" dirty="0" err="1"/>
              <a:t>VH.b</a:t>
            </a:r>
            <a:r>
              <a:rPr lang="en-US" sz="600" dirty="0"/>
              <a:t>(7:6) -X(8:3)[TYPE:FUSION]{1} - CH2(9:4) - CH3(10:5)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CA1844-22F2-034F-BE2C-9C40641844C4}"/>
              </a:ext>
            </a:extLst>
          </p:cNvPr>
          <p:cNvSpPr/>
          <p:nvPr/>
        </p:nvSpPr>
        <p:spPr>
          <a:xfrm>
            <a:off x="4256323" y="4592996"/>
            <a:ext cx="1836281" cy="27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(1:5) -L -</a:t>
            </a:r>
            <a:r>
              <a:rPr lang="en-US" sz="600" dirty="0" err="1"/>
              <a:t>VL.b</a:t>
            </a:r>
            <a:r>
              <a:rPr lang="en-US" sz="600" dirty="0"/>
              <a:t>(2:6) -L -</a:t>
            </a:r>
            <a:r>
              <a:rPr lang="en-US" sz="600" dirty="0" err="1"/>
              <a:t>VH.b</a:t>
            </a:r>
            <a:r>
              <a:rPr lang="en-US" sz="600" dirty="0"/>
              <a:t>(3:7) -L -</a:t>
            </a:r>
            <a:r>
              <a:rPr lang="en-US" sz="600" dirty="0" err="1"/>
              <a:t>VL.a</a:t>
            </a:r>
            <a:r>
              <a:rPr lang="en-US" sz="600" dirty="0"/>
              <a:t>(4:8) | </a:t>
            </a:r>
            <a:r>
              <a:rPr lang="en-US" sz="600" dirty="0" err="1"/>
              <a:t>VL.a</a:t>
            </a:r>
            <a:r>
              <a:rPr lang="en-US" sz="600" dirty="0"/>
              <a:t>(5:1) -L -</a:t>
            </a:r>
            <a:r>
              <a:rPr lang="en-US" sz="600" dirty="0" err="1"/>
              <a:t>VH.b</a:t>
            </a:r>
            <a:r>
              <a:rPr lang="en-US" sz="600" dirty="0"/>
              <a:t>(6:2) -L -</a:t>
            </a:r>
            <a:r>
              <a:rPr lang="en-US" sz="600" dirty="0" err="1"/>
              <a:t>VL.b</a:t>
            </a:r>
            <a:r>
              <a:rPr lang="en-US" sz="600" dirty="0"/>
              <a:t>(7:3) -L -</a:t>
            </a:r>
            <a:r>
              <a:rPr lang="en-US" sz="600" dirty="0" err="1"/>
              <a:t>VH.a</a:t>
            </a:r>
            <a:r>
              <a:rPr lang="en-US" sz="600" dirty="0"/>
              <a:t>(8:4)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BCCECF-CCE0-A74E-96BA-8FD6E8CCF850}"/>
              </a:ext>
            </a:extLst>
          </p:cNvPr>
          <p:cNvSpPr/>
          <p:nvPr/>
        </p:nvSpPr>
        <p:spPr>
          <a:xfrm>
            <a:off x="2129455" y="2258429"/>
            <a:ext cx="195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(1:2) -L- </a:t>
            </a:r>
            <a:r>
              <a:rPr lang="en-US" sz="600" dirty="0" err="1"/>
              <a:t>VL.a</a:t>
            </a:r>
            <a:r>
              <a:rPr lang="en-US" sz="600" dirty="0"/>
              <a:t>(2:1) - H*(3:7){1}[MOD: engineered </a:t>
            </a:r>
            <a:r>
              <a:rPr lang="en-US" sz="600" dirty="0" err="1"/>
              <a:t>disulphide</a:t>
            </a:r>
            <a:r>
              <a:rPr lang="en-US" sz="600" dirty="0"/>
              <a:t> bond] - X(4)[TYPE:LEUCINE] | </a:t>
            </a:r>
            <a:r>
              <a:rPr lang="en-US" sz="600" dirty="0" err="1"/>
              <a:t>VH.b</a:t>
            </a:r>
            <a:r>
              <a:rPr lang="en-US" sz="600" dirty="0"/>
              <a:t>(5:6) -L- </a:t>
            </a:r>
            <a:r>
              <a:rPr lang="en-US" sz="600" dirty="0" err="1"/>
              <a:t>VL.b</a:t>
            </a:r>
            <a:r>
              <a:rPr lang="en-US" sz="600" dirty="0"/>
              <a:t>(6:5) - H*(7:3){1}[MOD: engineered </a:t>
            </a:r>
            <a:r>
              <a:rPr lang="en-US" sz="600" dirty="0" err="1"/>
              <a:t>disulphide</a:t>
            </a:r>
            <a:r>
              <a:rPr lang="en-US" sz="600" dirty="0"/>
              <a:t> bond] - X(8)[TYPE:LEUCINE]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8083DF-7FE3-554E-AB0D-DA83A10A1B30}"/>
              </a:ext>
            </a:extLst>
          </p:cNvPr>
          <p:cNvSpPr/>
          <p:nvPr/>
        </p:nvSpPr>
        <p:spPr>
          <a:xfrm>
            <a:off x="404172" y="2258267"/>
            <a:ext cx="163378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(1:3) -L -</a:t>
            </a:r>
            <a:r>
              <a:rPr lang="en-US" sz="600" dirty="0" err="1"/>
              <a:t>VH.b</a:t>
            </a:r>
            <a:r>
              <a:rPr lang="en-US" sz="600" dirty="0"/>
              <a:t>(2:4) | </a:t>
            </a:r>
            <a:r>
              <a:rPr lang="en-US" sz="600" dirty="0" err="1"/>
              <a:t>VL.a</a:t>
            </a:r>
            <a:r>
              <a:rPr lang="en-US" sz="600" dirty="0"/>
              <a:t>(3:1) -L -</a:t>
            </a:r>
            <a:r>
              <a:rPr lang="en-US" sz="600" dirty="0" err="1"/>
              <a:t>VL.b</a:t>
            </a:r>
            <a:r>
              <a:rPr lang="en-US" sz="600" dirty="0"/>
              <a:t>(4:2)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8E1D9F-3F45-D64E-8DF7-13C20D5B8CCC}"/>
              </a:ext>
            </a:extLst>
          </p:cNvPr>
          <p:cNvSpPr/>
          <p:nvPr/>
        </p:nvSpPr>
        <p:spPr>
          <a:xfrm>
            <a:off x="4259146" y="6539496"/>
            <a:ext cx="1946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(1:5)- CH1(2:6){1} -L- </a:t>
            </a:r>
            <a:r>
              <a:rPr lang="en-US" sz="600" dirty="0" err="1"/>
              <a:t>VL.b</a:t>
            </a:r>
            <a:r>
              <a:rPr lang="en-US" sz="600" dirty="0"/>
              <a:t>(3:4) -L -</a:t>
            </a:r>
            <a:r>
              <a:rPr lang="en-US" sz="600" dirty="0" err="1"/>
              <a:t>VH.b</a:t>
            </a:r>
            <a:r>
              <a:rPr lang="en-US" sz="600" dirty="0"/>
              <a:t>(4:3) | </a:t>
            </a:r>
            <a:r>
              <a:rPr lang="en-US" sz="600" dirty="0" err="1"/>
              <a:t>VL.a</a:t>
            </a:r>
            <a:r>
              <a:rPr lang="en-US" sz="600" dirty="0"/>
              <a:t>(5:1) - CL(6:2){1} -L - </a:t>
            </a:r>
            <a:r>
              <a:rPr lang="en-US" sz="600" dirty="0" err="1"/>
              <a:t>VL.c</a:t>
            </a:r>
            <a:r>
              <a:rPr lang="en-US" sz="600" dirty="0"/>
              <a:t>(7:8) -L -</a:t>
            </a:r>
            <a:r>
              <a:rPr lang="en-US" sz="600" dirty="0" err="1"/>
              <a:t>VH.c</a:t>
            </a:r>
            <a:r>
              <a:rPr lang="en-US" sz="600" dirty="0"/>
              <a:t>(8:7)</a:t>
            </a:r>
          </a:p>
          <a:p>
            <a:endParaRPr lang="en-US" sz="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281DD7-A019-9440-83AE-2B749BAB57B7}"/>
              </a:ext>
            </a:extLst>
          </p:cNvPr>
          <p:cNvSpPr/>
          <p:nvPr/>
        </p:nvSpPr>
        <p:spPr>
          <a:xfrm>
            <a:off x="10550741" y="2235318"/>
            <a:ext cx="8707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(1:2) -L- </a:t>
            </a:r>
            <a:r>
              <a:rPr lang="en-US" sz="600" dirty="0" err="1"/>
              <a:t>VL.a</a:t>
            </a:r>
            <a:r>
              <a:rPr lang="en-US" sz="600" dirty="0"/>
              <a:t>(2:1)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98FB7D-6175-E747-AE53-E5BBF684C067}"/>
              </a:ext>
            </a:extLst>
          </p:cNvPr>
          <p:cNvSpPr/>
          <p:nvPr/>
        </p:nvSpPr>
        <p:spPr>
          <a:xfrm>
            <a:off x="10096101" y="6532375"/>
            <a:ext cx="16786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(1:4) -L -</a:t>
            </a:r>
            <a:r>
              <a:rPr lang="en-US" sz="600" dirty="0" err="1"/>
              <a:t>VL.a</a:t>
            </a:r>
            <a:r>
              <a:rPr lang="en-US" sz="600" dirty="0"/>
              <a:t>(2:3) -L -</a:t>
            </a:r>
            <a:r>
              <a:rPr lang="en-US" sz="600" dirty="0" err="1"/>
              <a:t>VH.b</a:t>
            </a:r>
            <a:r>
              <a:rPr lang="en-US" sz="600" dirty="0"/>
              <a:t>(3:2) -L -</a:t>
            </a:r>
            <a:r>
              <a:rPr lang="en-US" sz="600" dirty="0" err="1"/>
              <a:t>VL.b</a:t>
            </a:r>
            <a:r>
              <a:rPr lang="en-US" sz="600" dirty="0"/>
              <a:t>(4:1)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37FB8-A5B0-004C-98E0-B132145035E9}"/>
              </a:ext>
            </a:extLst>
          </p:cNvPr>
          <p:cNvSpPr/>
          <p:nvPr/>
        </p:nvSpPr>
        <p:spPr>
          <a:xfrm>
            <a:off x="8202448" y="6524134"/>
            <a:ext cx="2071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/>
              <a:t>VL.a</a:t>
            </a:r>
            <a:r>
              <a:rPr lang="en-US" sz="600" dirty="0"/>
              <a:t>(1:2) -L- </a:t>
            </a:r>
            <a:r>
              <a:rPr lang="en-US" sz="600" dirty="0" err="1"/>
              <a:t>VH.a</a:t>
            </a:r>
            <a:r>
              <a:rPr lang="en-US" sz="600" dirty="0"/>
              <a:t>(2:1) -L- X(3)[TYPE:FUSION][</a:t>
            </a:r>
            <a:r>
              <a:rPr lang="en-US" sz="600" dirty="0" err="1"/>
              <a:t>NOTE:human</a:t>
            </a:r>
            <a:r>
              <a:rPr lang="en-US" sz="600" dirty="0"/>
              <a:t> serum albumin] -L- </a:t>
            </a:r>
            <a:r>
              <a:rPr lang="en-US" sz="600" dirty="0" err="1"/>
              <a:t>VH.b</a:t>
            </a:r>
            <a:r>
              <a:rPr lang="en-US" sz="600" dirty="0"/>
              <a:t>(4:5) -L- </a:t>
            </a:r>
            <a:r>
              <a:rPr lang="en-US" sz="600" dirty="0" err="1"/>
              <a:t>VL.b</a:t>
            </a:r>
            <a:r>
              <a:rPr lang="en-US" sz="600" dirty="0"/>
              <a:t>(5:4)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B786F5-AFBA-EE48-B9ED-615EE1D13B32}"/>
              </a:ext>
            </a:extLst>
          </p:cNvPr>
          <p:cNvSpPr/>
          <p:nvPr/>
        </p:nvSpPr>
        <p:spPr>
          <a:xfrm>
            <a:off x="6444553" y="4593042"/>
            <a:ext cx="1932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VH.a</a:t>
            </a:r>
            <a:r>
              <a:rPr lang="en-US" sz="600" dirty="0"/>
              <a:t>(1:2) -L- </a:t>
            </a:r>
            <a:r>
              <a:rPr lang="en-US" sz="600" dirty="0" err="1"/>
              <a:t>VL.a</a:t>
            </a:r>
            <a:r>
              <a:rPr lang="en-US" sz="600" dirty="0"/>
              <a:t>(2:1) -L- </a:t>
            </a:r>
            <a:r>
              <a:rPr lang="en-US" sz="600" dirty="0" err="1"/>
              <a:t>VH.b</a:t>
            </a:r>
            <a:r>
              <a:rPr lang="en-US" sz="600" dirty="0"/>
              <a:t>(3:4) -L- </a:t>
            </a:r>
            <a:r>
              <a:rPr lang="en-US" sz="600" dirty="0" err="1"/>
              <a:t>VL.b</a:t>
            </a:r>
            <a:r>
              <a:rPr lang="en-US" sz="600" dirty="0"/>
              <a:t>(4:3) -CH2(5:7) - CH3(6:8) -L- CH2(7:5) - CH3(8:6)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A61CBF-410B-204F-BA2D-729E8FA31DB9}"/>
              </a:ext>
            </a:extLst>
          </p:cNvPr>
          <p:cNvSpPr/>
          <p:nvPr/>
        </p:nvSpPr>
        <p:spPr>
          <a:xfrm>
            <a:off x="6385575" y="6527408"/>
            <a:ext cx="1958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(1:5) - CH1(2:6){2} -L- </a:t>
            </a:r>
            <a:r>
              <a:rPr lang="en-US" sz="600" dirty="0" err="1"/>
              <a:t>VH.b</a:t>
            </a:r>
            <a:r>
              <a:rPr lang="en-US" sz="600" dirty="0"/>
              <a:t>(3:4){1} -L- </a:t>
            </a:r>
            <a:r>
              <a:rPr lang="en-US" sz="600" dirty="0" err="1"/>
              <a:t>VH.b</a:t>
            </a:r>
            <a:r>
              <a:rPr lang="en-US" sz="600" dirty="0"/>
              <a:t>(4:3){1} -L- </a:t>
            </a:r>
            <a:r>
              <a:rPr lang="en-US" sz="600" dirty="0" err="1"/>
              <a:t>VL.a</a:t>
            </a:r>
            <a:r>
              <a:rPr lang="en-US" sz="600" dirty="0"/>
              <a:t>(5:1) - CL(6:2){2} -L- </a:t>
            </a:r>
            <a:r>
              <a:rPr lang="en-US" sz="600" dirty="0" err="1"/>
              <a:t>VL.c</a:t>
            </a:r>
            <a:r>
              <a:rPr lang="en-US" sz="600" dirty="0"/>
              <a:t>(7:8){1} -L- </a:t>
            </a:r>
            <a:r>
              <a:rPr lang="en-US" sz="600" dirty="0" err="1"/>
              <a:t>VH.c</a:t>
            </a:r>
            <a:r>
              <a:rPr lang="en-US" sz="600" dirty="0"/>
              <a:t>(8:7){1}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0EE284-6716-644A-82CF-762CA980E9B1}"/>
              </a:ext>
            </a:extLst>
          </p:cNvPr>
          <p:cNvSpPr/>
          <p:nvPr/>
        </p:nvSpPr>
        <p:spPr>
          <a:xfrm>
            <a:off x="9044819" y="4611823"/>
            <a:ext cx="41870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6C8E5F-4C7E-A648-BA6A-4A6CCFB8CFB4}"/>
              </a:ext>
            </a:extLst>
          </p:cNvPr>
          <p:cNvSpPr/>
          <p:nvPr/>
        </p:nvSpPr>
        <p:spPr>
          <a:xfrm>
            <a:off x="10096101" y="4607981"/>
            <a:ext cx="16786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VH.a</a:t>
            </a:r>
            <a:r>
              <a:rPr lang="en-US" sz="600" dirty="0"/>
              <a:t>(1:2) -L -</a:t>
            </a:r>
            <a:r>
              <a:rPr lang="en-US" sz="600" dirty="0" err="1"/>
              <a:t>VL.a</a:t>
            </a:r>
            <a:r>
              <a:rPr lang="en-US" sz="600" dirty="0"/>
              <a:t>(2:1) -L -</a:t>
            </a:r>
            <a:r>
              <a:rPr lang="en-US" sz="600" dirty="0" err="1"/>
              <a:t>VH.b</a:t>
            </a:r>
            <a:r>
              <a:rPr lang="en-US" sz="600" dirty="0"/>
              <a:t>(3:4) -L -</a:t>
            </a:r>
            <a:r>
              <a:rPr lang="en-US" sz="600" dirty="0" err="1"/>
              <a:t>VL.b</a:t>
            </a:r>
            <a:r>
              <a:rPr lang="en-US" sz="600" dirty="0"/>
              <a:t>(4:3)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EA66325-D551-4D40-A99F-C26E575215E8}"/>
              </a:ext>
            </a:extLst>
          </p:cNvPr>
          <p:cNvSpPr/>
          <p:nvPr/>
        </p:nvSpPr>
        <p:spPr>
          <a:xfrm>
            <a:off x="8343870" y="2235318"/>
            <a:ext cx="195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600" dirty="0" err="1"/>
              <a:t>VL.a</a:t>
            </a:r>
            <a:r>
              <a:rPr lang="en-US" sz="600" dirty="0"/>
              <a:t>(1:3) - CL(2:4){1} -L- </a:t>
            </a:r>
            <a:r>
              <a:rPr lang="en-US" sz="600" dirty="0" err="1"/>
              <a:t>VH.a</a:t>
            </a:r>
            <a:r>
              <a:rPr lang="en-US" sz="600" dirty="0"/>
              <a:t>(3:1) - CH1(4:2){1} -H(5:13){2} - CH2(6:14) -CH3(7:15) - X(8)[TYPE: LEUCINE] | </a:t>
            </a:r>
            <a:r>
              <a:rPr lang="en-US" sz="600" dirty="0" err="1"/>
              <a:t>VL.b</a:t>
            </a:r>
            <a:r>
              <a:rPr lang="en-US" sz="600" dirty="0"/>
              <a:t>(9:11) - CL(10:12){1} -L- </a:t>
            </a:r>
            <a:r>
              <a:rPr lang="en-US" sz="600" dirty="0" err="1"/>
              <a:t>VH.b</a:t>
            </a:r>
            <a:r>
              <a:rPr lang="en-US" sz="600" dirty="0"/>
              <a:t>(11:9) - CH1(12:10){1} -H(13:5){2} - CH2(14:6) - CH3(15:7) - X(16)[TYPE: LEUCINE]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BBE47-FE3E-8D45-BD36-FC9D04F52DE8}"/>
              </a:ext>
            </a:extLst>
          </p:cNvPr>
          <p:cNvSpPr/>
          <p:nvPr/>
        </p:nvSpPr>
        <p:spPr>
          <a:xfrm>
            <a:off x="6444553" y="2248661"/>
            <a:ext cx="1932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/>
              <a:t>VH.b</a:t>
            </a:r>
            <a:r>
              <a:rPr lang="en-US" sz="600" dirty="0"/>
              <a:t>(1:2) -L- </a:t>
            </a:r>
            <a:r>
              <a:rPr lang="en-US" sz="600" dirty="0" err="1"/>
              <a:t>VL.b</a:t>
            </a:r>
            <a:r>
              <a:rPr lang="en-US" sz="600" dirty="0"/>
              <a:t>(2:1) -L -</a:t>
            </a:r>
            <a:r>
              <a:rPr lang="en-US" sz="600" dirty="0" err="1"/>
              <a:t>VH.a</a:t>
            </a:r>
            <a:r>
              <a:rPr lang="en-US" sz="600" dirty="0"/>
              <a:t>(3:4) -L -</a:t>
            </a:r>
            <a:r>
              <a:rPr lang="en-US" sz="600" dirty="0" err="1"/>
              <a:t>VL.a</a:t>
            </a:r>
            <a:r>
              <a:rPr lang="en-US" sz="600" dirty="0"/>
              <a:t>(4:3) -H(5:12){2} - CH2(6:13) - CH3(7:14) | </a:t>
            </a:r>
            <a:r>
              <a:rPr lang="en-US" sz="600" dirty="0" err="1"/>
              <a:t>VH.b</a:t>
            </a:r>
            <a:r>
              <a:rPr lang="en-US" sz="600" dirty="0"/>
              <a:t>(8:9) -L-</a:t>
            </a:r>
            <a:r>
              <a:rPr lang="en-US" sz="600" dirty="0" err="1"/>
              <a:t>VL.b</a:t>
            </a:r>
            <a:r>
              <a:rPr lang="en-US" sz="600" dirty="0"/>
              <a:t>(9:8) -L- </a:t>
            </a:r>
            <a:r>
              <a:rPr lang="en-US" sz="600" dirty="0" err="1"/>
              <a:t>VH.a</a:t>
            </a:r>
            <a:r>
              <a:rPr lang="en-US" sz="600" dirty="0"/>
              <a:t>(10:11) -L- </a:t>
            </a:r>
            <a:r>
              <a:rPr lang="en-US" sz="600" dirty="0" err="1"/>
              <a:t>VL.a</a:t>
            </a:r>
            <a:r>
              <a:rPr lang="en-US" sz="600" dirty="0"/>
              <a:t>(11:10) - H(12:5){2} -CH2(13:6) - CH3(14:7)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823A09-09D7-E44C-AC95-727E5E81B9B2}"/>
              </a:ext>
            </a:extLst>
          </p:cNvPr>
          <p:cNvSpPr txBox="1"/>
          <p:nvPr/>
        </p:nvSpPr>
        <p:spPr>
          <a:xfrm>
            <a:off x="2748815" y="5074803"/>
            <a:ext cx="6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E25308-329F-2542-B4DF-FD41DF6C94C6}"/>
              </a:ext>
            </a:extLst>
          </p:cNvPr>
          <p:cNvSpPr txBox="1"/>
          <p:nvPr/>
        </p:nvSpPr>
        <p:spPr>
          <a:xfrm>
            <a:off x="4532016" y="5074803"/>
            <a:ext cx="117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Triplebody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0091DA-9907-8B44-972B-4E3541B9DAFE}"/>
              </a:ext>
            </a:extLst>
          </p:cNvPr>
          <p:cNvSpPr txBox="1"/>
          <p:nvPr/>
        </p:nvSpPr>
        <p:spPr>
          <a:xfrm>
            <a:off x="6645881" y="5049053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scTriplebody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1F7C06-E0D2-6F44-ADDF-36AFD8F52E4C}"/>
              </a:ext>
            </a:extLst>
          </p:cNvPr>
          <p:cNvSpPr txBox="1"/>
          <p:nvPr/>
        </p:nvSpPr>
        <p:spPr>
          <a:xfrm>
            <a:off x="8697489" y="5036427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HSAbody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8D2F68-D77A-1945-AC8B-E182DB092054}"/>
              </a:ext>
            </a:extLst>
          </p:cNvPr>
          <p:cNvSpPr txBox="1"/>
          <p:nvPr/>
        </p:nvSpPr>
        <p:spPr>
          <a:xfrm>
            <a:off x="10340472" y="504905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scDiabody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2E72D2-886F-C84D-BD5C-CDADEB26462C}"/>
              </a:ext>
            </a:extLst>
          </p:cNvPr>
          <p:cNvSpPr txBox="1"/>
          <p:nvPr/>
        </p:nvSpPr>
        <p:spPr>
          <a:xfrm>
            <a:off x="10649694" y="269182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BiTE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9D61C-7AC3-F444-94D4-F27E8D714D3A}"/>
              </a:ext>
            </a:extLst>
          </p:cNvPr>
          <p:cNvSpPr txBox="1"/>
          <p:nvPr/>
        </p:nvSpPr>
        <p:spPr>
          <a:xfrm>
            <a:off x="8724418" y="270696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Nanobody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3B3A9A-5048-0D48-8F2F-E09D3C36B27D}"/>
              </a:ext>
            </a:extLst>
          </p:cNvPr>
          <p:cNvSpPr txBox="1"/>
          <p:nvPr/>
        </p:nvSpPr>
        <p:spPr>
          <a:xfrm>
            <a:off x="6799820" y="2694200"/>
            <a:ext cx="108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2scFv-2Fc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DCA325-D8CA-A44F-A508-BAA5EA8B6698}"/>
              </a:ext>
            </a:extLst>
          </p:cNvPr>
          <p:cNvSpPr txBox="1"/>
          <p:nvPr/>
        </p:nvSpPr>
        <p:spPr>
          <a:xfrm>
            <a:off x="4277530" y="2694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Tandem A and 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7F3536-397A-5741-AC8D-78BC91B9D797}"/>
              </a:ext>
            </a:extLst>
          </p:cNvPr>
          <p:cNvSpPr txBox="1"/>
          <p:nvPr/>
        </p:nvSpPr>
        <p:spPr>
          <a:xfrm>
            <a:off x="2520278" y="2679253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Intrabody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A6473F-9BB6-E042-BC0B-1221311F45F0}"/>
              </a:ext>
            </a:extLst>
          </p:cNvPr>
          <p:cNvSpPr txBox="1"/>
          <p:nvPr/>
        </p:nvSpPr>
        <p:spPr>
          <a:xfrm>
            <a:off x="683874" y="9701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Diabody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DA019C-EC9B-034B-97F6-A83BC71F78E8}"/>
              </a:ext>
            </a:extLst>
          </p:cNvPr>
          <p:cNvSpPr txBox="1"/>
          <p:nvPr/>
        </p:nvSpPr>
        <p:spPr>
          <a:xfrm>
            <a:off x="2475416" y="90903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Miniantibody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7AE844-E911-834B-B418-9DA17EA874BE}"/>
              </a:ext>
            </a:extLst>
          </p:cNvPr>
          <p:cNvSpPr txBox="1"/>
          <p:nvPr/>
        </p:nvSpPr>
        <p:spPr>
          <a:xfrm>
            <a:off x="4433513" y="85381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scDiabody-CH3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5A84D6-22BD-694B-835D-FAECB4E640FF}"/>
              </a:ext>
            </a:extLst>
          </p:cNvPr>
          <p:cNvSpPr txBox="1"/>
          <p:nvPr/>
        </p:nvSpPr>
        <p:spPr>
          <a:xfrm>
            <a:off x="8947996" y="91211"/>
            <a:ext cx="6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LUZ-Y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52CF3B-83C6-C84A-A9C9-37843B07C1C2}"/>
              </a:ext>
            </a:extLst>
          </p:cNvPr>
          <p:cNvSpPr txBox="1"/>
          <p:nvPr/>
        </p:nvSpPr>
        <p:spPr>
          <a:xfrm>
            <a:off x="6643220" y="85381"/>
            <a:ext cx="14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scDiabody</a:t>
            </a:r>
            <a:r>
              <a:rPr lang="en-US" dirty="0"/>
              <a:t>-Fc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AF9347-8CA9-1841-987A-30E31BE1FBFF}"/>
              </a:ext>
            </a:extLst>
          </p:cNvPr>
          <p:cNvSpPr txBox="1"/>
          <p:nvPr/>
        </p:nvSpPr>
        <p:spPr>
          <a:xfrm>
            <a:off x="10641633" y="1019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55F002-CB92-094A-8EB6-1621D8426D81}"/>
              </a:ext>
            </a:extLst>
          </p:cNvPr>
          <p:cNvSpPr txBox="1"/>
          <p:nvPr/>
        </p:nvSpPr>
        <p:spPr>
          <a:xfrm>
            <a:off x="59044" y="5052797"/>
            <a:ext cx="24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Non-sequential Diabody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AFC68B-29F9-3A46-BBB6-1A2A900832A7}"/>
              </a:ext>
            </a:extLst>
          </p:cNvPr>
          <p:cNvSpPr txBox="1"/>
          <p:nvPr/>
        </p:nvSpPr>
        <p:spPr>
          <a:xfrm>
            <a:off x="400212" y="2674107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-X-Fc-body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DD7C4F-55FB-BA44-96CB-B1B6B65CA2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22519" y="107112"/>
            <a:ext cx="2655988" cy="23710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7F89A0-65E7-2C49-8B8F-5EE67BCD131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17838"/>
          <a:stretch/>
        </p:blipFill>
        <p:spPr>
          <a:xfrm>
            <a:off x="-360536" y="2572422"/>
            <a:ext cx="3248904" cy="23829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789969-1111-3549-B5C2-744B284F327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38487" y="2135244"/>
            <a:ext cx="3248904" cy="29003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50CC7F1-68FE-FE4B-B7A6-EDD997433E57}"/>
              </a:ext>
            </a:extLst>
          </p:cNvPr>
          <p:cNvSpPr/>
          <p:nvPr/>
        </p:nvSpPr>
        <p:spPr>
          <a:xfrm>
            <a:off x="8428383" y="2099526"/>
            <a:ext cx="519613" cy="135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12158</TotalTime>
  <Words>2488</Words>
  <Application>Microsoft Macintosh PowerPoint</Application>
  <PresentationFormat>Widescreen</PresentationFormat>
  <Paragraphs>140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Sweet-Jones, James</dc:creator>
  <cp:lastModifiedBy>Sweet-Jones, James</cp:lastModifiedBy>
  <cp:revision>20</cp:revision>
  <dcterms:created xsi:type="dcterms:W3CDTF">2021-12-09T15:26:46Z</dcterms:created>
  <dcterms:modified xsi:type="dcterms:W3CDTF">2022-01-11T11:38:50Z</dcterms:modified>
</cp:coreProperties>
</file>