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7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637B-1C17-41EF-AA4B-63E856393CB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63967-8799-4784-83AF-B56631F4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 bwMode="auto">
          <a:xfrm>
            <a:off x="647833" y="352633"/>
            <a:ext cx="10911600" cy="19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 bwMode="auto">
          <a:xfrm>
            <a:off x="647833" y="2317433"/>
            <a:ext cx="109116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62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73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 bwMode="auto">
          <a:xfrm>
            <a:off x="647833" y="2286000"/>
            <a:ext cx="109116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3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 and two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 bwMode="auto"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 bwMode="auto"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6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26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 bwMode="auto">
          <a:xfrm>
            <a:off x="415600" y="740800"/>
            <a:ext cx="3744000" cy="1007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 bwMode="auto"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1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 bwMode="auto">
          <a:xfrm>
            <a:off x="6182399" y="107600"/>
            <a:ext cx="5902000" cy="66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cxnSp>
        <p:nvCxnSpPr>
          <p:cNvPr id="39" name="Google Shape;39;p9"/>
          <p:cNvCxnSpPr>
            <a:cxnSpLocks/>
          </p:cNvCxnSpPr>
          <p:nvPr/>
        </p:nvCxnSpPr>
        <p:spPr bwMode="auto">
          <a:xfrm>
            <a:off x="6706232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 bwMode="auto">
          <a:xfrm>
            <a:off x="354000" y="1575600"/>
            <a:ext cx="5393600" cy="20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 bwMode="auto"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 bwMode="auto"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99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 bwMode="auto"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0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415600" y="990668"/>
            <a:ext cx="11360800" cy="2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 bwMode="auto">
          <a:xfrm>
            <a:off x="415600" y="3793576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9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5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1pPr>
            <a:lvl2pPr lvl="1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2pPr>
            <a:lvl3pPr lvl="2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3pPr>
            <a:lvl4pPr lvl="3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4pPr>
            <a:lvl5pPr lvl="4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5pPr>
            <a:lvl6pPr lvl="5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6pPr>
            <a:lvl7pPr lvl="6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7pPr>
            <a:lvl8pPr lvl="7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8pPr>
            <a:lvl9pPr lvl="8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105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47833" y="828883"/>
            <a:ext cx="10911600" cy="1964800"/>
          </a:xfrm>
        </p:spPr>
        <p:txBody>
          <a:bodyPr/>
          <a:lstStyle/>
          <a:p>
            <a:pPr>
              <a:defRPr/>
            </a:pPr>
            <a:r>
              <a:rPr lang="en-GB" i="1" dirty="0"/>
              <a:t>Drosophila</a:t>
            </a:r>
            <a:r>
              <a:rPr lang="en-GB" dirty="0"/>
              <a:t> flight performance data analysis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09532" y="4073809"/>
            <a:ext cx="8077293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  <a:cs typeface="Arial"/>
              </a:rPr>
              <a:t>EMBO Course – </a:t>
            </a:r>
            <a:r>
              <a:rPr lang="en-US" b="1" i="1" kern="0" dirty="0">
                <a:solidFill>
                  <a:srgbClr val="FFFFFF"/>
                </a:solidFill>
                <a:latin typeface="Arial"/>
                <a:cs typeface="Arial"/>
              </a:rPr>
              <a:t>Drosophila</a:t>
            </a:r>
            <a:r>
              <a:rPr lang="en-US" b="1" kern="0" dirty="0">
                <a:solidFill>
                  <a:srgbClr val="FFFFFF"/>
                </a:solidFill>
                <a:latin typeface="Arial"/>
                <a:cs typeface="Arial"/>
              </a:rPr>
              <a:t> Genetics and Genomics</a:t>
            </a: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1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1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By James Tan Sheng Yi,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Dr.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Luisa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Pallares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Saudat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Alishayeva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Arial"/>
                <a:cs typeface="Arial"/>
              </a:rPr>
              <a:t>Friedrich Miescher Laboratory of the Max Planck Society, Tubingen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59147-A616-49BB-A87A-04F09D7DF7C8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37059801" name=" 2037059800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611BB8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E6A76C-FB2D-4C6E-998C-93807942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43" y="4793446"/>
            <a:ext cx="1847780" cy="1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O – Conferences &amp; training">
            <a:extLst>
              <a:ext uri="{FF2B5EF4-FFF2-40B4-BE49-F238E27FC236}">
                <a16:creationId xmlns:a16="http://schemas.microsoft.com/office/drawing/2014/main" id="{791A891F-AD73-44DD-B75B-0DFE5D9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43" y="3657635"/>
            <a:ext cx="1847731" cy="10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What factors affect flight performance of flies?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15600" y="1536633"/>
            <a:ext cx="3743090" cy="4555200"/>
          </a:xfr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b="0" i="0" u="none" strike="noStrike" cap="none" spc="0" dirty="0">
              <a:solidFill>
                <a:schemeClr val="lt2"/>
              </a:solidFill>
              <a:latin typeface="Arial"/>
              <a:ea typeface="Arial"/>
              <a:cs typeface="Arial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populations of the same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sexes of the same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endParaRPr lang="en-GB" sz="2400" b="0" i="0" u="none" strike="noStrike" cap="none" spc="0" dirty="0">
              <a:solidFill>
                <a:schemeClr val="lt2"/>
              </a:solidFill>
              <a:latin typeface="Arial"/>
              <a:ea typeface="Arial"/>
              <a:cs typeface="Arial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59147-A616-49BB-A87A-04F09D7DF7C8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777695351" name="TextBox 777695350"/>
          <p:cNvSpPr txBox="1"/>
          <p:nvPr/>
        </p:nvSpPr>
        <p:spPr bwMode="auto">
          <a:xfrm>
            <a:off x="9890624" y="14007"/>
            <a:ext cx="2272070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Questions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B64-AECD-4F1F-955B-D642FF8B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6" y="1727288"/>
            <a:ext cx="3743090" cy="2498389"/>
          </a:xfrm>
          <a:prstGeom prst="rect">
            <a:avLst/>
          </a:prstGeom>
        </p:spPr>
      </p:pic>
      <p:pic>
        <p:nvPicPr>
          <p:cNvPr id="4102" name="Picture 6" descr="Drosophila (Sophophora) pulchrella Tan, Hsu and Sheng, 1949">
            <a:extLst>
              <a:ext uri="{FF2B5EF4-FFF2-40B4-BE49-F238E27FC236}">
                <a16:creationId xmlns:a16="http://schemas.microsoft.com/office/drawing/2014/main" id="{C9B690B0-5D9F-4DB1-A299-641E6A84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9212" y="2042021"/>
            <a:ext cx="1656534" cy="169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rosophila melanogaster-NCBSisoFline01_plate_small">
            <a:extLst>
              <a:ext uri="{FF2B5EF4-FFF2-40B4-BE49-F238E27FC236}">
                <a16:creationId xmlns:a16="http://schemas.microsoft.com/office/drawing/2014/main" id="{A987CC7F-2D1D-4EFF-8CAA-A218725F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7468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rosophila (Sophophora) melanogaster Meigen, 1830">
            <a:extLst>
              <a:ext uri="{FF2B5EF4-FFF2-40B4-BE49-F238E27FC236}">
                <a16:creationId xmlns:a16="http://schemas.microsoft.com/office/drawing/2014/main" id="{98C2F379-7349-4960-9BD7-F1DCD9486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567103" y="5152440"/>
            <a:ext cx="5091372" cy="1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854D1E-CEF9-4170-A330-D40D053712C2}"/>
              </a:ext>
            </a:extLst>
          </p:cNvPr>
          <p:cNvSpPr txBox="1"/>
          <p:nvPr/>
        </p:nvSpPr>
        <p:spPr bwMode="auto">
          <a:xfrm>
            <a:off x="5402229" y="4661771"/>
            <a:ext cx="2455895" cy="357790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D. </a:t>
            </a:r>
            <a:r>
              <a:rPr lang="en-US" i="1" kern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elanogaster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Male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F76EA-701A-4CA3-BC14-81696354EEB3}"/>
              </a:ext>
            </a:extLst>
          </p:cNvPr>
          <p:cNvSpPr txBox="1"/>
          <p:nvPr/>
        </p:nvSpPr>
        <p:spPr bwMode="auto">
          <a:xfrm>
            <a:off x="7953376" y="4657683"/>
            <a:ext cx="2705099" cy="35778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D. melanogaster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Female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CD7C8D9-01C8-412A-876F-C6A81911670E}"/>
              </a:ext>
            </a:extLst>
          </p:cNvPr>
          <p:cNvSpPr/>
          <p:nvPr/>
        </p:nvSpPr>
        <p:spPr>
          <a:xfrm>
            <a:off x="8905876" y="2590800"/>
            <a:ext cx="219074" cy="257175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3E930A9-5214-443A-A476-D3C13FB8F72A}"/>
              </a:ext>
            </a:extLst>
          </p:cNvPr>
          <p:cNvSpPr/>
          <p:nvPr/>
        </p:nvSpPr>
        <p:spPr bwMode="auto">
          <a:xfrm>
            <a:off x="9734551" y="2600325"/>
            <a:ext cx="219074" cy="257175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1BA9B-A426-4F23-80BD-93E2F5E9D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"/>
          <a:stretch/>
        </p:blipFill>
        <p:spPr>
          <a:xfrm>
            <a:off x="7501810" y="1429203"/>
            <a:ext cx="3226057" cy="5352598"/>
          </a:xfrm>
          <a:prstGeom prst="rect">
            <a:avLst/>
          </a:prstGeom>
        </p:spPr>
      </p:pic>
      <p:sp>
        <p:nvSpPr>
          <p:cNvPr id="1101036714" name="Title 1"/>
          <p:cNvSpPr>
            <a:spLocks noGrp="1"/>
          </p:cNvSpPr>
          <p:nvPr>
            <p:ph type="title"/>
          </p:nvPr>
        </p:nvSpPr>
        <p:spPr bwMode="auto"/>
        <p:txBody>
          <a:bodyPr spcFirstLastPara="1" vertOverflow="overflow" horzOverflow="clip" vert="horz" wrap="square" lIns="91422" tIns="91422" rIns="91422" bIns="91422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bg2"/>
                </a:solidFill>
              </a:rPr>
              <a:t>Plot the data to view the distributions</a:t>
            </a:r>
            <a:endParaRPr sz="3000" b="1" dirty="0">
              <a:solidFill>
                <a:schemeClr val="bg2"/>
              </a:solidFill>
            </a:endParaRPr>
          </a:p>
        </p:txBody>
      </p:sp>
      <p:sp>
        <p:nvSpPr>
          <p:cNvPr id="19017438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F0B6A-E67C-F38F-E15E-2C1C5ACD77C2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5915914" name="TextBox 205915913"/>
          <p:cNvSpPr txBox="1"/>
          <p:nvPr/>
        </p:nvSpPr>
        <p:spPr bwMode="auto">
          <a:xfrm>
            <a:off x="9890624" y="14006"/>
            <a:ext cx="2276749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To-do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7BE35-3CC7-494F-B829-23EFEDE6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2" r="14535"/>
          <a:stretch/>
        </p:blipFill>
        <p:spPr>
          <a:xfrm>
            <a:off x="774470" y="2567446"/>
            <a:ext cx="6216879" cy="3981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9DB727-55F5-4153-A8C6-CCC9E87D479C}"/>
              </a:ext>
            </a:extLst>
          </p:cNvPr>
          <p:cNvSpPr/>
          <p:nvPr/>
        </p:nvSpPr>
        <p:spPr>
          <a:xfrm>
            <a:off x="640884" y="1515141"/>
            <a:ext cx="635046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Histograms or Density Plots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8124D-EDF0-412C-8D1C-B77C10DF05FF}"/>
              </a:ext>
            </a:extLst>
          </p:cNvPr>
          <p:cNvSpPr/>
          <p:nvPr/>
        </p:nvSpPr>
        <p:spPr bwMode="auto">
          <a:xfrm>
            <a:off x="7475346" y="1515140"/>
            <a:ext cx="325252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Boxplots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F31EC-0171-4C75-BD39-F365EEB8BB5F}"/>
              </a:ext>
            </a:extLst>
          </p:cNvPr>
          <p:cNvSpPr/>
          <p:nvPr/>
        </p:nvSpPr>
        <p:spPr>
          <a:xfrm>
            <a:off x="640884" y="2051965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lt2"/>
                </a:solidFill>
              </a:rPr>
              <a:t>e.g.</a:t>
            </a:r>
            <a:r>
              <a:rPr lang="en-GB" dirty="0">
                <a:solidFill>
                  <a:schemeClr val="lt2"/>
                </a:solidFill>
              </a:rPr>
              <a:t>, histograms</a:t>
            </a:r>
            <a:r>
              <a:rPr lang="en-GB" i="1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for species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134152-6D99-4CB7-A97E-9FEB62B7E333}"/>
              </a:ext>
            </a:extLst>
          </p:cNvPr>
          <p:cNvSpPr/>
          <p:nvPr/>
        </p:nvSpPr>
        <p:spPr bwMode="auto">
          <a:xfrm>
            <a:off x="7475346" y="205196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lt2"/>
                </a:solidFill>
              </a:rPr>
              <a:t>e.g.</a:t>
            </a:r>
            <a:r>
              <a:rPr lang="en-GB" dirty="0">
                <a:solidFill>
                  <a:schemeClr val="lt2"/>
                </a:solidFill>
              </a:rPr>
              <a:t>,</a:t>
            </a:r>
            <a:r>
              <a:rPr lang="en-GB" i="1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for sex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036714" name="Title 1"/>
          <p:cNvSpPr>
            <a:spLocks noGrp="1"/>
          </p:cNvSpPr>
          <p:nvPr>
            <p:ph type="title"/>
          </p:nvPr>
        </p:nvSpPr>
        <p:spPr bwMode="auto"/>
        <p:txBody>
          <a:bodyPr spcFirstLastPara="1" vertOverflow="overflow" horzOverflow="clip" vert="horz" wrap="square" lIns="91422" tIns="91422" rIns="91422" bIns="91422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bg2"/>
                </a:solidFill>
              </a:rPr>
              <a:t>Conduct statistical analyses – Which tests to go with?</a:t>
            </a:r>
            <a:endParaRPr sz="3000" b="1" dirty="0">
              <a:solidFill>
                <a:schemeClr val="bg2"/>
              </a:solidFill>
            </a:endParaRPr>
          </a:p>
        </p:txBody>
      </p:sp>
      <p:sp>
        <p:nvSpPr>
          <p:cNvPr id="19017438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F0B6A-E67C-F38F-E15E-2C1C5ACD77C2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5915914" name="TextBox 205915913"/>
          <p:cNvSpPr txBox="1"/>
          <p:nvPr/>
        </p:nvSpPr>
        <p:spPr bwMode="auto">
          <a:xfrm>
            <a:off x="9890624" y="14006"/>
            <a:ext cx="2276749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To-do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DB727-55F5-4153-A8C6-CCC9E87D479C}"/>
              </a:ext>
            </a:extLst>
          </p:cNvPr>
          <p:cNvSpPr/>
          <p:nvPr/>
        </p:nvSpPr>
        <p:spPr>
          <a:xfrm>
            <a:off x="640885" y="1687354"/>
            <a:ext cx="103604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</a:rPr>
              <a:t>F test </a:t>
            </a: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 Equal variances?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T test  Equal means?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If the distributions are non-Normal/Gaussian or have unequal variances: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Wilcoxon test  Equal medians?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>
                <a:solidFill>
                  <a:schemeClr val="lt2"/>
                </a:solidFill>
                <a:sym typeface="Wingdings" panose="05000000000000000000" pitchFamily="2" charset="2"/>
              </a:rPr>
              <a:t>Kolmogoroff</a:t>
            </a: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-Smirnoff test  Same distributions?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1F3-0E97-45EF-AE43-41114438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 with your collected data!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CDC0-ABD1-4F2B-B2EE-2A0EA2961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C259147-A616-49BB-A87A-04F09D7DF7C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EE603-72E6-4462-85DF-477F81929F77}"/>
              </a:ext>
            </a:extLst>
          </p:cNvPr>
          <p:cNvSpPr/>
          <p:nvPr/>
        </p:nvSpPr>
        <p:spPr bwMode="auto">
          <a:xfrm>
            <a:off x="647833" y="4020979"/>
            <a:ext cx="103604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Script to run all analyses is available if you are unfamiliar with R (</a:t>
            </a:r>
            <a:r>
              <a:rPr lang="en-US" sz="2400" dirty="0" err="1">
                <a:solidFill>
                  <a:schemeClr val="bg1"/>
                </a:solidFill>
              </a:rPr>
              <a:t>EMBO_Drosophila_Course_Flight_Performance_Data_Analysis.R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Dummy dataset used to generate plots in this presentation is also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754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TSY_ScientificPresentationTemplate" id="{C5A28398-907C-430C-A9B0-03A32D69F290}" vid="{4E014901-BEF7-434F-B3F9-2934A381FA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Raleway</vt:lpstr>
      <vt:lpstr>Source Sans Pro</vt:lpstr>
      <vt:lpstr>Wingdings</vt:lpstr>
      <vt:lpstr>Theme1</vt:lpstr>
      <vt:lpstr>Drosophila flight performance data analysis</vt:lpstr>
      <vt:lpstr>What factors affect flight performance of flies? </vt:lpstr>
      <vt:lpstr>Plot the data to view the distributions</vt:lpstr>
      <vt:lpstr>Conduct statistical analyses – Which tests to go with?</vt:lpstr>
      <vt:lpstr>Try it out with your collected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Weekly Progress Meetings</dc:title>
  <dc:creator>James Tan Sheng Yi</dc:creator>
  <cp:lastModifiedBy>James Tan Sheng Yi</cp:lastModifiedBy>
  <cp:revision>47</cp:revision>
  <dcterms:created xsi:type="dcterms:W3CDTF">2023-05-05T09:39:05Z</dcterms:created>
  <dcterms:modified xsi:type="dcterms:W3CDTF">2023-07-04T13:55:24Z</dcterms:modified>
</cp:coreProperties>
</file>